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560" r:id="rId2"/>
    <p:sldId id="875" r:id="rId3"/>
    <p:sldId id="880" r:id="rId4"/>
    <p:sldId id="850" r:id="rId5"/>
    <p:sldId id="851" r:id="rId6"/>
    <p:sldId id="852" r:id="rId7"/>
    <p:sldId id="881" r:id="rId8"/>
    <p:sldId id="853" r:id="rId9"/>
    <p:sldId id="854" r:id="rId10"/>
    <p:sldId id="879" r:id="rId11"/>
    <p:sldId id="876" r:id="rId12"/>
    <p:sldId id="69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pos="3817" userDrawn="1">
          <p15:clr>
            <a:srgbClr val="A4A3A4"/>
          </p15:clr>
        </p15:guide>
        <p15:guide id="3" orient="horz" pos="4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A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52" autoAdjust="0"/>
    <p:restoredTop sz="86161" autoAdjust="0"/>
  </p:normalViewPr>
  <p:slideViewPr>
    <p:cSldViewPr snapToGrid="0">
      <p:cViewPr>
        <p:scale>
          <a:sx n="75" d="100"/>
          <a:sy n="75" d="100"/>
        </p:scale>
        <p:origin x="1563" y="828"/>
      </p:cViewPr>
      <p:guideLst>
        <p:guide orient="horz" pos="3974"/>
        <p:guide pos="3817"/>
        <p:guide orient="horz" pos="4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3468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DFE7F-DF1F-4B42-8992-7FD8490D2955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264FF-508A-4571-B244-80F3668B7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5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53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9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13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66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2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24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70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2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6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6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7A77-9659-4ECF-93B7-3A9C9A35AD29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7A77-9659-4ECF-93B7-3A9C9A35AD29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0E20-A526-4DE7-9C7D-9181DDD1B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94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mjung@suwon.ac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6800" y="2250283"/>
            <a:ext cx="10058400" cy="1547018"/>
          </a:xfrm>
          <a:solidFill>
            <a:schemeClr val="accent1">
              <a:lumMod val="5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ko-KR" altLang="en-US" sz="4800" dirty="0">
                <a:solidFill>
                  <a:schemeClr val="bg1"/>
                </a:solidFill>
              </a:rPr>
              <a:t>데이터 시각화 </a:t>
            </a:r>
            <a:r>
              <a:rPr lang="en-US" altLang="ko-KR" sz="4800" dirty="0">
                <a:solidFill>
                  <a:schemeClr val="bg1"/>
                </a:solidFill>
              </a:rPr>
              <a:t>(</a:t>
            </a:r>
            <a:r>
              <a:rPr lang="en-US" altLang="ko-KR" sz="4800" dirty="0" smtClean="0">
                <a:solidFill>
                  <a:schemeClr val="bg1"/>
                </a:solidFill>
              </a:rPr>
              <a:t>2024)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15026" y="5576207"/>
            <a:ext cx="6102954" cy="1061357"/>
          </a:xfrm>
        </p:spPr>
        <p:txBody>
          <a:bodyPr>
            <a:normAutofit/>
          </a:bodyPr>
          <a:lstStyle/>
          <a:p>
            <a:r>
              <a:rPr lang="ko-KR" altLang="en-US" dirty="0"/>
              <a:t>데이터과학부 </a:t>
            </a:r>
            <a:r>
              <a:rPr lang="ko-KR" altLang="en-US" dirty="0" err="1"/>
              <a:t>정진명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jmjung@suwon.ac.kr</a:t>
            </a:r>
            <a:r>
              <a:rPr lang="en-US" altLang="ko-KR" dirty="0"/>
              <a:t>, </a:t>
            </a:r>
            <a:r>
              <a:rPr lang="ko-KR" altLang="en-US" dirty="0"/>
              <a:t>글로벌경상관 </a:t>
            </a:r>
            <a:r>
              <a:rPr lang="en-US" altLang="ko-KR" dirty="0"/>
              <a:t>918</a:t>
            </a:r>
            <a:r>
              <a:rPr lang="ko-KR" altLang="en-US" dirty="0"/>
              <a:t>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7741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93671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실습</a:t>
            </a:r>
            <a:r>
              <a:rPr lang="en-US" altLang="ko-KR" sz="3200" dirty="0"/>
              <a:t>2</a:t>
            </a:r>
            <a:endParaRPr lang="en-US" altLang="ko-KR" sz="32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927" y="981944"/>
            <a:ext cx="4272774" cy="545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79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6769" y="193671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실습</a:t>
            </a:r>
            <a:r>
              <a:rPr lang="en-US" altLang="ko-KR" sz="3200" dirty="0" smtClean="0"/>
              <a:t>3</a:t>
            </a:r>
            <a:endParaRPr lang="en-US" altLang="ko-KR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09" y="1369201"/>
            <a:ext cx="7667681" cy="469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70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모서리가 둥근 직사각형 25"/>
          <p:cNvSpPr/>
          <p:nvPr/>
        </p:nvSpPr>
        <p:spPr>
          <a:xfrm>
            <a:off x="605790" y="218138"/>
            <a:ext cx="10980420" cy="70672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Q &amp; A</a:t>
            </a:r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4000586" y="2911515"/>
            <a:ext cx="419082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30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2976633"/>
            <a:ext cx="12078462" cy="113818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>
                <a:solidFill>
                  <a:schemeClr val="bg1"/>
                </a:solidFill>
              </a:rPr>
              <a:t>add_subplot</a:t>
            </a:r>
            <a:endParaRPr lang="ko-KR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21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1066800" y="2505957"/>
            <a:ext cx="10058400" cy="1547018"/>
          </a:xfrm>
          <a:solidFill>
            <a:schemeClr val="accent2">
              <a:lumMod val="50000"/>
            </a:schemeClr>
          </a:solidFill>
        </p:spPr>
        <p:txBody>
          <a:bodyPr anchor="ctr">
            <a:norm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14 </a:t>
            </a:r>
            <a:r>
              <a:rPr lang="ko-KR" altLang="en-US" b="1" dirty="0">
                <a:solidFill>
                  <a:schemeClr val="bg1"/>
                </a:solidFill>
              </a:rPr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3430008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29874" y="867291"/>
            <a:ext cx="114830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Axe</a:t>
            </a:r>
            <a:r>
              <a:rPr lang="ko-KR" altLang="en-US" sz="2400" dirty="0"/>
              <a:t>를 생성하는 세 가지 함수</a:t>
            </a:r>
            <a:endParaRPr lang="en-US" altLang="ko-KR" sz="2400" dirty="0"/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 err="1"/>
              <a:t>fig.subplots</a:t>
            </a:r>
            <a:endParaRPr lang="en-US" sz="2400" dirty="0"/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 err="1"/>
              <a:t>fig.add_subplot</a:t>
            </a:r>
            <a:endParaRPr lang="en-US" sz="2400" b="1" dirty="0"/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/>
              <a:t>fig.subplot2grid (</a:t>
            </a:r>
            <a:r>
              <a:rPr lang="ko-KR" altLang="en-US" sz="2400" dirty="0" smtClean="0"/>
              <a:t>나중에 다루기로 함</a:t>
            </a:r>
            <a:r>
              <a:rPr lang="en-US" altLang="ko-KR" sz="2400" dirty="0" smtClean="0"/>
              <a:t>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0449" y="3489309"/>
            <a:ext cx="111980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1)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fig.add_subplot</a:t>
            </a:r>
            <a:r>
              <a:rPr lang="en-US" altLang="ko-KR" sz="2400" dirty="0" smtClean="0">
                <a:latin typeface="Consolas" panose="020B0609020204030204" pitchFamily="49" charset="0"/>
              </a:rPr>
              <a:t>(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n,m,k</a:t>
            </a:r>
            <a:r>
              <a:rPr lang="en-US" altLang="ko-KR" sz="2400" dirty="0" smtClean="0">
                <a:latin typeface="Consolas" panose="020B0609020204030204" pitchFamily="49" charset="0"/>
              </a:rPr>
              <a:t>) &lt;ex: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fig.add_subplot</a:t>
            </a:r>
            <a:r>
              <a:rPr lang="en-US" altLang="ko-KR" sz="2400" dirty="0" smtClean="0">
                <a:latin typeface="Consolas" panose="020B0609020204030204" pitchFamily="49" charset="0"/>
              </a:rPr>
              <a:t>(3,2,</a:t>
            </a:r>
            <a:r>
              <a:rPr lang="en-US" altLang="ko-KR" sz="2400" b="1" dirty="0" smtClean="0">
                <a:solidFill>
                  <a:srgbClr val="3333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 dirty="0" smtClean="0">
                <a:latin typeface="Consolas" panose="020B0609020204030204" pitchFamily="49" charset="0"/>
              </a:rPr>
              <a:t>))&gt;</a:t>
            </a:r>
            <a:endParaRPr lang="ko-KR" altLang="en-US" sz="2400" dirty="0">
              <a:latin typeface="Consolas" panose="020B0609020204030204" pitchFamily="49" charset="0"/>
            </a:endParaRPr>
          </a:p>
          <a:p>
            <a:pPr marL="987425" indent="-457200">
              <a:buFont typeface="Wingdings" panose="05000000000000000000" pitchFamily="2" charset="2"/>
              <a:buChar char="à"/>
            </a:pPr>
            <a:r>
              <a:rPr lang="en-US" sz="2400" dirty="0" smtClean="0">
                <a:solidFill>
                  <a:srgbClr val="3333FF"/>
                </a:solidFill>
                <a:sym typeface="Wingdings" panose="05000000000000000000" pitchFamily="2" charset="2"/>
              </a:rPr>
              <a:t>Figure</a:t>
            </a:r>
            <a:r>
              <a:rPr lang="ko-KR" altLang="en-US" sz="2400" dirty="0">
                <a:solidFill>
                  <a:srgbClr val="3333FF"/>
                </a:solidFill>
                <a:sym typeface="Wingdings" panose="05000000000000000000" pitchFamily="2" charset="2"/>
              </a:rPr>
              <a:t>를 </a:t>
            </a:r>
            <a:r>
              <a:rPr lang="en-US" altLang="ko-KR" sz="2400" dirty="0">
                <a:solidFill>
                  <a:srgbClr val="3333FF"/>
                </a:solidFill>
                <a:sym typeface="Wingdings" panose="05000000000000000000" pitchFamily="2" charset="2"/>
              </a:rPr>
              <a:t>(</a:t>
            </a:r>
            <a:r>
              <a:rPr lang="en-US" altLang="ko-KR" sz="2400" dirty="0" err="1">
                <a:solidFill>
                  <a:srgbClr val="3333FF"/>
                </a:solidFill>
                <a:sym typeface="Wingdings" panose="05000000000000000000" pitchFamily="2" charset="2"/>
              </a:rPr>
              <a:t>n,m</a:t>
            </a:r>
            <a:r>
              <a:rPr lang="en-US" altLang="ko-KR" sz="2400" dirty="0">
                <a:solidFill>
                  <a:srgbClr val="3333FF"/>
                </a:solidFill>
                <a:sym typeface="Wingdings" panose="05000000000000000000" pitchFamily="2" charset="2"/>
              </a:rPr>
              <a:t>)</a:t>
            </a:r>
            <a:r>
              <a:rPr lang="ko-KR" altLang="en-US" sz="2400" dirty="0">
                <a:solidFill>
                  <a:srgbClr val="3333FF"/>
                </a:solidFill>
                <a:sym typeface="Wingdings" panose="05000000000000000000" pitchFamily="2" charset="2"/>
              </a:rPr>
              <a:t>으로 나눈 뒤에 </a:t>
            </a:r>
            <a:r>
              <a:rPr lang="en-US" altLang="ko-KR" sz="2400" dirty="0">
                <a:solidFill>
                  <a:srgbClr val="3333FF"/>
                </a:solidFill>
                <a:sym typeface="Wingdings" panose="05000000000000000000" pitchFamily="2" charset="2"/>
              </a:rPr>
              <a:t>k </a:t>
            </a:r>
            <a:r>
              <a:rPr lang="ko-KR" altLang="en-US" sz="2400" dirty="0">
                <a:solidFill>
                  <a:srgbClr val="3333FF"/>
                </a:solidFill>
                <a:sym typeface="Wingdings" panose="05000000000000000000" pitchFamily="2" charset="2"/>
              </a:rPr>
              <a:t>번째에</a:t>
            </a:r>
            <a:r>
              <a:rPr lang="en-US" altLang="ko-KR" sz="2400" dirty="0">
                <a:solidFill>
                  <a:srgbClr val="3333FF"/>
                </a:solidFill>
                <a:sym typeface="Wingdings" panose="05000000000000000000" pitchFamily="2" charset="2"/>
              </a:rPr>
              <a:t>, ax</a:t>
            </a:r>
            <a:r>
              <a:rPr lang="ko-KR" altLang="en-US" sz="2400" dirty="0">
                <a:solidFill>
                  <a:srgbClr val="3333FF"/>
                </a:solidFill>
                <a:sym typeface="Wingdings" panose="05000000000000000000" pitchFamily="2" charset="2"/>
              </a:rPr>
              <a:t>를 </a:t>
            </a:r>
            <a:r>
              <a:rPr lang="ko-KR" altLang="en-US" sz="2400" dirty="0" smtClean="0">
                <a:solidFill>
                  <a:srgbClr val="3333FF"/>
                </a:solidFill>
                <a:sym typeface="Wingdings" panose="05000000000000000000" pitchFamily="2" charset="2"/>
              </a:rPr>
              <a:t>생성</a:t>
            </a:r>
            <a:endParaRPr lang="en-US" altLang="ko-KR" sz="2400" dirty="0" smtClean="0">
              <a:solidFill>
                <a:srgbClr val="3333FF"/>
              </a:solidFill>
              <a:sym typeface="Wingdings" panose="05000000000000000000" pitchFamily="2" charset="2"/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en-US" sz="2400" dirty="0">
              <a:solidFill>
                <a:srgbClr val="3333FF"/>
              </a:solidFill>
              <a:sym typeface="Wingdings" panose="05000000000000000000" pitchFamily="2" charset="2"/>
            </a:endParaRPr>
          </a:p>
          <a:p>
            <a:r>
              <a:rPr lang="en-US" altLang="ko-KR" sz="2400" dirty="0" smtClean="0"/>
              <a:t>2) </a:t>
            </a:r>
            <a:r>
              <a:rPr lang="en-US" altLang="ko-KR" sz="2400" dirty="0" err="1">
                <a:latin typeface="Consolas" panose="020B0609020204030204" pitchFamily="49" charset="0"/>
              </a:rPr>
              <a:t>fig.add_subplot</a:t>
            </a:r>
            <a:r>
              <a:rPr lang="en-US" altLang="ko-KR" sz="2400" dirty="0">
                <a:latin typeface="Consolas" panose="020B0609020204030204" pitchFamily="49" charset="0"/>
              </a:rPr>
              <a:t>(</a:t>
            </a:r>
            <a:r>
              <a:rPr lang="en-US" altLang="ko-KR" sz="2400" dirty="0" err="1">
                <a:latin typeface="Consolas" panose="020B0609020204030204" pitchFamily="49" charset="0"/>
              </a:rPr>
              <a:t>n,m</a:t>
            </a:r>
            <a:r>
              <a:rPr lang="en-US" altLang="ko-KR" sz="2400" dirty="0" smtClean="0">
                <a:latin typeface="Consolas" panose="020B0609020204030204" pitchFamily="49" charset="0"/>
              </a:rPr>
              <a:t>,(k1, k2)) </a:t>
            </a:r>
            <a:r>
              <a:rPr lang="en-US" altLang="ko-KR" sz="2400" dirty="0">
                <a:latin typeface="Consolas" panose="020B0609020204030204" pitchFamily="49" charset="0"/>
              </a:rPr>
              <a:t>&lt;ex: </a:t>
            </a:r>
            <a:r>
              <a:rPr lang="en-US" altLang="ko-KR" sz="2400" dirty="0" err="1" smtClean="0">
                <a:latin typeface="Consolas" panose="020B0609020204030204" pitchFamily="49" charset="0"/>
              </a:rPr>
              <a:t>fig.add_subplot</a:t>
            </a:r>
            <a:r>
              <a:rPr lang="en-US" altLang="ko-KR" sz="2400" dirty="0" smtClean="0">
                <a:latin typeface="Consolas" panose="020B0609020204030204" pitchFamily="49" charset="0"/>
              </a:rPr>
              <a:t>(3,3,</a:t>
            </a:r>
            <a:r>
              <a:rPr lang="en-US" altLang="ko-KR" sz="2400" b="1" dirty="0" smtClean="0">
                <a:solidFill>
                  <a:srgbClr val="3333FF"/>
                </a:solidFill>
                <a:latin typeface="Consolas" panose="020B0609020204030204" pitchFamily="49" charset="0"/>
              </a:rPr>
              <a:t>(1,5)</a:t>
            </a:r>
            <a:r>
              <a:rPr lang="en-US" altLang="ko-KR" sz="2400" dirty="0" smtClean="0">
                <a:latin typeface="Consolas" panose="020B0609020204030204" pitchFamily="49" charset="0"/>
              </a:rPr>
              <a:t>))&gt;</a:t>
            </a:r>
          </a:p>
          <a:p>
            <a:pPr marL="446088"/>
            <a:r>
              <a:rPr lang="en-US" altLang="ko-KR" sz="2400" dirty="0" smtClean="0">
                <a:solidFill>
                  <a:srgbClr val="3333FF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2400" dirty="0">
                <a:solidFill>
                  <a:srgbClr val="3333FF"/>
                </a:solidFill>
                <a:sym typeface="Wingdings" panose="05000000000000000000" pitchFamily="2" charset="2"/>
              </a:rPr>
              <a:t>Figure</a:t>
            </a:r>
            <a:r>
              <a:rPr lang="ko-KR" altLang="en-US" sz="2400" dirty="0">
                <a:solidFill>
                  <a:srgbClr val="3333FF"/>
                </a:solidFill>
                <a:sym typeface="Wingdings" panose="05000000000000000000" pitchFamily="2" charset="2"/>
              </a:rPr>
              <a:t>를 </a:t>
            </a:r>
            <a:r>
              <a:rPr lang="en-US" altLang="ko-KR" sz="2400" dirty="0">
                <a:solidFill>
                  <a:srgbClr val="3333FF"/>
                </a:solidFill>
                <a:sym typeface="Wingdings" panose="05000000000000000000" pitchFamily="2" charset="2"/>
              </a:rPr>
              <a:t>(</a:t>
            </a:r>
            <a:r>
              <a:rPr lang="en-US" altLang="ko-KR" sz="2400" dirty="0" err="1">
                <a:solidFill>
                  <a:srgbClr val="3333FF"/>
                </a:solidFill>
                <a:sym typeface="Wingdings" panose="05000000000000000000" pitchFamily="2" charset="2"/>
              </a:rPr>
              <a:t>n,m</a:t>
            </a:r>
            <a:r>
              <a:rPr lang="en-US" altLang="ko-KR" sz="2400" dirty="0">
                <a:solidFill>
                  <a:srgbClr val="3333FF"/>
                </a:solidFill>
                <a:sym typeface="Wingdings" panose="05000000000000000000" pitchFamily="2" charset="2"/>
              </a:rPr>
              <a:t>)</a:t>
            </a:r>
            <a:r>
              <a:rPr lang="ko-KR" altLang="en-US" sz="2400" dirty="0">
                <a:solidFill>
                  <a:srgbClr val="3333FF"/>
                </a:solidFill>
                <a:sym typeface="Wingdings" panose="05000000000000000000" pitchFamily="2" charset="2"/>
              </a:rPr>
              <a:t>으로 나눈 뒤에 </a:t>
            </a:r>
            <a:r>
              <a:rPr lang="en-US" altLang="ko-KR" sz="2400" dirty="0" smtClean="0">
                <a:solidFill>
                  <a:srgbClr val="3333FF"/>
                </a:solidFill>
                <a:sym typeface="Wingdings" panose="05000000000000000000" pitchFamily="2" charset="2"/>
              </a:rPr>
              <a:t>k1~k2 </a:t>
            </a:r>
            <a:r>
              <a:rPr lang="ko-KR" altLang="en-US" sz="2400" dirty="0" smtClean="0">
                <a:solidFill>
                  <a:srgbClr val="3333FF"/>
                </a:solidFill>
                <a:sym typeface="Wingdings" panose="05000000000000000000" pitchFamily="2" charset="2"/>
              </a:rPr>
              <a:t>영역에</a:t>
            </a:r>
            <a:r>
              <a:rPr lang="en-US" altLang="ko-KR" sz="2400" dirty="0" smtClean="0">
                <a:solidFill>
                  <a:srgbClr val="3333FF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solidFill>
                  <a:srgbClr val="3333FF"/>
                </a:solidFill>
                <a:sym typeface="Wingdings" panose="05000000000000000000" pitchFamily="2" charset="2"/>
              </a:rPr>
              <a:t>ax</a:t>
            </a:r>
            <a:r>
              <a:rPr lang="ko-KR" altLang="en-US" sz="2400" dirty="0">
                <a:solidFill>
                  <a:srgbClr val="3333FF"/>
                </a:solidFill>
                <a:sym typeface="Wingdings" panose="05000000000000000000" pitchFamily="2" charset="2"/>
              </a:rPr>
              <a:t>를 생성</a:t>
            </a:r>
            <a:endParaRPr lang="en-US" altLang="ko-KR" sz="2400" dirty="0">
              <a:solidFill>
                <a:srgbClr val="3333FF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en-US" sz="2400" dirty="0">
              <a:solidFill>
                <a:srgbClr val="3333FF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6769" y="158972"/>
            <a:ext cx="12078462" cy="53097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solidFill>
                  <a:schemeClr val="bg1"/>
                </a:solidFill>
              </a:rPr>
              <a:t>add_subplot</a:t>
            </a:r>
            <a:r>
              <a:rPr lang="en-US" altLang="ko-KR" sz="3200" dirty="0">
                <a:solidFill>
                  <a:schemeClr val="bg1"/>
                </a:solidFill>
              </a:rPr>
              <a:t>()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49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58972"/>
            <a:ext cx="12078462" cy="53097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solidFill>
                  <a:schemeClr val="bg1"/>
                </a:solidFill>
              </a:rPr>
              <a:t>add_subplot</a:t>
            </a:r>
            <a:r>
              <a:rPr lang="en-US" altLang="ko-KR" sz="3200" dirty="0">
                <a:solidFill>
                  <a:schemeClr val="bg1"/>
                </a:solidFill>
              </a:rPr>
              <a:t>() </a:t>
            </a:r>
            <a:r>
              <a:rPr lang="ko-KR" altLang="en-US" sz="3200" dirty="0">
                <a:solidFill>
                  <a:schemeClr val="bg1"/>
                </a:solidFill>
              </a:rPr>
              <a:t>예제</a:t>
            </a:r>
            <a:r>
              <a:rPr lang="en-US" altLang="ko-KR" sz="3200" dirty="0">
                <a:solidFill>
                  <a:schemeClr val="bg1"/>
                </a:solidFill>
              </a:rPr>
              <a:t>1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28" y="1021263"/>
            <a:ext cx="4430833" cy="172193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488" y="1021263"/>
            <a:ext cx="4553585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8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56769" y="158972"/>
            <a:ext cx="12078462" cy="53097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solidFill>
                  <a:schemeClr val="bg1"/>
                </a:solidFill>
              </a:rPr>
              <a:t>add_subplot</a:t>
            </a:r>
            <a:r>
              <a:rPr lang="en-US" altLang="ko-KR" sz="3200" dirty="0">
                <a:solidFill>
                  <a:schemeClr val="bg1"/>
                </a:solidFill>
              </a:rPr>
              <a:t>() </a:t>
            </a:r>
            <a:r>
              <a:rPr lang="ko-KR" altLang="en-US" sz="3200" dirty="0">
                <a:solidFill>
                  <a:schemeClr val="bg1"/>
                </a:solidFill>
              </a:rPr>
              <a:t>예제</a:t>
            </a:r>
            <a:r>
              <a:rPr lang="en-US" altLang="ko-KR" sz="3200" dirty="0">
                <a:solidFill>
                  <a:schemeClr val="bg1"/>
                </a:solidFill>
              </a:rPr>
              <a:t>2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05" y="1013221"/>
            <a:ext cx="4727493" cy="151017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399" y="1013221"/>
            <a:ext cx="4915586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4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76165"/>
          <a:stretch/>
        </p:blipFill>
        <p:spPr>
          <a:xfrm>
            <a:off x="386371" y="801398"/>
            <a:ext cx="5546276" cy="22593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23296"/>
          <a:stretch/>
        </p:blipFill>
        <p:spPr>
          <a:xfrm>
            <a:off x="6914439" y="801398"/>
            <a:ext cx="4540961" cy="5952849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6769" y="158972"/>
            <a:ext cx="12078462" cy="53097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solidFill>
                  <a:schemeClr val="bg1"/>
                </a:solidFill>
              </a:rPr>
              <a:t>add_subplot</a:t>
            </a:r>
            <a:r>
              <a:rPr lang="en-US" altLang="ko-KR" sz="3200" dirty="0">
                <a:solidFill>
                  <a:schemeClr val="bg1"/>
                </a:solidFill>
              </a:rPr>
              <a:t>() </a:t>
            </a:r>
            <a:r>
              <a:rPr lang="ko-KR" altLang="en-US" sz="3200" dirty="0" smtClean="0">
                <a:solidFill>
                  <a:schemeClr val="bg1"/>
                </a:solidFill>
              </a:rPr>
              <a:t>예제</a:t>
            </a:r>
            <a:r>
              <a:rPr lang="en-US" altLang="ko-KR" sz="3200" dirty="0" smtClean="0">
                <a:solidFill>
                  <a:schemeClr val="bg1"/>
                </a:solidFill>
              </a:rPr>
              <a:t>3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6769" y="158972"/>
            <a:ext cx="12078462" cy="53097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err="1">
                <a:solidFill>
                  <a:schemeClr val="bg1"/>
                </a:solidFill>
              </a:rPr>
              <a:t>add_subplot</a:t>
            </a:r>
            <a:r>
              <a:rPr lang="en-US" altLang="ko-KR" sz="3200" dirty="0">
                <a:solidFill>
                  <a:schemeClr val="bg1"/>
                </a:solidFill>
              </a:rPr>
              <a:t>() </a:t>
            </a:r>
            <a:r>
              <a:rPr lang="ko-KR" altLang="en-US" sz="3200" dirty="0" smtClean="0">
                <a:solidFill>
                  <a:schemeClr val="bg1"/>
                </a:solidFill>
              </a:rPr>
              <a:t>예제</a:t>
            </a:r>
            <a:r>
              <a:rPr lang="en-US" altLang="ko-KR" sz="3200" dirty="0" smtClean="0">
                <a:solidFill>
                  <a:schemeClr val="bg1"/>
                </a:solidFill>
              </a:rPr>
              <a:t>4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063" y="867178"/>
            <a:ext cx="4204210" cy="588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42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56769" y="193671"/>
            <a:ext cx="12078462" cy="498479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실습</a:t>
            </a:r>
            <a:r>
              <a:rPr lang="en-US" altLang="ko-KR" sz="3200" dirty="0"/>
              <a:t>1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070" y="1135839"/>
            <a:ext cx="4695859" cy="458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9874</TotalTime>
  <Words>112</Words>
  <Application>Microsoft Office PowerPoint</Application>
  <PresentationFormat>와이드스크린</PresentationFormat>
  <Paragraphs>24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Consolas</vt:lpstr>
      <vt:lpstr>Wingdings</vt:lpstr>
      <vt:lpstr>Office 테마</vt:lpstr>
      <vt:lpstr>데이터 시각화 (2024)</vt:lpstr>
      <vt:lpstr>PowerPoint 프레젠테이션</vt:lpstr>
      <vt:lpstr>14 주차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의사결정론 2017.09.04</dc:title>
  <dc:creator>jmjung</dc:creator>
  <cp:lastModifiedBy>Jinmyung Jung</cp:lastModifiedBy>
  <cp:revision>1353</cp:revision>
  <dcterms:created xsi:type="dcterms:W3CDTF">2017-09-01T05:40:26Z</dcterms:created>
  <dcterms:modified xsi:type="dcterms:W3CDTF">2024-11-29T03:19:16Z</dcterms:modified>
</cp:coreProperties>
</file>