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60" r:id="rId2"/>
    <p:sldId id="531" r:id="rId3"/>
    <p:sldId id="788" r:id="rId4"/>
    <p:sldId id="818" r:id="rId5"/>
    <p:sldId id="796" r:id="rId6"/>
    <p:sldId id="858" r:id="rId7"/>
    <p:sldId id="797" r:id="rId8"/>
    <p:sldId id="798" r:id="rId9"/>
    <p:sldId id="816" r:id="rId10"/>
    <p:sldId id="819" r:id="rId11"/>
    <p:sldId id="799" r:id="rId12"/>
    <p:sldId id="800" r:id="rId13"/>
    <p:sldId id="811" r:id="rId14"/>
    <p:sldId id="801" r:id="rId15"/>
    <p:sldId id="817" r:id="rId16"/>
    <p:sldId id="804" r:id="rId17"/>
    <p:sldId id="805" r:id="rId18"/>
    <p:sldId id="849" r:id="rId19"/>
    <p:sldId id="820" r:id="rId20"/>
    <p:sldId id="806" r:id="rId21"/>
    <p:sldId id="815" r:id="rId22"/>
    <p:sldId id="807" r:id="rId23"/>
    <p:sldId id="808" r:id="rId24"/>
    <p:sldId id="821" r:id="rId25"/>
    <p:sldId id="822" r:id="rId26"/>
    <p:sldId id="823" r:id="rId27"/>
    <p:sldId id="851" r:id="rId28"/>
    <p:sldId id="857" r:id="rId29"/>
    <p:sldId id="852" r:id="rId30"/>
    <p:sldId id="859" r:id="rId31"/>
    <p:sldId id="854" r:id="rId32"/>
    <p:sldId id="855" r:id="rId33"/>
    <p:sldId id="69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3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6161" autoAdjust="0"/>
  </p:normalViewPr>
  <p:slideViewPr>
    <p:cSldViewPr snapToGrid="0">
      <p:cViewPr>
        <p:scale>
          <a:sx n="100" d="100"/>
          <a:sy n="100" d="100"/>
        </p:scale>
        <p:origin x="648" y="288"/>
      </p:cViewPr>
      <p:guideLst>
        <p:guide orient="horz" pos="96"/>
        <p:guide pos="30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text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9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Text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07"/>
          <a:stretch/>
        </p:blipFill>
        <p:spPr bwMode="auto">
          <a:xfrm>
            <a:off x="165100" y="6087435"/>
            <a:ext cx="11861800" cy="39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9667" y="897538"/>
            <a:ext cx="58399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ax.text</a:t>
            </a:r>
            <a:r>
              <a:rPr lang="en-US" altLang="ko-KR" sz="2800" dirty="0"/>
              <a:t>(x, y, ’string’, </a:t>
            </a:r>
            <a:r>
              <a:rPr lang="en-US" altLang="ko-KR" sz="2800" dirty="0" err="1"/>
              <a:t>fontsize</a:t>
            </a:r>
            <a:r>
              <a:rPr lang="en-US" altLang="ko-KR" sz="2800" dirty="0"/>
              <a:t>, ha, </a:t>
            </a:r>
            <a:r>
              <a:rPr lang="en-US" altLang="ko-KR" sz="2800" dirty="0" err="1"/>
              <a:t>va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10469" y="1601014"/>
            <a:ext cx="6826099" cy="378565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ha: horizontal alignment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left (default)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center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right</a:t>
            </a:r>
          </a:p>
          <a:p>
            <a:r>
              <a:rPr lang="en-US" altLang="ko-KR" sz="2400" b="1" dirty="0" err="1"/>
              <a:t>va</a:t>
            </a:r>
            <a:r>
              <a:rPr lang="en-US" altLang="ko-KR" sz="2400" b="1" dirty="0"/>
              <a:t>: vertical alignment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top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baseline (default) (bottom </a:t>
            </a:r>
            <a:r>
              <a:rPr lang="ko-KR" altLang="en-US" sz="2400" dirty="0"/>
              <a:t>과 </a:t>
            </a:r>
            <a:r>
              <a:rPr lang="en-US" altLang="ko-KR" sz="2400" dirty="0"/>
              <a:t>center </a:t>
            </a:r>
            <a:r>
              <a:rPr lang="ko-KR" altLang="en-US" sz="2400" dirty="0"/>
              <a:t>중간</a:t>
            </a:r>
            <a:r>
              <a:rPr lang="en-US" altLang="ko-KR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center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/>
              <a:t>bottom</a:t>
            </a:r>
          </a:p>
          <a:p>
            <a:r>
              <a:rPr lang="en-US" altLang="ko-KR" sz="2400" dirty="0">
                <a:sym typeface="Wingdings" pitchFamily="2" charset="2"/>
              </a:rPr>
              <a:t> Text box</a:t>
            </a:r>
            <a:r>
              <a:rPr lang="ko-KR" altLang="en-US" sz="2400" dirty="0">
                <a:sym typeface="Wingdings" pitchFamily="2" charset="2"/>
              </a:rPr>
              <a:t>의 해당 </a:t>
            </a:r>
            <a:r>
              <a:rPr lang="en-US" altLang="ko-KR" sz="2400" dirty="0">
                <a:sym typeface="Wingdings" pitchFamily="2" charset="2"/>
              </a:rPr>
              <a:t>alignment</a:t>
            </a:r>
            <a:r>
              <a:rPr lang="ko-KR" altLang="en-US" sz="2400" dirty="0">
                <a:sym typeface="Wingdings" pitchFamily="2" charset="2"/>
              </a:rPr>
              <a:t>를 </a:t>
            </a:r>
            <a:r>
              <a:rPr lang="en-US" altLang="ko-KR" sz="2400" dirty="0" err="1">
                <a:sym typeface="Wingdings" pitchFamily="2" charset="2"/>
              </a:rPr>
              <a:t>x,y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ko-KR" altLang="en-US" sz="2400" dirty="0">
                <a:sym typeface="Wingdings" pitchFamily="2" charset="2"/>
              </a:rPr>
              <a:t>좌표에</a:t>
            </a:r>
            <a:r>
              <a:rPr lang="en-US" altLang="ko-KR" sz="2400" dirty="0">
                <a:sym typeface="Wingdings" pitchFamily="2" charset="2"/>
              </a:rPr>
              <a:t> </a:t>
            </a:r>
            <a:r>
              <a:rPr lang="ko-KR" altLang="en-US" sz="2400" dirty="0">
                <a:sym typeface="Wingdings" pitchFamily="2" charset="2"/>
              </a:rPr>
              <a:t>맞춤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1140" y="5625770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5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Text </a:t>
            </a:r>
            <a:r>
              <a:rPr lang="ko-KR" altLang="en-US" sz="3200" dirty="0"/>
              <a:t>예제</a:t>
            </a:r>
            <a:r>
              <a:rPr lang="en-US" altLang="ko-KR" sz="3200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" y="922797"/>
            <a:ext cx="6483168" cy="46525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37" y="1378403"/>
            <a:ext cx="5236530" cy="31931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2813" y="4888537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3333FF"/>
                </a:solidFill>
              </a:rPr>
              <a:t>## </a:t>
            </a:r>
            <a:r>
              <a:rPr lang="ko-KR" altLang="en-US" sz="1600" dirty="0" err="1">
                <a:solidFill>
                  <a:srgbClr val="3333FF"/>
                </a:solidFill>
              </a:rPr>
              <a:t>grid</a:t>
            </a:r>
            <a:r>
              <a:rPr lang="ko-KR" altLang="en-US" sz="1600" dirty="0">
                <a:solidFill>
                  <a:srgbClr val="3333FF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52216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</a:t>
            </a:r>
            <a:r>
              <a:rPr lang="en-US" altLang="ko-KR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464" y="3843581"/>
            <a:ext cx="6808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/>
              <a:t>오른쪽 그래프의 </a:t>
            </a:r>
            <a:r>
              <a:rPr lang="en-US" altLang="ko-KR" b="1" dirty="0"/>
              <a:t>local maximum</a:t>
            </a:r>
            <a:r>
              <a:rPr lang="ko-KR" altLang="en-US" b="1" dirty="0"/>
              <a:t>과 </a:t>
            </a:r>
            <a:r>
              <a:rPr lang="en-US" altLang="ko-KR" b="1" dirty="0"/>
              <a:t>minimum</a:t>
            </a:r>
            <a:r>
              <a:rPr lang="ko-KR" altLang="en-US" b="1" dirty="0"/>
              <a:t>의 </a:t>
            </a:r>
            <a:r>
              <a:rPr lang="en-US" altLang="ko-KR" b="1" dirty="0"/>
              <a:t>x</a:t>
            </a:r>
            <a:r>
              <a:rPr lang="ko-KR" altLang="en-US" b="1" dirty="0"/>
              <a:t>좌표는 각각 </a:t>
            </a:r>
            <a:r>
              <a:rPr lang="en-US" altLang="ko-KR" b="1" dirty="0"/>
              <a:t>-2.75, 0.75 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b="1" dirty="0"/>
              <a:t>오른쪽 그래프와 같이</a:t>
            </a:r>
            <a:r>
              <a:rPr lang="en-US" altLang="ko-KR" b="1" dirty="0"/>
              <a:t>, Local maximum</a:t>
            </a:r>
            <a:r>
              <a:rPr lang="ko-KR" altLang="en-US" b="1" dirty="0"/>
              <a:t>과 </a:t>
            </a:r>
            <a:r>
              <a:rPr lang="en-US" altLang="ko-KR" b="1" dirty="0"/>
              <a:t>minimum</a:t>
            </a:r>
            <a:r>
              <a:rPr lang="ko-KR" altLang="en-US" b="1" dirty="0"/>
              <a:t>에 빨간 </a:t>
            </a:r>
            <a:r>
              <a:rPr lang="ko-KR" altLang="en-US" b="1" dirty="0" err="1"/>
              <a:t>사각점을</a:t>
            </a:r>
            <a:r>
              <a:rPr lang="ko-KR" altLang="en-US" b="1" dirty="0"/>
              <a:t> 찍고</a:t>
            </a:r>
            <a:r>
              <a:rPr lang="en-US" altLang="ko-KR" b="1" dirty="0"/>
              <a:t>, </a:t>
            </a:r>
            <a:r>
              <a:rPr lang="ko-KR" altLang="en-US" b="1" dirty="0" smtClean="0"/>
              <a:t>함수 곡선을 가리지 않도록 </a:t>
            </a:r>
            <a:r>
              <a:rPr lang="en-US" altLang="ko-KR" b="1" dirty="0" smtClean="0"/>
              <a:t>text</a:t>
            </a:r>
            <a:r>
              <a:rPr lang="ko-KR" altLang="en-US" b="1" dirty="0"/>
              <a:t>를 넣으시오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8" y="837151"/>
            <a:ext cx="5781717" cy="26336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34" y="1453159"/>
            <a:ext cx="5023917" cy="33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Text </a:t>
            </a:r>
            <a:r>
              <a:rPr lang="ko-KR" altLang="en-US" sz="3200" dirty="0"/>
              <a:t>예제 </a:t>
            </a:r>
            <a:r>
              <a:rPr lang="en-US" altLang="ko-KR" sz="3200" dirty="0"/>
              <a:t>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83516" b="64342"/>
          <a:stretch/>
        </p:blipFill>
        <p:spPr>
          <a:xfrm>
            <a:off x="6410578" y="1908276"/>
            <a:ext cx="992567" cy="3234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FFAA7-5BE1-C47C-FBEB-48F3AE492BC8}"/>
              </a:ext>
            </a:extLst>
          </p:cNvPr>
          <p:cNvSpPr txBox="1"/>
          <p:nvPr/>
        </p:nvSpPr>
        <p:spPr>
          <a:xfrm>
            <a:off x="266314" y="9420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data</a:t>
            </a:r>
            <a:r>
              <a:rPr lang="ko-KR" altLang="en-US" dirty="0"/>
              <a:t>/11w_d3.txt＇을 읽어서 </a:t>
            </a:r>
            <a:r>
              <a:rPr lang="en-US" altLang="ko-KR" dirty="0" err="1"/>
              <a:t>x,y</a:t>
            </a:r>
            <a:r>
              <a:rPr lang="ko-KR" altLang="en-US" dirty="0"/>
              <a:t>를 오른쪽과 같이 </a:t>
            </a:r>
            <a:r>
              <a:rPr lang="en-US" altLang="ko-KR" dirty="0"/>
              <a:t>scatter </a:t>
            </a:r>
            <a:r>
              <a:rPr lang="ko-KR" altLang="en-US" dirty="0"/>
              <a:t>하고 </a:t>
            </a:r>
            <a:r>
              <a:rPr lang="en-US" altLang="ko-KR" dirty="0"/>
              <a:t>index</a:t>
            </a:r>
            <a:r>
              <a:rPr lang="ko-KR" altLang="en-US" dirty="0"/>
              <a:t>를 해당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아래에 넣으시오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88" y="1754461"/>
            <a:ext cx="3814790" cy="3757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4" y="1699625"/>
            <a:ext cx="5738854" cy="45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15" y="2269323"/>
            <a:ext cx="5953169" cy="23193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4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8067" y="888169"/>
            <a:ext cx="680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랜덤하게</a:t>
            </a:r>
            <a:r>
              <a:rPr lang="ko-KR" altLang="en-US" dirty="0"/>
              <a:t> 생성되는 15개의 정수 </a:t>
            </a:r>
            <a:r>
              <a:rPr lang="ko-KR" altLang="en-US" dirty="0" err="1"/>
              <a:t>Y를</a:t>
            </a:r>
            <a:r>
              <a:rPr lang="ko-KR" altLang="en-US" dirty="0"/>
              <a:t> </a:t>
            </a:r>
            <a:r>
              <a:rPr lang="ko-KR" altLang="en-US" dirty="0" err="1"/>
              <a:t>bar그래프로</a:t>
            </a:r>
            <a:r>
              <a:rPr lang="ko-KR" altLang="en-US" dirty="0"/>
              <a:t> 그리고,</a:t>
            </a:r>
          </a:p>
          <a:p>
            <a:r>
              <a:rPr lang="ko-KR" altLang="en-US" dirty="0"/>
              <a:t># 10이상인 값에 대해서만 </a:t>
            </a:r>
            <a:r>
              <a:rPr lang="ko-KR" altLang="en-US" dirty="0" err="1"/>
              <a:t>bar위에</a:t>
            </a:r>
            <a:r>
              <a:rPr lang="ko-KR" altLang="en-US" dirty="0"/>
              <a:t> 해당 </a:t>
            </a:r>
            <a:r>
              <a:rPr lang="ko-KR" altLang="en-US" dirty="0" err="1"/>
              <a:t>y값을</a:t>
            </a:r>
            <a:r>
              <a:rPr lang="ko-KR" altLang="en-US" dirty="0"/>
              <a:t> </a:t>
            </a:r>
            <a:r>
              <a:rPr lang="ko-KR" altLang="en-US" dirty="0" err="1"/>
              <a:t>text로</a:t>
            </a:r>
            <a:r>
              <a:rPr lang="ko-KR" altLang="en-US" dirty="0"/>
              <a:t> 넣으시오</a:t>
            </a:r>
          </a:p>
        </p:txBody>
      </p:sp>
    </p:spTree>
    <p:extLst>
      <p:ext uri="{BB962C8B-B14F-4D97-AF65-F5344CB8AC3E}">
        <p14:creationId xmlns:p14="http://schemas.microsoft.com/office/powerpoint/2010/main" val="15939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021" y="965408"/>
            <a:ext cx="8881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p_val_sr</a:t>
            </a:r>
            <a:r>
              <a:rPr lang="ko-KR" altLang="en-US" sz="2000" dirty="0"/>
              <a:t>에 있는 </a:t>
            </a:r>
            <a:r>
              <a:rPr lang="ko-KR" altLang="en-US" sz="2000" dirty="0" err="1"/>
              <a:t>다섯개의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p_value</a:t>
            </a:r>
            <a:r>
              <a:rPr lang="ko-KR" altLang="en-US" sz="2000" dirty="0"/>
              <a:t>를 </a:t>
            </a:r>
            <a:r>
              <a:rPr lang="en-US" altLang="ko-KR" sz="2000" dirty="0"/>
              <a:t>–log10 scale</a:t>
            </a:r>
            <a:r>
              <a:rPr lang="ko-KR" altLang="en-US" sz="2000" dirty="0"/>
              <a:t>로 </a:t>
            </a:r>
            <a:r>
              <a:rPr lang="en-US" altLang="ko-KR" sz="2000" dirty="0"/>
              <a:t>bar plot</a:t>
            </a:r>
            <a:r>
              <a:rPr lang="ko-KR" altLang="en-US" sz="2000" dirty="0"/>
              <a:t>하고</a:t>
            </a:r>
            <a:r>
              <a:rPr lang="en-US" altLang="ko-KR" sz="2000" dirty="0"/>
              <a:t>, bar </a:t>
            </a:r>
            <a:r>
              <a:rPr lang="ko-KR" altLang="en-US" sz="2000" dirty="0"/>
              <a:t>위에 원래 </a:t>
            </a:r>
            <a:r>
              <a:rPr lang="en-US" altLang="ko-KR" sz="2000" dirty="0" err="1"/>
              <a:t>p_value</a:t>
            </a:r>
            <a:r>
              <a:rPr lang="ko-KR" altLang="en-US" sz="2000" dirty="0"/>
              <a:t>를 </a:t>
            </a:r>
            <a:r>
              <a:rPr lang="en-US" altLang="ko-KR" sz="2000" dirty="0"/>
              <a:t>text</a:t>
            </a:r>
            <a:r>
              <a:rPr lang="ko-KR" altLang="en-US" sz="2000" dirty="0"/>
              <a:t>로 표시하시오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step1) bar </a:t>
            </a:r>
            <a:r>
              <a:rPr lang="ko-KR" altLang="en-US" sz="2000" dirty="0" smtClean="0"/>
              <a:t>그리기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step2) y label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step3) text </a:t>
            </a:r>
            <a:r>
              <a:rPr lang="ko-KR" altLang="en-US" sz="2000" dirty="0" smtClean="0"/>
              <a:t>넣기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step4) y </a:t>
            </a:r>
            <a:r>
              <a:rPr lang="en-US" altLang="ko-KR" sz="2000" dirty="0" err="1" smtClean="0"/>
              <a:t>lim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조정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4" y="3206989"/>
            <a:ext cx="10053711" cy="35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255" y="5001128"/>
            <a:ext cx="477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코드에 추가하여 오른쪽과 같이 </a:t>
            </a:r>
            <a:r>
              <a:rPr lang="ko-KR" altLang="en-US" dirty="0" err="1"/>
              <a:t>그리시오</a:t>
            </a:r>
            <a:endParaRPr lang="en-US" altLang="ko-KR" dirty="0"/>
          </a:p>
          <a:p>
            <a:r>
              <a:rPr lang="ko-KR" altLang="en-US" dirty="0"/>
              <a:t>추가된 직선의 </a:t>
            </a:r>
            <a:r>
              <a:rPr lang="en-US" altLang="ko-KR" dirty="0"/>
              <a:t>x </a:t>
            </a:r>
            <a:r>
              <a:rPr lang="ko-KR" altLang="en-US" dirty="0"/>
              <a:t>범위</a:t>
            </a:r>
            <a:r>
              <a:rPr lang="en-US" altLang="ko-KR" dirty="0"/>
              <a:t>: m1-2 &lt; X &lt; m1+2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7884"/>
          <a:stretch/>
        </p:blipFill>
        <p:spPr>
          <a:xfrm>
            <a:off x="539255" y="812035"/>
            <a:ext cx="5786480" cy="3257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63" y="1052547"/>
            <a:ext cx="4211506" cy="27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4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7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0079" y="838139"/>
            <a:ext cx="1109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Uniform </a:t>
            </a:r>
            <a:r>
              <a:rPr lang="ko-KR" altLang="en-US" dirty="0"/>
              <a:t>분포 </a:t>
            </a:r>
            <a:r>
              <a:rPr lang="en-US" altLang="ko-KR" dirty="0"/>
              <a:t>(0~1)</a:t>
            </a:r>
            <a:r>
              <a:rPr lang="ko-KR" altLang="en-US" dirty="0"/>
              <a:t>에서 뽑은 </a:t>
            </a:r>
            <a:r>
              <a:rPr lang="en-US" altLang="ko-KR" dirty="0"/>
              <a:t>500</a:t>
            </a:r>
            <a:r>
              <a:rPr lang="ko-KR" altLang="en-US" dirty="0"/>
              <a:t>개의 값을 각각 </a:t>
            </a:r>
            <a:r>
              <a:rPr lang="en-US" altLang="ko-KR" dirty="0"/>
              <a:t>X,Y</a:t>
            </a:r>
            <a:r>
              <a:rPr lang="ko-KR" altLang="en-US" dirty="0"/>
              <a:t>로 하여 </a:t>
            </a:r>
            <a:r>
              <a:rPr lang="en-US" altLang="ko-KR" dirty="0"/>
              <a:t>scatter plot</a:t>
            </a:r>
            <a:r>
              <a:rPr lang="ko-KR" altLang="en-US" dirty="0"/>
              <a:t>하시오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x+y</a:t>
            </a:r>
            <a:r>
              <a:rPr lang="ko-KR" altLang="en-US" dirty="0"/>
              <a:t>의 값이 가장 큰 점과 가장 작은 점을 빨간색으로 </a:t>
            </a:r>
            <a:r>
              <a:rPr lang="en-US" altLang="ko-KR" dirty="0"/>
              <a:t>scatter 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max, min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를 </a:t>
            </a:r>
            <a:r>
              <a:rPr lang="ko-KR" altLang="en-US" dirty="0" err="1"/>
              <a:t>추가하시오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text </a:t>
            </a:r>
            <a:r>
              <a:rPr lang="ko-KR" altLang="en-US" dirty="0"/>
              <a:t>가 점을 가리지 않도록 하시오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11" y="2135749"/>
            <a:ext cx="4237051" cy="38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2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legend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 (</a:t>
            </a:r>
            <a:r>
              <a:rPr lang="ko-KR" altLang="en-US" sz="3200" dirty="0"/>
              <a:t>범례</a:t>
            </a:r>
            <a:r>
              <a:rPr lang="en-US" altLang="ko-KR" sz="32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481" y="762305"/>
            <a:ext cx="10177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plot, scatter, </a:t>
            </a:r>
            <a:r>
              <a:rPr lang="en-US" altLang="ko-KR" sz="2400" b="1" dirty="0" err="1"/>
              <a:t>hist</a:t>
            </a:r>
            <a:r>
              <a:rPr lang="en-US" altLang="ko-KR" sz="2400" b="1" dirty="0"/>
              <a:t>, bar </a:t>
            </a:r>
            <a:r>
              <a:rPr lang="ko-KR" altLang="en-US" sz="2400" dirty="0"/>
              <a:t>함수에서는 다음 두가지 </a:t>
            </a:r>
            <a:r>
              <a:rPr lang="en-US" altLang="ko-KR" sz="2400" dirty="0"/>
              <a:t>step</a:t>
            </a:r>
            <a:r>
              <a:rPr lang="ko-KR" altLang="en-US" sz="2400" dirty="0"/>
              <a:t>에 따라서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legend</a:t>
            </a:r>
            <a:r>
              <a:rPr lang="ko-KR" altLang="en-US" sz="2400" dirty="0"/>
              <a:t>를 사용할 수 </a:t>
            </a:r>
            <a:r>
              <a:rPr lang="ko-KR" altLang="en-US" sz="2400" dirty="0" smtClean="0"/>
              <a:t>있다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첫번째 방법</a:t>
            </a:r>
            <a:r>
              <a:rPr lang="en-US" altLang="ko-KR" sz="2400" dirty="0" smtClean="0"/>
              <a:t>).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그림을 그리는 함수에 </a:t>
            </a:r>
            <a:r>
              <a:rPr lang="en-US" altLang="ko-KR" sz="2400" b="1" dirty="0">
                <a:solidFill>
                  <a:srgbClr val="FF0000"/>
                </a:solidFill>
              </a:rPr>
              <a:t>label </a:t>
            </a:r>
            <a:r>
              <a:rPr lang="en-US" altLang="ko-KR" sz="2400" dirty="0"/>
              <a:t>parameter</a:t>
            </a:r>
            <a:r>
              <a:rPr lang="ko-KR" altLang="en-US" sz="2400" dirty="0"/>
              <a:t>를 추가한다</a:t>
            </a:r>
            <a:r>
              <a:rPr lang="en-US" altLang="ko-KR" sz="2400" dirty="0"/>
              <a:t>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 b="1" dirty="0" err="1">
                <a:solidFill>
                  <a:srgbClr val="FF0000"/>
                </a:solidFill>
              </a:rPr>
              <a:t>ax.legend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  <a:r>
              <a:rPr lang="ko-KR" altLang="en-US" sz="2400" dirty="0"/>
              <a:t>를 호출한다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81" y="3296206"/>
            <a:ext cx="10883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boxplot</a:t>
            </a:r>
            <a:r>
              <a:rPr lang="en-US" sz="2400" dirty="0"/>
              <a:t> </a:t>
            </a:r>
            <a:r>
              <a:rPr lang="ko-KR" altLang="en-US" sz="2400" dirty="0"/>
              <a:t>함수에서는 </a:t>
            </a:r>
            <a:r>
              <a:rPr lang="en-US" altLang="ko-KR" sz="2400" dirty="0"/>
              <a:t>legend</a:t>
            </a:r>
            <a:r>
              <a:rPr lang="ko-KR" altLang="en-US" sz="2400" dirty="0"/>
              <a:t>를 직접 명시하는 복잡한 방법을 사용해야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 smtClean="0"/>
              <a:t>(</a:t>
            </a:r>
            <a:r>
              <a:rPr lang="ko-KR" altLang="en-US" sz="2400" dirty="0" smtClean="0"/>
              <a:t>두번째 </a:t>
            </a:r>
            <a:r>
              <a:rPr lang="ko-KR" altLang="en-US" sz="2400" dirty="0"/>
              <a:t>방법</a:t>
            </a:r>
            <a:r>
              <a:rPr lang="en-US" altLang="ko-KR" sz="2400" dirty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2192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21" y="605103"/>
            <a:ext cx="6648499" cy="304326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 </a:t>
            </a:r>
            <a:r>
              <a:rPr lang="ko-KR" altLang="en-US" sz="3200" dirty="0"/>
              <a:t>사용 </a:t>
            </a:r>
            <a:r>
              <a:rPr lang="en-US" altLang="ko-KR" sz="3200" dirty="0"/>
              <a:t>– </a:t>
            </a:r>
            <a:r>
              <a:rPr lang="ko-KR" altLang="en-US" sz="3200" dirty="0"/>
              <a:t>첫번째 방법 </a:t>
            </a:r>
            <a:r>
              <a:rPr lang="en-US" altLang="ko-KR" sz="3200" dirty="0"/>
              <a:t>(plot, scatter)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97428" y="2578334"/>
            <a:ext cx="1770284" cy="507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5036" y="186257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그림을 그리는 함수에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782" y="3714626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 </a:t>
            </a:r>
            <a:r>
              <a:rPr lang="en-US" altLang="ko-KR" dirty="0">
                <a:solidFill>
                  <a:srgbClr val="0070C0"/>
                </a:solidFill>
              </a:rPr>
              <a:t>legend</a:t>
            </a:r>
            <a:r>
              <a:rPr lang="ko-KR" altLang="en-US" dirty="0">
                <a:solidFill>
                  <a:srgbClr val="0070C0"/>
                </a:solidFill>
              </a:rPr>
              <a:t>함수를 호출한다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34334" y="3085804"/>
            <a:ext cx="1448236" cy="235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7342" y="3332381"/>
            <a:ext cx="1299238" cy="2455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19" y="3655688"/>
            <a:ext cx="5167350" cy="29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" y="878610"/>
            <a:ext cx="9172179" cy="225237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 </a:t>
            </a:r>
            <a:r>
              <a:rPr lang="ko-KR" altLang="en-US" sz="3200" dirty="0"/>
              <a:t>사용 </a:t>
            </a:r>
            <a:r>
              <a:rPr lang="en-US" altLang="ko-KR" sz="3200" dirty="0"/>
              <a:t>– </a:t>
            </a:r>
            <a:r>
              <a:rPr lang="ko-KR" altLang="en-US" sz="3200" dirty="0"/>
              <a:t>첫번째 방법 </a:t>
            </a:r>
            <a:r>
              <a:rPr lang="en-US" altLang="ko-KR" sz="3200" dirty="0"/>
              <a:t>(hist, bar)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02881" y="1713969"/>
            <a:ext cx="1835500" cy="647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0042" y="2269763"/>
            <a:ext cx="1415705" cy="298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91699" y="2535338"/>
            <a:ext cx="1415705" cy="298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47912" y="1032589"/>
            <a:ext cx="2784277" cy="721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ko-KR" altLang="en-US" dirty="0">
                <a:solidFill>
                  <a:srgbClr val="FF0000"/>
                </a:solidFill>
              </a:rPr>
              <a:t>그림을 그리는 함수에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089" y="3120088"/>
            <a:ext cx="3068489" cy="41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 </a:t>
            </a:r>
            <a:r>
              <a:rPr lang="en-US" altLang="ko-KR" dirty="0">
                <a:solidFill>
                  <a:srgbClr val="0070C0"/>
                </a:solidFill>
              </a:rPr>
              <a:t>legend</a:t>
            </a:r>
            <a:r>
              <a:rPr lang="ko-KR" altLang="en-US" dirty="0">
                <a:solidFill>
                  <a:srgbClr val="0070C0"/>
                </a:solidFill>
              </a:rPr>
              <a:t>함수를 호출한다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389" y="2805796"/>
            <a:ext cx="2674819" cy="2598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27" y="3143223"/>
            <a:ext cx="5286414" cy="3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7782"/>
            <a:ext cx="5198121" cy="34958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1622" y="2895721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 코드를 이어서 작성하여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오른쪽 그림처럼 </a:t>
            </a:r>
            <a:r>
              <a:rPr lang="ko-KR" altLang="en-US" sz="2000" dirty="0" err="1"/>
              <a:t>그리시오</a:t>
            </a:r>
            <a:endParaRPr 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8</a:t>
            </a:r>
            <a:endParaRPr lang="en-US" altLang="ko-KR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9" y="1045364"/>
            <a:ext cx="5448002" cy="16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9</a:t>
            </a:r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275" y="1234789"/>
            <a:ext cx="5683844" cy="34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7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 smtClean="0"/>
              <a:t>10</a:t>
            </a:r>
            <a:endParaRPr lang="en-US" altLang="ko-KR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0079" y="838139"/>
            <a:ext cx="11000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평균이 </a:t>
            </a:r>
            <a:r>
              <a:rPr lang="en-US" altLang="ko-KR" dirty="0" smtClean="0"/>
              <a:t>3, </a:t>
            </a:r>
            <a:r>
              <a:rPr lang="ko-KR" altLang="en-US" dirty="0"/>
              <a:t>표준편차가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</a:t>
            </a:r>
            <a:r>
              <a:rPr lang="ko-KR" altLang="en-US" dirty="0"/>
              <a:t>정규분포에서 뽑은 </a:t>
            </a:r>
            <a:r>
              <a:rPr lang="en-US" altLang="ko-KR" dirty="0"/>
              <a:t>10000</a:t>
            </a:r>
            <a:r>
              <a:rPr lang="ko-KR" altLang="en-US" dirty="0"/>
              <a:t>개 값으로 </a:t>
            </a:r>
            <a:r>
              <a:rPr lang="en-US" altLang="ko-KR" dirty="0"/>
              <a:t>histogram</a:t>
            </a:r>
            <a:r>
              <a:rPr lang="ko-KR" altLang="en-US" dirty="0"/>
              <a:t>을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/>
              <a:t>(density=True)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분포의 </a:t>
            </a:r>
            <a:r>
              <a:rPr lang="en-US" altLang="ko-KR" dirty="0"/>
              <a:t>PDF</a:t>
            </a:r>
            <a:r>
              <a:rPr lang="ko-KR" altLang="en-US" dirty="0"/>
              <a:t>를 </a:t>
            </a:r>
            <a:r>
              <a:rPr lang="ko-KR" altLang="en-US" dirty="0" err="1"/>
              <a:t>그리시오</a:t>
            </a:r>
            <a:r>
              <a:rPr lang="ko-KR" altLang="en-US" dirty="0"/>
              <a:t> </a:t>
            </a:r>
            <a:r>
              <a:rPr lang="en-US" altLang="ko-KR" dirty="0" smtClean="0"/>
              <a:t>(-3&lt; </a:t>
            </a:r>
            <a:r>
              <a:rPr lang="en-US" altLang="ko-KR" dirty="0"/>
              <a:t>X &lt; </a:t>
            </a:r>
            <a:r>
              <a:rPr lang="en-US" altLang="ko-KR" dirty="0" smtClean="0"/>
              <a:t>9)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Title,</a:t>
            </a:r>
            <a:r>
              <a:rPr lang="ko-KR" altLang="en-US" dirty="0"/>
              <a:t> </a:t>
            </a:r>
            <a:r>
              <a:rPr lang="en-US" altLang="ko-KR" dirty="0"/>
              <a:t>tick label, legend</a:t>
            </a:r>
            <a:r>
              <a:rPr lang="ko-KR" altLang="en-US" dirty="0"/>
              <a:t>를 </a:t>
            </a:r>
            <a:r>
              <a:rPr lang="ko-KR" altLang="en-US" dirty="0" err="1"/>
              <a:t>추가하시오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2725"/>
          <a:stretch/>
        </p:blipFill>
        <p:spPr>
          <a:xfrm>
            <a:off x="7459000" y="3691944"/>
            <a:ext cx="4524156" cy="22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6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9977" y="1107628"/>
            <a:ext cx="3736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위와 같이 </a:t>
            </a:r>
            <a:r>
              <a:rPr lang="en-US" altLang="ko-KR" sz="2000" dirty="0"/>
              <a:t>11w_d4.txt</a:t>
            </a:r>
            <a:r>
              <a:rPr lang="ko-KR" altLang="en-US" sz="2000" dirty="0"/>
              <a:t>를 읽어서</a:t>
            </a:r>
            <a:endParaRPr lang="en-US" altLang="ko-KR" sz="2000" dirty="0"/>
          </a:p>
          <a:p>
            <a:r>
              <a:rPr lang="ko-KR" altLang="en-US" sz="2000" dirty="0"/>
              <a:t>오른쪽 그림처럼 </a:t>
            </a:r>
            <a:r>
              <a:rPr lang="ko-KR" altLang="en-US" sz="2000" dirty="0" err="1"/>
              <a:t>그리시오</a:t>
            </a:r>
            <a:endParaRPr 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11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7" y="834904"/>
            <a:ext cx="4876836" cy="32813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9" y="894815"/>
            <a:ext cx="1793853" cy="17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5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(plot)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36145" y="860092"/>
            <a:ext cx="5006887" cy="3186200"/>
            <a:chOff x="2329686" y="917242"/>
            <a:chExt cx="5006887" cy="3186200"/>
          </a:xfrm>
        </p:grpSpPr>
        <p:grpSp>
          <p:nvGrpSpPr>
            <p:cNvPr id="9" name="그룹 8"/>
            <p:cNvGrpSpPr/>
            <p:nvPr/>
          </p:nvGrpSpPr>
          <p:grpSpPr>
            <a:xfrm>
              <a:off x="2329686" y="917242"/>
              <a:ext cx="5006887" cy="3186200"/>
              <a:chOff x="1280981" y="1160450"/>
              <a:chExt cx="5006887" cy="318620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0982" y="1160450"/>
                <a:ext cx="5006886" cy="3186200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1280981" y="2508020"/>
                <a:ext cx="339125" cy="2308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29686" y="2873755"/>
              <a:ext cx="4836988" cy="351773"/>
            </a:xfrm>
            <a:prstGeom prst="rect">
              <a:avLst/>
            </a:prstGeom>
            <a:noFill/>
            <a:ln w="381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73" y="861618"/>
            <a:ext cx="2320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시각화 함수의 리턴 객체를 변수</a:t>
            </a:r>
            <a:r>
              <a:rPr lang="en-US" altLang="ko-KR" sz="1600" dirty="0">
                <a:solidFill>
                  <a:srgbClr val="FF0000"/>
                </a:solidFill>
              </a:rPr>
              <a:t>(l1)</a:t>
            </a:r>
            <a:r>
              <a:rPr lang="ko-KR" altLang="en-US" sz="1600" dirty="0">
                <a:solidFill>
                  <a:srgbClr val="FF0000"/>
                </a:solidFill>
              </a:rPr>
              <a:t>로 받는다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이제까지는 </a:t>
            </a:r>
            <a:r>
              <a:rPr lang="en-US" altLang="ko-KR" sz="1600" dirty="0">
                <a:solidFill>
                  <a:srgbClr val="FF0000"/>
                </a:solidFill>
              </a:rPr>
              <a:t>dummy variable(_)</a:t>
            </a:r>
            <a:r>
              <a:rPr lang="ko-KR" altLang="en-US" sz="1600" dirty="0">
                <a:solidFill>
                  <a:srgbClr val="FF0000"/>
                </a:solidFill>
              </a:rPr>
              <a:t>로 받거나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받지 않았음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31" y="4223042"/>
            <a:ext cx="3686202" cy="22812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01737" y="1600118"/>
            <a:ext cx="4552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legend</a:t>
            </a:r>
            <a:r>
              <a:rPr lang="ko-KR" altLang="en-US" sz="1600" dirty="0">
                <a:solidFill>
                  <a:srgbClr val="3333FF"/>
                </a:solidFill>
              </a:rPr>
              <a:t>의</a:t>
            </a:r>
            <a:r>
              <a:rPr lang="en-US" altLang="ko-KR" sz="1600" dirty="0">
                <a:solidFill>
                  <a:srgbClr val="3333FF"/>
                </a:solidFill>
              </a:rPr>
              <a:t/>
            </a:r>
            <a:br>
              <a:rPr lang="en-US" altLang="ko-KR" sz="1600" dirty="0">
                <a:solidFill>
                  <a:srgbClr val="3333FF"/>
                </a:solidFill>
              </a:rPr>
            </a:br>
            <a:r>
              <a:rPr lang="en-US" altLang="ko-KR" sz="1600" dirty="0">
                <a:solidFill>
                  <a:srgbClr val="3333FF"/>
                </a:solidFill>
              </a:rPr>
              <a:t>1) handles</a:t>
            </a:r>
            <a:r>
              <a:rPr lang="ko-KR" altLang="en-US" sz="1600" dirty="0">
                <a:solidFill>
                  <a:srgbClr val="3333FF"/>
                </a:solidFill>
              </a:rPr>
              <a:t>와 </a:t>
            </a:r>
            <a:r>
              <a:rPr lang="en-US" altLang="ko-KR" sz="1600" dirty="0">
                <a:solidFill>
                  <a:srgbClr val="3333FF"/>
                </a:solidFill>
              </a:rPr>
              <a:t>2) labels </a:t>
            </a:r>
            <a:r>
              <a:rPr lang="ko-KR" altLang="en-US" sz="1600" dirty="0" err="1">
                <a:solidFill>
                  <a:srgbClr val="3333FF"/>
                </a:solidFill>
              </a:rPr>
              <a:t>파라미터</a:t>
            </a:r>
            <a:r>
              <a:rPr lang="ko-KR" altLang="en-US" sz="1600" dirty="0">
                <a:solidFill>
                  <a:srgbClr val="3333FF"/>
                </a:solidFill>
              </a:rPr>
              <a:t> 사용</a:t>
            </a:r>
            <a:endParaRPr lang="en-US" altLang="ko-KR" sz="1600" dirty="0">
              <a:solidFill>
                <a:srgbClr val="3333FF"/>
              </a:solidFill>
            </a:endParaRP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3333FF"/>
                </a:solidFill>
              </a:rPr>
              <a:t>- handles: </a:t>
            </a:r>
            <a:r>
              <a:rPr lang="ko-KR" altLang="en-US" sz="1600" dirty="0">
                <a:solidFill>
                  <a:srgbClr val="3333FF"/>
                </a:solidFill>
              </a:rPr>
              <a:t>수행한 시각화 함수의 리턴 객체</a:t>
            </a:r>
            <a:r>
              <a:rPr lang="en-US" altLang="ko-KR" sz="1600" dirty="0">
                <a:solidFill>
                  <a:srgbClr val="3333FF"/>
                </a:solidFill>
              </a:rPr>
              <a:t/>
            </a:r>
            <a:br>
              <a:rPr lang="en-US" altLang="ko-KR" sz="1600" dirty="0">
                <a:solidFill>
                  <a:srgbClr val="3333FF"/>
                </a:solidFill>
              </a:rPr>
            </a:br>
            <a:r>
              <a:rPr lang="en-US" altLang="ko-KR" sz="1600" dirty="0">
                <a:solidFill>
                  <a:srgbClr val="3333FF"/>
                </a:solidFill>
              </a:rPr>
              <a:t>- labels: legend text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333FF"/>
                </a:solidFill>
              </a:rPr>
              <a:t>시각화 </a:t>
            </a:r>
            <a:r>
              <a:rPr lang="ko-KR" altLang="en-US" sz="1600" dirty="0" err="1">
                <a:solidFill>
                  <a:srgbClr val="3333FF"/>
                </a:solidFill>
              </a:rPr>
              <a:t>함수마다</a:t>
            </a:r>
            <a:r>
              <a:rPr lang="ko-KR" altLang="en-US" sz="1600" dirty="0">
                <a:solidFill>
                  <a:srgbClr val="3333FF"/>
                </a:solidFill>
              </a:rPr>
              <a:t> 리턴 객체의 구성이 다르기 때문에</a:t>
            </a:r>
            <a:r>
              <a:rPr lang="en-US" altLang="ko-KR" sz="1600" dirty="0">
                <a:solidFill>
                  <a:srgbClr val="3333FF"/>
                </a:solidFill>
              </a:rPr>
              <a:t>, </a:t>
            </a:r>
            <a:r>
              <a:rPr lang="ko-KR" altLang="en-US" sz="1600" dirty="0">
                <a:solidFill>
                  <a:srgbClr val="3333FF"/>
                </a:solidFill>
              </a:rPr>
              <a:t>리턴 객체의 주소를 잘 선정하여 </a:t>
            </a:r>
            <a:r>
              <a:rPr lang="en-US" altLang="ko-KR" sz="1600" dirty="0">
                <a:solidFill>
                  <a:srgbClr val="3333FF"/>
                </a:solidFill>
              </a:rPr>
              <a:t>handles</a:t>
            </a:r>
            <a:r>
              <a:rPr lang="ko-KR" altLang="en-US" sz="1600" dirty="0">
                <a:solidFill>
                  <a:srgbClr val="3333FF"/>
                </a:solidFill>
              </a:rPr>
              <a:t>에 넣어야 한다</a:t>
            </a:r>
            <a:r>
              <a:rPr lang="en-US" altLang="ko-KR" sz="1600" dirty="0">
                <a:solidFill>
                  <a:srgbClr val="3333FF"/>
                </a:solidFill>
              </a:rPr>
              <a:t>.</a:t>
            </a:r>
          </a:p>
          <a:p>
            <a:endParaRPr lang="en-US" altLang="ko-KR" sz="1600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3333FF"/>
                </a:solidFill>
              </a:rPr>
              <a:t>튜플</a:t>
            </a:r>
            <a:r>
              <a:rPr lang="ko-KR" altLang="en-US" sz="1600" dirty="0">
                <a:solidFill>
                  <a:srgbClr val="3333FF"/>
                </a:solidFill>
              </a:rPr>
              <a:t> 형태로 넣는다 </a:t>
            </a:r>
            <a:r>
              <a:rPr lang="en-US" altLang="ko-KR" sz="1600" dirty="0">
                <a:solidFill>
                  <a:srgbClr val="3333FF"/>
                </a:solidFill>
              </a:rPr>
              <a:t>(element</a:t>
            </a:r>
            <a:r>
              <a:rPr lang="ko-KR" altLang="en-US" sz="1600" dirty="0">
                <a:solidFill>
                  <a:srgbClr val="3333FF"/>
                </a:solidFill>
              </a:rPr>
              <a:t>가 하나일 경우 쉼표 </a:t>
            </a:r>
            <a:r>
              <a:rPr lang="en-US" altLang="ko-KR" sz="1600" dirty="0">
                <a:solidFill>
                  <a:srgbClr val="3333FF"/>
                </a:solidFill>
              </a:rPr>
              <a:t>(,) </a:t>
            </a:r>
            <a:r>
              <a:rPr lang="ko-KR" altLang="en-US" sz="1600" dirty="0">
                <a:solidFill>
                  <a:srgbClr val="3333FF"/>
                </a:solidFill>
              </a:rPr>
              <a:t>꼭 추가</a:t>
            </a:r>
            <a:r>
              <a:rPr lang="en-US" altLang="ko-KR" sz="1600" dirty="0">
                <a:solidFill>
                  <a:srgbClr val="3333F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2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8" y="2478871"/>
            <a:ext cx="8967180" cy="28265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2276" y="4954290"/>
            <a:ext cx="8907693" cy="392773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89" y="1042133"/>
            <a:ext cx="5381899" cy="32553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4931" y="5492890"/>
            <a:ext cx="8477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FF"/>
                </a:solidFill>
              </a:rPr>
              <a:t>legend</a:t>
            </a:r>
            <a:r>
              <a:rPr lang="ko-KR" altLang="en-US" dirty="0">
                <a:solidFill>
                  <a:srgbClr val="3333FF"/>
                </a:solidFill>
              </a:rPr>
              <a:t>에 사용할 정보가 있는 주소에 접근해서 그 정보를 가져와야 한다</a:t>
            </a:r>
            <a:r>
              <a:rPr lang="en-US" altLang="ko-KR" dirty="0">
                <a:solidFill>
                  <a:srgbClr val="3333FF"/>
                </a:solidFill>
              </a:rPr>
              <a:t>.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dirty="0">
                <a:solidFill>
                  <a:srgbClr val="3333FF"/>
                </a:solidFill>
              </a:rPr>
              <a:t>(</a:t>
            </a:r>
            <a:r>
              <a:rPr lang="en-US" altLang="ko-KR" dirty="0">
                <a:solidFill>
                  <a:srgbClr val="3333FF"/>
                </a:solidFill>
              </a:rPr>
              <a:t>plot: </a:t>
            </a:r>
            <a:r>
              <a:rPr lang="en-US" altLang="ko-KR" dirty="0" err="1">
                <a:solidFill>
                  <a:srgbClr val="3333FF"/>
                </a:solidFill>
              </a:rPr>
              <a:t>var</a:t>
            </a:r>
            <a:r>
              <a:rPr lang="en-US" altLang="ko-KR" dirty="0">
                <a:solidFill>
                  <a:srgbClr val="3333FF"/>
                </a:solidFill>
              </a:rPr>
              <a:t>[0], scatter: </a:t>
            </a:r>
            <a:r>
              <a:rPr lang="en-US" altLang="ko-KR" dirty="0" err="1">
                <a:solidFill>
                  <a:srgbClr val="3333FF"/>
                </a:solidFill>
              </a:rPr>
              <a:t>var</a:t>
            </a:r>
            <a:r>
              <a:rPr lang="en-US" altLang="ko-KR" dirty="0">
                <a:solidFill>
                  <a:srgbClr val="3333FF"/>
                </a:solidFill>
              </a:rPr>
              <a:t>)</a:t>
            </a:r>
          </a:p>
          <a:p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333FF"/>
                </a:solidFill>
              </a:rPr>
              <a:t>튜플의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element</a:t>
            </a:r>
            <a:r>
              <a:rPr lang="ko-KR" altLang="en-US" dirty="0">
                <a:solidFill>
                  <a:srgbClr val="3333FF"/>
                </a:solidFill>
              </a:rPr>
              <a:t>가 여러 개일 경우에는 마지막에 쉼표</a:t>
            </a:r>
            <a:r>
              <a:rPr lang="en-US" altLang="ko-KR" dirty="0">
                <a:solidFill>
                  <a:srgbClr val="3333FF"/>
                </a:solidFill>
              </a:rPr>
              <a:t>(,)</a:t>
            </a:r>
            <a:r>
              <a:rPr lang="ko-KR" altLang="en-US" dirty="0">
                <a:solidFill>
                  <a:srgbClr val="3333FF"/>
                </a:solidFill>
              </a:rPr>
              <a:t> 추가하지 않아도 된다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8477" y="4005117"/>
            <a:ext cx="678250" cy="825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(plot, scatter)</a:t>
            </a:r>
          </a:p>
        </p:txBody>
      </p:sp>
    </p:spTree>
    <p:extLst>
      <p:ext uri="{BB962C8B-B14F-4D97-AF65-F5344CB8AC3E}">
        <p14:creationId xmlns:p14="http://schemas.microsoft.com/office/powerpoint/2010/main" val="71039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0" y="863505"/>
            <a:ext cx="7733940" cy="30036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55333" y="3501152"/>
            <a:ext cx="3024718" cy="3463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4967" y="4107288"/>
            <a:ext cx="8663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FF"/>
                </a:solidFill>
              </a:rPr>
              <a:t>legend</a:t>
            </a:r>
            <a:r>
              <a:rPr lang="ko-KR" altLang="en-US" sz="2000" dirty="0">
                <a:solidFill>
                  <a:srgbClr val="3333FF"/>
                </a:solidFill>
              </a:rPr>
              <a:t>에 사용할 정보가 있는 주소에 접근해서 그 정보를 가져와야 한다</a:t>
            </a:r>
            <a:r>
              <a:rPr lang="en-US" altLang="ko-KR" sz="2000" dirty="0">
                <a:solidFill>
                  <a:srgbClr val="3333FF"/>
                </a:solidFill>
              </a:rPr>
              <a:t>.</a:t>
            </a:r>
            <a:br>
              <a:rPr lang="en-US" altLang="ko-KR" sz="2000" dirty="0">
                <a:solidFill>
                  <a:srgbClr val="3333FF"/>
                </a:solidFill>
              </a:rPr>
            </a:br>
            <a:r>
              <a:rPr lang="en-US" sz="2000" dirty="0">
                <a:solidFill>
                  <a:srgbClr val="3333FF"/>
                </a:solidFill>
              </a:rPr>
              <a:t>(</a:t>
            </a:r>
            <a:r>
              <a:rPr lang="en-US" altLang="ko-KR" sz="2000" dirty="0" err="1">
                <a:solidFill>
                  <a:srgbClr val="3333FF"/>
                </a:solidFill>
              </a:rPr>
              <a:t>hist</a:t>
            </a:r>
            <a:r>
              <a:rPr lang="en-US" altLang="ko-KR" sz="2000" dirty="0">
                <a:solidFill>
                  <a:srgbClr val="3333FF"/>
                </a:solidFill>
              </a:rPr>
              <a:t>:</a:t>
            </a:r>
            <a:r>
              <a:rPr lang="ko-KR" altLang="en-US" sz="2000" dirty="0">
                <a:solidFill>
                  <a:srgbClr val="3333FF"/>
                </a:solidFill>
              </a:rPr>
              <a:t> </a:t>
            </a:r>
            <a:r>
              <a:rPr lang="en-US" altLang="ko-KR" sz="2000" dirty="0" err="1">
                <a:solidFill>
                  <a:srgbClr val="3333FF"/>
                </a:solidFill>
              </a:rPr>
              <a:t>var</a:t>
            </a:r>
            <a:r>
              <a:rPr lang="en-US" altLang="ko-KR" sz="2000" dirty="0">
                <a:solidFill>
                  <a:srgbClr val="3333FF"/>
                </a:solidFill>
              </a:rPr>
              <a:t>[2],  </a:t>
            </a:r>
            <a:r>
              <a:rPr lang="en-US" sz="2000" dirty="0">
                <a:solidFill>
                  <a:srgbClr val="3333FF"/>
                </a:solidFill>
              </a:rPr>
              <a:t>bar: </a:t>
            </a:r>
            <a:r>
              <a:rPr lang="en-US" sz="2000" dirty="0" err="1">
                <a:solidFill>
                  <a:srgbClr val="3333FF"/>
                </a:solidFill>
              </a:rPr>
              <a:t>var</a:t>
            </a:r>
            <a:r>
              <a:rPr lang="en-US" sz="2000" dirty="0">
                <a:solidFill>
                  <a:srgbClr val="3333FF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424" y="1638299"/>
            <a:ext cx="3656516" cy="22736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8361" y="1746462"/>
            <a:ext cx="630640" cy="1022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hist</a:t>
            </a:r>
            <a:r>
              <a:rPr lang="en-US" altLang="ko-KR" sz="3200" dirty="0"/>
              <a:t>, bar)</a:t>
            </a:r>
          </a:p>
        </p:txBody>
      </p:sp>
    </p:spTree>
    <p:extLst>
      <p:ext uri="{BB962C8B-B14F-4D97-AF65-F5344CB8AC3E}">
        <p14:creationId xmlns:p14="http://schemas.microsoft.com/office/powerpoint/2010/main" val="1761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Contents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236" y="856387"/>
            <a:ext cx="7192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tick </a:t>
            </a:r>
            <a:r>
              <a:rPr lang="en-US" altLang="ko-KR" sz="2800" dirty="0" err="1"/>
              <a:t>param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426270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40" y="767251"/>
            <a:ext cx="6840439" cy="3525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982" y="4391010"/>
            <a:ext cx="5356598" cy="24669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72348" y="2225651"/>
            <a:ext cx="3653307" cy="248955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35982" y="6574664"/>
            <a:ext cx="2482993" cy="283336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1972348" y="2350128"/>
            <a:ext cx="863634" cy="4366203"/>
          </a:xfrm>
          <a:prstGeom prst="bentConnector3">
            <a:avLst>
              <a:gd name="adj1" fmla="val -26470"/>
            </a:avLst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50536" y="2975617"/>
            <a:ext cx="1828800" cy="613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61902" y="2698618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박스 색깔만 다르게 설정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5398" y="37840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박스의 </a:t>
            </a:r>
            <a:r>
              <a:rPr lang="ko-KR" altLang="en-US" sz="1400" dirty="0" err="1">
                <a:solidFill>
                  <a:srgbClr val="FF0000"/>
                </a:solidFill>
              </a:rPr>
              <a:t>색깔정보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78530" y="4036334"/>
            <a:ext cx="3696771" cy="305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6892" y="2997846"/>
            <a:ext cx="1037835" cy="59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94165" y="2725069"/>
            <a:ext cx="1771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박스 위치 </a:t>
            </a:r>
            <a:r>
              <a:rPr lang="ko-KR" altLang="en-US" sz="1200" dirty="0" smtClean="0">
                <a:solidFill>
                  <a:srgbClr val="FF0000"/>
                </a:solidFill>
              </a:rPr>
              <a:t>다르게 설정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27368" y="4507568"/>
            <a:ext cx="2632284" cy="2305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3" idx="3"/>
            <a:endCxn id="19" idx="3"/>
          </p:cNvCxnSpPr>
          <p:nvPr/>
        </p:nvCxnSpPr>
        <p:spPr>
          <a:xfrm>
            <a:off x="6379336" y="3282265"/>
            <a:ext cx="1880316" cy="2377981"/>
          </a:xfrm>
          <a:prstGeom prst="bentConnector3">
            <a:avLst>
              <a:gd name="adj1" fmla="val 1471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legend</a:t>
            </a:r>
            <a:r>
              <a:rPr lang="ko-KR" altLang="en-US" sz="3200" dirty="0"/>
              <a:t>의 사용 </a:t>
            </a:r>
            <a:r>
              <a:rPr lang="en-US" altLang="ko-KR" sz="3200" dirty="0"/>
              <a:t>- </a:t>
            </a:r>
            <a:r>
              <a:rPr lang="ko-KR" altLang="en-US" sz="3200" dirty="0"/>
              <a:t>두번째 방법 </a:t>
            </a:r>
            <a:r>
              <a:rPr lang="en-US" altLang="ko-KR" sz="3200" dirty="0"/>
              <a:t>(boxplot)</a:t>
            </a:r>
          </a:p>
        </p:txBody>
      </p:sp>
    </p:spTree>
    <p:extLst>
      <p:ext uri="{BB962C8B-B14F-4D97-AF65-F5344CB8AC3E}">
        <p14:creationId xmlns:p14="http://schemas.microsoft.com/office/powerpoint/2010/main" val="4264507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12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1" y="1522154"/>
            <a:ext cx="6510385" cy="36195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61" y="5562106"/>
            <a:ext cx="5010187" cy="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13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184" y="1355517"/>
            <a:ext cx="6240795" cy="34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75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tick_params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7"/>
          <a:stretch/>
        </p:blipFill>
        <p:spPr bwMode="auto">
          <a:xfrm>
            <a:off x="6235700" y="909359"/>
            <a:ext cx="5713254" cy="536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345" y="1086009"/>
            <a:ext cx="454804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이미 </a:t>
            </a:r>
            <a:r>
              <a:rPr lang="ko-KR" altLang="en-US" sz="2400" b="1" dirty="0"/>
              <a:t>주어진 </a:t>
            </a:r>
            <a:r>
              <a:rPr lang="en-US" altLang="ko-KR" sz="2400" b="1" dirty="0"/>
              <a:t>tick</a:t>
            </a:r>
            <a:r>
              <a:rPr lang="ko-KR" altLang="en-US" sz="2400" dirty="0"/>
              <a:t>의 각종 </a:t>
            </a:r>
            <a:r>
              <a:rPr lang="en-US" altLang="ko-KR" sz="2400" dirty="0"/>
              <a:t>style</a:t>
            </a:r>
            <a:r>
              <a:rPr lang="ko-KR" altLang="en-US" sz="2400" dirty="0"/>
              <a:t>을</a:t>
            </a:r>
            <a:endParaRPr lang="en-US" altLang="ko-KR" sz="2400" dirty="0"/>
          </a:p>
          <a:p>
            <a:r>
              <a:rPr lang="ko-KR" altLang="en-US" sz="2400" dirty="0"/>
              <a:t>수정하는 명령어</a:t>
            </a:r>
            <a:r>
              <a:rPr lang="en-US" altLang="ko-KR" sz="2400" dirty="0"/>
              <a:t>:</a:t>
            </a:r>
          </a:p>
          <a:p>
            <a:r>
              <a:rPr lang="en-US" altLang="ko-KR" sz="2400" b="1" dirty="0" err="1"/>
              <a:t>tick_params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345" y="2827616"/>
            <a:ext cx="625177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axis: </a:t>
            </a:r>
            <a:r>
              <a:rPr lang="en-US" altLang="ko-KR" sz="2400" b="1" dirty="0">
                <a:solidFill>
                  <a:srgbClr val="0070C0"/>
                </a:solidFill>
              </a:rPr>
              <a:t>x, y, both</a:t>
            </a:r>
          </a:p>
          <a:p>
            <a:r>
              <a:rPr lang="en-US" altLang="ko-KR" sz="2400" b="1" dirty="0"/>
              <a:t>direction: </a:t>
            </a:r>
            <a:r>
              <a:rPr lang="en-US" altLang="ko-KR" sz="2400" b="1" dirty="0">
                <a:solidFill>
                  <a:srgbClr val="0070C0"/>
                </a:solidFill>
              </a:rPr>
              <a:t>in, out, </a:t>
            </a:r>
            <a:r>
              <a:rPr lang="en-US" altLang="ko-KR" sz="2400" b="1" dirty="0" err="1">
                <a:solidFill>
                  <a:srgbClr val="0070C0"/>
                </a:solidFill>
              </a:rPr>
              <a:t>inout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/>
              <a:t>length: </a:t>
            </a:r>
            <a:r>
              <a:rPr lang="en-US" altLang="ko-KR" sz="2400" b="1" dirty="0">
                <a:solidFill>
                  <a:srgbClr val="0070C0"/>
                </a:solidFill>
              </a:rPr>
              <a:t>tick length</a:t>
            </a:r>
          </a:p>
          <a:p>
            <a:r>
              <a:rPr lang="en-US" altLang="ko-KR" sz="2400" b="1" dirty="0"/>
              <a:t>width: </a:t>
            </a:r>
            <a:r>
              <a:rPr lang="en-US" altLang="ko-KR" sz="2400" b="1" dirty="0">
                <a:solidFill>
                  <a:srgbClr val="0070C0"/>
                </a:solidFill>
              </a:rPr>
              <a:t>tick width</a:t>
            </a:r>
          </a:p>
          <a:p>
            <a:r>
              <a:rPr lang="en-US" altLang="ko-KR" sz="2400" b="1" dirty="0"/>
              <a:t>pad: </a:t>
            </a:r>
            <a:r>
              <a:rPr lang="en-US" altLang="ko-KR" sz="2400" b="1" dirty="0">
                <a:solidFill>
                  <a:srgbClr val="0070C0"/>
                </a:solidFill>
              </a:rPr>
              <a:t>distance between tick and </a:t>
            </a:r>
            <a:r>
              <a:rPr lang="en-US" altLang="ko-KR" sz="2400" b="1" dirty="0" err="1">
                <a:solidFill>
                  <a:srgbClr val="0070C0"/>
                </a:solidFill>
              </a:rPr>
              <a:t>tick_label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 err="1"/>
              <a:t>labelsize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solidFill>
                  <a:srgbClr val="0070C0"/>
                </a:solidFill>
              </a:rPr>
              <a:t>tick label size</a:t>
            </a:r>
          </a:p>
          <a:p>
            <a:r>
              <a:rPr lang="en-US" altLang="ko-KR" sz="2400" b="1" dirty="0"/>
              <a:t>color: </a:t>
            </a:r>
            <a:r>
              <a:rPr lang="en-US" altLang="ko-KR" sz="2400" b="1" dirty="0">
                <a:solidFill>
                  <a:srgbClr val="0070C0"/>
                </a:solidFill>
              </a:rPr>
              <a:t>tick color</a:t>
            </a:r>
          </a:p>
          <a:p>
            <a:r>
              <a:rPr lang="en-US" altLang="ko-KR" sz="2400" b="1" dirty="0" err="1"/>
              <a:t>labelcolor</a:t>
            </a:r>
            <a:r>
              <a:rPr lang="en-US" altLang="ko-KR" sz="2400" b="1" dirty="0"/>
              <a:t>: </a:t>
            </a:r>
            <a:r>
              <a:rPr lang="en-US" altLang="ko-KR" sz="2400" b="1" dirty="0">
                <a:solidFill>
                  <a:srgbClr val="0070C0"/>
                </a:solidFill>
              </a:rPr>
              <a:t>tick label color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Tick_params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284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Tick_params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예제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1" y="941230"/>
            <a:ext cx="4624421" cy="5176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06" y="1266422"/>
            <a:ext cx="5573970" cy="2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Tick_params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예제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9" y="885413"/>
            <a:ext cx="4359535" cy="21969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85" y="3345512"/>
            <a:ext cx="6603451" cy="28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592" y="861087"/>
            <a:ext cx="679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set_ticks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tick_params</a:t>
            </a:r>
            <a:r>
              <a:rPr lang="ko-KR" altLang="en-US" sz="2000" dirty="0"/>
              <a:t>를 활용하여 아래 그림을 </a:t>
            </a:r>
            <a:r>
              <a:rPr lang="ko-KR" altLang="en-US" sz="2000" dirty="0" err="1"/>
              <a:t>그리시오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33" y="1514091"/>
            <a:ext cx="4429157" cy="3167086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7" idx="0"/>
          </p:cNvCxnSpPr>
          <p:nvPr/>
        </p:nvCxnSpPr>
        <p:spPr>
          <a:xfrm flipH="1" flipV="1">
            <a:off x="5203065" y="4301544"/>
            <a:ext cx="1124731" cy="5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2614" y="488538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tick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V="1">
            <a:off x="6327796" y="4301544"/>
            <a:ext cx="927303" cy="58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4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592" y="861087"/>
            <a:ext cx="7186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set_ticks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tick_params</a:t>
            </a:r>
            <a:r>
              <a:rPr lang="ko-KR" altLang="en-US" sz="2000" dirty="0"/>
              <a:t>를 활용하여 아래 그림을 </a:t>
            </a:r>
            <a:r>
              <a:rPr lang="ko-KR" altLang="en-US" sz="2000" dirty="0" err="1"/>
              <a:t>그리시오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(x=0.6, 0.9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tick</a:t>
            </a:r>
            <a:r>
              <a:rPr lang="ko-KR" altLang="en-US" sz="2000" dirty="0"/>
              <a:t>이 함수 곡선을 넘어가도록 </a:t>
            </a:r>
            <a:r>
              <a:rPr lang="ko-KR" altLang="en-US" sz="2000" dirty="0" err="1"/>
              <a:t>세팅하시오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16" y="2150259"/>
            <a:ext cx="5876968" cy="25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728</Words>
  <Application>Microsoft Office PowerPoint</Application>
  <PresentationFormat>와이드스크린</PresentationFormat>
  <Paragraphs>111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Wingdings</vt:lpstr>
      <vt:lpstr>Office 테마</vt:lpstr>
      <vt:lpstr>데이터 시각화 (2024)</vt:lpstr>
      <vt:lpstr>11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1236</cp:revision>
  <dcterms:created xsi:type="dcterms:W3CDTF">2017-09-01T05:40:26Z</dcterms:created>
  <dcterms:modified xsi:type="dcterms:W3CDTF">2024-11-15T01:37:44Z</dcterms:modified>
</cp:coreProperties>
</file>