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391" r:id="rId3"/>
    <p:sldId id="392" r:id="rId4"/>
    <p:sldId id="378" r:id="rId5"/>
    <p:sldId id="342" r:id="rId6"/>
    <p:sldId id="379" r:id="rId7"/>
    <p:sldId id="399" r:id="rId8"/>
    <p:sldId id="401" r:id="rId9"/>
    <p:sldId id="402" r:id="rId10"/>
    <p:sldId id="404" r:id="rId11"/>
    <p:sldId id="406" r:id="rId12"/>
    <p:sldId id="403" r:id="rId13"/>
    <p:sldId id="405" r:id="rId14"/>
    <p:sldId id="407" r:id="rId15"/>
    <p:sldId id="438" r:id="rId16"/>
    <p:sldId id="409" r:id="rId17"/>
    <p:sldId id="393" r:id="rId18"/>
    <p:sldId id="346" r:id="rId19"/>
    <p:sldId id="436" r:id="rId20"/>
    <p:sldId id="334" r:id="rId21"/>
    <p:sldId id="439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02" userDrawn="1">
          <p15:clr>
            <a:srgbClr val="A4A3A4"/>
          </p15:clr>
        </p15:guide>
        <p15:guide id="2" pos="41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C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43" autoAdjust="0"/>
    <p:restoredTop sz="86161" autoAdjust="0"/>
  </p:normalViewPr>
  <p:slideViewPr>
    <p:cSldViewPr snapToGrid="0">
      <p:cViewPr varScale="1">
        <p:scale>
          <a:sx n="86" d="100"/>
          <a:sy n="86" d="100"/>
        </p:scale>
        <p:origin x="663" y="45"/>
      </p:cViewPr>
      <p:guideLst>
        <p:guide orient="horz" pos="3702"/>
        <p:guide pos="41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1" d="100"/>
          <a:sy n="91" d="100"/>
        </p:scale>
        <p:origin x="3468" y="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6DFE7F-DF1F-4B42-8992-7FD8490D2955}" type="datetimeFigureOut">
              <a:rPr lang="ko-KR" altLang="en-US" smtClean="0"/>
              <a:t>2024-08-30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D264FF-508A-4571-B244-80F3668B70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3559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D264FF-508A-4571-B244-80F3668B700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997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2024-08-30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532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2024-08-30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695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2024-08-30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136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2024-08-30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663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2024-08-30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824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2024-08-30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244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2024-08-30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2707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2024-08-30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6222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2024-08-30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863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2024-08-30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860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2024-08-30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990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37A77-9659-4ECF-93B7-3A9C9A35AD29}" type="datetimeFigureOut">
              <a:rPr lang="ko-KR" altLang="en-US" smtClean="0"/>
              <a:t>2024-08-30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943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jmjung@suwon.ac.k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66800" y="1627983"/>
            <a:ext cx="10058400" cy="1547018"/>
          </a:xfrm>
          <a:solidFill>
            <a:schemeClr val="accent1">
              <a:lumMod val="50000"/>
            </a:schemeClr>
          </a:solidFill>
        </p:spPr>
        <p:txBody>
          <a:bodyPr anchor="ctr" anchorCtr="0">
            <a:normAutofit/>
          </a:bodyPr>
          <a:lstStyle/>
          <a:p>
            <a:r>
              <a:rPr lang="ko-KR" altLang="en-US" sz="4800" dirty="0" smtClean="0">
                <a:solidFill>
                  <a:schemeClr val="bg1"/>
                </a:solidFill>
              </a:rPr>
              <a:t>데이터 시각화 </a:t>
            </a:r>
            <a:r>
              <a:rPr lang="en-US" altLang="ko-KR" sz="4800" dirty="0" smtClean="0">
                <a:solidFill>
                  <a:schemeClr val="bg1"/>
                </a:solidFill>
              </a:rPr>
              <a:t>(2024)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915026" y="5576207"/>
            <a:ext cx="6102954" cy="1061357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데이터과학부 </a:t>
            </a:r>
            <a:r>
              <a:rPr lang="ko-KR" altLang="en-US" dirty="0" err="1" smtClean="0"/>
              <a:t>정진명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en-US" altLang="ko-KR" dirty="0" smtClean="0">
                <a:hlinkClick r:id="rId2"/>
              </a:rPr>
              <a:t>jmjung@suwon.ac.kr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글로벌경상관 </a:t>
            </a:r>
            <a:r>
              <a:rPr lang="en-US" altLang="ko-KR" dirty="0" smtClean="0"/>
              <a:t>918</a:t>
            </a:r>
            <a:r>
              <a:rPr lang="ko-KR" altLang="en-US" dirty="0" smtClean="0"/>
              <a:t>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401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394" y="1502558"/>
            <a:ext cx="4914936" cy="273845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28646" y="3622091"/>
            <a:ext cx="2455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>
                <a:solidFill>
                  <a:srgbClr val="FF0000"/>
                </a:solidFill>
              </a:rPr>
              <a:t>numpy</a:t>
            </a:r>
            <a:r>
              <a:rPr lang="en-US" altLang="ko-KR" b="1" dirty="0" smtClean="0">
                <a:solidFill>
                  <a:srgbClr val="FF0000"/>
                </a:solidFill>
              </a:rPr>
              <a:t> broadcasting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9395" y="1326344"/>
            <a:ext cx="3100410" cy="316708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134888" y="3104038"/>
            <a:ext cx="2430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>
                <a:solidFill>
                  <a:srgbClr val="FF0000"/>
                </a:solidFill>
              </a:rPr>
              <a:t>numpy</a:t>
            </a:r>
            <a:r>
              <a:rPr lang="en-US" altLang="ko-KR" b="1" dirty="0" smtClean="0">
                <a:solidFill>
                  <a:srgbClr val="FF0000"/>
                </a:solidFill>
              </a:rPr>
              <a:t> random </a:t>
            </a:r>
            <a:r>
              <a:rPr lang="ko-KR" altLang="en-US" b="1" dirty="0" smtClean="0">
                <a:solidFill>
                  <a:srgbClr val="FF0000"/>
                </a:solidFill>
              </a:rPr>
              <a:t>함수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56769" y="167591"/>
            <a:ext cx="12078462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smtClean="0"/>
              <a:t>수업 내용 예제</a:t>
            </a:r>
            <a:endParaRPr lang="ko-KR" altLang="en-US" sz="3200" dirty="0"/>
          </a:p>
        </p:txBody>
      </p:sp>
      <p:sp>
        <p:nvSpPr>
          <p:cNvPr id="11" name="직사각형 10"/>
          <p:cNvSpPr/>
          <p:nvPr/>
        </p:nvSpPr>
        <p:spPr>
          <a:xfrm>
            <a:off x="252394" y="3143441"/>
            <a:ext cx="2996478" cy="2905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428646" y="3437425"/>
            <a:ext cx="3738684" cy="2535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6447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64" y="1283480"/>
            <a:ext cx="5738836" cy="335642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0429" y="1745443"/>
            <a:ext cx="3570646" cy="344806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723820" y="1247763"/>
            <a:ext cx="7681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함수 정의 </a:t>
            </a:r>
            <a:r>
              <a:rPr lang="en-US" altLang="ko-KR" b="1" dirty="0" smtClean="0">
                <a:solidFill>
                  <a:srgbClr val="FF0000"/>
                </a:solidFill>
              </a:rPr>
              <a:t>(</a:t>
            </a:r>
            <a:r>
              <a:rPr lang="ko-KR" altLang="en-US" b="1" dirty="0" smtClean="0">
                <a:solidFill>
                  <a:srgbClr val="FF0000"/>
                </a:solidFill>
              </a:rPr>
              <a:t>주어진 평균과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분산가지고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ko-KR" b="1" dirty="0" smtClean="0">
                <a:solidFill>
                  <a:srgbClr val="FF0000"/>
                </a:solidFill>
              </a:rPr>
              <a:t>normal distribution </a:t>
            </a:r>
            <a:r>
              <a:rPr lang="ko-KR" altLang="en-US" b="1" dirty="0" smtClean="0">
                <a:solidFill>
                  <a:srgbClr val="FF0000"/>
                </a:solidFill>
              </a:rPr>
              <a:t>그리는 함수</a:t>
            </a:r>
            <a:r>
              <a:rPr lang="en-US" altLang="ko-KR" b="1" dirty="0" smtClean="0">
                <a:solidFill>
                  <a:srgbClr val="FF0000"/>
                </a:solidFill>
              </a:rPr>
              <a:t>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10640" y="458144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함수 호출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56769" y="167591"/>
            <a:ext cx="12078462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smtClean="0"/>
              <a:t>수업 내용 예제</a:t>
            </a:r>
            <a:endParaRPr lang="ko-KR" altLang="en-US" sz="3200" dirty="0"/>
          </a:p>
        </p:txBody>
      </p:sp>
      <p:sp>
        <p:nvSpPr>
          <p:cNvPr id="10" name="직사각형 9"/>
          <p:cNvSpPr/>
          <p:nvPr/>
        </p:nvSpPr>
        <p:spPr>
          <a:xfrm>
            <a:off x="338138" y="1317102"/>
            <a:ext cx="2447925" cy="2427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562101" y="4304350"/>
            <a:ext cx="1538288" cy="2427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449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53" y="1607329"/>
            <a:ext cx="5472135" cy="357923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0500" y="1607329"/>
            <a:ext cx="3667607" cy="357923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412576" y="2478656"/>
            <a:ext cx="2034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>
                <a:solidFill>
                  <a:srgbClr val="FF0000"/>
                </a:solidFill>
              </a:rPr>
              <a:t>numpy</a:t>
            </a:r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</a:rPr>
              <a:t>파일 읽기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68169" y="3908808"/>
            <a:ext cx="2678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for </a:t>
            </a:r>
            <a:r>
              <a:rPr lang="ko-KR" altLang="en-US" b="1" dirty="0" smtClean="0">
                <a:solidFill>
                  <a:srgbClr val="FF0000"/>
                </a:solidFill>
              </a:rPr>
              <a:t>문을 통한 표식 제어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56769" y="167591"/>
            <a:ext cx="12078462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smtClean="0"/>
              <a:t>수업 내용 예제</a:t>
            </a:r>
            <a:endParaRPr lang="ko-KR" altLang="en-US" sz="3200" dirty="0"/>
          </a:p>
        </p:txBody>
      </p:sp>
      <p:sp>
        <p:nvSpPr>
          <p:cNvPr id="10" name="직사각형 9"/>
          <p:cNvSpPr/>
          <p:nvPr/>
        </p:nvSpPr>
        <p:spPr>
          <a:xfrm>
            <a:off x="416098" y="2518059"/>
            <a:ext cx="2996478" cy="2905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70720" y="3948211"/>
            <a:ext cx="5010918" cy="2905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784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907" y="3944770"/>
            <a:ext cx="4900648" cy="89535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752006" y="4207782"/>
            <a:ext cx="3325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>
                <a:solidFill>
                  <a:srgbClr val="FF0000"/>
                </a:solidFill>
              </a:rPr>
              <a:t>numpy</a:t>
            </a:r>
            <a:r>
              <a:rPr lang="en-US" altLang="ko-KR" b="1" dirty="0" smtClean="0">
                <a:solidFill>
                  <a:srgbClr val="FF0000"/>
                </a:solidFill>
              </a:rPr>
              <a:t> axis based operation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79530" y="3661098"/>
            <a:ext cx="278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matrix (two dimension)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1610" y="3505338"/>
            <a:ext cx="2532651" cy="2691189"/>
          </a:xfrm>
          <a:prstGeom prst="rect">
            <a:avLst/>
          </a:prstGeom>
        </p:spPr>
      </p:pic>
      <p:sp>
        <p:nvSpPr>
          <p:cNvPr id="13" name="모서리가 둥근 직사각형 12"/>
          <p:cNvSpPr/>
          <p:nvPr/>
        </p:nvSpPr>
        <p:spPr>
          <a:xfrm>
            <a:off x="56769" y="167591"/>
            <a:ext cx="12078462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smtClean="0"/>
              <a:t>수업 내용 예제</a:t>
            </a:r>
            <a:endParaRPr lang="ko-KR" altLang="en-US" sz="3200" dirty="0"/>
          </a:p>
        </p:txBody>
      </p:sp>
      <p:sp>
        <p:nvSpPr>
          <p:cNvPr id="14" name="직사각형 13"/>
          <p:cNvSpPr/>
          <p:nvPr/>
        </p:nvSpPr>
        <p:spPr>
          <a:xfrm>
            <a:off x="2673231" y="3973844"/>
            <a:ext cx="2581582" cy="3195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848150" y="4284602"/>
            <a:ext cx="1963501" cy="2427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21131" y="3090591"/>
            <a:ext cx="185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중심극한정리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21131" y="791378"/>
            <a:ext cx="416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PCA (principal component analysis)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8106" y="1109113"/>
            <a:ext cx="6738987" cy="155734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22305" y="1109113"/>
            <a:ext cx="3624289" cy="162402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7"/>
          <a:srcRect b="16501"/>
          <a:stretch/>
        </p:blipFill>
        <p:spPr>
          <a:xfrm>
            <a:off x="10632279" y="1071014"/>
            <a:ext cx="975342" cy="1595448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72705" y="3396816"/>
            <a:ext cx="2719148" cy="2665086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221131" y="3459923"/>
            <a:ext cx="8693130" cy="30384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오른쪽 화살표 18"/>
          <p:cNvSpPr/>
          <p:nvPr/>
        </p:nvSpPr>
        <p:spPr>
          <a:xfrm rot="5400000" flipV="1">
            <a:off x="10327842" y="2978063"/>
            <a:ext cx="663677" cy="17383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56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768" y="1495420"/>
            <a:ext cx="6207945" cy="127600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3688" y="1028695"/>
            <a:ext cx="5321667" cy="279084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21764" y="1126088"/>
            <a:ext cx="969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pandas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07589" y="2678663"/>
            <a:ext cx="2788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pandas column</a:t>
            </a:r>
            <a:r>
              <a:rPr lang="ko-KR" altLang="en-US" b="1" dirty="0" smtClean="0">
                <a:solidFill>
                  <a:srgbClr val="FF0000"/>
                </a:solidFill>
              </a:rPr>
              <a:t>가져오기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56769" y="167591"/>
            <a:ext cx="12078462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smtClean="0"/>
              <a:t>수업 내용 예제</a:t>
            </a:r>
            <a:endParaRPr lang="ko-KR" altLang="en-US" sz="3200" dirty="0"/>
          </a:p>
        </p:txBody>
      </p:sp>
      <p:sp>
        <p:nvSpPr>
          <p:cNvPr id="10" name="직사각형 9"/>
          <p:cNvSpPr/>
          <p:nvPr/>
        </p:nvSpPr>
        <p:spPr>
          <a:xfrm>
            <a:off x="157163" y="1512314"/>
            <a:ext cx="5981700" cy="2427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607589" y="2487217"/>
            <a:ext cx="2997749" cy="2321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4142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25" y="852487"/>
            <a:ext cx="4021950" cy="5810749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56769" y="167591"/>
            <a:ext cx="12078462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/>
              <a:t>수업 내용 예제</a:t>
            </a:r>
            <a:endParaRPr lang="ko-KR" altLang="en-US" sz="32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8582" y="4745485"/>
            <a:ext cx="7824830" cy="195781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1731" y="950107"/>
            <a:ext cx="3707619" cy="361186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119512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1480" y="3888627"/>
            <a:ext cx="4650539" cy="288179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620" y="3971925"/>
            <a:ext cx="4227984" cy="284343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1808" y="781886"/>
            <a:ext cx="4204942" cy="297260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861" y="834957"/>
            <a:ext cx="3165001" cy="305367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60218" y="781886"/>
            <a:ext cx="2974582" cy="2852059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56769" y="167591"/>
            <a:ext cx="12078462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/>
              <a:t>수업 내용 예제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7364204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88067" y="889771"/>
            <a:ext cx="11403402" cy="5853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600" b="1" dirty="0" smtClean="0"/>
              <a:t>출석 </a:t>
            </a:r>
            <a:endParaRPr lang="en-US" altLang="ko-KR" sz="1600" b="1" dirty="0" smtClean="0"/>
          </a:p>
          <a:p>
            <a:pPr marL="742950" lvl="1" indent="-28575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수업 시작 시 출석 확인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보통 </a:t>
            </a:r>
            <a:r>
              <a:rPr lang="ko-KR" altLang="en-US" sz="1600" dirty="0" err="1" smtClean="0"/>
              <a:t>전자출결</a:t>
            </a:r>
            <a:r>
              <a:rPr lang="en-US" altLang="ko-KR" sz="1600" dirty="0" smtClean="0"/>
              <a:t>)</a:t>
            </a:r>
          </a:p>
          <a:p>
            <a:pPr marL="742950" lvl="1" indent="-28575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출석 총점</a:t>
            </a:r>
            <a:r>
              <a:rPr lang="en-US" altLang="ko-KR" sz="1600" dirty="0"/>
              <a:t>: 15</a:t>
            </a:r>
            <a:r>
              <a:rPr lang="ko-KR" altLang="en-US" sz="1600" dirty="0"/>
              <a:t>점 </a:t>
            </a:r>
            <a:r>
              <a:rPr lang="en-US" altLang="ko-KR" sz="1600" dirty="0" smtClean="0"/>
              <a:t>(1</a:t>
            </a:r>
            <a:r>
              <a:rPr lang="ko-KR" altLang="en-US" sz="1600" dirty="0" smtClean="0"/>
              <a:t>회 결석 시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점 감점</a:t>
            </a:r>
            <a:r>
              <a:rPr lang="en-US" altLang="ko-KR" sz="1600" dirty="0" smtClean="0"/>
              <a:t>, 3</a:t>
            </a:r>
            <a:r>
              <a:rPr lang="ko-KR" altLang="en-US" sz="1600" dirty="0" smtClean="0"/>
              <a:t>회 지각 시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회 결석</a:t>
            </a:r>
            <a:r>
              <a:rPr lang="en-US" altLang="ko-KR" sz="1600" dirty="0" smtClean="0"/>
              <a:t>)</a:t>
            </a:r>
          </a:p>
          <a:p>
            <a:pPr marL="742950" lvl="1" indent="-28575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출석이 제대로 체크 되지 않은 경우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해당일에 연락 해야함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해당 수업 일이 지나면 증빙자료 필요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§"/>
            </a:pPr>
            <a:endParaRPr lang="en-US" altLang="ko-KR" sz="1600" b="1" dirty="0" smtClean="0"/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600" b="1" dirty="0" smtClean="0"/>
              <a:t>주요 공지사항</a:t>
            </a:r>
            <a:r>
              <a:rPr lang="en-US" altLang="ko-KR" sz="1600" b="1" dirty="0" smtClean="0"/>
              <a:t>:</a:t>
            </a:r>
          </a:p>
          <a:p>
            <a:pPr marL="742950" lvl="1" indent="-28575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캔버스 공지사항</a:t>
            </a:r>
            <a:endParaRPr lang="en-US" altLang="ko-KR" sz="1600" dirty="0" smtClean="0"/>
          </a:p>
          <a:p>
            <a:pPr marL="742950" lvl="1" indent="-28575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수업 </a:t>
            </a:r>
            <a:r>
              <a:rPr lang="ko-KR" altLang="en-US" sz="1600" dirty="0" err="1" smtClean="0"/>
              <a:t>오픈채팅방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추후 캔버스에 </a:t>
            </a:r>
            <a:r>
              <a:rPr lang="ko-KR" altLang="en-US" sz="1600" dirty="0" err="1" smtClean="0"/>
              <a:t>오픈채팅방</a:t>
            </a:r>
            <a:r>
              <a:rPr lang="ko-KR" altLang="en-US" sz="1600" dirty="0" smtClean="0"/>
              <a:t> 주소 및 비번 공지</a:t>
            </a:r>
            <a:r>
              <a:rPr lang="en-US" altLang="ko-KR" sz="1600" dirty="0"/>
              <a:t>)</a:t>
            </a:r>
            <a:endParaRPr lang="en-US" altLang="ko-KR" sz="1600" dirty="0" smtClean="0"/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§"/>
            </a:pPr>
            <a:endParaRPr lang="en-US" altLang="ko-KR" sz="1600" b="1" dirty="0"/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600" b="1" dirty="0" smtClean="0"/>
              <a:t>강의자료 업로드 </a:t>
            </a:r>
            <a:r>
              <a:rPr lang="en-US" altLang="ko-KR" sz="1600" b="1" dirty="0" smtClean="0"/>
              <a:t>(</a:t>
            </a:r>
            <a:r>
              <a:rPr lang="ko-KR" altLang="en-US" sz="1600" b="1" dirty="0" smtClean="0"/>
              <a:t>캔버스</a:t>
            </a:r>
            <a:r>
              <a:rPr lang="en-US" altLang="ko-KR" sz="1600" b="1" dirty="0" smtClean="0"/>
              <a:t>)</a:t>
            </a:r>
          </a:p>
          <a:p>
            <a:pPr marL="742950" lvl="1" indent="-28575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업로드 강의 자료</a:t>
            </a:r>
            <a:r>
              <a:rPr lang="en-US" altLang="ko-KR" sz="1600" dirty="0" smtClean="0"/>
              <a:t>: </a:t>
            </a:r>
            <a:r>
              <a:rPr lang="en-US" altLang="ko-KR" sz="1600" b="1" dirty="0" smtClean="0"/>
              <a:t>1) </a:t>
            </a:r>
            <a:r>
              <a:rPr lang="en-US" altLang="ko-KR" sz="1600" dirty="0" smtClean="0"/>
              <a:t>PPT </a:t>
            </a:r>
            <a:r>
              <a:rPr lang="ko-KR" altLang="en-US" sz="1600" dirty="0" smtClean="0"/>
              <a:t>자료</a:t>
            </a:r>
            <a:r>
              <a:rPr lang="en-US" altLang="ko-KR" sz="1600" dirty="0" smtClean="0"/>
              <a:t> </a:t>
            </a:r>
            <a:r>
              <a:rPr lang="en-US" altLang="ko-KR" sz="1600" b="1" dirty="0"/>
              <a:t>2</a:t>
            </a:r>
            <a:r>
              <a:rPr lang="en-US" altLang="ko-KR" sz="1600" b="1" dirty="0" smtClean="0"/>
              <a:t>) </a:t>
            </a:r>
            <a:r>
              <a:rPr lang="en-US" altLang="ko-KR" sz="1600" dirty="0" smtClean="0"/>
              <a:t>python code </a:t>
            </a:r>
            <a:r>
              <a:rPr lang="ko-KR" altLang="en-US" sz="1600" dirty="0" smtClean="0"/>
              <a:t>및 데이터</a:t>
            </a:r>
            <a:endParaRPr lang="en-US" altLang="ko-KR" sz="1600" dirty="0" smtClean="0"/>
          </a:p>
          <a:p>
            <a:pPr marL="742950" lvl="1" indent="-28575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업로드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시간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매 주 수업시간 전</a:t>
            </a:r>
            <a:endParaRPr lang="en-US" altLang="ko-KR" sz="1600" dirty="0" smtClean="0"/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§"/>
            </a:pPr>
            <a:endParaRPr lang="en-US" altLang="ko-KR" sz="1600" b="1" dirty="0" smtClean="0"/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600" b="1" dirty="0" smtClean="0"/>
              <a:t>과제 출제 </a:t>
            </a:r>
            <a:r>
              <a:rPr lang="en-US" altLang="ko-KR" sz="1600" b="1" dirty="0" smtClean="0"/>
              <a:t>(2~3</a:t>
            </a:r>
            <a:r>
              <a:rPr lang="ko-KR" altLang="en-US" sz="1600" b="1" dirty="0" smtClean="0"/>
              <a:t>번</a:t>
            </a:r>
            <a:r>
              <a:rPr lang="en-US" altLang="ko-KR" sz="1600" b="1" dirty="0" smtClean="0"/>
              <a:t>)</a:t>
            </a:r>
          </a:p>
          <a:p>
            <a:pPr marL="742950" lvl="1" indent="-28575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과제 제출 방법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작성한 </a:t>
            </a:r>
            <a:r>
              <a:rPr lang="en-US" altLang="ko-KR" sz="1600" dirty="0" err="1" smtClean="0"/>
              <a:t>ipynb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파일을 </a:t>
            </a:r>
            <a:r>
              <a:rPr lang="ko-KR" altLang="en-US" sz="1600" b="1" dirty="0" smtClean="0"/>
              <a:t>캔버스</a:t>
            </a:r>
            <a:r>
              <a:rPr lang="ko-KR" altLang="en-US" sz="1600" dirty="0" smtClean="0"/>
              <a:t> 해당 </a:t>
            </a:r>
            <a:r>
              <a:rPr lang="en-US" altLang="ko-KR" sz="1600" dirty="0" smtClean="0"/>
              <a:t>‘</a:t>
            </a:r>
            <a:r>
              <a:rPr lang="ko-KR" altLang="en-US" sz="1600" b="1" dirty="0" smtClean="0"/>
              <a:t>과제</a:t>
            </a:r>
            <a:r>
              <a:rPr lang="en-US" altLang="ko-KR" sz="1600" dirty="0" smtClean="0"/>
              <a:t>’ </a:t>
            </a:r>
            <a:r>
              <a:rPr lang="ko-KR" altLang="en-US" sz="1600" dirty="0" smtClean="0"/>
              <a:t>란에 제출</a:t>
            </a:r>
            <a:endParaRPr lang="en-US" altLang="ko-KR" sz="1600" dirty="0" smtClean="0"/>
          </a:p>
          <a:p>
            <a:pPr marL="742950" lvl="1" indent="-28575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기한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과제 출제 후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주일</a:t>
            </a:r>
            <a:endParaRPr lang="en-US" altLang="ko-KR" sz="1600" dirty="0" smtClean="0"/>
          </a:p>
          <a:p>
            <a:pPr marL="742950" lvl="1" indent="-285750">
              <a:lnSpc>
                <a:spcPct val="13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600" b="1" dirty="0" smtClean="0"/>
              <a:t>강의시간</a:t>
            </a:r>
            <a:r>
              <a:rPr lang="en-US" altLang="ko-KR" sz="1600" dirty="0" smtClean="0"/>
              <a:t>: 1</a:t>
            </a:r>
            <a:r>
              <a:rPr lang="ko-KR" altLang="en-US" sz="1600" dirty="0" smtClean="0"/>
              <a:t>시간 </a:t>
            </a:r>
            <a:r>
              <a:rPr lang="en-US" altLang="ko-KR" sz="1600" dirty="0" smtClean="0"/>
              <a:t>10</a:t>
            </a:r>
            <a:r>
              <a:rPr lang="ko-KR" altLang="en-US" sz="1600" dirty="0" smtClean="0"/>
              <a:t>분 강의 </a:t>
            </a:r>
            <a:r>
              <a:rPr lang="en-US" altLang="ko-KR" sz="1600" dirty="0" smtClean="0"/>
              <a:t>+ 20</a:t>
            </a:r>
            <a:r>
              <a:rPr lang="ko-KR" altLang="en-US" sz="1600" dirty="0" smtClean="0"/>
              <a:t>분 휴식 </a:t>
            </a:r>
            <a:r>
              <a:rPr lang="en-US" altLang="ko-KR" sz="1600" dirty="0" smtClean="0"/>
              <a:t>+ 1</a:t>
            </a:r>
            <a:r>
              <a:rPr lang="ko-KR" altLang="en-US" sz="1600" dirty="0" smtClean="0"/>
              <a:t>시간 </a:t>
            </a:r>
            <a:r>
              <a:rPr lang="en-US" altLang="ko-KR" sz="1600" dirty="0" smtClean="0"/>
              <a:t>10</a:t>
            </a:r>
            <a:r>
              <a:rPr lang="ko-KR" altLang="en-US" sz="1600" dirty="0" smtClean="0"/>
              <a:t>분 강의</a:t>
            </a:r>
            <a:endParaRPr lang="en-US" altLang="ko-KR" sz="1600" dirty="0" smtClean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56769" y="167591"/>
            <a:ext cx="12078462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/>
              <a:t>강의 방식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28963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7460179"/>
              </p:ext>
            </p:extLst>
          </p:nvPr>
        </p:nvGraphicFramePr>
        <p:xfrm>
          <a:off x="330303" y="974358"/>
          <a:ext cx="4668752" cy="2285832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668752">
                  <a:extLst>
                    <a:ext uri="{9D8B030D-6E8A-4147-A177-3AD203B41FA5}">
                      <a16:colId xmlns:a16="http://schemas.microsoft.com/office/drawing/2014/main" val="2755068562"/>
                    </a:ext>
                  </a:extLst>
                </a:gridCol>
              </a:tblGrid>
              <a:tr h="497479"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20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출석</a:t>
                      </a:r>
                      <a:r>
                        <a:rPr lang="en-US" altLang="ko-KR" sz="20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15</a:t>
                      </a:r>
                      <a:r>
                        <a:rPr lang="ko-KR" altLang="en-US" sz="20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점 </a:t>
                      </a:r>
                      <a:endParaRPr lang="en-US" sz="2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90382968"/>
                  </a:ext>
                </a:extLst>
              </a:tr>
              <a:tr h="5114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20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과제</a:t>
                      </a:r>
                      <a:r>
                        <a:rPr lang="en-US" altLang="ko-KR" sz="20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US" altLang="ko-KR" sz="20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15</a:t>
                      </a:r>
                      <a:r>
                        <a:rPr lang="ko-KR" altLang="en-US" sz="20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점</a:t>
                      </a:r>
                      <a:endParaRPr lang="en-US" altLang="ko-KR" sz="20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77178157"/>
                  </a:ext>
                </a:extLst>
              </a:tr>
              <a:tr h="638427"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20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20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기말시험</a:t>
                      </a:r>
                      <a:r>
                        <a:rPr lang="en-US" altLang="ko-KR" sz="20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20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35</a:t>
                      </a:r>
                      <a:r>
                        <a:rPr lang="ko-KR" altLang="en-US" sz="20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점</a:t>
                      </a:r>
                      <a:r>
                        <a:rPr lang="en-US" altLang="ko-KR" sz="20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(10 ~ 12 </a:t>
                      </a:r>
                      <a:r>
                        <a:rPr lang="ko-KR" altLang="en-US" sz="20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문제</a:t>
                      </a:r>
                      <a:r>
                        <a:rPr lang="en-US" altLang="ko-KR" sz="20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endParaRPr lang="en-US" altLang="ko-KR" sz="20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2322654"/>
                  </a:ext>
                </a:extLst>
              </a:tr>
              <a:tr h="6384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20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중간시험</a:t>
                      </a:r>
                      <a:r>
                        <a:rPr lang="en-US" altLang="ko-KR" sz="20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35</a:t>
                      </a:r>
                      <a:r>
                        <a:rPr lang="ko-KR" altLang="en-US" sz="20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점 </a:t>
                      </a:r>
                      <a:r>
                        <a:rPr lang="en-US" altLang="ko-KR" sz="20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(10 ~ 12 </a:t>
                      </a:r>
                      <a:r>
                        <a:rPr lang="ko-KR" altLang="en-US" sz="20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문제</a:t>
                      </a:r>
                      <a:r>
                        <a:rPr lang="en-US" altLang="ko-KR" sz="20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30859260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381361" y="3709841"/>
            <a:ext cx="10887404" cy="17389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중간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기말고사</a:t>
            </a:r>
            <a:r>
              <a:rPr lang="en-US" altLang="ko-KR" sz="2000" dirty="0" smtClean="0"/>
              <a:t>:</a:t>
            </a:r>
            <a:br>
              <a:rPr lang="en-US" altLang="ko-KR" sz="2000" dirty="0" smtClean="0"/>
            </a:br>
            <a:r>
              <a:rPr lang="en-US" altLang="ko-KR" sz="2000" dirty="0" smtClean="0"/>
              <a:t>1) </a:t>
            </a:r>
            <a:r>
              <a:rPr lang="ko-KR" altLang="en-US" sz="2000" dirty="0" smtClean="0"/>
              <a:t>과제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이전 중간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기말고사와 유사한 형태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2) </a:t>
            </a:r>
            <a:r>
              <a:rPr lang="ko-KR" altLang="en-US" sz="2000" dirty="0" err="1" smtClean="0"/>
              <a:t>오픈북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ppt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ipynb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파일을 포함한 모든 자료 사용 가능</a:t>
            </a:r>
            <a:r>
              <a:rPr lang="en-US" altLang="ko-KR" sz="2000" dirty="0" smtClean="0"/>
              <a:t>)</a:t>
            </a:r>
            <a:br>
              <a:rPr lang="en-US" altLang="ko-KR" sz="2000" dirty="0" smtClean="0"/>
            </a:br>
            <a:r>
              <a:rPr lang="en-US" altLang="ko-KR" sz="2000" dirty="0" smtClean="0"/>
              <a:t>3) </a:t>
            </a:r>
            <a:r>
              <a:rPr lang="ko-KR" altLang="en-US" sz="2000" dirty="0" smtClean="0"/>
              <a:t>단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인터넷 사용금지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en-US" altLang="ko-KR" sz="2000" dirty="0" smtClean="0"/>
              <a:t>4) </a:t>
            </a:r>
            <a:r>
              <a:rPr lang="ko-KR" altLang="en-US" sz="2000" dirty="0" smtClean="0"/>
              <a:t>부정행위 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chatgpt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카카오톡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인터넷검색 사용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등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 방지를 위한 시험 모니터 녹화 후 제출</a:t>
            </a:r>
            <a:endParaRPr lang="en-US" altLang="ko-KR" sz="2000" dirty="0" smtClean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56769" y="167591"/>
            <a:ext cx="12078462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/>
              <a:t>평가 방법</a:t>
            </a:r>
            <a:endParaRPr lang="ko-KR" altLang="en-US" sz="3200" dirty="0"/>
          </a:p>
        </p:txBody>
      </p:sp>
      <p:sp>
        <p:nvSpPr>
          <p:cNvPr id="5" name="직사각형 4"/>
          <p:cNvSpPr/>
          <p:nvPr/>
        </p:nvSpPr>
        <p:spPr>
          <a:xfrm>
            <a:off x="381361" y="5898430"/>
            <a:ext cx="6030818" cy="4216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성적 산정 후에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개인적인 이유로 학점 변경 불가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24166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892968" y="2410267"/>
            <a:ext cx="10406063" cy="2037467"/>
          </a:xfrm>
          <a:solidFill>
            <a:schemeClr val="accent1">
              <a:lumMod val="50000"/>
            </a:schemeClr>
          </a:solidFill>
        </p:spPr>
        <p:txBody>
          <a:bodyPr anchor="ctr">
            <a:normAutofit/>
          </a:bodyPr>
          <a:lstStyle/>
          <a:p>
            <a:r>
              <a:rPr lang="en-US" altLang="ko-KR" sz="4800" dirty="0" smtClean="0">
                <a:solidFill>
                  <a:schemeClr val="bg1"/>
                </a:solidFill>
              </a:rPr>
              <a:t>python interpreter </a:t>
            </a:r>
            <a:r>
              <a:rPr lang="ko-KR" altLang="en-US" sz="4800" dirty="0" smtClean="0">
                <a:solidFill>
                  <a:schemeClr val="bg1"/>
                </a:solidFill>
              </a:rPr>
              <a:t>및 </a:t>
            </a:r>
            <a:r>
              <a:rPr lang="en-US" altLang="ko-KR" sz="4800" dirty="0" smtClean="0">
                <a:solidFill>
                  <a:schemeClr val="bg1"/>
                </a:solidFill>
              </a:rPr>
              <a:t>package</a:t>
            </a:r>
            <a:br>
              <a:rPr lang="en-US" altLang="ko-KR" sz="4800" dirty="0" smtClean="0">
                <a:solidFill>
                  <a:schemeClr val="bg1"/>
                </a:solidFill>
              </a:rPr>
            </a:br>
            <a:r>
              <a:rPr lang="ko-KR" altLang="en-US" sz="4800" dirty="0" smtClean="0">
                <a:solidFill>
                  <a:schemeClr val="bg1"/>
                </a:solidFill>
              </a:rPr>
              <a:t>버전 확인하기</a:t>
            </a:r>
            <a:endParaRPr lang="ko-KR" alt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8777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1066800" y="2496433"/>
            <a:ext cx="10058400" cy="1547018"/>
          </a:xfrm>
          <a:solidFill>
            <a:schemeClr val="accent2">
              <a:lumMod val="50000"/>
            </a:schemeClr>
          </a:solidFill>
        </p:spPr>
        <p:txBody>
          <a:bodyPr anchor="ctr">
            <a:normAutofit/>
          </a:bodyPr>
          <a:lstStyle/>
          <a:p>
            <a:r>
              <a:rPr lang="en-US" altLang="ko-KR" b="1" smtClean="0">
                <a:solidFill>
                  <a:schemeClr val="bg1"/>
                </a:solidFill>
              </a:rPr>
              <a:t>1 </a:t>
            </a:r>
            <a:r>
              <a:rPr lang="ko-KR" altLang="en-US" b="1" smtClean="0">
                <a:solidFill>
                  <a:schemeClr val="bg1"/>
                </a:solidFill>
              </a:rPr>
              <a:t>주차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022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7203" y="155750"/>
            <a:ext cx="7637140" cy="6487362"/>
          </a:xfrm>
          <a:prstGeom prst="rect">
            <a:avLst/>
          </a:prstGeom>
        </p:spPr>
      </p:pic>
      <p:sp>
        <p:nvSpPr>
          <p:cNvPr id="26" name="모서리가 둥근 직사각형 25"/>
          <p:cNvSpPr/>
          <p:nvPr/>
        </p:nvSpPr>
        <p:spPr>
          <a:xfrm>
            <a:off x="-3622" y="218138"/>
            <a:ext cx="4309342" cy="706722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/>
              <a:t>mission</a:t>
            </a:r>
            <a:endParaRPr lang="ko-KR" alt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107461" y="1039376"/>
            <a:ext cx="41758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2000" dirty="0" err="1" smtClean="0"/>
              <a:t>jupyter</a:t>
            </a:r>
            <a:r>
              <a:rPr lang="en-US" altLang="ko-KR" sz="2000" dirty="0" smtClean="0"/>
              <a:t> notebook</a:t>
            </a:r>
            <a:r>
              <a:rPr lang="ko-KR" altLang="en-US" sz="2000" dirty="0" smtClean="0"/>
              <a:t>을 </a:t>
            </a:r>
            <a:r>
              <a:rPr lang="ko-KR" altLang="en-US" sz="2000" dirty="0" err="1" smtClean="0"/>
              <a:t>실행시킨후</a:t>
            </a:r>
            <a:endParaRPr lang="en-US" altLang="ko-KR" sz="2000" dirty="0"/>
          </a:p>
          <a:p>
            <a:pPr marL="342900" indent="-342900">
              <a:buAutoNum type="arabicPeriod"/>
            </a:pPr>
            <a:r>
              <a:rPr lang="en-US" altLang="ko-KR" sz="2000" dirty="0" err="1" smtClean="0"/>
              <a:t>test_code.ipynb</a:t>
            </a:r>
            <a:r>
              <a:rPr lang="ko-KR" altLang="en-US" sz="2000" dirty="0" smtClean="0"/>
              <a:t>를 열고</a:t>
            </a:r>
            <a:endParaRPr lang="en-US" altLang="ko-KR" sz="2000" dirty="0" smtClean="0"/>
          </a:p>
          <a:p>
            <a:pPr marL="342900" indent="-342900">
              <a:buAutoNum type="arabicPeriod"/>
            </a:pPr>
            <a:r>
              <a:rPr lang="ko-KR" altLang="en-US" sz="2000" dirty="0" smtClean="0"/>
              <a:t>첫번째 </a:t>
            </a:r>
            <a:r>
              <a:rPr lang="en-US" altLang="ko-KR" sz="2000" dirty="0" smtClean="0"/>
              <a:t>cell</a:t>
            </a:r>
            <a:r>
              <a:rPr lang="ko-KR" altLang="en-US" sz="2000" dirty="0" smtClean="0"/>
              <a:t>을 </a:t>
            </a:r>
            <a:r>
              <a:rPr lang="ko-KR" altLang="en-US" sz="2000" dirty="0" err="1" smtClean="0"/>
              <a:t>실행하시오</a:t>
            </a:r>
            <a:endParaRPr lang="ko-KR" altLang="en-US" sz="20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647363" y="5471327"/>
            <a:ext cx="7435780" cy="117178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오른쪽 화살표 5"/>
          <p:cNvSpPr/>
          <p:nvPr/>
        </p:nvSpPr>
        <p:spPr>
          <a:xfrm>
            <a:off x="4002483" y="5791863"/>
            <a:ext cx="582860" cy="4873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3850" y="5662192"/>
            <a:ext cx="39751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현재 교수자 컴퓨터에 설치되어 있는</a:t>
            </a:r>
            <a:endParaRPr lang="en-US" altLang="ko-KR" sz="1600" dirty="0" smtClean="0"/>
          </a:p>
          <a:p>
            <a:r>
              <a:rPr lang="en-US" altLang="ko-KR" sz="1600" dirty="0" smtClean="0"/>
              <a:t>python interpreter</a:t>
            </a:r>
            <a:r>
              <a:rPr lang="ko-KR" altLang="en-US" sz="1600" dirty="0" smtClean="0"/>
              <a:t>와 그 외 </a:t>
            </a:r>
            <a:r>
              <a:rPr lang="en-US" altLang="ko-KR" sz="1600" dirty="0" smtClean="0"/>
              <a:t>package </a:t>
            </a:r>
            <a:r>
              <a:rPr lang="ko-KR" altLang="en-US" sz="1600" dirty="0" smtClean="0"/>
              <a:t>버전</a:t>
            </a:r>
            <a:endParaRPr lang="en-US" altLang="ko-KR" sz="1600" dirty="0" smtClean="0"/>
          </a:p>
          <a:p>
            <a:r>
              <a:rPr lang="en-US" altLang="ko-KR" sz="1600" dirty="0" smtClean="0"/>
              <a:t>(</a:t>
            </a:r>
            <a:r>
              <a:rPr lang="ko-KR" altLang="en-US" sz="1600" dirty="0" smtClean="0"/>
              <a:t>동일할 필요는 없음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sp>
        <p:nvSpPr>
          <p:cNvPr id="9" name="직사각형 8"/>
          <p:cNvSpPr/>
          <p:nvPr/>
        </p:nvSpPr>
        <p:spPr>
          <a:xfrm>
            <a:off x="4690333" y="5911659"/>
            <a:ext cx="1338677" cy="3716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180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모서리가 둥근 직사각형 25"/>
          <p:cNvSpPr/>
          <p:nvPr/>
        </p:nvSpPr>
        <p:spPr>
          <a:xfrm>
            <a:off x="605790" y="218138"/>
            <a:ext cx="10980420" cy="706722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/>
              <a:t>Q &amp; A</a:t>
            </a:r>
            <a:endParaRPr lang="ko-KR" altLang="en-US" sz="4000" dirty="0"/>
          </a:p>
        </p:txBody>
      </p:sp>
      <p:sp>
        <p:nvSpPr>
          <p:cNvPr id="2" name="TextBox 1"/>
          <p:cNvSpPr txBox="1"/>
          <p:nvPr/>
        </p:nvSpPr>
        <p:spPr>
          <a:xfrm>
            <a:off x="4000586" y="2911515"/>
            <a:ext cx="419082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98647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1066800" y="2496433"/>
            <a:ext cx="10058400" cy="1547018"/>
          </a:xfrm>
          <a:solidFill>
            <a:schemeClr val="accent1">
              <a:lumMod val="50000"/>
            </a:schemeClr>
          </a:solidFill>
        </p:spPr>
        <p:txBody>
          <a:bodyPr anchor="ctr">
            <a:normAutofit/>
          </a:bodyPr>
          <a:lstStyle/>
          <a:p>
            <a:r>
              <a:rPr lang="ko-KR" altLang="en-US" sz="5400" dirty="0" smtClean="0">
                <a:solidFill>
                  <a:schemeClr val="bg1"/>
                </a:solidFill>
              </a:rPr>
              <a:t>강의 개요</a:t>
            </a:r>
            <a:endParaRPr lang="ko-KR" alt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608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0660" y="954121"/>
            <a:ext cx="112229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44500" indent="-444500">
              <a:buFont typeface="Wingdings" panose="05000000000000000000" pitchFamily="2" charset="2"/>
              <a:buChar char="v"/>
            </a:pPr>
            <a:r>
              <a:rPr lang="ko-KR" altLang="en-US" sz="2400" b="1" dirty="0" err="1" smtClean="0">
                <a:solidFill>
                  <a:srgbClr val="C00000"/>
                </a:solidFill>
              </a:rPr>
              <a:t>파이썬</a:t>
            </a:r>
            <a:r>
              <a:rPr lang="ko-KR" altLang="en-US" sz="2400" b="1" dirty="0" smtClean="0"/>
              <a:t> 패키지를 </a:t>
            </a:r>
            <a:r>
              <a:rPr lang="ko-KR" altLang="en-US" sz="2400" dirty="0" smtClean="0"/>
              <a:t>활용하여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데이터를 다양한 방법으로 </a:t>
            </a:r>
            <a:r>
              <a:rPr lang="ko-KR" altLang="en-US" sz="2400" b="1" dirty="0" smtClean="0">
                <a:solidFill>
                  <a:srgbClr val="C00000"/>
                </a:solidFill>
              </a:rPr>
              <a:t>시각화 하는 능력 </a:t>
            </a:r>
            <a:r>
              <a:rPr lang="ko-KR" altLang="en-US" sz="2400" dirty="0" smtClean="0"/>
              <a:t>개발</a:t>
            </a:r>
            <a:endParaRPr lang="ko-KR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230660" y="1921923"/>
            <a:ext cx="650152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44500" indent="-4445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400" dirty="0" smtClean="0"/>
              <a:t>수업에서 다룰 시각화 패키지</a:t>
            </a:r>
            <a:endParaRPr lang="en-US" altLang="ko-KR" sz="2400" dirty="0" smtClean="0"/>
          </a:p>
          <a:p>
            <a:pPr marL="901700" lvl="1" indent="-444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 err="1" smtClean="0"/>
              <a:t>Matplotlib</a:t>
            </a:r>
            <a:r>
              <a:rPr lang="en-US" altLang="ko-KR" sz="2400" b="1" dirty="0" smtClean="0"/>
              <a:t> (</a:t>
            </a:r>
            <a:r>
              <a:rPr lang="ko-KR" altLang="en-US" sz="2400" b="1" dirty="0" smtClean="0"/>
              <a:t>메인</a:t>
            </a:r>
            <a:r>
              <a:rPr lang="en-US" altLang="ko-KR" sz="2400" b="1" dirty="0" smtClean="0"/>
              <a:t>) </a:t>
            </a:r>
            <a:r>
              <a:rPr lang="en-US" altLang="ko-KR" sz="2000" dirty="0" smtClean="0"/>
              <a:t>(low-level package)</a:t>
            </a:r>
          </a:p>
          <a:p>
            <a:pPr marL="901700" lvl="1" indent="-444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pandas plot, </a:t>
            </a:r>
            <a:r>
              <a:rPr lang="en-US" altLang="ko-KR" sz="2400" dirty="0" err="1" smtClean="0"/>
              <a:t>seaborn</a:t>
            </a:r>
            <a:r>
              <a:rPr lang="en-US" altLang="ko-KR" sz="2400" dirty="0" smtClean="0"/>
              <a:t> </a:t>
            </a:r>
            <a:r>
              <a:rPr lang="en-US" altLang="ko-KR" sz="2000" dirty="0" smtClean="0"/>
              <a:t>(high-level </a:t>
            </a:r>
            <a:r>
              <a:rPr lang="en-US" altLang="ko-KR" sz="2000" dirty="0"/>
              <a:t>package</a:t>
            </a:r>
            <a:r>
              <a:rPr lang="en-US" altLang="ko-KR" sz="2000" dirty="0" smtClean="0"/>
              <a:t>)</a:t>
            </a:r>
            <a:endParaRPr lang="en-US" altLang="ko-KR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230660" y="4182386"/>
            <a:ext cx="8674169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44500" indent="-4445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400" dirty="0" smtClean="0"/>
              <a:t>시각화하기 수행하기 위해서는 </a:t>
            </a:r>
            <a:r>
              <a:rPr lang="ko-KR" altLang="en-US" sz="2400" b="1" dirty="0" smtClean="0">
                <a:solidFill>
                  <a:srgbClr val="0070C0"/>
                </a:solidFill>
              </a:rPr>
              <a:t>데이터 핸들링 </a:t>
            </a:r>
            <a:r>
              <a:rPr lang="ko-KR" altLang="en-US" sz="2400" dirty="0" smtClean="0"/>
              <a:t>능력이 필요</a:t>
            </a:r>
            <a:endParaRPr lang="en-US" altLang="ko-KR" sz="2400" dirty="0" smtClean="0"/>
          </a:p>
          <a:p>
            <a:pPr marL="901700" lvl="1" indent="-444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smtClean="0"/>
              <a:t>수업내용</a:t>
            </a:r>
            <a:r>
              <a:rPr lang="en-US" altLang="ko-KR" sz="2400" dirty="0" smtClean="0"/>
              <a:t>:</a:t>
            </a:r>
            <a:r>
              <a:rPr lang="ko-KR" altLang="en-US" sz="2400" dirty="0" smtClean="0"/>
              <a:t> </a:t>
            </a:r>
            <a:r>
              <a:rPr lang="ko-KR" altLang="en-US" sz="2400" b="1" dirty="0">
                <a:solidFill>
                  <a:srgbClr val="0070C0"/>
                </a:solidFill>
              </a:rPr>
              <a:t>데이터 핸들링 </a:t>
            </a:r>
            <a:r>
              <a:rPr lang="en-US" altLang="ko-KR" sz="2400" dirty="0" smtClean="0"/>
              <a:t>(50%)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+ </a:t>
            </a:r>
            <a:r>
              <a:rPr lang="ko-KR" altLang="en-US" sz="2400" b="1" dirty="0">
                <a:solidFill>
                  <a:srgbClr val="C00000"/>
                </a:solidFill>
              </a:rPr>
              <a:t>시각화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(50%)</a:t>
            </a:r>
          </a:p>
          <a:p>
            <a:pPr marL="901700" lvl="1" indent="-444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smtClean="0"/>
              <a:t>데이터 핸들링</a:t>
            </a:r>
            <a:r>
              <a:rPr lang="en-US" altLang="ko-KR" sz="2400" dirty="0" smtClean="0"/>
              <a:t>: </a:t>
            </a:r>
            <a:r>
              <a:rPr lang="ko-KR" altLang="en-US" sz="2400" dirty="0" err="1" smtClean="0"/>
              <a:t>기초파이썬</a:t>
            </a:r>
            <a:r>
              <a:rPr lang="en-US" altLang="ko-KR" sz="2400" dirty="0" smtClean="0"/>
              <a:t>, </a:t>
            </a:r>
            <a:r>
              <a:rPr lang="en-US" altLang="ko-KR" sz="2400" dirty="0" err="1" smtClean="0"/>
              <a:t>numpy</a:t>
            </a:r>
            <a:r>
              <a:rPr lang="en-US" altLang="ko-KR" sz="2400" dirty="0" smtClean="0"/>
              <a:t>, pandas </a:t>
            </a:r>
            <a:r>
              <a:rPr lang="ko-KR" altLang="en-US" sz="2400" dirty="0" smtClean="0"/>
              <a:t>활용</a:t>
            </a:r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en-US" altLang="ko-KR" sz="2000" dirty="0" smtClean="0"/>
              <a:t>(</a:t>
            </a:r>
            <a:r>
              <a:rPr lang="ko-KR" altLang="en-US" sz="2000" dirty="0" smtClean="0"/>
              <a:t>필요한 설명은 하지만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자세한 설명 및 연습은 생략</a:t>
            </a:r>
            <a:r>
              <a:rPr lang="en-US" altLang="ko-KR" sz="2000" dirty="0" smtClean="0"/>
              <a:t>)</a:t>
            </a:r>
            <a:endParaRPr lang="en-US" altLang="ko-KR" sz="2400" dirty="0" smtClean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56769" y="167591"/>
            <a:ext cx="12078462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/>
              <a:t>강의 목표</a:t>
            </a:r>
            <a:endParaRPr lang="ko-KR" altLang="en-US" sz="3200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8904829" y="2151652"/>
            <a:ext cx="1615210" cy="60290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matplotlib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/>
          <p:cNvCxnSpPr>
            <a:stCxn id="2" idx="2"/>
            <a:endCxn id="9" idx="0"/>
          </p:cNvCxnSpPr>
          <p:nvPr/>
        </p:nvCxnSpPr>
        <p:spPr>
          <a:xfrm flipH="1">
            <a:off x="8663005" y="2754553"/>
            <a:ext cx="1049429" cy="31879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모서리가 둥근 직사각형 8"/>
          <p:cNvSpPr/>
          <p:nvPr/>
        </p:nvSpPr>
        <p:spPr>
          <a:xfrm>
            <a:off x="7855400" y="3073348"/>
            <a:ext cx="1615210" cy="60290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pandas plot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0055989" y="3073348"/>
            <a:ext cx="1615210" cy="60290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seaborn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/>
          <p:cNvCxnSpPr>
            <a:stCxn id="2" idx="2"/>
            <a:endCxn id="10" idx="0"/>
          </p:cNvCxnSpPr>
          <p:nvPr/>
        </p:nvCxnSpPr>
        <p:spPr>
          <a:xfrm>
            <a:off x="9712434" y="2754553"/>
            <a:ext cx="1151160" cy="31879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697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1152" y="751659"/>
            <a:ext cx="107620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b="1" dirty="0" err="1" smtClean="0"/>
              <a:t>matplotlib</a:t>
            </a:r>
            <a:endParaRPr lang="en-US" altLang="ko-KR" sz="2400" b="1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err="1" smtClean="0"/>
              <a:t>파이썬에서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자료를 차트</a:t>
            </a:r>
            <a:r>
              <a:rPr lang="en-US" altLang="ko-KR" sz="2000" dirty="0"/>
              <a:t>(chart)</a:t>
            </a:r>
            <a:r>
              <a:rPr lang="ko-KR" altLang="en-US" sz="2000" dirty="0"/>
              <a:t>나 플롯</a:t>
            </a:r>
            <a:r>
              <a:rPr lang="en-US" altLang="ko-KR" sz="2000" dirty="0"/>
              <a:t>(plot)</a:t>
            </a:r>
            <a:r>
              <a:rPr lang="ko-KR" altLang="en-US" sz="2000" dirty="0"/>
              <a:t>으로 시각화</a:t>
            </a:r>
            <a:r>
              <a:rPr lang="en-US" altLang="ko-KR" sz="2000" dirty="0"/>
              <a:t>(</a:t>
            </a:r>
            <a:r>
              <a:rPr lang="en-US" altLang="ko-KR" sz="2000" dirty="0" err="1"/>
              <a:t>visulaization</a:t>
            </a:r>
            <a:r>
              <a:rPr lang="en-US" altLang="ko-KR" sz="2000" dirty="0"/>
              <a:t>)</a:t>
            </a:r>
            <a:r>
              <a:rPr lang="ko-KR" altLang="en-US" sz="2000" dirty="0"/>
              <a:t>하는 </a:t>
            </a:r>
            <a:r>
              <a:rPr lang="ko-KR" altLang="en-US" sz="2000" dirty="0" smtClean="0"/>
              <a:t>라이브러리</a:t>
            </a:r>
            <a:endParaRPr lang="en-US" altLang="ko-KR" sz="2400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다양한 종류의 </a:t>
            </a:r>
            <a:r>
              <a:rPr lang="en-US" altLang="ko-KR" sz="2000" dirty="0" smtClean="0"/>
              <a:t>plot tool</a:t>
            </a:r>
            <a:r>
              <a:rPr lang="ko-KR" altLang="en-US" sz="2000" dirty="0" smtClean="0"/>
              <a:t>을 제공</a:t>
            </a:r>
            <a:endParaRPr lang="en-US" altLang="ko-KR" sz="20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68" y="2529221"/>
            <a:ext cx="4298479" cy="319979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9452" y="3142341"/>
            <a:ext cx="3958153" cy="30090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4291" y="3487380"/>
            <a:ext cx="4014917" cy="231896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모서리가 둥근 직사각형 6"/>
          <p:cNvSpPr/>
          <p:nvPr/>
        </p:nvSpPr>
        <p:spPr>
          <a:xfrm>
            <a:off x="56769" y="167591"/>
            <a:ext cx="12078462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err="1" smtClean="0"/>
              <a:t>matplotlib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54299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6339" y="767126"/>
            <a:ext cx="115836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 err="1" smtClean="0"/>
              <a:t>matplotlib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패키지를 모체로 하는 </a:t>
            </a:r>
            <a:r>
              <a:rPr lang="en-US" altLang="ko-KR" sz="2000" dirty="0" smtClean="0"/>
              <a:t>high level </a:t>
            </a:r>
            <a:r>
              <a:rPr lang="ko-KR" altLang="en-US" sz="2000" dirty="0" smtClean="0"/>
              <a:t>패키지들로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간단한 코드로 복잡한 시각화 가능</a:t>
            </a:r>
            <a:endParaRPr lang="en-US" altLang="ko-KR" sz="2000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err="1" smtClean="0"/>
              <a:t>디테일한</a:t>
            </a:r>
            <a:r>
              <a:rPr lang="ko-KR" altLang="en-US" sz="2000" dirty="0" smtClean="0"/>
              <a:t> 조작이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필요할 때는 </a:t>
            </a:r>
            <a:r>
              <a:rPr lang="en-US" altLang="ko-KR" sz="2000" dirty="0" err="1" smtClean="0"/>
              <a:t>matplotlib</a:t>
            </a:r>
            <a:r>
              <a:rPr lang="ko-KR" altLang="en-US" sz="2000" dirty="0" smtClean="0"/>
              <a:t>의 함수들을 직접 사용해야 할 경우가 많음</a:t>
            </a:r>
            <a:endParaRPr lang="en-US" altLang="ko-KR" sz="2000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몇몇 예제에 대하여 </a:t>
            </a:r>
            <a:r>
              <a:rPr lang="en-US" altLang="ko-KR" sz="2000" dirty="0" err="1" smtClean="0"/>
              <a:t>matplotlib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구현과</a:t>
            </a:r>
            <a:r>
              <a:rPr lang="en-US" altLang="ko-KR" sz="2000" dirty="0" smtClean="0"/>
              <a:t> </a:t>
            </a:r>
            <a:r>
              <a:rPr lang="en-US" altLang="ko-KR" sz="2000" dirty="0" smtClean="0">
                <a:sym typeface="Wingdings" panose="05000000000000000000" pitchFamily="2" charset="2"/>
              </a:rPr>
              <a:t>pandas plot, </a:t>
            </a:r>
            <a:r>
              <a:rPr lang="en-US" altLang="ko-KR" sz="2000" dirty="0" err="1" smtClean="0">
                <a:sym typeface="Wingdings" panose="05000000000000000000" pitchFamily="2" charset="2"/>
              </a:rPr>
              <a:t>seaborn</a:t>
            </a:r>
            <a:r>
              <a:rPr lang="en-US" altLang="ko-KR" sz="2000" dirty="0" smtClean="0">
                <a:sym typeface="Wingdings" panose="05000000000000000000" pitchFamily="2" charset="2"/>
              </a:rPr>
              <a:t> </a:t>
            </a:r>
            <a:r>
              <a:rPr lang="ko-KR" altLang="en-US" sz="2000" dirty="0" smtClean="0">
                <a:sym typeface="Wingdings" panose="05000000000000000000" pitchFamily="2" charset="2"/>
              </a:rPr>
              <a:t>구현 동시 수행하여 그 결과와 코드의 복잡도를 비교</a:t>
            </a:r>
            <a:endParaRPr lang="en-US" altLang="ko-KR" sz="2400" dirty="0" smtClean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56769" y="167591"/>
            <a:ext cx="12078462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/>
              <a:t>pandas plot, </a:t>
            </a:r>
            <a:r>
              <a:rPr lang="en-US" altLang="ko-KR" sz="3200" dirty="0" err="1" smtClean="0"/>
              <a:t>seaborn</a:t>
            </a:r>
            <a:endParaRPr lang="ko-KR" altLang="en-US" sz="32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813" y="2706118"/>
            <a:ext cx="4900329" cy="197880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2917" y="2721585"/>
            <a:ext cx="5708507" cy="297789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588" y="4558679"/>
            <a:ext cx="4341049" cy="212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870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5591" y="959812"/>
            <a:ext cx="59404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4500" indent="-4445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000" dirty="0" smtClean="0"/>
              <a:t>학년 별 남녀 각 평균 수면시간 시각화 </a:t>
            </a:r>
            <a:r>
              <a:rPr lang="en-US" altLang="ko-KR" sz="2000" dirty="0" smtClean="0"/>
              <a:t>(bar)</a:t>
            </a:r>
          </a:p>
          <a:p>
            <a:pPr marL="444500" indent="-4445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000" dirty="0" smtClean="0"/>
              <a:t>학년 별 수면시간 분포 시각화 </a:t>
            </a:r>
            <a:r>
              <a:rPr lang="en-US" altLang="ko-KR" sz="2000" dirty="0" smtClean="0"/>
              <a:t>(histogram, box)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56769" y="167591"/>
            <a:ext cx="12078462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/>
              <a:t>시각화 예제</a:t>
            </a:r>
            <a:endParaRPr lang="ko-KR" alt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6524622" y="974834"/>
            <a:ext cx="50985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4500" indent="-4445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000" dirty="0" smtClean="0"/>
              <a:t>나이 대 </a:t>
            </a:r>
            <a:r>
              <a:rPr lang="en-US" altLang="ko-KR" sz="2000" dirty="0" smtClean="0"/>
              <a:t>(10</a:t>
            </a:r>
            <a:r>
              <a:rPr lang="ko-KR" altLang="en-US" sz="2000" dirty="0" smtClean="0"/>
              <a:t>대</a:t>
            </a:r>
            <a:r>
              <a:rPr lang="en-US" altLang="ko-KR" sz="2000" dirty="0" smtClean="0"/>
              <a:t>, 20</a:t>
            </a:r>
            <a:r>
              <a:rPr lang="ko-KR" altLang="en-US" sz="2000" dirty="0" smtClean="0"/>
              <a:t>대</a:t>
            </a:r>
            <a:r>
              <a:rPr lang="en-US" altLang="ko-KR" sz="2000" dirty="0" smtClean="0"/>
              <a:t>, ...)</a:t>
            </a:r>
            <a:r>
              <a:rPr lang="ko-KR" altLang="en-US" sz="2000" dirty="0" smtClean="0"/>
              <a:t> 별로 키와 몸무게의 상관관계 시각화 </a:t>
            </a:r>
            <a:r>
              <a:rPr lang="en-US" altLang="ko-KR" sz="2000" dirty="0" smtClean="0"/>
              <a:t>(scatter)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578239"/>
              </p:ext>
            </p:extLst>
          </p:nvPr>
        </p:nvGraphicFramePr>
        <p:xfrm>
          <a:off x="646992" y="2005844"/>
          <a:ext cx="4711701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0567">
                  <a:extLst>
                    <a:ext uri="{9D8B030D-6E8A-4147-A177-3AD203B41FA5}">
                      <a16:colId xmlns:a16="http://schemas.microsoft.com/office/drawing/2014/main" val="4053442714"/>
                    </a:ext>
                  </a:extLst>
                </a:gridCol>
                <a:gridCol w="1570567">
                  <a:extLst>
                    <a:ext uri="{9D8B030D-6E8A-4147-A177-3AD203B41FA5}">
                      <a16:colId xmlns:a16="http://schemas.microsoft.com/office/drawing/2014/main" val="499054543"/>
                    </a:ext>
                  </a:extLst>
                </a:gridCol>
                <a:gridCol w="1570567">
                  <a:extLst>
                    <a:ext uri="{9D8B030D-6E8A-4147-A177-3AD203B41FA5}">
                      <a16:colId xmlns:a16="http://schemas.microsoft.com/office/drawing/2014/main" val="1066882255"/>
                    </a:ext>
                  </a:extLst>
                </a:gridCol>
              </a:tblGrid>
              <a:tr h="1777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학년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성별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수면시간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0065833"/>
                  </a:ext>
                </a:extLst>
              </a:tr>
              <a:tr h="1777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남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3693221"/>
                  </a:ext>
                </a:extLst>
              </a:tr>
              <a:tr h="1777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628693"/>
                  </a:ext>
                </a:extLst>
              </a:tr>
              <a:tr h="1777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남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887314"/>
                  </a:ext>
                </a:extLst>
              </a:tr>
              <a:tr h="1777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여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485241"/>
                  </a:ext>
                </a:extLst>
              </a:tr>
              <a:tr h="1777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남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9587164"/>
                  </a:ext>
                </a:extLst>
              </a:tr>
              <a:tr h="1777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여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435347"/>
                  </a:ext>
                </a:extLst>
              </a:tr>
              <a:tr h="1777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…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…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…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787240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050731"/>
              </p:ext>
            </p:extLst>
          </p:nvPr>
        </p:nvGraphicFramePr>
        <p:xfrm>
          <a:off x="7573363" y="2229019"/>
          <a:ext cx="3484753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7925">
                  <a:extLst>
                    <a:ext uri="{9D8B030D-6E8A-4147-A177-3AD203B41FA5}">
                      <a16:colId xmlns:a16="http://schemas.microsoft.com/office/drawing/2014/main" val="1684406824"/>
                    </a:ext>
                  </a:extLst>
                </a:gridCol>
                <a:gridCol w="1177925">
                  <a:extLst>
                    <a:ext uri="{9D8B030D-6E8A-4147-A177-3AD203B41FA5}">
                      <a16:colId xmlns:a16="http://schemas.microsoft.com/office/drawing/2014/main" val="499054543"/>
                    </a:ext>
                  </a:extLst>
                </a:gridCol>
                <a:gridCol w="1128903">
                  <a:extLst>
                    <a:ext uri="{9D8B030D-6E8A-4147-A177-3AD203B41FA5}">
                      <a16:colId xmlns:a16="http://schemas.microsoft.com/office/drawing/2014/main" val="1066882255"/>
                    </a:ext>
                  </a:extLst>
                </a:gridCol>
              </a:tblGrid>
              <a:tr h="2271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나이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키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몸무게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0065833"/>
                  </a:ext>
                </a:extLst>
              </a:tr>
              <a:tr h="2271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180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78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3693221"/>
                  </a:ext>
                </a:extLst>
              </a:tr>
              <a:tr h="2271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53</a:t>
                      </a:r>
                      <a:endParaRPr lang="ko-KR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170</a:t>
                      </a:r>
                      <a:endParaRPr lang="ko-KR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76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628693"/>
                  </a:ext>
                </a:extLst>
              </a:tr>
              <a:tr h="2271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57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167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45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887314"/>
                  </a:ext>
                </a:extLst>
              </a:tr>
              <a:tr h="2271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32</a:t>
                      </a:r>
                      <a:endParaRPr kumimoji="0" lang="ko-KR" altLang="en-US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186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85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008533"/>
                  </a:ext>
                </a:extLst>
              </a:tr>
              <a:tr h="2271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29</a:t>
                      </a:r>
                      <a:endParaRPr kumimoji="0" lang="ko-KR" altLang="en-US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156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75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061228"/>
                  </a:ext>
                </a:extLst>
              </a:tr>
              <a:tr h="22719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…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…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787240"/>
                  </a:ext>
                </a:extLst>
              </a:tr>
            </a:tbl>
          </a:graphicData>
        </a:graphic>
      </p:graphicFrame>
      <p:sp>
        <p:nvSpPr>
          <p:cNvPr id="4" name="모서리가 둥근 직사각형 3"/>
          <p:cNvSpPr/>
          <p:nvPr/>
        </p:nvSpPr>
        <p:spPr>
          <a:xfrm>
            <a:off x="246006" y="990181"/>
            <a:ext cx="6014117" cy="3647133"/>
          </a:xfrm>
          <a:prstGeom prst="roundRect">
            <a:avLst>
              <a:gd name="adj" fmla="val 4933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6377592" y="990181"/>
            <a:ext cx="5597799" cy="3647133"/>
          </a:xfrm>
          <a:prstGeom prst="roundRect">
            <a:avLst>
              <a:gd name="adj" fmla="val 4933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340055" y="4747763"/>
            <a:ext cx="57951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필요한 데이터 핸들링은</a:t>
            </a:r>
            <a:r>
              <a:rPr lang="en-US" altLang="ko-KR" sz="2000" dirty="0" smtClean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자동화 정도에 따라 프로그램 복잡도가 달라짐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2557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61" y="1081079"/>
            <a:ext cx="4089030" cy="241707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0785" y="1081079"/>
            <a:ext cx="4936353" cy="268496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036465" y="2238894"/>
            <a:ext cx="2281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list comprehension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611" y="4095741"/>
            <a:ext cx="4133880" cy="226696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9034" y="4130271"/>
            <a:ext cx="4908104" cy="250270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412136" y="5012291"/>
            <a:ext cx="2475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>
                <a:solidFill>
                  <a:srgbClr val="FF0000"/>
                </a:solidFill>
              </a:rPr>
              <a:t>numpy</a:t>
            </a:r>
            <a:r>
              <a:rPr lang="en-US" altLang="ko-KR" b="1" dirty="0" smtClean="0">
                <a:solidFill>
                  <a:srgbClr val="FF0000"/>
                </a:solidFill>
              </a:rPr>
              <a:t> package </a:t>
            </a:r>
            <a:r>
              <a:rPr lang="ko-KR" altLang="en-US" b="1" dirty="0" smtClean="0">
                <a:solidFill>
                  <a:srgbClr val="FF0000"/>
                </a:solidFill>
              </a:rPr>
              <a:t>함수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56769" y="167591"/>
            <a:ext cx="12078462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/>
              <a:t>수업 </a:t>
            </a:r>
            <a:r>
              <a:rPr lang="ko-KR" altLang="en-US" sz="3200" smtClean="0"/>
              <a:t>내용 예제</a:t>
            </a:r>
            <a:endParaRPr lang="ko-KR" altLang="en-US" sz="3200" dirty="0"/>
          </a:p>
        </p:txBody>
      </p:sp>
      <p:sp>
        <p:nvSpPr>
          <p:cNvPr id="2" name="직사각형 1"/>
          <p:cNvSpPr/>
          <p:nvPr/>
        </p:nvSpPr>
        <p:spPr>
          <a:xfrm>
            <a:off x="326611" y="2124075"/>
            <a:ext cx="3688177" cy="5732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88512" y="4910340"/>
            <a:ext cx="3188114" cy="5732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51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83" y="1138225"/>
            <a:ext cx="4224368" cy="358142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69615" y="1138225"/>
            <a:ext cx="3448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함수 정의 </a:t>
            </a:r>
            <a:r>
              <a:rPr lang="en-US" altLang="ko-KR" b="1" dirty="0" smtClean="0">
                <a:solidFill>
                  <a:srgbClr val="FF0000"/>
                </a:solidFill>
              </a:rPr>
              <a:t>(</a:t>
            </a:r>
            <a:r>
              <a:rPr lang="ko-KR" altLang="en-US" b="1" dirty="0" smtClean="0">
                <a:solidFill>
                  <a:srgbClr val="FF0000"/>
                </a:solidFill>
              </a:rPr>
              <a:t>기울기 구하는 함수</a:t>
            </a:r>
            <a:r>
              <a:rPr lang="en-US" altLang="ko-KR" b="1" dirty="0" smtClean="0">
                <a:solidFill>
                  <a:srgbClr val="FF0000"/>
                </a:solidFill>
              </a:rPr>
              <a:t>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5060" y="981075"/>
            <a:ext cx="5542061" cy="283475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107652" y="4350319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함수 호출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56769" y="167591"/>
            <a:ext cx="12078462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smtClean="0"/>
              <a:t>수업 내용 예제</a:t>
            </a:r>
            <a:endParaRPr lang="ko-KR" altLang="en-US" sz="3200" dirty="0"/>
          </a:p>
        </p:txBody>
      </p:sp>
      <p:sp>
        <p:nvSpPr>
          <p:cNvPr id="9" name="직사각형 8"/>
          <p:cNvSpPr/>
          <p:nvPr/>
        </p:nvSpPr>
        <p:spPr>
          <a:xfrm>
            <a:off x="132583" y="1138225"/>
            <a:ext cx="2505842" cy="2905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32583" y="4389722"/>
            <a:ext cx="2062930" cy="2905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9243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3501</TotalTime>
  <Words>628</Words>
  <Application>Microsoft Office PowerPoint</Application>
  <PresentationFormat>와이드스크린</PresentationFormat>
  <Paragraphs>136</Paragraphs>
  <Slides>21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5" baseType="lpstr">
      <vt:lpstr>맑은 고딕</vt:lpstr>
      <vt:lpstr>Arial</vt:lpstr>
      <vt:lpstr>Wingdings</vt:lpstr>
      <vt:lpstr>Office 테마</vt:lpstr>
      <vt:lpstr>데이터 시각화 (2024)</vt:lpstr>
      <vt:lpstr>1 주차</vt:lpstr>
      <vt:lpstr>강의 개요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python interpreter 및 package 버전 확인하기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의사결정론 2017.09.04</dc:title>
  <dc:creator>jmjung</dc:creator>
  <cp:lastModifiedBy>Jinmyung Jung</cp:lastModifiedBy>
  <cp:revision>712</cp:revision>
  <dcterms:created xsi:type="dcterms:W3CDTF">2017-09-01T05:40:26Z</dcterms:created>
  <dcterms:modified xsi:type="dcterms:W3CDTF">2024-08-30T06:55:28Z</dcterms:modified>
</cp:coreProperties>
</file>