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560" r:id="rId2"/>
    <p:sldId id="531" r:id="rId3"/>
    <p:sldId id="1355" r:id="rId4"/>
    <p:sldId id="1356" r:id="rId5"/>
    <p:sldId id="1370" r:id="rId6"/>
    <p:sldId id="1371" r:id="rId7"/>
    <p:sldId id="1362" r:id="rId8"/>
    <p:sldId id="1372" r:id="rId9"/>
    <p:sldId id="1375" r:id="rId10"/>
    <p:sldId id="1374" r:id="rId11"/>
    <p:sldId id="1373" r:id="rId12"/>
    <p:sldId id="426" r:id="rId13"/>
    <p:sldId id="1287" r:id="rId14"/>
    <p:sldId id="1376" r:id="rId15"/>
    <p:sldId id="1377" r:id="rId16"/>
    <p:sldId id="1378" r:id="rId17"/>
    <p:sldId id="1379" r:id="rId18"/>
    <p:sldId id="1380" r:id="rId19"/>
    <p:sldId id="1382" r:id="rId20"/>
    <p:sldId id="1383" r:id="rId21"/>
    <p:sldId id="1384" r:id="rId22"/>
    <p:sldId id="1385" r:id="rId23"/>
    <p:sldId id="1386" r:id="rId24"/>
    <p:sldId id="1387" r:id="rId25"/>
    <p:sldId id="1388" r:id="rId26"/>
    <p:sldId id="1397" r:id="rId27"/>
    <p:sldId id="1389" r:id="rId28"/>
    <p:sldId id="1390" r:id="rId29"/>
    <p:sldId id="1391" r:id="rId30"/>
    <p:sldId id="1392" r:id="rId31"/>
    <p:sldId id="1393" r:id="rId32"/>
    <p:sldId id="1394" r:id="rId33"/>
    <p:sldId id="1395" r:id="rId34"/>
    <p:sldId id="1396" r:id="rId35"/>
    <p:sldId id="1331" r:id="rId36"/>
    <p:sldId id="1332" r:id="rId37"/>
    <p:sldId id="1334" r:id="rId38"/>
    <p:sldId id="1336" r:id="rId39"/>
    <p:sldId id="1338" r:id="rId40"/>
    <p:sldId id="1341" r:id="rId41"/>
    <p:sldId id="1343" r:id="rId42"/>
    <p:sldId id="1344" r:id="rId43"/>
    <p:sldId id="1345" r:id="rId44"/>
    <p:sldId id="1346" r:id="rId45"/>
    <p:sldId id="1347" r:id="rId46"/>
    <p:sldId id="1348" r:id="rId47"/>
    <p:sldId id="1349" r:id="rId48"/>
    <p:sldId id="604" r:id="rId49"/>
    <p:sldId id="605" r:id="rId50"/>
    <p:sldId id="606" r:id="rId51"/>
    <p:sldId id="607" r:id="rId52"/>
    <p:sldId id="609" r:id="rId53"/>
    <p:sldId id="610" r:id="rId54"/>
    <p:sldId id="611" r:id="rId55"/>
    <p:sldId id="1330" r:id="rId56"/>
    <p:sldId id="629" r:id="rId57"/>
    <p:sldId id="630" r:id="rId58"/>
    <p:sldId id="631" r:id="rId59"/>
    <p:sldId id="1350" r:id="rId60"/>
    <p:sldId id="1351" r:id="rId61"/>
    <p:sldId id="1352" r:id="rId62"/>
    <p:sldId id="1353" r:id="rId63"/>
    <p:sldId id="1354" r:id="rId64"/>
    <p:sldId id="403" r:id="rId6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 userDrawn="1">
          <p15:clr>
            <a:srgbClr val="A4A3A4"/>
          </p15:clr>
        </p15:guide>
        <p15:guide id="2" pos="45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A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4" autoAdjust="0"/>
    <p:restoredTop sz="86161" autoAdjust="0"/>
  </p:normalViewPr>
  <p:slideViewPr>
    <p:cSldViewPr snapToGrid="0">
      <p:cViewPr varScale="1">
        <p:scale>
          <a:sx n="111" d="100"/>
          <a:sy n="111" d="100"/>
        </p:scale>
        <p:origin x="546" y="51"/>
      </p:cViewPr>
      <p:guideLst>
        <p:guide orient="horz" pos="4020"/>
        <p:guide pos="45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46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DFE7F-DF1F-4B42-8992-7FD8490D2955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264FF-508A-4571-B244-80F3668B7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5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9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059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432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091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14EB9-EDF8-29A5-B094-83C954B8F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13E895-BF6A-767D-21E2-55B0271E6B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DBC87B3-950C-244D-84A4-E66CE6731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F67879-BDAC-6C04-DD5E-24B0EE5C8D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159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33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69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36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5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6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2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4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0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2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6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9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37A77-9659-4ECF-93B7-3A9C9A35AD29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4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mjung@suwon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plotlib.org/3.1.1/api/_as_gen/matplotlib.axes.Axes.plot.html" TargetMode="External"/><Relationship Id="rId4" Type="http://schemas.openxmlformats.org/officeDocument/2006/relationships/image" Target="../media/image5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2250283"/>
            <a:ext cx="10058400" cy="1547018"/>
          </a:xfrm>
          <a:solidFill>
            <a:schemeClr val="accent1">
              <a:lumMod val="5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ko-KR" altLang="en-US" sz="4800" dirty="0">
                <a:solidFill>
                  <a:schemeClr val="bg1"/>
                </a:solidFill>
              </a:rPr>
              <a:t>데이터 시각화 </a:t>
            </a:r>
            <a:r>
              <a:rPr lang="en-US" altLang="ko-KR" sz="4800" dirty="0">
                <a:solidFill>
                  <a:schemeClr val="bg1"/>
                </a:solidFill>
              </a:rPr>
              <a:t>(</a:t>
            </a:r>
            <a:r>
              <a:rPr lang="en-US" altLang="ko-KR" sz="4800" dirty="0" smtClean="0">
                <a:solidFill>
                  <a:schemeClr val="bg1"/>
                </a:solidFill>
              </a:rPr>
              <a:t>2024)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15026" y="5576207"/>
            <a:ext cx="6102954" cy="1061357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데이터과학부 </a:t>
            </a:r>
            <a:r>
              <a:rPr lang="ko-KR" altLang="en-US" dirty="0" err="1"/>
              <a:t>정진명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jmjung@suwon.ac.kr</a:t>
            </a:r>
            <a:r>
              <a:rPr lang="en-US" altLang="ko-KR" dirty="0"/>
              <a:t>, </a:t>
            </a:r>
            <a:r>
              <a:rPr lang="ko-KR" altLang="en-US" dirty="0"/>
              <a:t>글로벌경상관 </a:t>
            </a:r>
            <a:r>
              <a:rPr lang="en-US" altLang="ko-KR" dirty="0"/>
              <a:t>918</a:t>
            </a:r>
            <a:r>
              <a:rPr lang="ko-KR" altLang="en-US" dirty="0"/>
              <a:t>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741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새로운 </a:t>
            </a:r>
            <a:r>
              <a:rPr lang="en-US" altLang="ko-KR" sz="3200" dirty="0"/>
              <a:t>package </a:t>
            </a:r>
            <a:r>
              <a:rPr lang="ko-KR" altLang="en-US" sz="3200" dirty="0"/>
              <a:t>설치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85559" y="1256784"/>
            <a:ext cx="6000593" cy="4809165"/>
            <a:chOff x="56769" y="818902"/>
            <a:chExt cx="7027759" cy="571769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450" y="818902"/>
              <a:ext cx="6947078" cy="5717691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716571" y="818902"/>
              <a:ext cx="3657600" cy="28507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348148" y="5003628"/>
              <a:ext cx="1977614" cy="2635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6769" y="5831967"/>
              <a:ext cx="3612776" cy="2635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824ED5A-7832-36E5-0BFF-880D448F9C26}"/>
              </a:ext>
            </a:extLst>
          </p:cNvPr>
          <p:cNvSpPr txBox="1"/>
          <p:nvPr/>
        </p:nvSpPr>
        <p:spPr>
          <a:xfrm>
            <a:off x="6331239" y="1256784"/>
            <a:ext cx="5637527" cy="16312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457200" indent="-457200">
              <a:buFont typeface="Wingdings" panose="05000000000000000000" pitchFamily="2" charset="2"/>
              <a:buChar char="l"/>
              <a:defRPr sz="2400"/>
            </a:lvl1pPr>
          </a:lstStyle>
          <a:p>
            <a:pPr marL="0" indent="0">
              <a:buNone/>
            </a:pPr>
            <a:r>
              <a:rPr lang="en-US" altLang="ko-KR" sz="2000" dirty="0" smtClean="0"/>
              <a:t>package: folium </a:t>
            </a:r>
            <a:r>
              <a:rPr lang="ko-KR" altLang="en-US" sz="2000" dirty="0" smtClean="0"/>
              <a:t>일 경우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pip </a:t>
            </a:r>
            <a:r>
              <a:rPr lang="en-US" altLang="ko-KR" sz="2000" dirty="0"/>
              <a:t>install </a:t>
            </a:r>
            <a:r>
              <a:rPr lang="en-US" altLang="ko-KR" sz="2000" dirty="0" smtClean="0"/>
              <a:t>folium (</a:t>
            </a:r>
            <a:r>
              <a:rPr lang="ko-KR" altLang="en-US" sz="2000" dirty="0" smtClean="0"/>
              <a:t>최신 버전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/>
              <a:t>pip install </a:t>
            </a:r>
            <a:r>
              <a:rPr lang="en-US" altLang="ko-KR" sz="2000" dirty="0" smtClean="0"/>
              <a:t>folium==0.15.1 (</a:t>
            </a:r>
            <a:r>
              <a:rPr lang="ko-KR" altLang="en-US" sz="2000" dirty="0" smtClean="0"/>
              <a:t>특정 버전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/>
              <a:t>pip install </a:t>
            </a:r>
            <a:r>
              <a:rPr lang="en-US" altLang="ko-KR" sz="2000" dirty="0" smtClean="0"/>
              <a:t>folium --upgrade (</a:t>
            </a:r>
            <a:r>
              <a:rPr lang="ko-KR" altLang="en-US" sz="2000" dirty="0" smtClean="0"/>
              <a:t>최신버전으로 </a:t>
            </a:r>
            <a:r>
              <a:rPr lang="en-US" altLang="ko-KR" sz="2000" dirty="0" smtClean="0"/>
              <a:t>upgrade)</a:t>
            </a:r>
            <a:endParaRPr lang="en-US" altLang="ko-K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14375" y="781750"/>
            <a:ext cx="5531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anaconda prompt </a:t>
            </a:r>
            <a:r>
              <a:rPr lang="ko-KR" altLang="en-US" sz="2400" dirty="0" smtClean="0"/>
              <a:t>실행 </a:t>
            </a:r>
            <a:r>
              <a:rPr lang="en-US" altLang="ko-KR" sz="2400" dirty="0" smtClean="0">
                <a:sym typeface="Wingdings" panose="05000000000000000000" pitchFamily="2" charset="2"/>
              </a:rPr>
              <a:t> </a:t>
            </a:r>
            <a:r>
              <a:rPr lang="en-US" altLang="ko-KR" sz="2400" dirty="0" err="1" smtClean="0"/>
              <a:t>conda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환경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89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447856" y="1385112"/>
            <a:ext cx="6827243" cy="4733364"/>
          </a:xfrm>
          <a:prstGeom prst="roundRect">
            <a:avLst>
              <a:gd name="adj" fmla="val 81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0019" y="999680"/>
            <a:ext cx="6733534" cy="43504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/>
              <a:t>컴퓨터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383403" y="1934841"/>
            <a:ext cx="2911257" cy="1209288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753227" y="3867375"/>
            <a:ext cx="6428149" cy="2081604"/>
          </a:xfrm>
          <a:prstGeom prst="roundRect">
            <a:avLst>
              <a:gd name="adj" fmla="val 8915"/>
            </a:avLst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import package</a:t>
            </a:r>
            <a:endParaRPr lang="ko-KR" altLang="en-US" sz="3200" dirty="0"/>
          </a:p>
        </p:txBody>
      </p:sp>
      <p:sp>
        <p:nvSpPr>
          <p:cNvPr id="12" name="직사각형 11"/>
          <p:cNvSpPr/>
          <p:nvPr/>
        </p:nvSpPr>
        <p:spPr>
          <a:xfrm>
            <a:off x="4580847" y="1578826"/>
            <a:ext cx="18142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메모리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(Ram)</a:t>
            </a:r>
            <a:endParaRPr lang="ko-KR" alt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428774" y="3494429"/>
            <a:ext cx="19896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Disk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(SDD)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469065" y="4803289"/>
            <a:ext cx="3856616" cy="962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626843" y="5127663"/>
            <a:ext cx="1477383" cy="4840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interpreter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410819" y="5127663"/>
            <a:ext cx="1242508" cy="4840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packages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82573" y="447504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anaconda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아래쪽 화살표 25"/>
          <p:cNvSpPr/>
          <p:nvPr/>
        </p:nvSpPr>
        <p:spPr>
          <a:xfrm rot="10800000">
            <a:off x="3881350" y="2904565"/>
            <a:ext cx="328108" cy="2194930"/>
          </a:xfrm>
          <a:prstGeom prst="downArrow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 rot="10800000">
            <a:off x="5712732" y="2916796"/>
            <a:ext cx="328108" cy="2194930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314210" y="2354819"/>
            <a:ext cx="392177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ram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올라간 </a:t>
            </a:r>
            <a:r>
              <a:rPr lang="en-US" altLang="ko-KR" b="1" dirty="0"/>
              <a:t>package</a:t>
            </a:r>
            <a:r>
              <a:rPr lang="ko-KR" altLang="en-US" b="1" dirty="0"/>
              <a:t>만 사용 가능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4229" y="3379312"/>
            <a:ext cx="386926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3333FF"/>
                </a:solidFill>
              </a:rPr>
              <a:t>python </a:t>
            </a:r>
            <a:r>
              <a:rPr lang="ko-KR" altLang="en-US" sz="1600" dirty="0" smtClean="0">
                <a:solidFill>
                  <a:srgbClr val="3333FF"/>
                </a:solidFill>
              </a:rPr>
              <a:t>프로그램 또는</a:t>
            </a:r>
            <a:endParaRPr lang="en-US" altLang="ko-KR" sz="1600" dirty="0" smtClean="0">
              <a:solidFill>
                <a:srgbClr val="3333FF"/>
              </a:solidFill>
            </a:endParaRPr>
          </a:p>
          <a:p>
            <a:r>
              <a:rPr lang="en-US" altLang="ko-KR" sz="1600" dirty="0" smtClean="0">
                <a:solidFill>
                  <a:srgbClr val="3333FF"/>
                </a:solidFill>
              </a:rPr>
              <a:t>python </a:t>
            </a:r>
            <a:r>
              <a:rPr lang="ko-KR" altLang="en-US" sz="1600" dirty="0" smtClean="0">
                <a:solidFill>
                  <a:srgbClr val="3333FF"/>
                </a:solidFill>
              </a:rPr>
              <a:t>개발환경 </a:t>
            </a:r>
            <a:r>
              <a:rPr lang="en-US" altLang="ko-KR" sz="1600" dirty="0" smtClean="0">
                <a:solidFill>
                  <a:srgbClr val="3333FF"/>
                </a:solidFill>
              </a:rPr>
              <a:t>(ex: </a:t>
            </a:r>
            <a:r>
              <a:rPr lang="en-US" altLang="ko-KR" sz="1600" dirty="0" err="1" smtClean="0">
                <a:solidFill>
                  <a:srgbClr val="3333FF"/>
                </a:solidFill>
              </a:rPr>
              <a:t>jupyter</a:t>
            </a:r>
            <a:r>
              <a:rPr lang="en-US" altLang="ko-KR" sz="1600" dirty="0" smtClean="0">
                <a:solidFill>
                  <a:srgbClr val="3333FF"/>
                </a:solidFill>
              </a:rPr>
              <a:t> notebook)</a:t>
            </a:r>
          </a:p>
          <a:p>
            <a:r>
              <a:rPr lang="ko-KR" altLang="en-US" sz="1600" dirty="0" smtClean="0">
                <a:solidFill>
                  <a:srgbClr val="3333FF"/>
                </a:solidFill>
              </a:rPr>
              <a:t>실행</a:t>
            </a:r>
            <a:endParaRPr lang="ko-KR" altLang="en-US" sz="1600" dirty="0">
              <a:solidFill>
                <a:srgbClr val="3333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97373" y="3382462"/>
            <a:ext cx="8892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import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098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66800" y="2496433"/>
            <a:ext cx="10058400" cy="1547018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5400" dirty="0" err="1">
                <a:solidFill>
                  <a:schemeClr val="bg1"/>
                </a:solidFill>
              </a:rPr>
              <a:t>Jupyter</a:t>
            </a:r>
            <a:r>
              <a:rPr lang="en-US" altLang="ko-KR" sz="5400" dirty="0">
                <a:solidFill>
                  <a:schemeClr val="bg1"/>
                </a:solidFill>
              </a:rPr>
              <a:t> notebook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462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19689"/>
          <a:stretch/>
        </p:blipFill>
        <p:spPr>
          <a:xfrm>
            <a:off x="778604" y="2731455"/>
            <a:ext cx="8901242" cy="28531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8161" y="1843124"/>
            <a:ext cx="861203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python    </a:t>
            </a:r>
            <a:r>
              <a:rPr lang="en-US" altLang="ko-KR" sz="2800" dirty="0">
                <a:solidFill>
                  <a:srgbClr val="0070C0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2800" dirty="0">
                <a:sym typeface="Wingdings" panose="05000000000000000000" pitchFamily="2" charset="2"/>
              </a:rPr>
              <a:t>      </a:t>
            </a:r>
            <a:r>
              <a:rPr lang="en-US" altLang="ko-KR" sz="2800" dirty="0" err="1">
                <a:sym typeface="Wingdings" panose="05000000000000000000" pitchFamily="2" charset="2"/>
              </a:rPr>
              <a:t>Ipython</a:t>
            </a:r>
            <a:r>
              <a:rPr lang="en-US" altLang="ko-KR" sz="2800" dirty="0">
                <a:sym typeface="Wingdings" panose="05000000000000000000" pitchFamily="2" charset="2"/>
              </a:rPr>
              <a:t>     </a:t>
            </a:r>
            <a:r>
              <a:rPr lang="en-US" altLang="ko-KR" sz="2800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2800" dirty="0">
                <a:sym typeface="Wingdings" panose="05000000000000000000" pitchFamily="2" charset="2"/>
              </a:rPr>
              <a:t>   </a:t>
            </a:r>
            <a:r>
              <a:rPr lang="en-US" altLang="ko-KR" sz="2800" b="1" dirty="0" err="1">
                <a:sym typeface="Wingdings" panose="05000000000000000000" pitchFamily="2" charset="2"/>
              </a:rPr>
              <a:t>Jupyter</a:t>
            </a:r>
            <a:r>
              <a:rPr lang="en-US" altLang="ko-KR" sz="2800" b="1" dirty="0">
                <a:sym typeface="Wingdings" panose="05000000000000000000" pitchFamily="2" charset="2"/>
              </a:rPr>
              <a:t> notebook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48331" y="904147"/>
            <a:ext cx="19113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70C0"/>
                </a:solidFill>
              </a:rPr>
              <a:t>interaction</a:t>
            </a:r>
            <a:br>
              <a:rPr lang="en-US" altLang="ko-KR" sz="2800" dirty="0">
                <a:solidFill>
                  <a:srgbClr val="0070C0"/>
                </a:solidFill>
              </a:rPr>
            </a:br>
            <a:r>
              <a:rPr lang="en-US" altLang="ko-KR" sz="2800" dirty="0">
                <a:solidFill>
                  <a:srgbClr val="0070C0"/>
                </a:solidFill>
              </a:rPr>
              <a:t>mode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1229" y="838371"/>
            <a:ext cx="1124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web</a:t>
            </a:r>
          </a:p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mode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/>
              <a:t>Jupyter</a:t>
            </a:r>
            <a:r>
              <a:rPr lang="en-US" altLang="ko-KR" sz="3200" dirty="0"/>
              <a:t> notebook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761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96761" y="2884713"/>
            <a:ext cx="10353410" cy="24929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/>
              <a:t>이 경우 </a:t>
            </a:r>
            <a:r>
              <a:rPr lang="en-US" altLang="ko-KR" sz="2000" dirty="0" smtClean="0"/>
              <a:t>anaconda </a:t>
            </a:r>
            <a:r>
              <a:rPr lang="en-US" altLang="ko-KR" sz="2000" dirty="0"/>
              <a:t>prompt</a:t>
            </a:r>
            <a:r>
              <a:rPr lang="ko-KR" altLang="en-US" sz="2000" dirty="0"/>
              <a:t>에서 작업할 폴더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ipynb</a:t>
            </a:r>
            <a:r>
              <a:rPr lang="ko-KR" altLang="en-US" sz="2000" dirty="0"/>
              <a:t>파일이 </a:t>
            </a:r>
            <a:r>
              <a:rPr lang="ko-KR" altLang="en-US" sz="2000" dirty="0" err="1"/>
              <a:t>있는폴더</a:t>
            </a:r>
            <a:r>
              <a:rPr lang="en-US" altLang="ko-KR" sz="2000" dirty="0"/>
              <a:t>)</a:t>
            </a:r>
            <a:r>
              <a:rPr lang="ko-KR" altLang="en-US" sz="2000" dirty="0"/>
              <a:t>로 이동한 후에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err="1"/>
              <a:t>jupyter</a:t>
            </a:r>
            <a:r>
              <a:rPr lang="en-US" altLang="ko-KR" sz="2000" dirty="0"/>
              <a:t> notebook </a:t>
            </a:r>
            <a:r>
              <a:rPr lang="ko-KR" altLang="en-US" sz="2000" dirty="0"/>
              <a:t>실행하면 </a:t>
            </a:r>
            <a:r>
              <a:rPr lang="ko-KR" altLang="en-US" sz="2000" dirty="0" smtClean="0"/>
              <a:t>편리함</a:t>
            </a:r>
            <a:r>
              <a:rPr lang="en-US" altLang="ko-KR" sz="2000" dirty="0"/>
              <a:t>.</a:t>
            </a:r>
          </a:p>
          <a:p>
            <a:pPr>
              <a:lnSpc>
                <a:spcPct val="130000"/>
              </a:lnSpc>
            </a:pPr>
            <a:endParaRPr lang="en-US" altLang="ko-KR" sz="2000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2000" dirty="0"/>
              <a:t>작업할 폴더로 이동</a:t>
            </a:r>
            <a:r>
              <a:rPr lang="en-US" altLang="ko-KR" sz="2000" dirty="0"/>
              <a:t>: </a:t>
            </a:r>
            <a:r>
              <a:rPr lang="en-US" altLang="ko-KR" sz="2000" i="1" dirty="0"/>
              <a:t>cd</a:t>
            </a:r>
            <a:r>
              <a:rPr lang="en-US" altLang="ko-KR" sz="2000" dirty="0"/>
              <a:t> (change directory) </a:t>
            </a:r>
            <a:r>
              <a:rPr lang="ko-KR" altLang="en-US" sz="2000" dirty="0"/>
              <a:t>명령 사용 </a:t>
            </a:r>
            <a:r>
              <a:rPr lang="en-US" altLang="ko-KR" sz="2000" dirty="0"/>
              <a:t>(window </a:t>
            </a:r>
            <a:r>
              <a:rPr lang="ko-KR" altLang="en-US" sz="2000" dirty="0"/>
              <a:t>탐색기에서</a:t>
            </a:r>
            <a:r>
              <a:rPr lang="en-US" altLang="ko-KR" sz="2000" dirty="0"/>
              <a:t> </a:t>
            </a:r>
            <a:r>
              <a:rPr lang="ko-KR" altLang="en-US" sz="2000" dirty="0"/>
              <a:t>해당</a:t>
            </a:r>
            <a:r>
              <a:rPr lang="en-US" altLang="ko-KR" sz="2000" dirty="0"/>
              <a:t> </a:t>
            </a:r>
            <a:r>
              <a:rPr lang="ko-KR" altLang="en-US" sz="2000" dirty="0"/>
              <a:t>폴더로 이동 후 </a:t>
            </a:r>
            <a:r>
              <a:rPr lang="ko-KR" altLang="en-US" sz="2000" dirty="0" err="1"/>
              <a:t>주소복사</a:t>
            </a:r>
            <a:r>
              <a:rPr lang="en-US" altLang="ko-KR" sz="2000" dirty="0" smtClean="0"/>
              <a:t>)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ko-KR" sz="2000" dirty="0" err="1" smtClean="0"/>
              <a:t>jupyter</a:t>
            </a:r>
            <a:r>
              <a:rPr lang="en-US" altLang="ko-KR" sz="2000" dirty="0" smtClean="0"/>
              <a:t> notebook </a:t>
            </a:r>
            <a:r>
              <a:rPr lang="ko-KR" altLang="en-US" sz="2000" dirty="0" smtClean="0"/>
              <a:t>입력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415" y="5443531"/>
            <a:ext cx="9729859" cy="9382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77563" y="5455211"/>
            <a:ext cx="6210300" cy="447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/>
          <p:cNvSpPr/>
          <p:nvPr/>
        </p:nvSpPr>
        <p:spPr>
          <a:xfrm>
            <a:off x="2329625" y="6045762"/>
            <a:ext cx="6134100" cy="3788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직사각형 17"/>
          <p:cNvSpPr/>
          <p:nvPr/>
        </p:nvSpPr>
        <p:spPr>
          <a:xfrm>
            <a:off x="8621568" y="6045762"/>
            <a:ext cx="2466295" cy="378852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/>
              <a:t>Jupyter</a:t>
            </a:r>
            <a:r>
              <a:rPr lang="en-US" altLang="ko-KR" sz="3200" dirty="0"/>
              <a:t> notebook </a:t>
            </a:r>
            <a:r>
              <a:rPr lang="ko-KR" altLang="en-US" sz="3200" dirty="0"/>
              <a:t>실행방법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415" y="1350568"/>
            <a:ext cx="2832142" cy="7745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3791" y="857953"/>
            <a:ext cx="541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방법</a:t>
            </a:r>
            <a:r>
              <a:rPr lang="en-US" altLang="ko-KR" sz="2400" dirty="0" smtClean="0"/>
              <a:t>1: </a:t>
            </a:r>
            <a:r>
              <a:rPr lang="en-US" altLang="ko-KR" sz="2400" dirty="0" err="1" smtClean="0"/>
              <a:t>Jupyter</a:t>
            </a:r>
            <a:r>
              <a:rPr lang="en-US" altLang="ko-KR" sz="2400" dirty="0" smtClean="0"/>
              <a:t> Notebook </a:t>
            </a:r>
            <a:r>
              <a:rPr lang="ko-KR" altLang="en-US" sz="2400" dirty="0" smtClean="0"/>
              <a:t>아이콘 클릭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3791" y="2357220"/>
            <a:ext cx="8649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방법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: anaconda prompt</a:t>
            </a:r>
            <a:r>
              <a:rPr lang="ko-KR" altLang="en-US" sz="2400" dirty="0" smtClean="0"/>
              <a:t>에서 </a:t>
            </a:r>
            <a:r>
              <a:rPr lang="en-US" altLang="ko-KR" sz="2400" dirty="0" err="1" smtClean="0"/>
              <a:t>jupyter</a:t>
            </a:r>
            <a:r>
              <a:rPr lang="en-US" altLang="ko-KR" sz="2400" dirty="0" smtClean="0"/>
              <a:t> notebook </a:t>
            </a:r>
            <a:r>
              <a:rPr lang="ko-KR" altLang="en-US" sz="2400" dirty="0" smtClean="0"/>
              <a:t>입력 후 실행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265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639" y="904370"/>
            <a:ext cx="8772555" cy="4133421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/>
              <a:t>Jupyter</a:t>
            </a:r>
            <a:r>
              <a:rPr lang="en-US" altLang="ko-KR" sz="3200" dirty="0"/>
              <a:t> notebook </a:t>
            </a:r>
            <a:r>
              <a:rPr lang="en-US" altLang="ko-KR" sz="3200" dirty="0" err="1"/>
              <a:t>ipynb</a:t>
            </a:r>
            <a:r>
              <a:rPr lang="en-US" altLang="ko-KR" sz="3200" dirty="0"/>
              <a:t> </a:t>
            </a:r>
            <a:r>
              <a:rPr lang="ko-KR" altLang="en-US" sz="3200" dirty="0"/>
              <a:t>파일 열기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577109" y="2277230"/>
            <a:ext cx="1009650" cy="381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86759" y="2288898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446342" y="1857352"/>
            <a:ext cx="528638" cy="2333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387495" y="1488020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7422" y="5178744"/>
            <a:ext cx="409599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.</a:t>
            </a:r>
            <a:r>
              <a:rPr lang="en-US" altLang="ko-KR" b="1" dirty="0" err="1"/>
              <a:t>ipynb</a:t>
            </a:r>
            <a:r>
              <a:rPr lang="en-US" altLang="ko-KR" b="1" dirty="0"/>
              <a:t> </a:t>
            </a:r>
            <a:r>
              <a:rPr lang="ko-KR" altLang="en-US" b="1" dirty="0"/>
              <a:t>파일 여는 방법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rgbClr val="FF0000"/>
                </a:solidFill>
              </a:rPr>
              <a:t>새로운 빈 파일 생성 후 코드 작성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rgbClr val="3333FF"/>
                </a:solidFill>
              </a:rPr>
              <a:t>기존 </a:t>
            </a:r>
            <a:r>
              <a:rPr lang="en-US" altLang="ko-KR" b="1" dirty="0" err="1">
                <a:solidFill>
                  <a:srgbClr val="3333FF"/>
                </a:solidFill>
              </a:rPr>
              <a:t>ipynb</a:t>
            </a:r>
            <a:r>
              <a:rPr lang="en-US" altLang="ko-KR" b="1" dirty="0">
                <a:solidFill>
                  <a:srgbClr val="3333FF"/>
                </a:solidFill>
              </a:rPr>
              <a:t> </a:t>
            </a:r>
            <a:r>
              <a:rPr lang="ko-KR" altLang="en-US" b="1" dirty="0">
                <a:solidFill>
                  <a:srgbClr val="3333FF"/>
                </a:solidFill>
              </a:rPr>
              <a:t>파일 클릭하여 사용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46812" y="3206378"/>
            <a:ext cx="2420272" cy="303737"/>
          </a:xfrm>
          <a:prstGeom prst="rect">
            <a:avLst/>
          </a:prstGeom>
          <a:noFill/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567084" y="3173580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3333FF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97673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0" grpId="0" animBg="1"/>
      <p:bldP spid="11" grpId="0"/>
      <p:bldP spid="12" grpId="0" animBg="1"/>
      <p:bldP spid="15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48D4D-D0DB-3BBD-787F-D5EA64BDA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54FE3C-1C47-E8E4-BD1D-097EEF4E2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995919"/>
            <a:ext cx="10058400" cy="2094818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Useful Tips for</a:t>
            </a:r>
            <a:br>
              <a:rPr lang="en-US" altLang="ko-KR" sz="5400" dirty="0">
                <a:solidFill>
                  <a:schemeClr val="bg1"/>
                </a:solidFill>
              </a:rPr>
            </a:br>
            <a:r>
              <a:rPr lang="en-US" altLang="ko-KR" sz="5400" dirty="0" err="1">
                <a:solidFill>
                  <a:schemeClr val="bg1"/>
                </a:solidFill>
              </a:rPr>
              <a:t>Jupyter</a:t>
            </a:r>
            <a:r>
              <a:rPr lang="en-US" altLang="ko-KR" sz="5400" dirty="0">
                <a:solidFill>
                  <a:schemeClr val="bg1"/>
                </a:solidFill>
              </a:rPr>
              <a:t> notebook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760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59104-13EE-168B-FC3F-50541AFF9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3ABDE1-A06E-82B0-6A16-B51BEB95EB76}"/>
              </a:ext>
            </a:extLst>
          </p:cNvPr>
          <p:cNvSpPr/>
          <p:nvPr/>
        </p:nvSpPr>
        <p:spPr>
          <a:xfrm>
            <a:off x="822061" y="1805694"/>
            <a:ext cx="7395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A7FBE64C-5F5C-5FE5-5D95-C4507C95EB1E}"/>
              </a:ext>
            </a:extLst>
          </p:cNvPr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solidFill>
                  <a:schemeClr val="bg1"/>
                </a:solidFill>
              </a:rPr>
              <a:t>nbextenstion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3686F0-8072-D117-6E13-AEACA5EF8650}"/>
              </a:ext>
            </a:extLst>
          </p:cNvPr>
          <p:cNvSpPr txBox="1"/>
          <p:nvPr/>
        </p:nvSpPr>
        <p:spPr>
          <a:xfrm>
            <a:off x="195179" y="735062"/>
            <a:ext cx="115057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jupyter</a:t>
            </a:r>
            <a:r>
              <a:rPr lang="en-US" altLang="ko-KR" sz="2000" dirty="0"/>
              <a:t> notebook</a:t>
            </a:r>
            <a:r>
              <a:rPr lang="ko-KR" altLang="en-US" sz="2000" dirty="0"/>
              <a:t>을 편리하게 사용할 수 있는 기능 제공 </a:t>
            </a:r>
            <a:r>
              <a:rPr lang="en-US" altLang="ko-KR" sz="2000" dirty="0"/>
              <a:t>(</a:t>
            </a:r>
            <a:r>
              <a:rPr lang="ko-KR" altLang="en-US" sz="2000" dirty="0"/>
              <a:t>변수 </a:t>
            </a:r>
            <a:r>
              <a:rPr lang="en-US" altLang="ko-KR" sz="2000" dirty="0"/>
              <a:t>highlighting, table of contents</a:t>
            </a:r>
            <a:r>
              <a:rPr lang="ko-KR" altLang="en-US" sz="2000" dirty="0"/>
              <a:t>등</a:t>
            </a:r>
            <a:r>
              <a:rPr lang="en-US" altLang="ko-KR" sz="20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설치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3333FF"/>
                </a:solidFill>
              </a:rPr>
              <a:t>anaconda prompt</a:t>
            </a:r>
            <a:r>
              <a:rPr lang="ko-KR" altLang="en-US" sz="2000" dirty="0"/>
              <a:t>에서 다음 명령어 실행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EFFE31-CBCC-F26B-0691-B706561EA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26" y="1745143"/>
            <a:ext cx="7251364" cy="830997"/>
          </a:xfrm>
          <a:prstGeom prst="rect">
            <a:avLst/>
          </a:prstGeom>
          <a:solidFill>
            <a:srgbClr val="F6F8F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95263"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1) pip install </a:t>
            </a:r>
            <a:r>
              <a:rPr lang="en-US" altLang="ko-KR" dirty="0" err="1"/>
              <a:t>jupyter_contrib_nbextensions</a:t>
            </a:r>
            <a:endParaRPr lang="en-US" altLang="ko-KR" dirty="0"/>
          </a:p>
          <a:p>
            <a:pPr marL="195263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2) </a:t>
            </a:r>
            <a:r>
              <a:rPr lang="ko-KR" altLang="ko-KR" dirty="0" err="1"/>
              <a:t>jupyter</a:t>
            </a:r>
            <a:r>
              <a:rPr lang="ko-KR" altLang="ko-KR" dirty="0"/>
              <a:t> </a:t>
            </a:r>
            <a:r>
              <a:rPr lang="ko-KR" altLang="ko-KR" dirty="0" err="1"/>
              <a:t>contrib</a:t>
            </a:r>
            <a:r>
              <a:rPr lang="ko-KR" altLang="ko-KR" dirty="0"/>
              <a:t> </a:t>
            </a:r>
            <a:r>
              <a:rPr lang="ko-KR" altLang="ko-KR" dirty="0" err="1"/>
              <a:t>nbextension</a:t>
            </a:r>
            <a:r>
              <a:rPr lang="ko-KR" altLang="ko-KR" dirty="0"/>
              <a:t> </a:t>
            </a:r>
            <a:r>
              <a:rPr lang="ko-KR" altLang="ko-KR" dirty="0" err="1"/>
              <a:t>install</a:t>
            </a:r>
            <a:r>
              <a:rPr lang="ko-KR" altLang="ko-KR" dirty="0"/>
              <a:t> --</a:t>
            </a:r>
            <a:r>
              <a:rPr lang="ko-KR" altLang="ko-KR" dirty="0" err="1"/>
              <a:t>user</a:t>
            </a:r>
            <a:r>
              <a:rPr lang="ko-KR" altLang="ko-KR" dirty="0"/>
              <a:t>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F046D11-731E-1618-4780-910231412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FB95CA6-75CB-4EB1-AD89-CE01CC2C6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B45DF2-D5BD-1163-D048-BDFB087D8B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270"/>
          <a:stretch/>
        </p:blipFill>
        <p:spPr>
          <a:xfrm>
            <a:off x="6223545" y="3621134"/>
            <a:ext cx="5055847" cy="311919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53E96CEC-BE83-2AB3-3CF2-C2D2E881AD5A}"/>
              </a:ext>
            </a:extLst>
          </p:cNvPr>
          <p:cNvGrpSpPr/>
          <p:nvPr/>
        </p:nvGrpSpPr>
        <p:grpSpPr>
          <a:xfrm>
            <a:off x="691433" y="3730317"/>
            <a:ext cx="5277876" cy="2919977"/>
            <a:chOff x="907771" y="3730317"/>
            <a:chExt cx="4857786" cy="2495568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5571E0D-5DAD-D382-A9EB-E958795FD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7771" y="3730317"/>
              <a:ext cx="4857786" cy="24955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E5B168E-C906-AECF-83E3-67FAA964A5FF}"/>
                </a:ext>
              </a:extLst>
            </p:cNvPr>
            <p:cNvSpPr/>
            <p:nvPr/>
          </p:nvSpPr>
          <p:spPr>
            <a:xfrm>
              <a:off x="3211158" y="3802828"/>
              <a:ext cx="1308730" cy="3980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462A07-CD3A-628F-A7D8-0EA56D080101}"/>
              </a:ext>
            </a:extLst>
          </p:cNvPr>
          <p:cNvSpPr/>
          <p:nvPr/>
        </p:nvSpPr>
        <p:spPr>
          <a:xfrm>
            <a:off x="933541" y="2728354"/>
            <a:ext cx="11100090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2000" i="1" dirty="0">
                <a:solidFill>
                  <a:srgbClr val="0C0D0E"/>
                </a:solidFill>
                <a:latin typeface="-apple-system"/>
              </a:rPr>
              <a:t>* 2) </a:t>
            </a:r>
            <a:r>
              <a:rPr lang="ko-KR" altLang="en-US" sz="2000" i="1" dirty="0" err="1">
                <a:solidFill>
                  <a:srgbClr val="0C0D0E"/>
                </a:solidFill>
                <a:latin typeface="-apple-system"/>
              </a:rPr>
              <a:t>실행시</a:t>
            </a:r>
            <a:r>
              <a:rPr lang="ko-KR" altLang="en-US" sz="2000" i="1" dirty="0">
                <a:solidFill>
                  <a:srgbClr val="0C0D0E"/>
                </a:solidFill>
                <a:latin typeface="-apple-system"/>
              </a:rPr>
              <a:t> </a:t>
            </a:r>
            <a:r>
              <a:rPr lang="en-US" altLang="ko-KR" sz="2000" i="1" dirty="0">
                <a:solidFill>
                  <a:srgbClr val="FF0000"/>
                </a:solidFill>
                <a:latin typeface="-apple-system"/>
              </a:rPr>
              <a:t>No module named ‘</a:t>
            </a:r>
            <a:r>
              <a:rPr lang="en-US" altLang="ko-KR" sz="2000" i="1" dirty="0" err="1">
                <a:solidFill>
                  <a:srgbClr val="FF0000"/>
                </a:solidFill>
                <a:latin typeface="-apple-system"/>
              </a:rPr>
              <a:t>notebook.base</a:t>
            </a:r>
            <a:r>
              <a:rPr lang="en-US" altLang="ko-KR" sz="2000" i="1" dirty="0">
                <a:solidFill>
                  <a:srgbClr val="FF0000"/>
                </a:solidFill>
                <a:latin typeface="-apple-system"/>
              </a:rPr>
              <a:t>’</a:t>
            </a:r>
            <a:r>
              <a:rPr lang="en-US" altLang="ko-KR" sz="2000" dirty="0">
                <a:solidFill>
                  <a:srgbClr val="FF0000"/>
                </a:solidFill>
                <a:latin typeface="-apple-system"/>
              </a:rPr>
              <a:t>.</a:t>
            </a:r>
            <a:r>
              <a:rPr lang="en-US" altLang="ko-KR" sz="2000" dirty="0">
                <a:solidFill>
                  <a:srgbClr val="0C0D0E"/>
                </a:solidFill>
                <a:latin typeface="-apple-system"/>
              </a:rPr>
              <a:t> </a:t>
            </a:r>
            <a:r>
              <a:rPr lang="ko-KR" altLang="en-US" sz="2000" dirty="0">
                <a:solidFill>
                  <a:srgbClr val="0C0D0E"/>
                </a:solidFill>
                <a:latin typeface="-apple-system"/>
              </a:rPr>
              <a:t>에러 발생하면 아래 코드 </a:t>
            </a:r>
            <a:r>
              <a:rPr lang="ko-KR" altLang="en-US" sz="2000" dirty="0" err="1">
                <a:solidFill>
                  <a:srgbClr val="0C0D0E"/>
                </a:solidFill>
                <a:latin typeface="-apple-system"/>
              </a:rPr>
              <a:t>수행후</a:t>
            </a:r>
            <a:r>
              <a:rPr lang="ko-KR" altLang="en-US" sz="2000" dirty="0">
                <a:solidFill>
                  <a:srgbClr val="0C0D0E"/>
                </a:solidFill>
                <a:latin typeface="-apple-system"/>
              </a:rPr>
              <a:t> 다시 </a:t>
            </a:r>
            <a:r>
              <a:rPr lang="en-US" altLang="ko-KR" sz="2000" dirty="0">
                <a:solidFill>
                  <a:srgbClr val="0C0D0E"/>
                </a:solidFill>
                <a:latin typeface="-apple-system"/>
              </a:rPr>
              <a:t>2) </a:t>
            </a:r>
            <a:r>
              <a:rPr lang="ko-KR" altLang="en-US" sz="2000" dirty="0">
                <a:solidFill>
                  <a:srgbClr val="0C0D0E"/>
                </a:solidFill>
                <a:latin typeface="-apple-system"/>
              </a:rPr>
              <a:t>수행</a:t>
            </a:r>
            <a:r>
              <a:rPr lang="en-US" altLang="ko-KR" sz="2000" dirty="0">
                <a:solidFill>
                  <a:srgbClr val="0C0D0E"/>
                </a:solidFill>
                <a:latin typeface="-apple-system"/>
              </a:rPr>
              <a:t>,</a:t>
            </a:r>
            <a:br>
              <a:rPr lang="en-US" altLang="ko-KR" sz="2000" dirty="0">
                <a:solidFill>
                  <a:srgbClr val="0C0D0E"/>
                </a:solidFill>
                <a:latin typeface="-apple-system"/>
              </a:rPr>
            </a:br>
            <a:r>
              <a:rPr lang="en-US" altLang="ko-KR" sz="2000" dirty="0">
                <a:solidFill>
                  <a:srgbClr val="0C0D0E"/>
                </a:solidFill>
                <a:latin typeface="-apple-system"/>
              </a:rPr>
              <a:t>  - </a:t>
            </a:r>
            <a:r>
              <a:rPr lang="ko-KR" altLang="en-US" sz="2000" dirty="0">
                <a:solidFill>
                  <a:srgbClr val="0C0D0E"/>
                </a:solidFill>
                <a:latin typeface="-apple-system"/>
              </a:rPr>
              <a:t> </a:t>
            </a:r>
            <a:r>
              <a:rPr lang="en-US" altLang="ko-KR" sz="2000" dirty="0">
                <a:solidFill>
                  <a:srgbClr val="0C0D0E"/>
                </a:solidFill>
                <a:latin typeface="-apple-system"/>
              </a:rPr>
              <a:t>pip install </a:t>
            </a:r>
            <a:r>
              <a:rPr lang="en-US" altLang="ko-KR" sz="2000" dirty="0" smtClean="0">
                <a:solidFill>
                  <a:srgbClr val="0C0D0E"/>
                </a:solidFill>
                <a:latin typeface="-apple-system"/>
              </a:rPr>
              <a:t>notebook</a:t>
            </a:r>
            <a:r>
              <a:rPr lang="en-US" altLang="ko-KR" sz="2000" dirty="0">
                <a:solidFill>
                  <a:srgbClr val="0C0D0E"/>
                </a:solidFill>
                <a:latin typeface="-apple-system"/>
              </a:rPr>
              <a:t>==6.4.12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486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8126B-BACA-2932-5237-25074DE27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E98CAE5E-4C41-2A6A-66D4-C914F56D0B15}"/>
              </a:ext>
            </a:extLst>
          </p:cNvPr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폰트 변경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80C4FE4-CA62-B040-63D3-04B94AD8A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9A66C68-AD9F-45BF-1865-44CC3DC1C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C66B5-9144-433F-CBCB-93E8247A5884}"/>
              </a:ext>
            </a:extLst>
          </p:cNvPr>
          <p:cNvSpPr txBox="1"/>
          <p:nvPr/>
        </p:nvSpPr>
        <p:spPr>
          <a:xfrm>
            <a:off x="493137" y="1619925"/>
            <a:ext cx="4195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2000" dirty="0" err="1"/>
              <a:t>jupyterthemes</a:t>
            </a:r>
            <a:r>
              <a:rPr lang="en-US" altLang="ko-KR" sz="2000" dirty="0"/>
              <a:t> package </a:t>
            </a:r>
            <a:r>
              <a:rPr lang="ko-KR" altLang="en-US" sz="2000" dirty="0"/>
              <a:t>설치</a:t>
            </a:r>
            <a:endParaRPr lang="en-US" altLang="ko-KR" sz="2000" dirty="0"/>
          </a:p>
          <a:p>
            <a:pPr marL="342900" indent="-342900">
              <a:buAutoNum type="arabicParenR"/>
            </a:pPr>
            <a:r>
              <a:rPr lang="ko-KR" altLang="en-US" sz="2000" dirty="0"/>
              <a:t>원하는 폰트 및 코딩 환경 지정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D4FE9C-1FCC-D45F-6685-2C5E822E8D48}"/>
              </a:ext>
            </a:extLst>
          </p:cNvPr>
          <p:cNvSpPr/>
          <p:nvPr/>
        </p:nvSpPr>
        <p:spPr>
          <a:xfrm>
            <a:off x="236622" y="866928"/>
            <a:ext cx="8674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https://realblack0.github.io/2020/05/13/jupyter-notebook-themes.html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05828B-96BC-A692-013B-198FBEE6F8CC}"/>
              </a:ext>
            </a:extLst>
          </p:cNvPr>
          <p:cNvSpPr/>
          <p:nvPr/>
        </p:nvSpPr>
        <p:spPr>
          <a:xfrm>
            <a:off x="204537" y="5540123"/>
            <a:ext cx="115102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추천테마</a:t>
            </a:r>
            <a:r>
              <a:rPr lang="ko-KR" altLang="en-US" dirty="0"/>
              <a:t> 옵션 예제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1) </a:t>
            </a:r>
            <a:r>
              <a:rPr lang="en-US" altLang="ko-KR" dirty="0" err="1"/>
              <a:t>jt</a:t>
            </a:r>
            <a:r>
              <a:rPr lang="en-US" altLang="ko-KR" dirty="0"/>
              <a:t> -t </a:t>
            </a:r>
            <a:r>
              <a:rPr lang="en-US" altLang="ko-KR" dirty="0" err="1"/>
              <a:t>onedork</a:t>
            </a:r>
            <a:r>
              <a:rPr lang="en-US" altLang="ko-KR" dirty="0"/>
              <a:t> -fs 115 -</a:t>
            </a:r>
            <a:r>
              <a:rPr lang="en-US" altLang="ko-KR" dirty="0" err="1"/>
              <a:t>nfs</a:t>
            </a:r>
            <a:r>
              <a:rPr lang="en-US" altLang="ko-KR" dirty="0"/>
              <a:t> 125 -</a:t>
            </a:r>
            <a:r>
              <a:rPr lang="en-US" altLang="ko-KR" dirty="0" err="1"/>
              <a:t>tfs</a:t>
            </a:r>
            <a:r>
              <a:rPr lang="en-US" altLang="ko-KR" dirty="0"/>
              <a:t> 115 -</a:t>
            </a:r>
            <a:r>
              <a:rPr lang="en-US" altLang="ko-KR" dirty="0" err="1"/>
              <a:t>dfs</a:t>
            </a:r>
            <a:r>
              <a:rPr lang="en-US" altLang="ko-KR" dirty="0"/>
              <a:t> 115 -</a:t>
            </a:r>
            <a:r>
              <a:rPr lang="en-US" altLang="ko-KR" dirty="0" err="1"/>
              <a:t>ofs</a:t>
            </a:r>
            <a:r>
              <a:rPr lang="en-US" altLang="ko-KR" dirty="0"/>
              <a:t> 115 -</a:t>
            </a:r>
            <a:r>
              <a:rPr lang="en-US" altLang="ko-KR" dirty="0" err="1"/>
              <a:t>cursc</a:t>
            </a:r>
            <a:r>
              <a:rPr lang="en-US" altLang="ko-KR" dirty="0"/>
              <a:t> r -</a:t>
            </a:r>
            <a:r>
              <a:rPr lang="en-US" altLang="ko-KR" dirty="0" err="1"/>
              <a:t>cellw</a:t>
            </a:r>
            <a:r>
              <a:rPr lang="en-US" altLang="ko-KR" dirty="0"/>
              <a:t> 80% -</a:t>
            </a:r>
            <a:r>
              <a:rPr lang="en-US" altLang="ko-KR" dirty="0" err="1"/>
              <a:t>lineh</a:t>
            </a:r>
            <a:r>
              <a:rPr lang="en-US" altLang="ko-KR" dirty="0"/>
              <a:t> 115 -</a:t>
            </a:r>
            <a:r>
              <a:rPr lang="en-US" altLang="ko-KR" dirty="0" err="1"/>
              <a:t>altmd</a:t>
            </a:r>
            <a:r>
              <a:rPr lang="en-US" altLang="ko-KR" dirty="0"/>
              <a:t> -kl -T -N </a:t>
            </a:r>
          </a:p>
          <a:p>
            <a:r>
              <a:rPr lang="en-US" altLang="ko-KR" dirty="0"/>
              <a:t>2) </a:t>
            </a:r>
            <a:r>
              <a:rPr lang="en-US" altLang="ko-KR" dirty="0" err="1"/>
              <a:t>jt</a:t>
            </a:r>
            <a:r>
              <a:rPr lang="en-US" altLang="ko-KR" dirty="0"/>
              <a:t> -t grade3 -f </a:t>
            </a:r>
            <a:r>
              <a:rPr lang="en-US" altLang="ko-KR" dirty="0" err="1"/>
              <a:t>dejavu</a:t>
            </a:r>
            <a:r>
              <a:rPr lang="en-US" altLang="ko-KR" dirty="0"/>
              <a:t> -fs 14 -</a:t>
            </a:r>
            <a:r>
              <a:rPr lang="en-US" altLang="ko-KR" dirty="0" err="1"/>
              <a:t>dfs</a:t>
            </a:r>
            <a:r>
              <a:rPr lang="en-US" altLang="ko-KR" dirty="0"/>
              <a:t> 12 -</a:t>
            </a:r>
            <a:r>
              <a:rPr lang="en-US" altLang="ko-KR" dirty="0" err="1"/>
              <a:t>ofs</a:t>
            </a:r>
            <a:r>
              <a:rPr lang="en-US" altLang="ko-KR" dirty="0"/>
              <a:t> 12 -</a:t>
            </a:r>
            <a:r>
              <a:rPr lang="en-US" altLang="ko-KR" dirty="0" err="1"/>
              <a:t>tfs</a:t>
            </a:r>
            <a:r>
              <a:rPr lang="en-US" altLang="ko-KR" dirty="0"/>
              <a:t> 12 -</a:t>
            </a:r>
            <a:r>
              <a:rPr lang="en-US" altLang="ko-KR" dirty="0" err="1"/>
              <a:t>nfs</a:t>
            </a:r>
            <a:r>
              <a:rPr lang="en-US" altLang="ko-KR" dirty="0"/>
              <a:t> 13 -</a:t>
            </a:r>
            <a:r>
              <a:rPr lang="en-US" altLang="ko-KR" dirty="0" err="1"/>
              <a:t>cellw</a:t>
            </a:r>
            <a:r>
              <a:rPr lang="en-US" altLang="ko-KR" dirty="0"/>
              <a:t> 80% -</a:t>
            </a:r>
            <a:r>
              <a:rPr lang="en-US" altLang="ko-KR" dirty="0" err="1"/>
              <a:t>lineh</a:t>
            </a:r>
            <a:r>
              <a:rPr lang="en-US" altLang="ko-KR" dirty="0"/>
              <a:t> 150 -</a:t>
            </a:r>
            <a:r>
              <a:rPr lang="en-US" altLang="ko-KR" dirty="0" err="1"/>
              <a:t>cursc</a:t>
            </a:r>
            <a:r>
              <a:rPr lang="en-US" altLang="ko-KR" dirty="0"/>
              <a:t> r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AF8057-17F6-9D6A-CD2F-0FFEE05B1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64" y="2404813"/>
            <a:ext cx="11681984" cy="271111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E5B168E-C906-AECF-83E3-67FAA964A5FF}"/>
              </a:ext>
            </a:extLst>
          </p:cNvPr>
          <p:cNvSpPr/>
          <p:nvPr/>
        </p:nvSpPr>
        <p:spPr>
          <a:xfrm>
            <a:off x="436296" y="2904730"/>
            <a:ext cx="2372217" cy="3246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833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FFEF6-AE64-F1CF-725A-D545E5451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5E98BA2-9FA3-564A-9E03-57A0B3B22331}"/>
              </a:ext>
            </a:extLst>
          </p:cNvPr>
          <p:cNvSpPr txBox="1">
            <a:spLocks/>
          </p:cNvSpPr>
          <p:nvPr/>
        </p:nvSpPr>
        <p:spPr>
          <a:xfrm>
            <a:off x="563880" y="2496433"/>
            <a:ext cx="11064240" cy="15470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dirty="0" err="1">
                <a:solidFill>
                  <a:schemeClr val="bg1"/>
                </a:solidFill>
              </a:rPr>
              <a:t>jupyter</a:t>
            </a:r>
            <a:r>
              <a:rPr lang="en-US" altLang="ko-KR" sz="4800" dirty="0">
                <a:solidFill>
                  <a:schemeClr val="bg1"/>
                </a:solidFill>
              </a:rPr>
              <a:t> notebook </a:t>
            </a:r>
            <a:r>
              <a:rPr lang="ko-KR" altLang="en-US" sz="4800" dirty="0">
                <a:solidFill>
                  <a:schemeClr val="bg1"/>
                </a:solidFill>
              </a:rPr>
              <a:t>사용법</a:t>
            </a:r>
            <a:endParaRPr lang="en-US" altLang="ko-KR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9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66800" y="2505957"/>
            <a:ext cx="10058400" cy="1547018"/>
          </a:xfrm>
          <a:solidFill>
            <a:schemeClr val="accent2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 </a:t>
            </a:r>
            <a:r>
              <a:rPr lang="ko-KR" altLang="en-US" b="1" dirty="0">
                <a:solidFill>
                  <a:schemeClr val="bg1"/>
                </a:solidFill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3015039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922" y="995588"/>
            <a:ext cx="11044465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8163" indent="-342900">
              <a:lnSpc>
                <a:spcPct val="130000"/>
              </a:lnSpc>
              <a:buAutoNum type="arabicPeriod"/>
            </a:pPr>
            <a:r>
              <a:rPr lang="en-US" altLang="ko-KR" sz="2400" b="1" dirty="0"/>
              <a:t>edit mode – cell </a:t>
            </a:r>
            <a:r>
              <a:rPr lang="ko-KR" altLang="en-US" sz="2400" b="1" dirty="0"/>
              <a:t>안 상태</a:t>
            </a:r>
            <a:endParaRPr lang="en-US" altLang="ko-KR" sz="2400" b="1" dirty="0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enter</a:t>
            </a:r>
            <a:r>
              <a:rPr lang="ko-KR" altLang="en-US" sz="2400" dirty="0"/>
              <a:t>를 치거나 </a:t>
            </a:r>
            <a:r>
              <a:rPr lang="en-US" altLang="ko-KR" sz="2400" dirty="0"/>
              <a:t>cell </a:t>
            </a:r>
            <a:r>
              <a:rPr lang="ko-KR" altLang="en-US" sz="2400" dirty="0"/>
              <a:t>안을 클릭하면 </a:t>
            </a:r>
            <a:r>
              <a:rPr lang="en-US" altLang="ko-KR" sz="2400" dirty="0"/>
              <a:t>edit mode</a:t>
            </a:r>
            <a:r>
              <a:rPr lang="ko-KR" altLang="en-US" sz="2400" dirty="0"/>
              <a:t>로 바뀜</a:t>
            </a:r>
            <a:endParaRPr lang="en-US" altLang="ko-KR" sz="2400" dirty="0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왼쪽 바의 색깔이 </a:t>
            </a:r>
            <a:r>
              <a:rPr lang="ko-KR" altLang="en-US" sz="2400" dirty="0">
                <a:solidFill>
                  <a:srgbClr val="00B050"/>
                </a:solidFill>
              </a:rPr>
              <a:t>초록색 </a:t>
            </a:r>
            <a:r>
              <a:rPr lang="en-US" altLang="ko-KR" dirty="0"/>
              <a:t>(</a:t>
            </a:r>
            <a:r>
              <a:rPr lang="ko-KR" altLang="en-US" dirty="0"/>
              <a:t>색깔은 </a:t>
            </a:r>
            <a:r>
              <a:rPr lang="ko-KR" altLang="en-US" dirty="0" smtClean="0"/>
              <a:t>개발환경 세팅에 </a:t>
            </a:r>
            <a:r>
              <a:rPr lang="ko-KR" altLang="en-US" dirty="0"/>
              <a:t>따라 </a:t>
            </a:r>
            <a:r>
              <a:rPr lang="ko-KR" altLang="en-US" dirty="0" smtClean="0"/>
              <a:t>달라질 수 </a:t>
            </a:r>
            <a:r>
              <a:rPr lang="ko-KR" altLang="en-US" dirty="0"/>
              <a:t>있음</a:t>
            </a:r>
            <a:r>
              <a:rPr lang="en-US" altLang="ko-KR" dirty="0"/>
              <a:t>)</a:t>
            </a:r>
            <a:endParaRPr lang="en-US" altLang="ko-KR" sz="2400" dirty="0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코드 작성시에 사용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37922" y="3216074"/>
            <a:ext cx="11044465" cy="3400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457200">
              <a:lnSpc>
                <a:spcPct val="130000"/>
              </a:lnSpc>
              <a:buFont typeface="+mj-lt"/>
              <a:buAutoNum type="arabicPeriod" startAt="2"/>
            </a:pPr>
            <a:r>
              <a:rPr lang="en-US" altLang="ko-KR" sz="2400" b="1" dirty="0"/>
              <a:t>commend mode – cell </a:t>
            </a:r>
            <a:r>
              <a:rPr lang="ko-KR" altLang="en-US" sz="2400" b="1" dirty="0"/>
              <a:t>밖 상태</a:t>
            </a:r>
            <a:endParaRPr lang="en-US" altLang="ko-KR" sz="2400" b="1" dirty="0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ESC</a:t>
            </a:r>
            <a:r>
              <a:rPr lang="ko-KR" altLang="en-US" sz="2400" dirty="0"/>
              <a:t>를 치거나 </a:t>
            </a:r>
            <a:r>
              <a:rPr lang="en-US" altLang="ko-KR" sz="2400" dirty="0"/>
              <a:t>cell </a:t>
            </a:r>
            <a:r>
              <a:rPr lang="ko-KR" altLang="en-US" sz="2400" dirty="0"/>
              <a:t>밖을 클릭하면 </a:t>
            </a:r>
            <a:r>
              <a:rPr lang="en-US" altLang="ko-KR" sz="2400" dirty="0"/>
              <a:t>commend mode</a:t>
            </a:r>
            <a:r>
              <a:rPr lang="ko-KR" altLang="en-US" sz="2400" dirty="0"/>
              <a:t>로 바뀜</a:t>
            </a:r>
            <a:endParaRPr lang="en-US" altLang="ko-KR" sz="2400" dirty="0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왼쪽 바의 색깔이 </a:t>
            </a:r>
            <a:r>
              <a:rPr lang="ko-KR" altLang="en-US" sz="2400" dirty="0">
                <a:solidFill>
                  <a:srgbClr val="0033CC"/>
                </a:solidFill>
              </a:rPr>
              <a:t>파란색 </a:t>
            </a:r>
            <a:r>
              <a:rPr lang="en-US" altLang="ko-KR" dirty="0"/>
              <a:t>(</a:t>
            </a:r>
            <a:r>
              <a:rPr lang="ko-KR" altLang="en-US" dirty="0"/>
              <a:t>색깔은 </a:t>
            </a:r>
            <a:r>
              <a:rPr lang="ko-KR" altLang="en-US" dirty="0" err="1"/>
              <a:t>개발환경세팅값에</a:t>
            </a:r>
            <a:r>
              <a:rPr lang="ko-KR" altLang="en-US" dirty="0"/>
              <a:t> 따라 </a:t>
            </a:r>
            <a:r>
              <a:rPr lang="ko-KR" altLang="en-US" dirty="0" err="1"/>
              <a:t>달라질수</a:t>
            </a:r>
            <a:r>
              <a:rPr lang="ko-KR" altLang="en-US" dirty="0"/>
              <a:t> 있음</a:t>
            </a:r>
            <a:r>
              <a:rPr lang="en-US" altLang="ko-KR" dirty="0"/>
              <a:t>)</a:t>
            </a:r>
            <a:endParaRPr lang="en-US" altLang="ko-KR" sz="2400" dirty="0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33CC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commend mode</a:t>
            </a:r>
            <a:r>
              <a:rPr lang="ko-KR" altLang="en-US" sz="2400" dirty="0"/>
              <a:t>에서는 타이핑을 해도 코드 작성이 되지않고</a:t>
            </a:r>
            <a:r>
              <a:rPr lang="en-US" altLang="ko-KR" sz="2400" dirty="0"/>
              <a:t>, </a:t>
            </a:r>
            <a:r>
              <a:rPr lang="ko-KR" altLang="en-US" sz="2400" dirty="0"/>
              <a:t>미리 예약된 단축키가 작동함</a:t>
            </a:r>
            <a:endParaRPr lang="en-US" altLang="ko-KR" sz="2400" dirty="0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코드 작성 외에 코드 관리에 편리한 작업을 수행</a:t>
            </a:r>
            <a:endParaRPr lang="en-US" altLang="ko-KR" sz="2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/>
              <a:t>Jupyter</a:t>
            </a:r>
            <a:r>
              <a:rPr lang="en-US" altLang="ko-KR" sz="3200" dirty="0"/>
              <a:t> notebook </a:t>
            </a:r>
            <a:r>
              <a:rPr lang="ko-KR" altLang="en-US" sz="3200" dirty="0"/>
              <a:t>두 가지 모드</a:t>
            </a:r>
          </a:p>
        </p:txBody>
      </p:sp>
    </p:spTree>
    <p:extLst>
      <p:ext uri="{BB962C8B-B14F-4D97-AF65-F5344CB8AC3E}">
        <p14:creationId xmlns:p14="http://schemas.microsoft.com/office/powerpoint/2010/main" val="70483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69" y="1429560"/>
            <a:ext cx="9790014" cy="42961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4270" y="911878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/>
              <a:t>코드 실행 명령어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0269" y="5781747"/>
            <a:ext cx="10745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cell</a:t>
            </a:r>
            <a:r>
              <a:rPr lang="ko-KR" altLang="en-US" sz="2400" dirty="0"/>
              <a:t>의 위치가 아닌 실행 순서에 의하여 코드가 실행 됨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셀을 블록으로 </a:t>
            </a:r>
            <a:r>
              <a:rPr lang="ko-KR" altLang="en-US" sz="2400" dirty="0" err="1"/>
              <a:t>지정후</a:t>
            </a:r>
            <a:r>
              <a:rPr lang="ko-KR" altLang="en-US" sz="2400" dirty="0"/>
              <a:t> 실행하면 </a:t>
            </a:r>
            <a:r>
              <a:rPr lang="ko-KR" altLang="en-US" sz="2400" dirty="0" err="1"/>
              <a:t>블럭지정된</a:t>
            </a:r>
            <a:r>
              <a:rPr lang="ko-KR" altLang="en-US" sz="2400" dirty="0"/>
              <a:t> 셀 이 순차적으로 모두 실행됨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617754" y="5207654"/>
            <a:ext cx="1701777" cy="3762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22754" y="5207654"/>
            <a:ext cx="1884262" cy="3762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479387" y="5207654"/>
            <a:ext cx="1654908" cy="3762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코드 실행 방법</a:t>
            </a:r>
          </a:p>
        </p:txBody>
      </p:sp>
    </p:spTree>
    <p:extLst>
      <p:ext uri="{BB962C8B-B14F-4D97-AF65-F5344CB8AC3E}">
        <p14:creationId xmlns:p14="http://schemas.microsoft.com/office/powerpoint/2010/main" val="97942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코드 실행 과정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9009529" y="4012602"/>
            <a:ext cx="1672815" cy="60780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828" y="1261068"/>
            <a:ext cx="9871675" cy="420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10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20" y="804529"/>
            <a:ext cx="10858843" cy="4627800"/>
          </a:xfrm>
          <a:prstGeom prst="rect">
            <a:avLst/>
          </a:prstGeom>
        </p:spPr>
      </p:pic>
      <p:sp>
        <p:nvSpPr>
          <p:cNvPr id="21" name="오른쪽 화살표 20"/>
          <p:cNvSpPr/>
          <p:nvPr/>
        </p:nvSpPr>
        <p:spPr>
          <a:xfrm>
            <a:off x="2055835" y="2013523"/>
            <a:ext cx="2000604" cy="2239954"/>
          </a:xfrm>
          <a:prstGeom prst="rightArrow">
            <a:avLst>
              <a:gd name="adj1" fmla="val 50000"/>
              <a:gd name="adj2" fmla="val 23668"/>
            </a:avLst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무슨 말이지</a:t>
            </a:r>
            <a:r>
              <a:rPr lang="en-US" altLang="ko-KR" sz="2000" b="1" dirty="0">
                <a:solidFill>
                  <a:srgbClr val="FF0000"/>
                </a:solidFill>
              </a:rPr>
              <a:t>?</a:t>
            </a: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 err="1">
                <a:solidFill>
                  <a:srgbClr val="FF0000"/>
                </a:solidFill>
              </a:rPr>
              <a:t>구문오류</a:t>
            </a:r>
            <a:r>
              <a:rPr lang="en-US" altLang="ko-KR" sz="2000" b="1" dirty="0">
                <a:solidFill>
                  <a:srgbClr val="FF0000"/>
                </a:solidFill>
              </a:rPr>
              <a:t>,</a:t>
            </a:r>
            <a:br>
              <a:rPr lang="en-US" altLang="ko-KR" sz="2000" b="1" dirty="0">
                <a:solidFill>
                  <a:srgbClr val="FF0000"/>
                </a:solidFill>
              </a:rPr>
            </a:br>
            <a:r>
              <a:rPr lang="en-US" altLang="ko-KR" sz="2000" b="1" dirty="0" err="1">
                <a:solidFill>
                  <a:srgbClr val="FF0000"/>
                </a:solidFill>
              </a:rPr>
              <a:t>SyntaxError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69" y="5635904"/>
            <a:ext cx="1207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solidFill>
                  <a:srgbClr val="FF0000"/>
                </a:solidFill>
              </a:rPr>
              <a:t>구문오류</a:t>
            </a:r>
            <a:r>
              <a:rPr lang="en-US" altLang="ko-KR" sz="2000" dirty="0"/>
              <a:t>: </a:t>
            </a:r>
            <a:r>
              <a:rPr lang="ko-KR" altLang="en-US" sz="2000" dirty="0"/>
              <a:t>실행하기 전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interpreter </a:t>
            </a:r>
            <a:r>
              <a:rPr lang="ko-KR" altLang="en-US" sz="2000" dirty="0"/>
              <a:t>문법에 맞는지 체크해서 맞지 않으면 에러 발생</a:t>
            </a:r>
            <a:r>
              <a:rPr lang="en-US" altLang="ko-KR" sz="2000" dirty="0"/>
              <a:t>, </a:t>
            </a:r>
            <a:r>
              <a:rPr lang="ko-KR" altLang="en-US" sz="2000" dirty="0"/>
              <a:t>코드 전체가 실행이 되지 않음</a:t>
            </a: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solidFill>
                  <a:srgbClr val="7030A0"/>
                </a:solidFill>
              </a:rPr>
              <a:t>실행오류</a:t>
            </a:r>
            <a:r>
              <a:rPr lang="en-US" altLang="ko-KR" sz="2000" dirty="0"/>
              <a:t>: </a:t>
            </a:r>
            <a:r>
              <a:rPr lang="ko-KR" altLang="en-US" sz="2000" dirty="0"/>
              <a:t>실행하는 중</a:t>
            </a:r>
            <a:r>
              <a:rPr lang="en-US" altLang="ko-KR" sz="2000" dirty="0"/>
              <a:t>,</a:t>
            </a:r>
            <a:r>
              <a:rPr lang="ko-KR" altLang="en-US" sz="2000" dirty="0"/>
              <a:t> 실행이 불가능하여 생기는 에러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실행오류</a:t>
            </a:r>
            <a:r>
              <a:rPr lang="ko-KR" altLang="en-US" sz="2000" dirty="0"/>
              <a:t> 발생하기 전까지의 코드는 실행됨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두 가지 종류의 에러</a:t>
            </a:r>
          </a:p>
        </p:txBody>
      </p:sp>
      <p:sp>
        <p:nvSpPr>
          <p:cNvPr id="22" name="오른쪽 화살표 21"/>
          <p:cNvSpPr/>
          <p:nvPr/>
        </p:nvSpPr>
        <p:spPr>
          <a:xfrm>
            <a:off x="7234044" y="1218510"/>
            <a:ext cx="2700709" cy="3829981"/>
          </a:xfrm>
          <a:prstGeom prst="rightArrow">
            <a:avLst>
              <a:gd name="adj1" fmla="val 67432"/>
              <a:gd name="adj2" fmla="val 18438"/>
            </a:avLst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rgbClr val="7030A0"/>
                </a:solidFill>
              </a:rPr>
              <a:t>실행불가능</a:t>
            </a:r>
            <a:endParaRPr lang="en-US" altLang="ko-KR" sz="2000" b="1" dirty="0">
              <a:solidFill>
                <a:srgbClr val="7030A0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7030A0"/>
                </a:solidFill>
              </a:rPr>
              <a:t>(</a:t>
            </a:r>
            <a:r>
              <a:rPr lang="ko-KR" altLang="en-US" sz="2000" b="1" dirty="0" err="1">
                <a:solidFill>
                  <a:srgbClr val="7030A0"/>
                </a:solidFill>
              </a:rPr>
              <a:t>실행오류</a:t>
            </a:r>
            <a:r>
              <a:rPr lang="en-US" altLang="ko-KR" sz="2000" b="1" dirty="0">
                <a:solidFill>
                  <a:srgbClr val="7030A0"/>
                </a:solidFill>
              </a:rPr>
              <a:t>,</a:t>
            </a:r>
            <a:br>
              <a:rPr lang="en-US" altLang="ko-KR" sz="2000" b="1" dirty="0">
                <a:solidFill>
                  <a:srgbClr val="7030A0"/>
                </a:solidFill>
              </a:rPr>
            </a:br>
            <a:r>
              <a:rPr lang="en-US" altLang="ko-KR" sz="2000" b="1" dirty="0">
                <a:solidFill>
                  <a:srgbClr val="7030A0"/>
                </a:solidFill>
              </a:rPr>
              <a:t>runtime error)</a:t>
            </a:r>
            <a:br>
              <a:rPr lang="en-US" altLang="ko-KR" sz="2000" b="1" dirty="0">
                <a:solidFill>
                  <a:srgbClr val="7030A0"/>
                </a:solidFill>
              </a:rPr>
            </a:br>
            <a:r>
              <a:rPr lang="en-US" altLang="ko-KR" sz="2000" b="1" dirty="0">
                <a:solidFill>
                  <a:srgbClr val="7030A0"/>
                </a:solidFill>
              </a:rPr>
              <a:t>(</a:t>
            </a:r>
            <a:r>
              <a:rPr lang="ko-KR" altLang="en-US" sz="2000" b="1" dirty="0">
                <a:solidFill>
                  <a:srgbClr val="7030A0"/>
                </a:solidFill>
              </a:rPr>
              <a:t>예</a:t>
            </a:r>
            <a:r>
              <a:rPr lang="en-US" altLang="ko-KR" sz="2000" b="1" dirty="0">
                <a:solidFill>
                  <a:srgbClr val="7030A0"/>
                </a:solidFill>
              </a:rPr>
              <a:t>: divide by zero, </a:t>
            </a:r>
            <a:r>
              <a:rPr lang="ko-KR" altLang="en-US" sz="2000" b="1" dirty="0">
                <a:solidFill>
                  <a:srgbClr val="7030A0"/>
                </a:solidFill>
              </a:rPr>
              <a:t>문자간 뺄셈</a:t>
            </a:r>
            <a:r>
              <a:rPr lang="en-US" altLang="ko-KR" sz="2000" b="1" dirty="0">
                <a:solidFill>
                  <a:srgbClr val="7030A0"/>
                </a:solidFill>
              </a:rPr>
              <a:t>,</a:t>
            </a:r>
          </a:p>
          <a:p>
            <a:pPr algn="ctr"/>
            <a:r>
              <a:rPr lang="ko-KR" altLang="en-US" sz="2000" b="1" dirty="0">
                <a:solidFill>
                  <a:srgbClr val="7030A0"/>
                </a:solidFill>
              </a:rPr>
              <a:t>없는 변수 접근</a:t>
            </a:r>
            <a:r>
              <a:rPr lang="en-US" altLang="ko-KR" sz="2000" b="1" dirty="0">
                <a:solidFill>
                  <a:srgbClr val="7030A0"/>
                </a:solidFill>
              </a:rPr>
              <a:t>)</a:t>
            </a:r>
          </a:p>
          <a:p>
            <a:pPr algn="ctr"/>
            <a:endParaRPr lang="ko-KR" alt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71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36905" y="838952"/>
            <a:ext cx="9293091" cy="4302111"/>
            <a:chOff x="529410" y="1223963"/>
            <a:chExt cx="9293091" cy="430211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9410" y="1223963"/>
              <a:ext cx="9293091" cy="3521032"/>
            </a:xfrm>
            <a:prstGeom prst="rect">
              <a:avLst/>
            </a:prstGeom>
          </p:spPr>
        </p:pic>
        <p:sp>
          <p:nvSpPr>
            <p:cNvPr id="4" name="모서리가 둥근 직사각형 3"/>
            <p:cNvSpPr/>
            <p:nvPr/>
          </p:nvSpPr>
          <p:spPr>
            <a:xfrm>
              <a:off x="4275437" y="4744995"/>
              <a:ext cx="518984" cy="486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8603474" y="4797026"/>
              <a:ext cx="809202" cy="729048"/>
              <a:chOff x="8603474" y="4797026"/>
              <a:chExt cx="809202" cy="729048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8603474" y="5040042"/>
                <a:ext cx="627970" cy="48603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8784706" y="4797026"/>
                <a:ext cx="627970" cy="48603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7389341" y="4160108"/>
              <a:ext cx="790832" cy="7908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257537" y="4440194"/>
              <a:ext cx="790832" cy="7908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57599" y="4044778"/>
              <a:ext cx="790832" cy="6630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사용법 </a:t>
            </a:r>
            <a:r>
              <a:rPr lang="en-US" altLang="ko-KR" sz="3200" dirty="0" smtClean="0"/>
              <a:t>(command mode)</a:t>
            </a:r>
            <a:endParaRPr lang="ko-KR" alt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C9129-0F4F-459B-84DD-AAF27472BF26}"/>
              </a:ext>
            </a:extLst>
          </p:cNvPr>
          <p:cNvSpPr txBox="1"/>
          <p:nvPr/>
        </p:nvSpPr>
        <p:spPr>
          <a:xfrm>
            <a:off x="344236" y="4533458"/>
            <a:ext cx="59844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Code line: l (</a:t>
            </a:r>
            <a:r>
              <a:rPr lang="ko-KR" altLang="en-US" sz="2400" b="1" dirty="0"/>
              <a:t>소문자 </a:t>
            </a:r>
            <a:r>
              <a:rPr lang="en-US" altLang="ko-KR" sz="2400" b="1" dirty="0"/>
              <a:t>L)</a:t>
            </a:r>
            <a:endParaRPr lang="ko-KR" alt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Find and replace: f (</a:t>
            </a:r>
            <a:r>
              <a:rPr lang="ko-KR" altLang="en-US" sz="2400" b="1" dirty="0"/>
              <a:t>해당 셀에만 적용</a:t>
            </a:r>
            <a:r>
              <a:rPr lang="en-US" altLang="ko-KR" sz="24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Find:</a:t>
            </a:r>
            <a:r>
              <a:rPr lang="ko-KR" altLang="en-US" sz="2400" b="1" dirty="0"/>
              <a:t> </a:t>
            </a:r>
            <a:r>
              <a:rPr lang="en-US" altLang="ko-KR" sz="2400" b="1" dirty="0" err="1"/>
              <a:t>ctrl+f</a:t>
            </a:r>
            <a:r>
              <a:rPr lang="en-US" altLang="ko-KR" sz="2400" b="1" dirty="0"/>
              <a:t> (web page </a:t>
            </a:r>
            <a:r>
              <a:rPr lang="ko-KR" altLang="en-US" sz="2400" b="1" dirty="0"/>
              <a:t>기능</a:t>
            </a:r>
            <a:r>
              <a:rPr lang="en-US" altLang="ko-KR" sz="2400" b="1" dirty="0"/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04800" y="3588913"/>
            <a:ext cx="7315200" cy="771071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128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52268"/>
          <a:stretch/>
        </p:blipFill>
        <p:spPr>
          <a:xfrm>
            <a:off x="431768" y="813420"/>
            <a:ext cx="8269174" cy="14877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074577" y="6122230"/>
            <a:ext cx="74197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http://intellegibilisverum.tistory.com/entry/IPython-notebook-%EB%8B%A8%EC%B6%95%ED%82%A4-%EB%AA%A8%EC%9D%8C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180" y="6183786"/>
            <a:ext cx="2568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/>
              <a:t>단축키 모음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74980"/>
          <a:stretch/>
        </p:blipFill>
        <p:spPr>
          <a:xfrm>
            <a:off x="431768" y="2228388"/>
            <a:ext cx="8231441" cy="7762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1768" y="2869513"/>
            <a:ext cx="7419703" cy="27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들여쓰기</a:t>
            </a:r>
            <a:r>
              <a:rPr lang="en-US" altLang="ko-KR" sz="2400" b="1" dirty="0"/>
              <a:t>: tab, </a:t>
            </a:r>
            <a:r>
              <a:rPr lang="en-US" altLang="ko-KR" sz="2400" b="1" dirty="0" err="1"/>
              <a:t>shift+tab</a:t>
            </a:r>
            <a:endParaRPr lang="en-US" altLang="ko-KR" sz="2400" b="1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변수나 함수 작성시 </a:t>
            </a:r>
            <a:r>
              <a:rPr lang="en-US" altLang="ko-KR" sz="2400" b="1" dirty="0"/>
              <a:t>tab: </a:t>
            </a:r>
            <a:r>
              <a:rPr lang="ko-KR" altLang="en-US" sz="2400" b="1" dirty="0"/>
              <a:t>자동완성기능</a:t>
            </a:r>
            <a:endParaRPr lang="en-US" altLang="ko-KR" sz="2400" b="1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입력 취소</a:t>
            </a:r>
            <a:r>
              <a:rPr lang="en-US" altLang="ko-KR" sz="2400" b="1" dirty="0"/>
              <a:t>: ctrl + z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입력 취소 되돌리기</a:t>
            </a:r>
            <a:r>
              <a:rPr lang="en-US" altLang="ko-KR" sz="2400" b="1" dirty="0"/>
              <a:t> : ctrl + y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주석처리</a:t>
            </a:r>
            <a:r>
              <a:rPr lang="en-US" altLang="ko-KR" sz="2400" b="1" dirty="0"/>
              <a:t>: ctrl + / (</a:t>
            </a:r>
            <a:r>
              <a:rPr lang="ko-KR" altLang="en-US" sz="2400" b="1" dirty="0"/>
              <a:t>블록지정 후에도 가능</a:t>
            </a:r>
            <a:r>
              <a:rPr lang="en-US" altLang="ko-KR" sz="2400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3828" y="1766723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 (</a:t>
            </a:r>
            <a:r>
              <a:rPr lang="ko-KR" altLang="en-US" sz="2400" b="1" dirty="0"/>
              <a:t>사용 함수 설명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사용법 </a:t>
            </a:r>
            <a:r>
              <a:rPr lang="en-US" altLang="ko-KR" sz="3200" dirty="0" smtClean="0"/>
              <a:t>(edit mode – code</a:t>
            </a:r>
            <a:r>
              <a:rPr lang="ko-KR" altLang="en-US" sz="3200" dirty="0" smtClean="0"/>
              <a:t> 상태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82205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24" y="914212"/>
            <a:ext cx="6457576" cy="5684064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사용법 </a:t>
            </a:r>
            <a:r>
              <a:rPr lang="en-US" altLang="ko-KR" sz="3200" dirty="0" smtClean="0"/>
              <a:t>(edit mode – markdown </a:t>
            </a:r>
            <a:r>
              <a:rPr lang="ko-KR" altLang="en-US" sz="3200" dirty="0" smtClean="0"/>
              <a:t>상태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7" name="직사각형 6"/>
          <p:cNvSpPr/>
          <p:nvPr/>
        </p:nvSpPr>
        <p:spPr>
          <a:xfrm>
            <a:off x="5283670" y="6012418"/>
            <a:ext cx="68515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https://leedakyeong.tistory.com/entry/Markdown-Jupyter-Notebook-%EC%A3%BC%ED%94%BC%ED%84%B0-%EB%85%B8%ED%8A%B8%EB%B6%81-%EB%A7%88%ED%81%AC%EB%8B%A4%EC%9A%B4-%EC%A0%95%EB%A6%AC</a:t>
            </a:r>
          </a:p>
        </p:txBody>
      </p:sp>
    </p:spTree>
    <p:extLst>
      <p:ext uri="{BB962C8B-B14F-4D97-AF65-F5344CB8AC3E}">
        <p14:creationId xmlns:p14="http://schemas.microsoft.com/office/powerpoint/2010/main" val="1734967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AA5C5D0-959D-35B4-0F50-6146DA9AB9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297"/>
          <a:stretch/>
        </p:blipFill>
        <p:spPr>
          <a:xfrm>
            <a:off x="56768" y="2930617"/>
            <a:ext cx="7915994" cy="36434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모서리가 둥근 직사각형 8">
            <a:extLst>
              <a:ext uri="{FF2B5EF4-FFF2-40B4-BE49-F238E27FC236}">
                <a16:creationId xmlns:a16="http://schemas.microsoft.com/office/drawing/2014/main" id="{73AF7756-73CE-B2F1-B592-76A3BCEEDE0D}"/>
              </a:ext>
            </a:extLst>
          </p:cNvPr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Magic command</a:t>
            </a:r>
            <a:endParaRPr lang="ko-KR" altLang="en-US" sz="3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AFC816-51BC-568D-993E-B4BA97540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8" y="903933"/>
            <a:ext cx="7947037" cy="17860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CC7E08-E5C5-62DD-8ED9-56BC618CEE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848"/>
          <a:stretch/>
        </p:blipFill>
        <p:spPr>
          <a:xfrm>
            <a:off x="4787947" y="3051209"/>
            <a:ext cx="7347284" cy="32148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3777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4501DE6-AC7C-3407-F7B2-70221E9BA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68" y="2817336"/>
            <a:ext cx="7439323" cy="3619689"/>
          </a:xfrm>
          <a:prstGeom prst="rect">
            <a:avLst/>
          </a:prstGeom>
        </p:spPr>
      </p:pic>
      <p:sp>
        <p:nvSpPr>
          <p:cNvPr id="6" name="모서리가 둥근 직사각형 8">
            <a:extLst>
              <a:ext uri="{FF2B5EF4-FFF2-40B4-BE49-F238E27FC236}">
                <a16:creationId xmlns:a16="http://schemas.microsoft.com/office/drawing/2014/main" id="{653A12FE-B4B1-3575-0241-CE17CC3965BB}"/>
              </a:ext>
            </a:extLst>
          </p:cNvPr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Magic command</a:t>
            </a:r>
            <a:endParaRPr lang="ko-KR" altLang="en-US" sz="3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6C757A-0D81-87CB-7625-AD1C7CDA1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53" y="977769"/>
            <a:ext cx="8615940" cy="125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43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CDFEE9C-11BD-99EF-1150-B90498070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53" y="1106758"/>
            <a:ext cx="5785147" cy="4413477"/>
          </a:xfrm>
          <a:prstGeom prst="rect">
            <a:avLst/>
          </a:prstGeom>
        </p:spPr>
      </p:pic>
      <p:sp>
        <p:nvSpPr>
          <p:cNvPr id="6" name="모서리가 둥근 직사각형 8">
            <a:extLst>
              <a:ext uri="{FF2B5EF4-FFF2-40B4-BE49-F238E27FC236}">
                <a16:creationId xmlns:a16="http://schemas.microsoft.com/office/drawing/2014/main" id="{18A6DF63-C259-FA37-552A-F09C1680E38D}"/>
              </a:ext>
            </a:extLst>
          </p:cNvPr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Anaconda prompt </a:t>
            </a:r>
            <a:r>
              <a:rPr lang="ko-KR" altLang="en-US" sz="3200" dirty="0"/>
              <a:t>명령어 사용 </a:t>
            </a:r>
            <a:r>
              <a:rPr lang="en-US" altLang="ko-KR" sz="3200" dirty="0"/>
              <a:t>(with</a:t>
            </a:r>
            <a:r>
              <a:rPr lang="ko-KR" altLang="en-US" sz="3200" dirty="0"/>
              <a:t> </a:t>
            </a:r>
            <a:r>
              <a:rPr lang="en-US" altLang="ko-KR" sz="3200" dirty="0"/>
              <a:t>%)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4425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892968" y="2410267"/>
            <a:ext cx="10406063" cy="2037467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Anaconda</a:t>
            </a:r>
            <a:br>
              <a:rPr lang="en-US" altLang="ko-KR" sz="4800" dirty="0" smtClean="0">
                <a:solidFill>
                  <a:schemeClr val="bg1"/>
                </a:solidFill>
              </a:rPr>
            </a:br>
            <a:r>
              <a:rPr lang="en-US" altLang="ko-KR" sz="4000" dirty="0" smtClean="0">
                <a:solidFill>
                  <a:schemeClr val="bg1"/>
                </a:solidFill>
              </a:rPr>
              <a:t>(</a:t>
            </a:r>
            <a:r>
              <a:rPr lang="en-US" altLang="ko-KR" sz="4000" dirty="0">
                <a:solidFill>
                  <a:schemeClr val="bg1"/>
                </a:solidFill>
              </a:rPr>
              <a:t>p</a:t>
            </a:r>
            <a:r>
              <a:rPr lang="en-US" altLang="ko-KR" sz="4000" dirty="0" smtClean="0">
                <a:solidFill>
                  <a:schemeClr val="bg1"/>
                </a:solidFill>
              </a:rPr>
              <a:t>ython interpreter + packages)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108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17A32E3-B579-D47D-6BD3-64EEA0D415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4"/>
          <a:stretch/>
        </p:blipFill>
        <p:spPr>
          <a:xfrm>
            <a:off x="310183" y="972151"/>
            <a:ext cx="11005538" cy="4870383"/>
          </a:xfrm>
          <a:prstGeom prst="rect">
            <a:avLst/>
          </a:prstGeom>
        </p:spPr>
      </p:pic>
      <p:sp>
        <p:nvSpPr>
          <p:cNvPr id="7" name="모서리가 둥근 직사각형 8">
            <a:extLst>
              <a:ext uri="{FF2B5EF4-FFF2-40B4-BE49-F238E27FC236}">
                <a16:creationId xmlns:a16="http://schemas.microsoft.com/office/drawing/2014/main" id="{7EF09EA9-CFAC-7F71-C5E6-E27B6CE09AD8}"/>
              </a:ext>
            </a:extLst>
          </p:cNvPr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Anaconda prompt </a:t>
            </a:r>
            <a:r>
              <a:rPr lang="ko-KR" altLang="en-US" sz="3200" dirty="0"/>
              <a:t>명령어 사용 </a:t>
            </a:r>
            <a:r>
              <a:rPr lang="en-US" altLang="ko-KR" sz="3200" dirty="0"/>
              <a:t>(with</a:t>
            </a:r>
            <a:r>
              <a:rPr lang="ko-KR" altLang="en-US" sz="3200" dirty="0"/>
              <a:t> </a:t>
            </a:r>
            <a:r>
              <a:rPr lang="en-US" altLang="ko-KR" sz="3200" dirty="0"/>
              <a:t>%)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67618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892968" y="2410267"/>
            <a:ext cx="10406063" cy="2037467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Anaconda </a:t>
            </a:r>
            <a:r>
              <a:rPr lang="ko-KR" altLang="en-US" sz="4800" dirty="0" smtClean="0">
                <a:solidFill>
                  <a:schemeClr val="bg1"/>
                </a:solidFill>
              </a:rPr>
              <a:t>설치</a:t>
            </a:r>
            <a:r>
              <a:rPr lang="en-US" altLang="ko-KR" sz="4800" dirty="0" smtClean="0">
                <a:solidFill>
                  <a:schemeClr val="bg1"/>
                </a:solidFill>
              </a:rPr>
              <a:t/>
            </a:r>
            <a:br>
              <a:rPr lang="en-US" altLang="ko-KR" sz="4800" dirty="0" smtClean="0">
                <a:solidFill>
                  <a:schemeClr val="bg1"/>
                </a:solidFill>
              </a:rPr>
            </a:br>
            <a:r>
              <a:rPr lang="en-US" altLang="ko-KR" sz="4800" dirty="0" smtClean="0">
                <a:solidFill>
                  <a:schemeClr val="bg1"/>
                </a:solidFill>
              </a:rPr>
              <a:t>(</a:t>
            </a:r>
            <a:r>
              <a:rPr lang="ko-KR" altLang="en-US" sz="4800" dirty="0" smtClean="0">
                <a:solidFill>
                  <a:schemeClr val="bg1"/>
                </a:solidFill>
              </a:rPr>
              <a:t>참고</a:t>
            </a:r>
            <a:r>
              <a:rPr lang="en-US" altLang="ko-KR" sz="4800" dirty="0" smtClean="0">
                <a:solidFill>
                  <a:schemeClr val="bg1"/>
                </a:solidFill>
              </a:rPr>
              <a:t>)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0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3860"/>
          <a:stretch/>
        </p:blipFill>
        <p:spPr>
          <a:xfrm>
            <a:off x="187640" y="2521849"/>
            <a:ext cx="3405994" cy="289791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Anaconda </a:t>
            </a:r>
            <a:r>
              <a:rPr lang="ko-KR" altLang="en-US" sz="3200" dirty="0">
                <a:solidFill>
                  <a:schemeClr val="bg1"/>
                </a:solidFill>
              </a:rPr>
              <a:t>설치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7640" y="842372"/>
            <a:ext cx="108214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Anaconda </a:t>
            </a:r>
            <a:r>
              <a:rPr lang="ko-KR" altLang="en-US" sz="2400" dirty="0"/>
              <a:t>설치 방법</a:t>
            </a:r>
            <a:endParaRPr lang="en-US" altLang="ko-KR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아래의 </a:t>
            </a:r>
            <a:r>
              <a:rPr lang="en-US" altLang="ko-KR" sz="2400" dirty="0"/>
              <a:t>site</a:t>
            </a:r>
            <a:r>
              <a:rPr lang="ko-KR" altLang="en-US" sz="2400" dirty="0"/>
              <a:t>에 가서 본인 컴퓨터 </a:t>
            </a:r>
            <a:r>
              <a:rPr lang="en-US" altLang="ko-KR" sz="2400" dirty="0"/>
              <a:t>OS bit </a:t>
            </a:r>
            <a:r>
              <a:rPr lang="ko-KR" altLang="en-US" sz="2400" dirty="0"/>
              <a:t>에 맞는 </a:t>
            </a:r>
            <a:r>
              <a:rPr lang="en-US" altLang="ko-KR" sz="2400" dirty="0"/>
              <a:t>(</a:t>
            </a:r>
            <a:r>
              <a:rPr lang="ko-KR" altLang="en-US" sz="2400" dirty="0"/>
              <a:t>보통 </a:t>
            </a:r>
            <a:r>
              <a:rPr lang="en-US" altLang="ko-KR" sz="2400" dirty="0"/>
              <a:t>64bit)</a:t>
            </a:r>
            <a:br>
              <a:rPr lang="en-US" altLang="ko-KR" sz="2400" dirty="0"/>
            </a:br>
            <a:r>
              <a:rPr lang="en-US" altLang="ko-KR" sz="2400" dirty="0"/>
              <a:t>anaconda</a:t>
            </a:r>
            <a:r>
              <a:rPr lang="ko-KR" altLang="en-US" sz="2400" dirty="0"/>
              <a:t>를 다운 받은 후 설치 한다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(</a:t>
            </a:r>
            <a:r>
              <a:rPr lang="en-US" altLang="ko-KR" sz="2400" dirty="0">
                <a:hlinkClick r:id="rId3"/>
              </a:rPr>
              <a:t>https://www.anaconda.com/products/individual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  <p:sp>
        <p:nvSpPr>
          <p:cNvPr id="5" name="위로 굽은 화살표 4"/>
          <p:cNvSpPr/>
          <p:nvPr/>
        </p:nvSpPr>
        <p:spPr>
          <a:xfrm rot="5400000">
            <a:off x="3591622" y="4875339"/>
            <a:ext cx="416824" cy="95087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8744" y="469257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dirty="0">
                <a:solidFill>
                  <a:srgbClr val="0070C0"/>
                </a:solidFill>
              </a:rPr>
              <a:t>클릭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7640" y="5890043"/>
            <a:ext cx="10821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다운받은 후 실행하고</a:t>
            </a:r>
            <a:r>
              <a:rPr lang="en-US" altLang="ko-KR" sz="2400" dirty="0"/>
              <a:t>,</a:t>
            </a:r>
            <a:r>
              <a:rPr lang="ko-KR" altLang="en-US" sz="2400" dirty="0"/>
              <a:t> 변경사항 없이 다음 </a:t>
            </a:r>
            <a:r>
              <a:rPr lang="en-US" altLang="ko-KR" sz="2400" dirty="0"/>
              <a:t>(next)</a:t>
            </a:r>
            <a:r>
              <a:rPr lang="ko-KR" altLang="en-US" sz="2400" dirty="0"/>
              <a:t>를 여러 번 누르면</a:t>
            </a:r>
            <a:r>
              <a:rPr lang="en-US" altLang="ko-KR" sz="2400" dirty="0"/>
              <a:t> </a:t>
            </a:r>
            <a:r>
              <a:rPr lang="ko-KR" altLang="en-US" sz="2400" dirty="0"/>
              <a:t>설치 됨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소요시간 약 </a:t>
            </a:r>
            <a:r>
              <a:rPr lang="en-US" altLang="ko-KR" sz="2000" dirty="0"/>
              <a:t>15</a:t>
            </a:r>
            <a:r>
              <a:rPr lang="ko-KR" altLang="en-US" sz="2000" dirty="0"/>
              <a:t>분 이내</a:t>
            </a:r>
            <a:r>
              <a:rPr lang="en-US" altLang="ko-KR" sz="2000" dirty="0"/>
              <a:t>, </a:t>
            </a:r>
            <a:r>
              <a:rPr lang="ko-KR" altLang="en-US" sz="2000" dirty="0"/>
              <a:t>컴퓨터 사양에 따라 다를 수 있음</a:t>
            </a:r>
            <a:r>
              <a:rPr lang="en-US" altLang="ko-KR" sz="2000" dirty="0"/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35162"/>
          <a:stretch/>
        </p:blipFill>
        <p:spPr>
          <a:xfrm>
            <a:off x="4502955" y="3401026"/>
            <a:ext cx="726994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81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55" y="910164"/>
            <a:ext cx="4733925" cy="3705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897" y="910164"/>
            <a:ext cx="4752975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713" y="4698456"/>
            <a:ext cx="502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8. </a:t>
            </a:r>
            <a:r>
              <a:rPr lang="ko-KR" altLang="en-US" b="1" dirty="0"/>
              <a:t>디폴트 </a:t>
            </a:r>
            <a:r>
              <a:rPr lang="en-US" altLang="ko-KR" b="1" dirty="0"/>
              <a:t>Destination Folder </a:t>
            </a:r>
            <a:r>
              <a:rPr lang="ko-KR" altLang="en-US" b="1" dirty="0"/>
              <a:t>에서 </a:t>
            </a:r>
            <a:r>
              <a:rPr lang="en-US" altLang="ko-KR" b="1" dirty="0"/>
              <a:t>Next</a:t>
            </a:r>
            <a:r>
              <a:rPr lang="ko-KR" altLang="en-US" b="1" dirty="0"/>
              <a:t>해서 넘어가면 </a:t>
            </a:r>
            <a:r>
              <a:rPr lang="en-US" altLang="ko-KR" b="1" dirty="0"/>
              <a:t>OK</a:t>
            </a:r>
            <a:endParaRPr 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010897" y="4698456"/>
            <a:ext cx="58763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8-1. </a:t>
            </a:r>
            <a:r>
              <a:rPr lang="ko-KR" altLang="en-US" b="1" dirty="0">
                <a:solidFill>
                  <a:srgbClr val="FF0000"/>
                </a:solidFill>
              </a:rPr>
              <a:t>혹시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디폴트 </a:t>
            </a:r>
            <a:r>
              <a:rPr lang="en-US" altLang="ko-KR" b="1" dirty="0">
                <a:solidFill>
                  <a:srgbClr val="FF0000"/>
                </a:solidFill>
              </a:rPr>
              <a:t>Destination Folder </a:t>
            </a:r>
            <a:r>
              <a:rPr lang="ko-KR" altLang="en-US" b="1" dirty="0">
                <a:solidFill>
                  <a:srgbClr val="FF0000"/>
                </a:solidFill>
              </a:rPr>
              <a:t>에 </a:t>
            </a:r>
            <a:r>
              <a:rPr lang="en-US" altLang="ko-KR" b="1" dirty="0">
                <a:solidFill>
                  <a:srgbClr val="FF0000"/>
                </a:solidFill>
              </a:rPr>
              <a:t>anaconda</a:t>
            </a:r>
            <a:r>
              <a:rPr lang="ko-KR" altLang="en-US" b="1" dirty="0">
                <a:solidFill>
                  <a:srgbClr val="FF0000"/>
                </a:solidFill>
              </a:rPr>
              <a:t>가 설치가 안되고 에러가 나면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en-US" altLang="ko-KR" b="1" dirty="0"/>
              <a:t>C</a:t>
            </a:r>
            <a:r>
              <a:rPr lang="ko-KR" altLang="en-US" b="1" dirty="0"/>
              <a:t>아래에 </a:t>
            </a:r>
            <a:r>
              <a:rPr lang="en-US" altLang="ko-KR" b="1" dirty="0"/>
              <a:t>anaconda3</a:t>
            </a:r>
            <a:r>
              <a:rPr lang="ko-KR" altLang="en-US" b="1" dirty="0"/>
              <a:t>이라는 폴더를 하나 만들고 그곳에 </a:t>
            </a:r>
            <a:r>
              <a:rPr lang="en-US" altLang="ko-KR" b="1" dirty="0"/>
              <a:t>anaconda </a:t>
            </a:r>
            <a:r>
              <a:rPr lang="ko-KR" altLang="en-US" b="1" dirty="0"/>
              <a:t>설치하자</a:t>
            </a:r>
            <a:endParaRPr lang="en-US" altLang="ko-KR" b="1" dirty="0"/>
          </a:p>
          <a:p>
            <a:r>
              <a:rPr lang="en-US" b="1" dirty="0"/>
              <a:t>(- </a:t>
            </a:r>
            <a:r>
              <a:rPr lang="en-US" altLang="ko-KR" b="1" dirty="0"/>
              <a:t>Destination Folder</a:t>
            </a:r>
            <a:r>
              <a:rPr lang="ko-KR" altLang="en-US" b="1" dirty="0"/>
              <a:t>에 한글이 포함 되어있으면 에러 발생</a:t>
            </a:r>
            <a:r>
              <a:rPr lang="en-US" altLang="ko-KR" b="1" dirty="0"/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Anaconda install </a:t>
            </a:r>
            <a:r>
              <a:rPr lang="ko-KR" altLang="en-US" sz="3200" dirty="0"/>
              <a:t>시 자주 발생하는 에러 처리</a:t>
            </a:r>
          </a:p>
        </p:txBody>
      </p:sp>
    </p:spTree>
    <p:extLst>
      <p:ext uri="{BB962C8B-B14F-4D97-AF65-F5344CB8AC3E}">
        <p14:creationId xmlns:p14="http://schemas.microsoft.com/office/powerpoint/2010/main" val="3818369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27" y="2597504"/>
            <a:ext cx="6397171" cy="62895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83642" y="914551"/>
            <a:ext cx="403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449263">
              <a:buFont typeface="Wingdings" panose="05000000000000000000" pitchFamily="2" charset="2"/>
              <a:buChar char="§"/>
            </a:pPr>
            <a:r>
              <a:rPr lang="en-US" altLang="ko-KR" sz="2400" dirty="0"/>
              <a:t>uninstall </a:t>
            </a:r>
            <a:r>
              <a:rPr lang="ko-KR" altLang="en-US" sz="2400" dirty="0"/>
              <a:t>방법</a:t>
            </a:r>
            <a:endParaRPr lang="en-US" altLang="ko-KR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49854" y="1702391"/>
            <a:ext cx="695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아래 경로의</a:t>
            </a:r>
            <a:r>
              <a:rPr lang="en-US" altLang="ko-KR" b="1" dirty="0"/>
              <a:t> Anaconda3 </a:t>
            </a:r>
            <a:r>
              <a:rPr lang="ko-KR" altLang="en-US" b="1" dirty="0"/>
              <a:t>폴더</a:t>
            </a:r>
            <a:r>
              <a:rPr lang="ko-KR" altLang="en-US" dirty="0"/>
              <a:t>에 가서 </a:t>
            </a:r>
            <a:r>
              <a:rPr lang="en-US" altLang="ko-KR" b="1" dirty="0"/>
              <a:t>Uninstall-Anaconda3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89405" y="1702391"/>
            <a:ext cx="3148028" cy="3693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10296" y="1702391"/>
            <a:ext cx="236875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256794" y="2703242"/>
            <a:ext cx="78381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573807" y="3310754"/>
            <a:ext cx="485821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이 </a:t>
            </a:r>
            <a:r>
              <a:rPr lang="en-US" altLang="ko-KR" dirty="0">
                <a:solidFill>
                  <a:schemeClr val="tx1"/>
                </a:solidFill>
              </a:rPr>
              <a:t>jmjung &lt;user name&gt;</a:t>
            </a:r>
            <a:r>
              <a:rPr lang="ko-KR" altLang="en-US" dirty="0">
                <a:solidFill>
                  <a:schemeClr val="tx1"/>
                </a:solidFill>
              </a:rPr>
              <a:t>은 컴퓨터 마다 다름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컴퓨터 로그인 화면에 나오는 이름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7044557" y="2629674"/>
            <a:ext cx="4568231" cy="1294349"/>
            <a:chOff x="4736436" y="1884680"/>
            <a:chExt cx="3616015" cy="927923"/>
          </a:xfrm>
        </p:grpSpPr>
        <p:grpSp>
          <p:nvGrpSpPr>
            <p:cNvPr id="20" name="그룹 19"/>
            <p:cNvGrpSpPr/>
            <p:nvPr/>
          </p:nvGrpSpPr>
          <p:grpSpPr>
            <a:xfrm>
              <a:off x="4736438" y="1889597"/>
              <a:ext cx="3616013" cy="834665"/>
              <a:chOff x="2091866" y="4386264"/>
              <a:chExt cx="3616013" cy="834665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3"/>
              <a:srcRect l="65536" b="-129"/>
              <a:stretch/>
            </p:blipFill>
            <p:spPr>
              <a:xfrm>
                <a:off x="3529780" y="4386264"/>
                <a:ext cx="2178099" cy="829749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3"/>
              <a:srcRect r="77248" b="-723"/>
              <a:stretch/>
            </p:blipFill>
            <p:spPr>
              <a:xfrm>
                <a:off x="2091866" y="4386264"/>
                <a:ext cx="1437914" cy="834665"/>
              </a:xfrm>
              <a:prstGeom prst="rect">
                <a:avLst/>
              </a:prstGeom>
            </p:spPr>
          </p:pic>
        </p:grpSp>
        <p:sp>
          <p:nvSpPr>
            <p:cNvPr id="21" name="직사각형 20"/>
            <p:cNvSpPr/>
            <p:nvPr/>
          </p:nvSpPr>
          <p:spPr>
            <a:xfrm>
              <a:off x="4736437" y="1884680"/>
              <a:ext cx="3616013" cy="92792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736436" y="2278000"/>
              <a:ext cx="1437916" cy="2397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bg1"/>
                </a:solidFill>
              </a:rPr>
              <a:t>Anaconda uninstall </a:t>
            </a:r>
            <a:r>
              <a:rPr lang="ko-KR" altLang="en-US" sz="3200" dirty="0">
                <a:solidFill>
                  <a:schemeClr val="bg1"/>
                </a:solidFill>
              </a:rPr>
              <a:t>방법</a:t>
            </a:r>
          </a:p>
        </p:txBody>
      </p:sp>
      <p:sp>
        <p:nvSpPr>
          <p:cNvPr id="3" name="아래쪽 화살표 2"/>
          <p:cNvSpPr/>
          <p:nvPr/>
        </p:nvSpPr>
        <p:spPr>
          <a:xfrm>
            <a:off x="1706789" y="2170860"/>
            <a:ext cx="500743" cy="323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 rot="19572580">
            <a:off x="6629320" y="2170808"/>
            <a:ext cx="500743" cy="32320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33288" y="2926857"/>
            <a:ext cx="1203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또는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Users)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05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3" grpId="0" animBg="1"/>
      <p:bldP spid="27" grpId="0" animBg="1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1066800" y="2496433"/>
            <a:ext cx="10058400" cy="1547018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ko-KR" altLang="en-US" sz="5400" dirty="0" err="1" smtClean="0">
                <a:solidFill>
                  <a:schemeClr val="bg1"/>
                </a:solidFill>
              </a:rPr>
              <a:t>기본파이썬</a:t>
            </a:r>
            <a:r>
              <a:rPr lang="ko-KR" altLang="en-US" sz="5400" dirty="0" smtClean="0">
                <a:solidFill>
                  <a:schemeClr val="bg1"/>
                </a:solidFill>
              </a:rPr>
              <a:t> </a:t>
            </a:r>
            <a:r>
              <a:rPr lang="en-US" altLang="ko-KR" sz="5400" dirty="0">
                <a:solidFill>
                  <a:schemeClr val="bg1"/>
                </a:solidFill>
              </a:rPr>
              <a:t>&amp;</a:t>
            </a:r>
            <a:r>
              <a:rPr lang="en-US" altLang="ko-KR" sz="5400" dirty="0" smtClean="0">
                <a:solidFill>
                  <a:schemeClr val="bg1"/>
                </a:solidFill>
              </a:rPr>
              <a:t> pandas </a:t>
            </a:r>
            <a:r>
              <a:rPr lang="ko-KR" altLang="en-US" sz="5400" dirty="0" smtClean="0">
                <a:solidFill>
                  <a:schemeClr val="bg1"/>
                </a:solidFill>
              </a:rPr>
              <a:t>복습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448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66800" y="2496433"/>
            <a:ext cx="10058400" cy="1547018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ko-KR" altLang="en-US" sz="5400" dirty="0">
                <a:solidFill>
                  <a:schemeClr val="bg1"/>
                </a:solidFill>
              </a:rPr>
              <a:t>기초 </a:t>
            </a:r>
            <a:r>
              <a:rPr lang="ko-KR" altLang="en-US" sz="5400" dirty="0" err="1">
                <a:solidFill>
                  <a:schemeClr val="bg1"/>
                </a:solidFill>
              </a:rPr>
              <a:t>파이썬</a:t>
            </a:r>
            <a:r>
              <a:rPr lang="ko-KR" altLang="en-US" sz="5400" dirty="0">
                <a:solidFill>
                  <a:schemeClr val="bg1"/>
                </a:solidFill>
              </a:rPr>
              <a:t> 복습</a:t>
            </a:r>
          </a:p>
        </p:txBody>
      </p:sp>
    </p:spTree>
    <p:extLst>
      <p:ext uri="{BB962C8B-B14F-4D97-AF65-F5344CB8AC3E}">
        <p14:creationId xmlns:p14="http://schemas.microsoft.com/office/powerpoint/2010/main" val="192975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4376" y="388834"/>
            <a:ext cx="124264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F0"/>
                </a:solidFill>
              </a:rPr>
              <a:t>실습</a:t>
            </a:r>
            <a:r>
              <a:rPr lang="en-US" altLang="ko-KR" sz="3200" b="1" dirty="0" smtClean="0">
                <a:solidFill>
                  <a:srgbClr val="00B0F0"/>
                </a:solidFill>
              </a:rPr>
              <a:t>1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8529" y="388834"/>
            <a:ext cx="88398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주어진 </a:t>
            </a:r>
            <a:r>
              <a:rPr lang="en-US" altLang="ko-KR" sz="2400" b="1" dirty="0"/>
              <a:t>n</a:t>
            </a:r>
            <a:r>
              <a:rPr lang="ko-KR" altLang="en-US" sz="2400" b="1" dirty="0"/>
              <a:t>과 </a:t>
            </a:r>
            <a:r>
              <a:rPr lang="en-US" altLang="ko-KR" sz="2400" b="1" dirty="0"/>
              <a:t>k</a:t>
            </a:r>
            <a:r>
              <a:rPr lang="ko-KR" altLang="en-US" sz="2400" b="1" dirty="0"/>
              <a:t>에 대하여</a:t>
            </a:r>
            <a:endParaRPr lang="en-US" altLang="ko-KR" sz="2400" b="1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/>
              <a:t>[0,1,2,…,n-1]</a:t>
            </a:r>
            <a:r>
              <a:rPr lang="ko-KR" altLang="en-US" sz="2400" b="1" dirty="0"/>
              <a:t> 리스트를 만든다</a:t>
            </a:r>
            <a:r>
              <a:rPr lang="en-US" altLang="ko-KR" sz="2400" b="1" dirty="0"/>
              <a:t>. </a:t>
            </a:r>
            <a:r>
              <a:rPr lang="en-US" altLang="ko-KR" sz="2400" b="1" dirty="0">
                <a:solidFill>
                  <a:srgbClr val="FF0000"/>
                </a:solidFill>
              </a:rPr>
              <a:t>(range)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/>
              <a:t>k</a:t>
            </a:r>
            <a:r>
              <a:rPr lang="ko-KR" altLang="en-US" sz="2400" b="1" dirty="0"/>
              <a:t>의 </a:t>
            </a:r>
            <a:r>
              <a:rPr lang="ko-KR" altLang="en-US" sz="2400" b="1" dirty="0" smtClean="0"/>
              <a:t>배수의 값만을 갖는 리스트 </a:t>
            </a:r>
            <a:r>
              <a:rPr lang="en-US" altLang="ko-KR" sz="2400" b="1" dirty="0" smtClean="0"/>
              <a:t>a</a:t>
            </a:r>
            <a:r>
              <a:rPr lang="ko-KR" altLang="en-US" sz="2400" b="1" dirty="0" smtClean="0"/>
              <a:t>를 만든다 </a:t>
            </a:r>
            <a:r>
              <a:rPr lang="en-US" altLang="ko-KR" sz="2400" b="1" dirty="0">
                <a:solidFill>
                  <a:srgbClr val="FF0000"/>
                </a:solidFill>
              </a:rPr>
              <a:t>(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slicing)</a:t>
            </a:r>
            <a:r>
              <a:rPr lang="ko-KR" altLang="en-US" sz="2400" b="1" dirty="0" smtClean="0"/>
              <a:t> </a:t>
            </a:r>
            <a:endParaRPr lang="en-US" altLang="ko-KR" sz="2400" b="1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smtClean="0"/>
              <a:t>a </a:t>
            </a:r>
            <a:r>
              <a:rPr lang="ko-KR" altLang="en-US" sz="2400" b="1" dirty="0" smtClean="0"/>
              <a:t>리스트의 합을 </a:t>
            </a:r>
            <a:r>
              <a:rPr lang="ko-KR" altLang="en-US" sz="2400" b="1" dirty="0"/>
              <a:t>출력한다</a:t>
            </a:r>
            <a:r>
              <a:rPr lang="en-US" altLang="ko-KR" sz="2400" b="1" dirty="0"/>
              <a:t>.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(sum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22" y="3184836"/>
            <a:ext cx="9451339" cy="21620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772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371" y="403632"/>
            <a:ext cx="124264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F0"/>
                </a:solidFill>
              </a:rPr>
              <a:t>실습</a:t>
            </a:r>
            <a:r>
              <a:rPr lang="en-US" altLang="ko-KR" sz="3200" b="1" dirty="0" smtClean="0">
                <a:solidFill>
                  <a:srgbClr val="00B0F0"/>
                </a:solidFill>
              </a:rPr>
              <a:t>2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9756" y="532479"/>
            <a:ext cx="9292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1~50 </a:t>
            </a:r>
            <a:r>
              <a:rPr lang="ko-KR" altLang="en-US" sz="2400" b="1" dirty="0"/>
              <a:t>사이의 정수 중에 </a:t>
            </a:r>
            <a:r>
              <a:rPr lang="en-US" altLang="ko-KR" sz="2400" b="1" dirty="0"/>
              <a:t>7</a:t>
            </a:r>
            <a:r>
              <a:rPr lang="ko-KR" altLang="en-US" sz="2400" b="1" dirty="0"/>
              <a:t>의 </a:t>
            </a:r>
            <a:r>
              <a:rPr lang="ko-KR" altLang="en-US" sz="2400" b="1" dirty="0" smtClean="0"/>
              <a:t>배수 </a:t>
            </a:r>
            <a:r>
              <a:rPr lang="en-US" altLang="ko-KR" sz="2400" b="1" dirty="0" smtClean="0"/>
              <a:t>- 1 </a:t>
            </a:r>
            <a:r>
              <a:rPr lang="ko-KR" altLang="en-US" sz="2400" b="1" dirty="0" smtClean="0"/>
              <a:t>만 </a:t>
            </a:r>
            <a:r>
              <a:rPr lang="ko-KR" altLang="en-US" sz="2400" b="1" dirty="0"/>
              <a:t>출력하기</a:t>
            </a:r>
            <a:r>
              <a:rPr lang="en-US" altLang="ko-KR" sz="2400" b="1" dirty="0"/>
              <a:t>: </a:t>
            </a:r>
            <a:r>
              <a:rPr lang="en-US" altLang="ko-KR" sz="2400" b="1" dirty="0" smtClean="0"/>
              <a:t>(6,13,…,48)</a:t>
            </a:r>
            <a:r>
              <a:rPr lang="en-US" altLang="ko-KR" sz="2400" b="1" dirty="0"/>
              <a:t/>
            </a:r>
            <a:br>
              <a:rPr lang="en-US" altLang="ko-KR" sz="2400" b="1" dirty="0"/>
            </a:br>
            <a:r>
              <a:rPr lang="en-US" altLang="ko-KR" sz="2400" b="1" dirty="0">
                <a:solidFill>
                  <a:srgbClr val="FF0000"/>
                </a:solidFill>
              </a:rPr>
              <a:t>(for, if)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615" y="1602936"/>
            <a:ext cx="1033470" cy="43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174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4376" y="388834"/>
            <a:ext cx="124264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F0"/>
                </a:solidFill>
              </a:rPr>
              <a:t>실습</a:t>
            </a:r>
            <a:r>
              <a:rPr lang="en-US" altLang="ko-KR" sz="3200" b="1" dirty="0" smtClean="0">
                <a:solidFill>
                  <a:srgbClr val="00B0F0"/>
                </a:solidFill>
              </a:rPr>
              <a:t>3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8529" y="388834"/>
            <a:ext cx="9694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/>
              <a:t>주어진 문자열에서 각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문자가 등장한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횟수를 </a:t>
            </a:r>
            <a:r>
              <a:rPr lang="ko-KR" altLang="en-US" sz="2400" b="1" dirty="0" err="1"/>
              <a:t>출력하시오</a:t>
            </a:r>
            <a:r>
              <a:rPr lang="ko-KR" altLang="en-US" sz="2400" b="1" dirty="0"/>
              <a:t> </a:t>
            </a:r>
            <a:r>
              <a:rPr lang="en-US" altLang="ko-KR" sz="2400" b="1" dirty="0">
                <a:solidFill>
                  <a:srgbClr val="FF0000"/>
                </a:solidFill>
              </a:rPr>
              <a:t>(dictionary)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92" y="1786783"/>
            <a:ext cx="5112494" cy="2994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809377" y="6107185"/>
            <a:ext cx="585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cf</a:t>
            </a:r>
            <a:r>
              <a:rPr lang="en-US" altLang="ko-KR" dirty="0" smtClean="0"/>
              <a:t>) pandas Series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value_counts</a:t>
            </a:r>
            <a:r>
              <a:rPr lang="ko-KR" altLang="en-US" dirty="0" smtClean="0"/>
              <a:t>함수를 사용해 보시오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4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790576" y="1799792"/>
            <a:ext cx="9953625" cy="247536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5612" y="798511"/>
            <a:ext cx="7154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49263" indent="-449263">
              <a:buFont typeface="Wingdings" panose="05000000000000000000" pitchFamily="2" charset="2"/>
              <a:buChar char="v"/>
            </a:pPr>
            <a:r>
              <a:rPr lang="en-US" altLang="ko-KR" sz="2400" b="1" dirty="0"/>
              <a:t>Anaconda</a:t>
            </a:r>
            <a:r>
              <a:rPr lang="en-US" altLang="ko-KR" sz="2400" dirty="0"/>
              <a:t>: python interpreter + </a:t>
            </a:r>
            <a:r>
              <a:rPr lang="ko-KR" altLang="en-US" sz="2400" dirty="0">
                <a:solidFill>
                  <a:srgbClr val="FF0000"/>
                </a:solidFill>
              </a:rPr>
              <a:t>다양한 패키지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90033" y="2061402"/>
            <a:ext cx="315471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Python interpreter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746115" y="1151567"/>
            <a:ext cx="2042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Anaconda</a:t>
            </a:r>
            <a:endParaRPr lang="ko-KR" alt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5549219" y="2523067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+</a:t>
            </a:r>
            <a:endParaRPr lang="ko-KR" altLang="en-US" sz="28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Anaconda</a:t>
            </a:r>
            <a:endParaRPr lang="ko-KR" alt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1004834" y="3173186"/>
            <a:ext cx="952510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450 </a:t>
            </a:r>
            <a:r>
              <a:rPr lang="ko-KR" altLang="en-US" sz="2800" dirty="0">
                <a:solidFill>
                  <a:srgbClr val="FF0000"/>
                </a:solidFill>
              </a:rPr>
              <a:t>여개의 </a:t>
            </a:r>
            <a:r>
              <a:rPr lang="en-US" altLang="ko-KR" sz="2800" dirty="0">
                <a:solidFill>
                  <a:srgbClr val="FF0000"/>
                </a:solidFill>
              </a:rPr>
              <a:t>package </a:t>
            </a:r>
            <a:r>
              <a:rPr lang="ko-KR" altLang="en-US" sz="2800" dirty="0">
                <a:solidFill>
                  <a:srgbClr val="FF0000"/>
                </a:solidFill>
              </a:rPr>
              <a:t>보유</a:t>
            </a:r>
            <a:r>
              <a:rPr lang="en-US" altLang="ko-KR" sz="2800" dirty="0">
                <a:solidFill>
                  <a:srgbClr val="FF0000"/>
                </a:solidFill>
              </a:rPr>
              <a:t/>
            </a:r>
            <a:br>
              <a:rPr lang="en-US" altLang="ko-KR" sz="2800" dirty="0">
                <a:solidFill>
                  <a:srgbClr val="FF0000"/>
                </a:solidFill>
              </a:rPr>
            </a:br>
            <a:r>
              <a:rPr lang="en-US" altLang="ko-KR" sz="2800" dirty="0"/>
              <a:t>(</a:t>
            </a:r>
            <a:r>
              <a:rPr lang="ko-KR" altLang="en-US" sz="2800" dirty="0"/>
              <a:t>데이터과학에서 주로 사용하는 아래의 </a:t>
            </a:r>
            <a:r>
              <a:rPr lang="en-US" altLang="ko-KR" sz="2800" dirty="0"/>
              <a:t>6</a:t>
            </a:r>
            <a:r>
              <a:rPr lang="ko-KR" altLang="en-US" sz="2800" dirty="0"/>
              <a:t>개 </a:t>
            </a:r>
            <a:r>
              <a:rPr lang="en-US" altLang="ko-KR" sz="2800" dirty="0"/>
              <a:t>package </a:t>
            </a:r>
            <a:r>
              <a:rPr lang="ko-KR" altLang="en-US" sz="2800" dirty="0"/>
              <a:t>포함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1686967" y="4275158"/>
            <a:ext cx="8787850" cy="1893822"/>
            <a:chOff x="914142" y="4020677"/>
            <a:chExt cx="8470422" cy="2046490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2"/>
            <a:srcRect r="86011"/>
            <a:stretch/>
          </p:blipFill>
          <p:spPr>
            <a:xfrm>
              <a:off x="914142" y="4020677"/>
              <a:ext cx="1364601" cy="204649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2"/>
            <a:srcRect l="27156"/>
            <a:stretch/>
          </p:blipFill>
          <p:spPr>
            <a:xfrm>
              <a:off x="2278743" y="4020677"/>
              <a:ext cx="7105821" cy="2046490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1738482" y="6162957"/>
            <a:ext cx="1672637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0070C0"/>
                </a:solidFill>
              </a:rPr>
              <a:t>jupyter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notebook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9206" y="6162956"/>
            <a:ext cx="2359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 </a:t>
            </a:r>
            <a:r>
              <a:rPr lang="ko-KR" altLang="en-US" sz="1400" dirty="0" smtClean="0"/>
              <a:t>수업에 사용할 개발환경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052761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836" y="462040"/>
            <a:ext cx="124264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F0"/>
                </a:solidFill>
              </a:rPr>
              <a:t>실습</a:t>
            </a:r>
            <a:r>
              <a:rPr lang="en-US" altLang="ko-KR" sz="3200" b="1" dirty="0" smtClean="0">
                <a:solidFill>
                  <a:srgbClr val="00B0F0"/>
                </a:solidFill>
              </a:rPr>
              <a:t>4</a:t>
            </a:r>
            <a:endParaRPr lang="en-US" altLang="ko-KR" sz="3200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3349" y="1150633"/>
            <a:ext cx="10382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/>
              <a:t>두 </a:t>
            </a:r>
            <a:r>
              <a:rPr lang="ko-KR" altLang="en-US" sz="2400" b="1" dirty="0" smtClean="0"/>
              <a:t>수와 연산자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총 세 개의 </a:t>
            </a:r>
            <a:r>
              <a:rPr lang="ko-KR" altLang="en-US" sz="2400" b="1" dirty="0" err="1" smtClean="0"/>
              <a:t>변수을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parameter</a:t>
            </a:r>
            <a:r>
              <a:rPr lang="ko-KR" altLang="en-US" sz="2400" b="1" dirty="0" err="1" smtClean="0"/>
              <a:t>로하는</a:t>
            </a:r>
            <a:r>
              <a:rPr lang="ko-KR" altLang="en-US" sz="2400" b="1" dirty="0" smtClean="0"/>
              <a:t> 사칙연산 함수 </a:t>
            </a:r>
            <a:r>
              <a:rPr lang="en-US" altLang="ko-KR" sz="2400" b="1" dirty="0" smtClean="0"/>
              <a:t>foo1</a:t>
            </a:r>
            <a:r>
              <a:rPr lang="en-US" altLang="ko-KR" sz="2400" b="1" dirty="0"/>
              <a:t>()</a:t>
            </a:r>
            <a:r>
              <a:rPr lang="ko-KR" altLang="en-US" sz="2400" b="1" dirty="0"/>
              <a:t>을</a:t>
            </a:r>
            <a:r>
              <a:rPr lang="en-US" altLang="ko-KR" sz="2400" b="1" dirty="0"/>
              <a:t> </a:t>
            </a:r>
            <a:r>
              <a:rPr lang="ko-KR" altLang="en-US" sz="2400" b="1" dirty="0" smtClean="0"/>
              <a:t>만드시오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연산자는 </a:t>
            </a:r>
            <a:r>
              <a:rPr lang="en-US" altLang="ko-KR" sz="2400" b="1" dirty="0" smtClean="0"/>
              <a:t>+,-,/,* </a:t>
            </a:r>
            <a:r>
              <a:rPr lang="ko-KR" altLang="en-US" sz="2400" b="1" dirty="0" smtClean="0"/>
              <a:t>중 하나만 가능</a:t>
            </a:r>
            <a:r>
              <a:rPr lang="en-US" altLang="ko-KR" sz="2400" b="1" dirty="0" smtClean="0"/>
              <a:t>)</a:t>
            </a:r>
            <a:endParaRPr lang="en-US" altLang="ko-KR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767" y="2492150"/>
            <a:ext cx="1638312" cy="35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965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836" y="462040"/>
            <a:ext cx="124264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F0"/>
                </a:solidFill>
              </a:rPr>
              <a:t>실습</a:t>
            </a:r>
            <a:r>
              <a:rPr lang="en-US" altLang="ko-KR" sz="3200" b="1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6836" y="1350986"/>
            <a:ext cx="10731500" cy="159062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2400" b="1" dirty="0"/>
              <a:t># 단어가 들어있는 </a:t>
            </a:r>
            <a:r>
              <a:rPr lang="ko-KR" altLang="ko-KR" sz="2400" b="1" dirty="0" err="1"/>
              <a:t>list에서</a:t>
            </a:r>
            <a:r>
              <a:rPr lang="ko-KR" altLang="ko-KR" sz="2400" b="1" dirty="0"/>
              <a:t> 숫자가 2개이상 포함되어있는 단어 출력하는 프로그램</a:t>
            </a:r>
            <a:r>
              <a:rPr lang="ko-KR" altLang="en-US" sz="2400" b="1" dirty="0"/>
              <a:t>을 만드시오</a:t>
            </a:r>
            <a:endParaRPr lang="en-US" altLang="ko-KR" sz="2400" b="1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2400" b="1" dirty="0"/>
              <a:t>lst1=['12ab','abc1','abc123','abc12','aaaaacc','11']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32" y="2985726"/>
            <a:ext cx="1131359" cy="144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625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66800" y="1995919"/>
            <a:ext cx="10058400" cy="2094818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</a:rPr>
              <a:t>pandas </a:t>
            </a:r>
            <a:r>
              <a:rPr lang="ko-KR" altLang="en-US" sz="5400" dirty="0" smtClean="0">
                <a:solidFill>
                  <a:schemeClr val="bg1"/>
                </a:solidFill>
              </a:rPr>
              <a:t>복습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96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013" y="957256"/>
            <a:ext cx="75729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/>
              <a:t>아래와 같은 </a:t>
            </a:r>
            <a:r>
              <a:rPr lang="en-US" altLang="ko-KR" sz="2400" dirty="0" smtClean="0"/>
              <a:t>series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sr1</a:t>
            </a:r>
            <a:r>
              <a:rPr lang="ko-KR" altLang="en-US" sz="2400" dirty="0" smtClean="0"/>
              <a:t>을 만드시오</a:t>
            </a:r>
            <a:endParaRPr lang="en-US" altLang="ko-KR" sz="2400" dirty="0" smtClean="0"/>
          </a:p>
          <a:p>
            <a:pPr marL="628650" indent="-268288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Index: 0~9</a:t>
            </a:r>
          </a:p>
          <a:p>
            <a:pPr marL="628650" indent="-268288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Data: 0~9</a:t>
            </a:r>
            <a:r>
              <a:rPr lang="ko-KR" altLang="en-US" sz="2400" dirty="0" smtClean="0"/>
              <a:t>까지의 </a:t>
            </a:r>
            <a:r>
              <a:rPr lang="en-US" altLang="ko-KR" sz="2400" dirty="0" smtClean="0"/>
              <a:t>random value 10</a:t>
            </a:r>
            <a:r>
              <a:rPr lang="ko-KR" altLang="en-US" sz="2400" dirty="0" smtClean="0"/>
              <a:t>개</a:t>
            </a:r>
            <a:endParaRPr lang="en-US" altLang="ko-KR" sz="2400" dirty="0" smtClean="0"/>
          </a:p>
          <a:p>
            <a:pPr marL="360362"/>
            <a:endParaRPr lang="en-US" altLang="ko-KR" sz="2400" dirty="0" smtClean="0"/>
          </a:p>
          <a:p>
            <a:r>
              <a:rPr lang="en-US" altLang="ko-KR" sz="2400" dirty="0" smtClean="0"/>
              <a:t>2. sr1</a:t>
            </a:r>
            <a:r>
              <a:rPr lang="ko-KR" altLang="en-US" sz="2400" dirty="0" smtClean="0"/>
              <a:t>에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을 곱하고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을 더한 </a:t>
            </a:r>
            <a:r>
              <a:rPr lang="en-US" altLang="ko-KR" sz="2400" dirty="0" smtClean="0"/>
              <a:t>sr2</a:t>
            </a:r>
            <a:r>
              <a:rPr lang="ko-KR" altLang="en-US" sz="2400" dirty="0" smtClean="0"/>
              <a:t>를 만들고</a:t>
            </a:r>
            <a:r>
              <a:rPr lang="en-US" altLang="ko-KR" sz="2400" dirty="0" smtClean="0"/>
              <a:t>,</a:t>
            </a:r>
            <a:br>
              <a:rPr lang="en-US" altLang="ko-KR" sz="2400" dirty="0" smtClean="0"/>
            </a:br>
            <a:r>
              <a:rPr lang="en-US" altLang="ko-KR" sz="2400" dirty="0" smtClean="0"/>
              <a:t>   sr2</a:t>
            </a:r>
            <a:r>
              <a:rPr lang="ko-KR" altLang="en-US" sz="2400" dirty="0" smtClean="0"/>
              <a:t> 중에 </a:t>
            </a:r>
            <a:r>
              <a:rPr lang="en-US" altLang="ko-KR" sz="2400" dirty="0" smtClean="0"/>
              <a:t>data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4</a:t>
            </a:r>
            <a:r>
              <a:rPr lang="ko-KR" altLang="en-US" sz="2400" dirty="0" smtClean="0"/>
              <a:t>의 배수인 </a:t>
            </a:r>
            <a:r>
              <a:rPr lang="en-US" altLang="ko-KR" sz="2400" dirty="0" smtClean="0"/>
              <a:t>index </a:t>
            </a:r>
            <a:r>
              <a:rPr lang="ko-KR" altLang="en-US" sz="2400" dirty="0" smtClean="0"/>
              <a:t>합을 구하시오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3. sr1</a:t>
            </a:r>
            <a:r>
              <a:rPr lang="ko-KR" altLang="en-US" sz="2400" dirty="0"/>
              <a:t>에서 두번째로 큰 </a:t>
            </a:r>
            <a:r>
              <a:rPr lang="en-US" altLang="ko-KR" sz="2400" dirty="0"/>
              <a:t>data</a:t>
            </a:r>
            <a:r>
              <a:rPr lang="ko-KR" altLang="en-US" sz="2400" dirty="0"/>
              <a:t>의 값과 </a:t>
            </a:r>
            <a:r>
              <a:rPr lang="en-US" altLang="ko-KR" sz="2400" dirty="0"/>
              <a:t>index</a:t>
            </a:r>
            <a:r>
              <a:rPr lang="ko-KR" altLang="en-US" sz="2400" dirty="0"/>
              <a:t>를 구하시오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21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360" y="821375"/>
            <a:ext cx="101396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pandas_data1.txt</a:t>
            </a:r>
            <a:r>
              <a:rPr lang="ko-KR" altLang="en-US" sz="2400" dirty="0" smtClean="0"/>
              <a:t>를 읽어서 다음을 </a:t>
            </a:r>
            <a:r>
              <a:rPr lang="ko-KR" altLang="en-US" sz="2400" dirty="0" err="1" smtClean="0"/>
              <a:t>출력하시오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(‘</a:t>
            </a:r>
            <a:r>
              <a:rPr lang="ko-KR" altLang="en-US" sz="2400" dirty="0" smtClean="0"/>
              <a:t>이름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을 </a:t>
            </a:r>
            <a:r>
              <a:rPr lang="en-US" altLang="ko-KR" sz="2400" dirty="0" smtClean="0"/>
              <a:t>index</a:t>
            </a:r>
            <a:r>
              <a:rPr lang="ko-KR" altLang="en-US" sz="2400" dirty="0" smtClean="0"/>
              <a:t>로 선택</a:t>
            </a:r>
            <a:r>
              <a:rPr lang="en-US" altLang="ko-KR" sz="2400" dirty="0" smtClean="0"/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 smtClean="0"/>
              <a:t>최하나학생의 </a:t>
            </a:r>
            <a:r>
              <a:rPr lang="ko-KR" altLang="en-US" sz="2400" dirty="0" err="1" smtClean="0"/>
              <a:t>기말점수</a:t>
            </a:r>
            <a:endParaRPr lang="en-US" altLang="ko-KR" sz="2400" dirty="0" smtClean="0"/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400" dirty="0"/>
              <a:t>김다섯학생의 모든 정보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 smtClean="0"/>
              <a:t>처음부터 </a:t>
            </a:r>
            <a:r>
              <a:rPr lang="en-US" altLang="ko-KR" sz="2400" dirty="0" smtClean="0"/>
              <a:t>‘</a:t>
            </a:r>
            <a:r>
              <a:rPr lang="ko-KR" altLang="en-US" sz="2400" dirty="0" err="1" smtClean="0"/>
              <a:t>김열</a:t>
            </a:r>
            <a:r>
              <a:rPr lang="en-US" altLang="ko-KR" sz="2400" dirty="0" smtClean="0"/>
              <a:t>’ </a:t>
            </a:r>
            <a:r>
              <a:rPr lang="ko-KR" altLang="en-US" sz="2400" dirty="0" smtClean="0"/>
              <a:t>학생까지의 데이터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4. </a:t>
            </a:r>
            <a:r>
              <a:rPr lang="ko-KR" altLang="en-US" sz="2400" dirty="0"/>
              <a:t>마지막 </a:t>
            </a:r>
            <a:r>
              <a:rPr lang="en-US" altLang="ko-KR" sz="2400" dirty="0"/>
              <a:t>5</a:t>
            </a:r>
            <a:r>
              <a:rPr lang="ko-KR" altLang="en-US" sz="2400" dirty="0"/>
              <a:t>명 학생의 출석</a:t>
            </a:r>
            <a:r>
              <a:rPr lang="en-US" altLang="ko-KR" sz="2400" dirty="0"/>
              <a:t>, </a:t>
            </a:r>
            <a:r>
              <a:rPr lang="ko-KR" altLang="en-US" sz="2400" dirty="0"/>
              <a:t>과제 </a:t>
            </a:r>
            <a:r>
              <a:rPr lang="ko-KR" altLang="en-US" sz="2400" dirty="0" smtClean="0"/>
              <a:t>점수</a:t>
            </a:r>
            <a:endParaRPr lang="en-US" altLang="ko-KR" sz="2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752420" y="4436153"/>
            <a:ext cx="52256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(</a:t>
            </a:r>
            <a:r>
              <a:rPr lang="ko-KR" altLang="en-US" sz="2000" dirty="0" smtClean="0">
                <a:solidFill>
                  <a:srgbClr val="3333FF"/>
                </a:solidFill>
              </a:rPr>
              <a:t>한글파일 </a:t>
            </a:r>
            <a:r>
              <a:rPr lang="en-US" altLang="ko-KR" sz="2000" dirty="0" err="1" smtClean="0">
                <a:solidFill>
                  <a:srgbClr val="3333FF"/>
                </a:solidFill>
              </a:rPr>
              <a:t>read_table</a:t>
            </a:r>
            <a:r>
              <a:rPr lang="en-US" altLang="ko-KR" sz="2000" dirty="0" smtClean="0">
                <a:solidFill>
                  <a:srgbClr val="3333FF"/>
                </a:solidFill>
              </a:rPr>
              <a:t> </a:t>
            </a:r>
            <a:r>
              <a:rPr lang="ko-KR" altLang="en-US" sz="2000" dirty="0" smtClean="0">
                <a:solidFill>
                  <a:srgbClr val="3333FF"/>
                </a:solidFill>
              </a:rPr>
              <a:t>시</a:t>
            </a:r>
            <a:r>
              <a:rPr lang="en-US" altLang="ko-KR" sz="2000" dirty="0" smtClean="0">
                <a:solidFill>
                  <a:srgbClr val="3333FF"/>
                </a:solidFill>
              </a:rPr>
              <a:t>: </a:t>
            </a:r>
            <a:r>
              <a:rPr lang="ko-KR" altLang="en-US" sz="2000" dirty="0" err="1" smtClean="0">
                <a:solidFill>
                  <a:srgbClr val="3333FF"/>
                </a:solidFill>
              </a:rPr>
              <a:t>encoding</a:t>
            </a:r>
            <a:r>
              <a:rPr lang="ko-KR" altLang="en-US" sz="2000" dirty="0">
                <a:solidFill>
                  <a:srgbClr val="3333FF"/>
                </a:solidFill>
              </a:rPr>
              <a:t>=</a:t>
            </a:r>
            <a:r>
              <a:rPr lang="ko-KR" altLang="en-US" sz="2000" dirty="0" smtClean="0">
                <a:solidFill>
                  <a:srgbClr val="3333FF"/>
                </a:solidFill>
              </a:rPr>
              <a:t>'cp949‘</a:t>
            </a:r>
            <a:r>
              <a:rPr lang="en-US" altLang="ko-KR" sz="2000" dirty="0" smtClean="0">
                <a:solidFill>
                  <a:srgbClr val="3333FF"/>
                </a:solidFill>
              </a:rPr>
              <a:t>)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4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3831" y="879795"/>
            <a:ext cx="112767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pandas_data3.txt</a:t>
            </a:r>
            <a:r>
              <a:rPr lang="ko-KR" altLang="en-US" sz="2400" dirty="0" smtClean="0"/>
              <a:t>를 읽어서 다음을 </a:t>
            </a:r>
            <a:r>
              <a:rPr lang="ko-KR" altLang="en-US" sz="2400" dirty="0" err="1" smtClean="0"/>
              <a:t>수행하시오</a:t>
            </a:r>
            <a:endParaRPr lang="en-US" altLang="ko-KR" sz="2400" dirty="0" smtClean="0"/>
          </a:p>
          <a:p>
            <a:pPr marL="717550" indent="-457200">
              <a:lnSpc>
                <a:spcPct val="150000"/>
              </a:lnSpc>
              <a:buFontTx/>
              <a:buAutoNum type="arabicPeriod"/>
            </a:pPr>
            <a:r>
              <a:rPr lang="en-US" altLang="ko-KR" sz="2400" dirty="0" smtClean="0"/>
              <a:t>final</a:t>
            </a:r>
            <a:r>
              <a:rPr lang="ko-KR" altLang="en-US" sz="2400" dirty="0" smtClean="0"/>
              <a:t>이 </a:t>
            </a:r>
            <a:r>
              <a:rPr lang="en-US" altLang="ko-KR" sz="2400" dirty="0"/>
              <a:t>40</a:t>
            </a:r>
            <a:r>
              <a:rPr lang="ko-KR" altLang="en-US" sz="2400" dirty="0"/>
              <a:t>점 이상인 학생의 수</a:t>
            </a:r>
            <a:endParaRPr lang="en-US" altLang="ko-KR" sz="2400" dirty="0"/>
          </a:p>
          <a:p>
            <a:pPr marL="717550" indent="-457200">
              <a:lnSpc>
                <a:spcPct val="150000"/>
              </a:lnSpc>
              <a:buFontTx/>
              <a:buAutoNum type="arabicPeriod"/>
            </a:pPr>
            <a:r>
              <a:rPr lang="en-US" altLang="ko-KR" sz="2400" dirty="0" err="1" smtClean="0"/>
              <a:t>att</a:t>
            </a:r>
            <a:r>
              <a:rPr lang="ko-KR" altLang="en-US" sz="2400" dirty="0" smtClean="0"/>
              <a:t>이 </a:t>
            </a:r>
            <a:r>
              <a:rPr lang="en-US" altLang="ko-KR" sz="2400" dirty="0"/>
              <a:t>5</a:t>
            </a:r>
            <a:r>
              <a:rPr lang="ko-KR" altLang="en-US" sz="2400" dirty="0"/>
              <a:t>점 </a:t>
            </a:r>
            <a:r>
              <a:rPr lang="ko-KR" altLang="en-US" sz="2400" dirty="0" smtClean="0"/>
              <a:t>이하인 학생의 </a:t>
            </a:r>
            <a:r>
              <a:rPr lang="ko-KR" altLang="en-US" sz="2400" dirty="0"/>
              <a:t>기말 점수들을 구하고</a:t>
            </a:r>
            <a:r>
              <a:rPr lang="en-US" altLang="ko-KR" sz="2400" dirty="0"/>
              <a:t>, </a:t>
            </a:r>
            <a:r>
              <a:rPr lang="ko-KR" altLang="en-US" sz="2400" dirty="0"/>
              <a:t>그 </a:t>
            </a:r>
            <a:r>
              <a:rPr lang="ko-KR" altLang="en-US" sz="2400" dirty="0" smtClean="0"/>
              <a:t>점수들의 평균</a:t>
            </a:r>
            <a:endParaRPr lang="en-US" altLang="ko-KR" sz="2400" dirty="0"/>
          </a:p>
          <a:p>
            <a:pPr marL="717550" indent="-457200">
              <a:lnSpc>
                <a:spcPct val="150000"/>
              </a:lnSpc>
              <a:buFontTx/>
              <a:buAutoNum type="arabicPeriod"/>
            </a:pPr>
            <a:r>
              <a:rPr lang="en-US" altLang="ko-KR" sz="2400" dirty="0" err="1" smtClean="0"/>
              <a:t>proj</a:t>
            </a:r>
            <a:r>
              <a:rPr lang="ko-KR" altLang="en-US" sz="2400" dirty="0" smtClean="0"/>
              <a:t>가 </a:t>
            </a:r>
            <a:r>
              <a:rPr lang="en-US" altLang="ko-KR" sz="2400" dirty="0"/>
              <a:t>100</a:t>
            </a:r>
            <a:r>
              <a:rPr lang="ko-KR" altLang="en-US" sz="2400" dirty="0"/>
              <a:t>점인 학생의 </a:t>
            </a:r>
            <a:r>
              <a:rPr lang="en-US" altLang="ko-KR" sz="2400" dirty="0" smtClean="0"/>
              <a:t>mid, final, </a:t>
            </a:r>
            <a:r>
              <a:rPr lang="en-US" altLang="ko-KR" sz="2400" dirty="0" err="1" smtClean="0"/>
              <a:t>att</a:t>
            </a:r>
            <a:r>
              <a:rPr lang="ko-KR" altLang="en-US" sz="2400" dirty="0" smtClean="0"/>
              <a:t> 점수</a:t>
            </a:r>
            <a:endParaRPr lang="en-US" altLang="ko-KR" sz="2400" dirty="0"/>
          </a:p>
          <a:p>
            <a:pPr marL="717550" indent="-457200">
              <a:lnSpc>
                <a:spcPct val="150000"/>
              </a:lnSpc>
              <a:buFontTx/>
              <a:buAutoNum type="arabicPeriod"/>
            </a:pPr>
            <a:r>
              <a:rPr lang="en-US" altLang="ko-KR" sz="2400" dirty="0" smtClean="0"/>
              <a:t>“</a:t>
            </a:r>
            <a:r>
              <a:rPr lang="en-US" altLang="ko-KR" sz="2400" dirty="0" err="1"/>
              <a:t>mid_grade</a:t>
            </a:r>
            <a:r>
              <a:rPr lang="en-US" altLang="ko-KR" sz="2400" dirty="0"/>
              <a:t>”</a:t>
            </a:r>
            <a:r>
              <a:rPr lang="ko-KR" altLang="en-US" sz="2400" dirty="0"/>
              <a:t> </a:t>
            </a:r>
            <a:r>
              <a:rPr lang="en-US" altLang="ko-KR" sz="2400" dirty="0"/>
              <a:t>column </a:t>
            </a:r>
            <a:r>
              <a:rPr lang="ko-KR" altLang="en-US" sz="2400" dirty="0"/>
              <a:t>만들어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mid </a:t>
            </a:r>
            <a:r>
              <a:rPr lang="ko-KR" altLang="en-US" sz="2400" dirty="0"/>
              <a:t>점수가 </a:t>
            </a:r>
            <a:r>
              <a:rPr lang="en-US" altLang="ko-KR" sz="2400" dirty="0"/>
              <a:t>25</a:t>
            </a:r>
            <a:r>
              <a:rPr lang="ko-KR" altLang="en-US" sz="2400" dirty="0"/>
              <a:t>점 이상 </a:t>
            </a:r>
            <a:r>
              <a:rPr lang="en-US" altLang="ko-KR" sz="2400" dirty="0"/>
              <a:t>A, 20</a:t>
            </a:r>
            <a:r>
              <a:rPr lang="ko-KR" altLang="en-US" sz="2400" dirty="0"/>
              <a:t>점 이상 </a:t>
            </a:r>
            <a:r>
              <a:rPr lang="en-US" altLang="ko-KR" sz="2400" dirty="0"/>
              <a:t>B, </a:t>
            </a:r>
            <a:r>
              <a:rPr lang="ko-KR" altLang="en-US" sz="2400" dirty="0"/>
              <a:t>나머지는 </a:t>
            </a:r>
            <a:r>
              <a:rPr lang="en-US" altLang="ko-KR" sz="2400" dirty="0"/>
              <a:t>C</a:t>
            </a:r>
            <a:r>
              <a:rPr lang="ko-KR" altLang="en-US" sz="2400" dirty="0"/>
              <a:t>를 넣으시오</a:t>
            </a:r>
            <a:endParaRPr lang="en-US" altLang="ko-KR" sz="2400" dirty="0"/>
          </a:p>
          <a:p>
            <a:pPr marL="717550" indent="-457200">
              <a:lnSpc>
                <a:spcPct val="150000"/>
              </a:lnSpc>
              <a:buFontTx/>
              <a:buAutoNum type="arabicPeriod"/>
            </a:pPr>
            <a:endParaRPr lang="en-US" altLang="ko-KR" sz="2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>
                <a:solidFill>
                  <a:schemeClr val="bg1"/>
                </a:solidFill>
              </a:rPr>
              <a:t>3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0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918" y="913963"/>
            <a:ext cx="78955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pandas_data3.txt </a:t>
            </a:r>
            <a:r>
              <a:rPr lang="ko-KR" altLang="en-US" sz="2000" dirty="0" smtClean="0"/>
              <a:t>파일을 읽어서</a:t>
            </a:r>
            <a:r>
              <a:rPr lang="en-US" altLang="ko-KR" sz="2000" dirty="0" smtClean="0"/>
              <a:t>, 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dirty="0" smtClean="0"/>
              <a:t>gender </a:t>
            </a:r>
            <a:r>
              <a:rPr lang="ko-KR" altLang="en-US" sz="2000" dirty="0"/>
              <a:t>별 </a:t>
            </a:r>
            <a:r>
              <a:rPr lang="ko-KR" altLang="en-US" sz="2000" dirty="0" err="1"/>
              <a:t>중간점수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최대값을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구하시오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  <a:buFontTx/>
              <a:buAutoNum type="arabicParenR"/>
            </a:pPr>
            <a:r>
              <a:rPr lang="ko-KR" altLang="en-US" sz="2000" dirty="0" smtClean="0"/>
              <a:t>학년 별 </a:t>
            </a:r>
            <a:r>
              <a:rPr lang="ko-KR" altLang="en-US" sz="2000" dirty="0" err="1" smtClean="0"/>
              <a:t>기말점수</a:t>
            </a:r>
            <a:r>
              <a:rPr lang="ko-KR" altLang="en-US" sz="2000" dirty="0" smtClean="0"/>
              <a:t> 평균을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구하시오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altLang="ko-KR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>
                <a:solidFill>
                  <a:schemeClr val="bg1"/>
                </a:solidFill>
              </a:rPr>
              <a:t>4</a:t>
            </a:r>
            <a:endParaRPr lang="en-US" altLang="ko-KR" sz="3200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122" y="985877"/>
            <a:ext cx="3214023" cy="41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66800" y="1995919"/>
            <a:ext cx="10058400" cy="2094818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6600" dirty="0" err="1" smtClean="0">
                <a:solidFill>
                  <a:schemeClr val="bg1"/>
                </a:solidFill>
              </a:rPr>
              <a:t>matplotlib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11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1066800" y="2496433"/>
            <a:ext cx="10058400" cy="1547018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Figure &amp; Axes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296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764" y="1088749"/>
            <a:ext cx="5107678" cy="52568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2741" y="877128"/>
            <a:ext cx="579242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2400" dirty="0"/>
              <a:t>Figure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그림을 담는 가장 큰 틀</a:t>
            </a:r>
            <a:endParaRPr lang="en-US" altLang="ko-KR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보통 한 개만 설정</a:t>
            </a: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Axes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Figure</a:t>
            </a:r>
            <a:r>
              <a:rPr lang="ko-KR" altLang="en-US" sz="2400" dirty="0"/>
              <a:t>에 들어갈 그림의 개수 결정</a:t>
            </a:r>
            <a:endParaRPr lang="en-US" altLang="ko-KR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여러 개 가능</a:t>
            </a: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Axis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각</a:t>
            </a:r>
            <a:r>
              <a:rPr lang="en-US" sz="2400" dirty="0"/>
              <a:t> axes </a:t>
            </a:r>
            <a:r>
              <a:rPr lang="ko-KR" altLang="en-US" sz="2400" dirty="0"/>
              <a:t>마다 존재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538122" y="6261652"/>
            <a:ext cx="2380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Figure 1, axes 1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Figure </a:t>
            </a:r>
            <a:r>
              <a:rPr lang="ko-KR" altLang="en-US" sz="3200" dirty="0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157138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769" y="735062"/>
            <a:ext cx="97254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python interpreter:</a:t>
            </a:r>
            <a:br>
              <a:rPr lang="en-US" altLang="ko-KR" sz="2000" b="1" dirty="0"/>
            </a:br>
            <a:r>
              <a:rPr lang="en-US" altLang="ko-KR" sz="2000" b="1" dirty="0"/>
              <a:t>- </a:t>
            </a:r>
            <a:r>
              <a:rPr lang="en-US" altLang="ko-KR" sz="2000" dirty="0">
                <a:latin typeface="+mj-lt"/>
              </a:rPr>
              <a:t>python </a:t>
            </a:r>
            <a:r>
              <a:rPr lang="ko-KR" altLang="en-US" sz="2000" dirty="0">
                <a:latin typeface="+mj-lt"/>
              </a:rPr>
              <a:t>코드를 번역해서 실행시켜주는 </a:t>
            </a:r>
            <a:r>
              <a:rPr lang="en-US" altLang="ko-KR" sz="2000" b="1" dirty="0">
                <a:latin typeface="+mj-lt"/>
              </a:rPr>
              <a:t>python</a:t>
            </a:r>
            <a:r>
              <a:rPr lang="ko-KR" altLang="en-US" sz="2000" b="1" dirty="0">
                <a:latin typeface="+mj-lt"/>
              </a:rPr>
              <a:t> 실행 프로그램</a:t>
            </a:r>
            <a:r>
              <a:rPr lang="en-US" altLang="ko-KR" sz="2000" b="1" dirty="0">
                <a:latin typeface="+mj-lt"/>
              </a:rPr>
              <a:t/>
            </a:r>
            <a:br>
              <a:rPr lang="en-US" altLang="ko-KR" sz="2000" b="1" dirty="0">
                <a:latin typeface="+mj-lt"/>
              </a:rPr>
            </a:br>
            <a:r>
              <a:rPr lang="en-US" altLang="ko-KR" sz="2000" b="1" dirty="0">
                <a:latin typeface="+mj-lt"/>
              </a:rPr>
              <a:t>- </a:t>
            </a:r>
            <a:r>
              <a:rPr lang="ko-KR" altLang="en-US" sz="2000" dirty="0">
                <a:latin typeface="+mj-lt"/>
              </a:rPr>
              <a:t>또는 </a:t>
            </a:r>
            <a:r>
              <a:rPr lang="en-US" altLang="ko-KR" sz="2000" dirty="0">
                <a:latin typeface="+mj-lt"/>
              </a:rPr>
              <a:t>python </a:t>
            </a:r>
            <a:r>
              <a:rPr lang="ko-KR" altLang="en-US" sz="2000" dirty="0">
                <a:latin typeface="+mj-lt"/>
              </a:rPr>
              <a:t>각 명령어에 대한 </a:t>
            </a:r>
            <a:r>
              <a:rPr lang="ko-KR" altLang="en-US" sz="2000" b="1" dirty="0">
                <a:latin typeface="+mj-lt"/>
              </a:rPr>
              <a:t>실행 방침</a:t>
            </a:r>
            <a:r>
              <a:rPr lang="ko-KR" altLang="en-US" sz="2000" dirty="0">
                <a:latin typeface="+mj-lt"/>
              </a:rPr>
              <a:t>이</a:t>
            </a:r>
            <a:r>
              <a:rPr lang="ko-KR" altLang="en-US" sz="2000" b="1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적혀있는 </a:t>
            </a:r>
            <a:r>
              <a:rPr lang="ko-KR" altLang="en-US" sz="2000" b="1" dirty="0">
                <a:latin typeface="+mj-lt"/>
              </a:rPr>
              <a:t>문서</a:t>
            </a:r>
          </a:p>
          <a:p>
            <a:pPr marL="447675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작성한 코드는 </a:t>
            </a:r>
            <a:r>
              <a:rPr lang="en-US" altLang="ko-KR" sz="2000" b="1" dirty="0"/>
              <a:t>python interpreter</a:t>
            </a:r>
            <a:r>
              <a:rPr lang="ko-KR" altLang="en-US" sz="2000" dirty="0"/>
              <a:t>에 있는</a:t>
            </a:r>
            <a:r>
              <a:rPr lang="ko-KR" altLang="en-US" sz="2000" b="1" dirty="0"/>
              <a:t> 실행 방침</a:t>
            </a:r>
            <a:r>
              <a:rPr lang="ko-KR" altLang="en-US" sz="2000" dirty="0"/>
              <a:t>에 따라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r>
              <a:rPr lang="ko-KR" altLang="en-US" sz="2000" dirty="0"/>
              <a:t>컴퓨터의 </a:t>
            </a:r>
            <a:r>
              <a:rPr lang="ko-KR" altLang="en-US" sz="2000" b="1" dirty="0"/>
              <a:t>메모리</a:t>
            </a:r>
            <a:r>
              <a:rPr lang="en-US" altLang="ko-KR" sz="2000" b="1" dirty="0"/>
              <a:t>(ram)</a:t>
            </a:r>
            <a:r>
              <a:rPr lang="ko-KR" altLang="en-US" sz="2000" dirty="0"/>
              <a:t>에 여러 </a:t>
            </a:r>
            <a:r>
              <a:rPr lang="ko-KR" altLang="en-US" sz="2000" b="1" dirty="0"/>
              <a:t>변수</a:t>
            </a:r>
            <a:r>
              <a:rPr lang="ko-KR" altLang="en-US" sz="2000" dirty="0"/>
              <a:t>들을 만들고 그들을 업데이트함</a:t>
            </a:r>
            <a:endParaRPr lang="en-US" altLang="ko-KR" sz="2000" dirty="0"/>
          </a:p>
          <a:p>
            <a:pPr marL="447675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+mj-lt"/>
              </a:rPr>
              <a:t>python </a:t>
            </a:r>
            <a:r>
              <a:rPr lang="ko-KR" altLang="en-US" sz="2000" dirty="0">
                <a:latin typeface="+mj-lt"/>
              </a:rPr>
              <a:t>코드의 문법이 업데이트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됨에 따라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b="1" dirty="0">
                <a:solidFill>
                  <a:srgbClr val="C00000"/>
                </a:solidFill>
                <a:latin typeface="+mj-lt"/>
              </a:rPr>
              <a:t>버전</a:t>
            </a:r>
            <a:r>
              <a:rPr lang="ko-KR" altLang="en-US" sz="2000" dirty="0">
                <a:latin typeface="+mj-lt"/>
              </a:rPr>
              <a:t>이 증가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python interpreter</a:t>
            </a:r>
            <a:endParaRPr lang="ko-KR" altLang="en-US" sz="3200" dirty="0"/>
          </a:p>
        </p:txBody>
      </p:sp>
      <p:sp>
        <p:nvSpPr>
          <p:cNvPr id="14" name="직사각형 13"/>
          <p:cNvSpPr/>
          <p:nvPr/>
        </p:nvSpPr>
        <p:spPr>
          <a:xfrm>
            <a:off x="2084480" y="4782472"/>
            <a:ext cx="804862" cy="657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코드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570193" y="3731196"/>
            <a:ext cx="973883" cy="408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컴퓨터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2927440" y="4918110"/>
            <a:ext cx="2438400" cy="44087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91785" y="4561422"/>
            <a:ext cx="1366836" cy="1171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파이썬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인터프리터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938" y="4181452"/>
            <a:ext cx="3179050" cy="1859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5403938" y="6040715"/>
            <a:ext cx="5593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555555"/>
                </a:solidFill>
                <a:latin typeface="AppleSDGothicNeo"/>
              </a:rPr>
              <a:t>출처</a:t>
            </a:r>
            <a:r>
              <a:rPr lang="en-US" altLang="ko-KR" sz="1200" dirty="0">
                <a:solidFill>
                  <a:srgbClr val="555555"/>
                </a:solidFill>
                <a:latin typeface="AppleSDGothicNeo"/>
              </a:rPr>
              <a:t>: https://www.cloudsis.com/post/2018/09/12/cpu-ram-and-hard-drive-e2-80-93-what-e2-80-99s-the-difference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818581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481" y="788673"/>
            <a:ext cx="9317564" cy="51314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0130" y="5920085"/>
            <a:ext cx="2380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Figure 1, axes 2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Figure </a:t>
            </a:r>
            <a:r>
              <a:rPr lang="ko-KR" altLang="en-US" sz="3200" dirty="0"/>
              <a:t>구조 예제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96485" y="1425262"/>
            <a:ext cx="6439436" cy="4305837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190964" y="918694"/>
            <a:ext cx="746974" cy="274748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467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848" y="876253"/>
            <a:ext cx="1148300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2400" b="1" dirty="0" err="1"/>
              <a:t>plt.figure</a:t>
            </a:r>
            <a:r>
              <a:rPr lang="en-US" sz="2400" b="1" dirty="0"/>
              <a:t>()</a:t>
            </a:r>
            <a:r>
              <a:rPr lang="en-US" sz="2400" dirty="0"/>
              <a:t>: figure </a:t>
            </a:r>
            <a:r>
              <a:rPr lang="ko-KR" altLang="en-US" sz="2400" dirty="0"/>
              <a:t>생성 함수</a:t>
            </a:r>
            <a:endParaRPr lang="en-US" altLang="ko-KR" sz="2400" dirty="0"/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rgbClr val="3333FF"/>
                </a:solidFill>
              </a:rPr>
              <a:t>parameter</a:t>
            </a:r>
          </a:p>
          <a:p>
            <a:pPr marL="1428750" lvl="2" indent="-514350">
              <a:buFont typeface="Wingdings" panose="05000000000000000000" pitchFamily="2" charset="2"/>
              <a:buChar char="§"/>
            </a:pPr>
            <a:r>
              <a:rPr lang="en-US" sz="2400" dirty="0" err="1"/>
              <a:t>figsize</a:t>
            </a:r>
            <a:r>
              <a:rPr lang="en-US" sz="2400" dirty="0"/>
              <a:t>: figure size (</a:t>
            </a:r>
            <a:r>
              <a:rPr lang="ko-KR" altLang="en-US" sz="2400" dirty="0"/>
              <a:t>가로</a:t>
            </a:r>
            <a:r>
              <a:rPr lang="en-US" altLang="ko-KR" sz="2400" dirty="0"/>
              <a:t>, </a:t>
            </a:r>
            <a:r>
              <a:rPr lang="ko-KR" altLang="en-US" sz="2400" dirty="0"/>
              <a:t>세로</a:t>
            </a:r>
            <a:r>
              <a:rPr lang="en-US" altLang="ko-KR" sz="2400" dirty="0"/>
              <a:t>)</a:t>
            </a:r>
            <a:endParaRPr lang="en-US" sz="2400" dirty="0"/>
          </a:p>
          <a:p>
            <a:pPr marL="1428750" lvl="2" indent="-514350">
              <a:buFont typeface="Wingdings" panose="05000000000000000000" pitchFamily="2" charset="2"/>
              <a:buChar char="§"/>
            </a:pPr>
            <a:r>
              <a:rPr lang="en-US" sz="2400" dirty="0" smtClean="0"/>
              <a:t>dpi: 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dots </a:t>
            </a:r>
            <a:r>
              <a:rPr lang="en-US" altLang="ko-KR" sz="2400" dirty="0"/>
              <a:t>per </a:t>
            </a:r>
            <a:r>
              <a:rPr lang="en-US" altLang="ko-KR" sz="2400" dirty="0" smtClean="0"/>
              <a:t>inch, </a:t>
            </a:r>
            <a:r>
              <a:rPr lang="en-US" sz="2400" dirty="0" smtClean="0"/>
              <a:t>1</a:t>
            </a:r>
            <a:r>
              <a:rPr lang="ko-KR" altLang="en-US" sz="2400" dirty="0"/>
              <a:t>인치당 들어가는 도트의 개수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해상도</a:t>
            </a:r>
            <a:endParaRPr lang="en-US" altLang="ko-KR" sz="2400" dirty="0" smtClean="0"/>
          </a:p>
          <a:p>
            <a:pPr marL="1428750" lvl="2" indent="-514350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marL="1428750" lvl="2" indent="-514350">
              <a:buFont typeface="Wingdings" panose="05000000000000000000" pitchFamily="2" charset="2"/>
              <a:buChar char="§"/>
            </a:pPr>
            <a:endParaRPr lang="en-US" altLang="ko-KR" sz="2400" dirty="0" smtClean="0"/>
          </a:p>
          <a:p>
            <a:pPr marL="1428750" lvl="2" indent="-514350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marL="1428750" lvl="2" indent="-514350">
              <a:buFont typeface="Wingdings" panose="05000000000000000000" pitchFamily="2" charset="2"/>
              <a:buChar char="§"/>
            </a:pPr>
            <a:endParaRPr lang="en-US" altLang="ko-KR" sz="2400" dirty="0" smtClean="0"/>
          </a:p>
          <a:p>
            <a:pPr marL="1428750" lvl="2" indent="-514350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marL="1428750" lvl="2" indent="-514350">
              <a:buFont typeface="Wingdings" panose="05000000000000000000" pitchFamily="2" charset="2"/>
              <a:buChar char="§"/>
            </a:pPr>
            <a:endParaRPr lang="en-US" altLang="ko-KR" sz="2400" dirty="0" smtClean="0"/>
          </a:p>
          <a:p>
            <a:pPr marL="1428750" lvl="2" indent="-514350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marL="1428750" lvl="2" indent="-51435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…</a:t>
            </a:r>
            <a:endParaRPr lang="en-US" altLang="ko-KR" sz="2400" dirty="0"/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3333FF"/>
                </a:solidFill>
              </a:rPr>
              <a:t>return</a:t>
            </a:r>
          </a:p>
          <a:p>
            <a:pPr marL="1428750" lvl="2" indent="-514350">
              <a:buFont typeface="Wingdings" panose="05000000000000000000" pitchFamily="2" charset="2"/>
              <a:buChar char="§"/>
            </a:pPr>
            <a:r>
              <a:rPr lang="ko-KR" altLang="en-US" sz="2400" dirty="0"/>
              <a:t>생성된 </a:t>
            </a:r>
            <a:r>
              <a:rPr lang="en-US" altLang="ko-KR" sz="2400" dirty="0" smtClean="0"/>
              <a:t>figure (</a:t>
            </a:r>
            <a:r>
              <a:rPr lang="ko-KR" altLang="en-US" sz="2400" dirty="0" smtClean="0"/>
              <a:t>보통 </a:t>
            </a:r>
            <a:r>
              <a:rPr lang="en-US" altLang="ko-KR" sz="2400" b="1" dirty="0" smtClean="0"/>
              <a:t>fig</a:t>
            </a:r>
            <a:r>
              <a:rPr lang="ko-KR" altLang="en-US" sz="2400" dirty="0" smtClean="0"/>
              <a:t>라는 변수를 사용</a:t>
            </a:r>
            <a:r>
              <a:rPr lang="en-US" altLang="ko-KR" sz="2400" dirty="0" smtClean="0"/>
              <a:t>)</a:t>
            </a:r>
            <a:endParaRPr lang="en-US" sz="2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398" y="2447165"/>
            <a:ext cx="5597264" cy="2318866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Figure </a:t>
            </a:r>
            <a:r>
              <a:rPr lang="ko-KR" altLang="en-US" sz="3200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15508990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7419" y="884925"/>
            <a:ext cx="114830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2400" dirty="0"/>
              <a:t>Axes </a:t>
            </a:r>
            <a:r>
              <a:rPr lang="ko-KR" altLang="en-US" sz="2400" dirty="0"/>
              <a:t>를 생성하는 세 가지 함수</a:t>
            </a:r>
            <a:endParaRPr lang="en-US" altLang="ko-KR" sz="2400" dirty="0"/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solidFill>
                  <a:srgbClr val="3333FF"/>
                </a:solidFill>
              </a:rPr>
              <a:t>fig.subplots</a:t>
            </a:r>
            <a:r>
              <a:rPr lang="en-US" altLang="ko-KR" sz="2400" dirty="0">
                <a:solidFill>
                  <a:srgbClr val="3333FF"/>
                </a:solidFill>
              </a:rPr>
              <a:t> (</a:t>
            </a:r>
            <a:r>
              <a:rPr lang="ko-KR" altLang="en-US" sz="2400" dirty="0">
                <a:solidFill>
                  <a:srgbClr val="3333FF"/>
                </a:solidFill>
              </a:rPr>
              <a:t>가장 간단한 함수로 우선 이것부터 사용</a:t>
            </a:r>
            <a:r>
              <a:rPr lang="en-US" altLang="ko-KR" sz="2400" dirty="0">
                <a:solidFill>
                  <a:srgbClr val="3333FF"/>
                </a:solidFill>
              </a:rPr>
              <a:t>)</a:t>
            </a:r>
            <a:endParaRPr lang="en-US" sz="2400" dirty="0"/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sz="2400" dirty="0" err="1"/>
              <a:t>fig.add_subplot</a:t>
            </a:r>
            <a:endParaRPr lang="en-US" sz="2400" dirty="0"/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sz="2400" dirty="0"/>
              <a:t>fig.subplot2grid</a:t>
            </a:r>
          </a:p>
          <a:p>
            <a:pPr lvl="1"/>
            <a:endParaRPr lang="en-US" sz="2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Axes </a:t>
            </a:r>
            <a:r>
              <a:rPr lang="ko-KR" altLang="en-US" sz="3200" dirty="0"/>
              <a:t>생성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9848" y="3019379"/>
            <a:ext cx="1188043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fig</a:t>
            </a:r>
            <a:r>
              <a:rPr lang="en-US" sz="2400" b="1" dirty="0" err="1"/>
              <a:t>.subplots</a:t>
            </a:r>
            <a:r>
              <a:rPr lang="en-US" sz="2400" b="1" dirty="0"/>
              <a:t>()</a:t>
            </a:r>
            <a:r>
              <a:rPr lang="en-US" sz="2400" dirty="0"/>
              <a:t>: </a:t>
            </a:r>
            <a:r>
              <a:rPr lang="ko-KR" altLang="en-US" sz="2400" dirty="0"/>
              <a:t>생성한 </a:t>
            </a:r>
            <a:r>
              <a:rPr lang="en-US" altLang="ko-KR" sz="2400" dirty="0"/>
              <a:t>figure</a:t>
            </a:r>
            <a:r>
              <a:rPr lang="ko-KR" altLang="en-US" sz="2400" dirty="0"/>
              <a:t>에 </a:t>
            </a:r>
            <a:r>
              <a:rPr lang="en-US" altLang="ko-KR" sz="2400" dirty="0"/>
              <a:t>axes</a:t>
            </a:r>
            <a:r>
              <a:rPr lang="ko-KR" altLang="en-US" sz="2400" dirty="0"/>
              <a:t>를 생성하는 </a:t>
            </a:r>
            <a:r>
              <a:rPr lang="ko-KR" altLang="en-US" sz="2400" dirty="0" smtClean="0"/>
              <a:t>함수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같은 크기의 </a:t>
            </a:r>
            <a:r>
              <a:rPr lang="en-US" altLang="ko-KR" sz="2400" dirty="0" smtClean="0"/>
              <a:t>axes</a:t>
            </a:r>
            <a:r>
              <a:rPr lang="ko-KR" altLang="en-US" sz="2400" dirty="0" smtClean="0"/>
              <a:t>가 생성됨</a:t>
            </a:r>
            <a:endParaRPr lang="en-US" altLang="ko-KR" sz="2400" dirty="0"/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</a:rPr>
              <a:t>fig</a:t>
            </a:r>
            <a:r>
              <a:rPr lang="en-US" altLang="ko-KR" sz="2400" dirty="0">
                <a:solidFill>
                  <a:srgbClr val="3333FF"/>
                </a:solidFill>
              </a:rPr>
              <a:t>: </a:t>
            </a:r>
            <a:r>
              <a:rPr lang="en-US" altLang="ko-KR" sz="2400" dirty="0" err="1"/>
              <a:t>plt.figure</a:t>
            </a:r>
            <a:r>
              <a:rPr lang="en-US" altLang="ko-KR" sz="2400" dirty="0"/>
              <a:t>()</a:t>
            </a:r>
            <a:r>
              <a:rPr lang="ko-KR" altLang="en-US" sz="2400" dirty="0"/>
              <a:t>의 </a:t>
            </a:r>
            <a:r>
              <a:rPr lang="en-US" altLang="ko-KR" sz="2400" dirty="0"/>
              <a:t>return </a:t>
            </a:r>
            <a:r>
              <a:rPr lang="ko-KR" altLang="en-US" sz="2400" dirty="0"/>
              <a:t>객체</a:t>
            </a:r>
            <a:endParaRPr lang="en-US" altLang="ko-KR" sz="2400" dirty="0"/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rgbClr val="3333FF"/>
                </a:solidFill>
              </a:rPr>
              <a:t>parameter</a:t>
            </a:r>
          </a:p>
          <a:p>
            <a:pPr marL="1428750" lvl="2" indent="-514350">
              <a:buFont typeface="Wingdings" panose="05000000000000000000" pitchFamily="2" charset="2"/>
              <a:buChar char="§"/>
            </a:pPr>
            <a:r>
              <a:rPr lang="en-US" sz="2400" dirty="0" err="1"/>
              <a:t>nrows</a:t>
            </a:r>
            <a:r>
              <a:rPr lang="en-US" sz="2400" dirty="0"/>
              <a:t>: axes</a:t>
            </a:r>
            <a:r>
              <a:rPr lang="ko-KR" altLang="en-US" sz="2400" dirty="0"/>
              <a:t>의 행의 수</a:t>
            </a:r>
            <a:endParaRPr lang="en-US" sz="2400" dirty="0"/>
          </a:p>
          <a:p>
            <a:pPr marL="1428750" lvl="2" indent="-514350">
              <a:buFont typeface="Wingdings" panose="05000000000000000000" pitchFamily="2" charset="2"/>
              <a:buChar char="§"/>
            </a:pPr>
            <a:r>
              <a:rPr lang="en-US" sz="2400" dirty="0" err="1"/>
              <a:t>ncols</a:t>
            </a:r>
            <a:r>
              <a:rPr lang="en-US" sz="2400" dirty="0"/>
              <a:t>: </a:t>
            </a:r>
            <a:r>
              <a:rPr lang="en-US" altLang="ko-KR" sz="2400" dirty="0"/>
              <a:t>axes</a:t>
            </a:r>
            <a:r>
              <a:rPr lang="ko-KR" altLang="en-US" sz="2400" dirty="0"/>
              <a:t>의 열의 수</a:t>
            </a:r>
            <a:endParaRPr lang="en-US" altLang="ko-KR" sz="2400" dirty="0"/>
          </a:p>
          <a:p>
            <a:pPr marL="1428750" lvl="2" indent="-514350">
              <a:buFont typeface="Wingdings" panose="05000000000000000000" pitchFamily="2" charset="2"/>
              <a:buChar char="§"/>
            </a:pPr>
            <a:r>
              <a:rPr lang="en-US" altLang="ko-KR" sz="2400" dirty="0"/>
              <a:t>…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3333FF"/>
                </a:solidFill>
              </a:rPr>
              <a:t>return</a:t>
            </a:r>
          </a:p>
          <a:p>
            <a:pPr marL="1428750" lvl="2" indent="-514350">
              <a:buFont typeface="Wingdings" panose="05000000000000000000" pitchFamily="2" charset="2"/>
              <a:buChar char="§"/>
            </a:pPr>
            <a:r>
              <a:rPr lang="ko-KR" altLang="en-US" sz="2400" dirty="0"/>
              <a:t>생성된 </a:t>
            </a:r>
            <a:r>
              <a:rPr lang="en-US" altLang="ko-KR" sz="2400" dirty="0"/>
              <a:t>axes</a:t>
            </a:r>
            <a:r>
              <a:rPr lang="ko-KR" altLang="en-US" sz="2400" dirty="0"/>
              <a:t>들의 모음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51524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Axes </a:t>
            </a:r>
            <a:r>
              <a:rPr lang="ko-KR" altLang="en-US" sz="3200" dirty="0"/>
              <a:t>생성 </a:t>
            </a:r>
            <a:r>
              <a:rPr lang="en-US" altLang="ko-KR" sz="3200" dirty="0"/>
              <a:t>(1</a:t>
            </a:r>
            <a:r>
              <a:rPr lang="ko-KR" altLang="en-US" sz="3200" dirty="0"/>
              <a:t>개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46" y="1000456"/>
            <a:ext cx="5665129" cy="55691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398" y="1305125"/>
            <a:ext cx="1947877" cy="2381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522" y="1543252"/>
            <a:ext cx="1890726" cy="38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0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Axes </a:t>
            </a:r>
            <a:r>
              <a:rPr lang="ko-KR" altLang="en-US" sz="3200" dirty="0"/>
              <a:t>생성 </a:t>
            </a:r>
            <a:r>
              <a:rPr lang="en-US" altLang="ko-KR" sz="3200" dirty="0"/>
              <a:t>(2</a:t>
            </a:r>
            <a:r>
              <a:rPr lang="ko-KR" altLang="en-US" sz="3200" dirty="0"/>
              <a:t>개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72279"/>
          <a:stretch/>
        </p:blipFill>
        <p:spPr>
          <a:xfrm>
            <a:off x="776271" y="1033462"/>
            <a:ext cx="4555492" cy="19383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29209"/>
          <a:stretch/>
        </p:blipFill>
        <p:spPr>
          <a:xfrm>
            <a:off x="6686533" y="1033462"/>
            <a:ext cx="4860734" cy="5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97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plot</a:t>
            </a:r>
            <a:endParaRPr lang="ko-KR" altLang="en-US" sz="3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5" y="1762042"/>
            <a:ext cx="7434643" cy="49285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45" y="751660"/>
            <a:ext cx="4181855" cy="94941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448176" y="1117127"/>
            <a:ext cx="66642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ym typeface="Wingdings" panose="05000000000000000000" pitchFamily="2" charset="2"/>
              </a:rPr>
              <a:t> </a:t>
            </a:r>
            <a:r>
              <a:rPr lang="ko-KR" altLang="en-US" sz="2000" dirty="0"/>
              <a:t>주어진 </a:t>
            </a:r>
            <a:r>
              <a:rPr lang="en-US" altLang="ko-KR" sz="2000" dirty="0" smtClean="0"/>
              <a:t>X, Y </a:t>
            </a:r>
            <a:r>
              <a:rPr lang="ko-KR" altLang="en-US" sz="2000" dirty="0"/>
              <a:t>데이터를 </a:t>
            </a:r>
            <a:r>
              <a:rPr lang="en-US" altLang="ko-KR" sz="2000" dirty="0"/>
              <a:t>line </a:t>
            </a:r>
            <a:r>
              <a:rPr lang="ko-KR" altLang="en-US" sz="2000" dirty="0"/>
              <a:t>또는 </a:t>
            </a:r>
            <a:r>
              <a:rPr lang="en-US" altLang="ko-KR" sz="2000" dirty="0"/>
              <a:t>marker</a:t>
            </a:r>
            <a:r>
              <a:rPr lang="ko-KR" altLang="en-US" sz="2000" dirty="0"/>
              <a:t>로 그리는 함수</a:t>
            </a:r>
            <a:endParaRPr lang="en-US" altLang="ko-KR" sz="2000" dirty="0"/>
          </a:p>
        </p:txBody>
      </p:sp>
      <p:sp>
        <p:nvSpPr>
          <p:cNvPr id="18" name="직사각형 17"/>
          <p:cNvSpPr/>
          <p:nvPr/>
        </p:nvSpPr>
        <p:spPr>
          <a:xfrm>
            <a:off x="2781300" y="4318000"/>
            <a:ext cx="488950" cy="168684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007997" y="3111500"/>
            <a:ext cx="488950" cy="168684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781300" y="1814522"/>
            <a:ext cx="1504285" cy="243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3333FF"/>
                </a:solidFill>
                <a:sym typeface="Wingdings" panose="05000000000000000000" pitchFamily="2" charset="2"/>
              </a:rPr>
              <a:t> not</a:t>
            </a:r>
            <a:r>
              <a:rPr lang="ko-KR" altLang="en-US" sz="1400" dirty="0">
                <a:solidFill>
                  <a:srgbClr val="3333FF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olidFill>
                  <a:srgbClr val="3333FF"/>
                </a:solidFill>
                <a:sym typeface="Wingdings" panose="05000000000000000000" pitchFamily="2" charset="2"/>
              </a:rPr>
              <a:t>optional</a:t>
            </a:r>
            <a:endParaRPr lang="ko-KR" altLang="en-US" sz="14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0584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plot </a:t>
            </a:r>
            <a:r>
              <a:rPr lang="ko-KR" altLang="en-US" sz="3200" dirty="0"/>
              <a:t>설명 및 예제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7801" y="849742"/>
            <a:ext cx="106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plot(X,Y)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79668" y="1219074"/>
            <a:ext cx="9616819" cy="1663002"/>
          </a:xfrm>
          <a:prstGeom prst="roundRect">
            <a:avLst>
              <a:gd name="adj" fmla="val 5389"/>
            </a:avLst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X=[x1, x2, x3]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Y=[y1, y2, y3]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화면에 </a:t>
            </a:r>
            <a:r>
              <a:rPr lang="en-US" altLang="ko-KR" dirty="0">
                <a:solidFill>
                  <a:schemeClr val="tx1"/>
                </a:solidFill>
              </a:rPr>
              <a:t>(x1, y1), (x2,y2), (x3,y3)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ko-KR" altLang="en-US" dirty="0" err="1" smtClean="0">
                <a:solidFill>
                  <a:schemeClr val="tx1"/>
                </a:solidFill>
              </a:rPr>
              <a:t>마커을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찍는다</a:t>
            </a:r>
            <a:r>
              <a:rPr lang="en-US" altLang="ko-KR" dirty="0">
                <a:solidFill>
                  <a:schemeClr val="tx1"/>
                </a:solidFill>
              </a:rPr>
              <a:t>. (</a:t>
            </a:r>
            <a:r>
              <a:rPr lang="en-US" altLang="ko-KR" dirty="0" smtClean="0">
                <a:solidFill>
                  <a:schemeClr val="tx1"/>
                </a:solidFill>
              </a:rPr>
              <a:t>default </a:t>
            </a:r>
            <a:r>
              <a:rPr lang="ko-KR" altLang="en-US" dirty="0" err="1" smtClean="0">
                <a:solidFill>
                  <a:schemeClr val="tx1"/>
                </a:solidFill>
              </a:rPr>
              <a:t>마커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점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각 점을 </a:t>
            </a:r>
            <a:r>
              <a:rPr lang="ko-KR" altLang="en-US" dirty="0" smtClean="0">
                <a:solidFill>
                  <a:schemeClr val="tx1"/>
                </a:solidFill>
              </a:rPr>
              <a:t>차례로 선으로 연결한다</a:t>
            </a:r>
            <a:r>
              <a:rPr lang="en-US" altLang="ko-KR" dirty="0">
                <a:solidFill>
                  <a:schemeClr val="tx1"/>
                </a:solidFill>
              </a:rPr>
              <a:t>. (</a:t>
            </a:r>
            <a:r>
              <a:rPr lang="en-US" altLang="ko-KR" dirty="0" smtClean="0">
                <a:solidFill>
                  <a:schemeClr val="tx1"/>
                </a:solidFill>
              </a:rPr>
              <a:t>default </a:t>
            </a:r>
            <a:r>
              <a:rPr lang="ko-KR" altLang="en-US" dirty="0" smtClean="0">
                <a:solidFill>
                  <a:schemeClr val="tx1"/>
                </a:solidFill>
              </a:rPr>
              <a:t>선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실선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69" y="3183987"/>
            <a:ext cx="4983728" cy="33897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5296966" y="6223831"/>
            <a:ext cx="56675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 </a:t>
            </a:r>
            <a:r>
              <a:rPr lang="en-US" altLang="ko-KR" sz="1600" dirty="0" err="1"/>
              <a:t>ax.plot</a:t>
            </a:r>
            <a:r>
              <a:rPr lang="en-US" altLang="ko-KR" sz="1600" dirty="0"/>
              <a:t>(X,Y) return </a:t>
            </a:r>
            <a:r>
              <a:rPr lang="ko-KR" altLang="en-US" sz="1600" dirty="0"/>
              <a:t>객체 출력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_=</a:t>
            </a:r>
            <a:r>
              <a:rPr lang="en-US" altLang="ko-KR" sz="1600" dirty="0" err="1"/>
              <a:t>ax.plot</a:t>
            </a:r>
            <a:r>
              <a:rPr lang="en-US" altLang="ko-KR" sz="1600" dirty="0"/>
              <a:t>(X,Y) </a:t>
            </a:r>
            <a:r>
              <a:rPr lang="ko-KR" altLang="en-US" sz="1600" dirty="0"/>
              <a:t>처럼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dummy</a:t>
            </a:r>
            <a:r>
              <a:rPr lang="ko-KR" altLang="en-US" sz="1600" dirty="0" smtClean="0"/>
              <a:t> 변수</a:t>
            </a:r>
            <a:r>
              <a:rPr lang="en-US" altLang="ko-KR" sz="1600" dirty="0" smtClean="0"/>
              <a:t>(_)</a:t>
            </a:r>
            <a:r>
              <a:rPr lang="ko-KR" altLang="en-US" sz="1600" dirty="0" smtClean="0"/>
              <a:t>로 </a:t>
            </a:r>
            <a:r>
              <a:rPr lang="ko-KR" altLang="en-US" sz="1600" dirty="0"/>
              <a:t>받으면 출력 안됨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196" y="3279253"/>
            <a:ext cx="2936340" cy="26711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오른쪽 화살표 8"/>
          <p:cNvSpPr/>
          <p:nvPr/>
        </p:nvSpPr>
        <p:spPr>
          <a:xfrm>
            <a:off x="5854828" y="3791503"/>
            <a:ext cx="764345" cy="129891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937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828" y="832988"/>
            <a:ext cx="112684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3333FF"/>
                </a:solidFill>
              </a:rPr>
              <a:t>ax</a:t>
            </a:r>
            <a:r>
              <a:rPr lang="en-US" sz="2000" dirty="0" err="1"/>
              <a:t>.plot</a:t>
            </a:r>
            <a:r>
              <a:rPr lang="en-US" sz="2000" dirty="0"/>
              <a:t>() </a:t>
            </a:r>
            <a:r>
              <a:rPr lang="ko-KR" altLang="en-US" sz="2000" dirty="0"/>
              <a:t>이 아닌 </a:t>
            </a:r>
            <a:r>
              <a:rPr lang="en-US" sz="2000" dirty="0" err="1">
                <a:solidFill>
                  <a:srgbClr val="3333FF"/>
                </a:solidFill>
              </a:rPr>
              <a:t>plt</a:t>
            </a:r>
            <a:r>
              <a:rPr lang="en-US" sz="2000" dirty="0" err="1"/>
              <a:t>.plot</a:t>
            </a:r>
            <a:r>
              <a:rPr lang="en-US" sz="2000" dirty="0"/>
              <a:t>() </a:t>
            </a:r>
            <a:r>
              <a:rPr lang="ko-KR" altLang="en-US" sz="2000" dirty="0"/>
              <a:t>을 사용하면 </a:t>
            </a:r>
            <a:r>
              <a:rPr lang="en-US" altLang="ko-KR" sz="2000" dirty="0"/>
              <a:t>figure, axes </a:t>
            </a:r>
            <a:r>
              <a:rPr lang="ko-KR" altLang="en-US" sz="2000" dirty="0"/>
              <a:t>설정하지 않고도 같은 그림을 그릴 수 있다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786" y="1325431"/>
            <a:ext cx="4755738" cy="35803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03" y="1406760"/>
            <a:ext cx="4175284" cy="4921469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/>
              <a:t>ax.plot</a:t>
            </a:r>
            <a:r>
              <a:rPr lang="en-US" altLang="ko-KR" sz="3200" dirty="0"/>
              <a:t> (stateless) vs </a:t>
            </a:r>
            <a:r>
              <a:rPr lang="en-US" altLang="ko-KR" sz="3200" dirty="0" err="1"/>
              <a:t>plt.plot</a:t>
            </a:r>
            <a:r>
              <a:rPr lang="en-US" altLang="ko-KR" sz="3200" dirty="0"/>
              <a:t> (</a:t>
            </a:r>
            <a:r>
              <a:rPr lang="en-US" altLang="ko-KR" sz="3200" dirty="0" err="1"/>
              <a:t>stateful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10" name="직사각형 9"/>
          <p:cNvSpPr/>
          <p:nvPr/>
        </p:nvSpPr>
        <p:spPr>
          <a:xfrm>
            <a:off x="3871731" y="3507667"/>
            <a:ext cx="21150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stateless </a:t>
            </a:r>
            <a:r>
              <a:rPr lang="ko-KR" altLang="en-US" dirty="0"/>
              <a:t>방법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단점</a:t>
            </a:r>
            <a:r>
              <a:rPr lang="en-US" altLang="ko-KR" dirty="0"/>
              <a:t>: figure, axes</a:t>
            </a:r>
            <a:r>
              <a:rPr lang="ko-KR" altLang="en-US" dirty="0"/>
              <a:t>를 명시해야하는 불편함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장점</a:t>
            </a:r>
            <a:r>
              <a:rPr lang="en-US" altLang="ko-KR" dirty="0"/>
              <a:t>: axes</a:t>
            </a:r>
            <a:r>
              <a:rPr lang="ko-KR" altLang="en-US" dirty="0"/>
              <a:t>를 원하는 대로 작업할 수 있음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891304" y="2851831"/>
            <a:ext cx="21845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stateful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en-US" altLang="ko-KR" dirty="0" smtClean="0"/>
              <a:t>figure</a:t>
            </a:r>
            <a:r>
              <a:rPr lang="ko-KR" altLang="en-US" dirty="0" smtClean="0"/>
              <a:t>와 </a:t>
            </a:r>
            <a:r>
              <a:rPr lang="en-US" altLang="ko-KR" dirty="0"/>
              <a:t>axes</a:t>
            </a:r>
            <a:r>
              <a:rPr lang="ko-KR" altLang="en-US" dirty="0"/>
              <a:t>를 알아서 생성함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단점</a:t>
            </a:r>
            <a:r>
              <a:rPr lang="en-US" altLang="ko-KR" dirty="0"/>
              <a:t>: axes</a:t>
            </a:r>
            <a:r>
              <a:rPr lang="ko-KR" altLang="en-US" dirty="0"/>
              <a:t>를 명시할 수 없어서</a:t>
            </a:r>
            <a:r>
              <a:rPr lang="en-US" altLang="ko-KR" dirty="0"/>
              <a:t>, axes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두 개 이상이 되면 혼란스러움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6802997" y="6352109"/>
            <a:ext cx="53322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3333FF"/>
                </a:solidFill>
              </a:rPr>
              <a:t>본 </a:t>
            </a:r>
            <a:r>
              <a:rPr lang="ko-KR" altLang="en-US" sz="2000" b="1" dirty="0">
                <a:solidFill>
                  <a:srgbClr val="3333FF"/>
                </a:solidFill>
              </a:rPr>
              <a:t>수업에서는 </a:t>
            </a:r>
            <a:r>
              <a:rPr lang="en-US" altLang="ko-KR" sz="2000" b="1" dirty="0">
                <a:solidFill>
                  <a:srgbClr val="3333FF"/>
                </a:solidFill>
              </a:rPr>
              <a:t>stateless </a:t>
            </a:r>
            <a:r>
              <a:rPr lang="ko-KR" altLang="en-US" sz="2000" b="1" dirty="0">
                <a:solidFill>
                  <a:srgbClr val="3333FF"/>
                </a:solidFill>
              </a:rPr>
              <a:t>방법을 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주로 사용</a:t>
            </a:r>
            <a:endParaRPr lang="en-US" altLang="ko-KR" sz="20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8598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plot on two axes</a:t>
            </a:r>
            <a:endParaRPr lang="ko-KR" altLang="en-US" sz="3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3" y="1016665"/>
            <a:ext cx="9063729" cy="499950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725886" y="2238514"/>
            <a:ext cx="37519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3333FF"/>
                </a:solidFill>
              </a:rPr>
              <a:t>각</a:t>
            </a:r>
            <a:r>
              <a:rPr lang="en-US" altLang="ko-KR" sz="2000" b="1" dirty="0">
                <a:solidFill>
                  <a:srgbClr val="3333FF"/>
                </a:solidFill>
              </a:rPr>
              <a:t> axes </a:t>
            </a:r>
            <a:r>
              <a:rPr lang="ko-KR" altLang="en-US" sz="2000" b="1" dirty="0">
                <a:solidFill>
                  <a:srgbClr val="3333FF"/>
                </a:solidFill>
              </a:rPr>
              <a:t>별로 작업 가능</a:t>
            </a:r>
            <a:endParaRPr lang="en-US" altLang="ko-KR" sz="2000" b="1" dirty="0">
              <a:solidFill>
                <a:srgbClr val="3333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rgbClr val="3333FF"/>
                </a:solidFill>
              </a:rPr>
              <a:t>stateful</a:t>
            </a:r>
            <a:r>
              <a:rPr lang="ko-KR" altLang="en-US" sz="2000" b="1" dirty="0">
                <a:solidFill>
                  <a:srgbClr val="3333FF"/>
                </a:solidFill>
              </a:rPr>
              <a:t> 방법으로는 어려움</a:t>
            </a:r>
            <a:endParaRPr lang="en-US" altLang="ko-KR" sz="20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6711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787" y="888678"/>
            <a:ext cx="168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plot(X,Y, </a:t>
            </a:r>
            <a:r>
              <a:rPr lang="en-US" altLang="ko-KR" sz="2000" dirty="0" err="1" smtClean="0"/>
              <a:t>fmt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35082" y="1336925"/>
            <a:ext cx="4857726" cy="2104982"/>
          </a:xfrm>
          <a:prstGeom prst="roundRect">
            <a:avLst>
              <a:gd name="adj" fmla="val 5389"/>
            </a:avLst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X=[x1, x2, x3]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Y=[y1, y2, y3]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fmt</a:t>
            </a:r>
            <a:r>
              <a:rPr lang="en-US" altLang="ko-KR" dirty="0">
                <a:solidFill>
                  <a:schemeClr val="tx1"/>
                </a:solidFill>
              </a:rPr>
              <a:t>=‘[marker][line][color]’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fmt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에서 정의한 대로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화면에 </a:t>
            </a:r>
            <a:r>
              <a:rPr lang="en-US" altLang="ko-KR" dirty="0">
                <a:solidFill>
                  <a:schemeClr val="tx1"/>
                </a:solidFill>
              </a:rPr>
              <a:t>(x1, y1), (x2,y2), (x3,y3)</a:t>
            </a:r>
            <a:r>
              <a:rPr lang="ko-KR" altLang="en-US" dirty="0">
                <a:solidFill>
                  <a:schemeClr val="tx1"/>
                </a:solidFill>
              </a:rPr>
              <a:t>을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찍는다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각 점을 차례로 연결한다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082" y="3606870"/>
            <a:ext cx="516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구체적인 컬러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스타일 정의는 나중에 다시 나옴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plot with </a:t>
            </a:r>
            <a:r>
              <a:rPr lang="en-US" altLang="ko-KR" sz="3200" dirty="0" smtClean="0"/>
              <a:t>format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7702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573" y="802228"/>
            <a:ext cx="10894377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특정 기능을 수행하는 </a:t>
            </a:r>
            <a:r>
              <a:rPr lang="ko-KR" altLang="en-US" sz="2000" b="1" dirty="0"/>
              <a:t>모듈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함수</a:t>
            </a:r>
            <a:r>
              <a:rPr lang="en-US" altLang="ko-KR" sz="2000" b="1" dirty="0"/>
              <a:t>)</a:t>
            </a:r>
            <a:r>
              <a:rPr lang="ko-KR" altLang="en-US" sz="2000" dirty="0"/>
              <a:t>들의 묶음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분야 별로 나누어져 있음 </a:t>
            </a:r>
            <a:r>
              <a:rPr lang="en-US" altLang="ko-KR" sz="2000" dirty="0"/>
              <a:t>(</a:t>
            </a:r>
            <a:r>
              <a:rPr lang="ko-KR" altLang="en-US" sz="2000" dirty="0"/>
              <a:t>통계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머신러닝</a:t>
            </a:r>
            <a:r>
              <a:rPr lang="en-US" altLang="ko-KR" sz="2000" dirty="0"/>
              <a:t>, </a:t>
            </a:r>
            <a:r>
              <a:rPr lang="ko-KR" altLang="en-US" sz="2000" dirty="0"/>
              <a:t>시각화</a:t>
            </a:r>
            <a:r>
              <a:rPr lang="en-US" altLang="ko-KR" sz="2000" dirty="0"/>
              <a:t>, …)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패키지 </a:t>
            </a:r>
            <a:r>
              <a:rPr lang="en-US" altLang="ko-KR" sz="3200" dirty="0"/>
              <a:t>(package)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98C514-F475-9E7F-AFD1-2164EEE1C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977"/>
          <a:stretch/>
        </p:blipFill>
        <p:spPr>
          <a:xfrm>
            <a:off x="7268775" y="2415398"/>
            <a:ext cx="3716114" cy="2602136"/>
          </a:xfrm>
          <a:prstGeom prst="rect">
            <a:avLst/>
          </a:prstGeom>
        </p:spPr>
      </p:pic>
      <p:sp>
        <p:nvSpPr>
          <p:cNvPr id="6" name="모서리가 둥근 직사각형 11">
            <a:extLst>
              <a:ext uri="{FF2B5EF4-FFF2-40B4-BE49-F238E27FC236}">
                <a16:creationId xmlns:a16="http://schemas.microsoft.com/office/drawing/2014/main" id="{7DF7347A-F743-F4B7-A870-D4A8907E841C}"/>
              </a:ext>
            </a:extLst>
          </p:cNvPr>
          <p:cNvSpPr/>
          <p:nvPr/>
        </p:nvSpPr>
        <p:spPr>
          <a:xfrm>
            <a:off x="563843" y="2415396"/>
            <a:ext cx="4826000" cy="1341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BD626-836F-CC7D-29C5-DE62277CBD43}"/>
              </a:ext>
            </a:extLst>
          </p:cNvPr>
          <p:cNvSpPr txBox="1"/>
          <p:nvPr/>
        </p:nvSpPr>
        <p:spPr>
          <a:xfrm>
            <a:off x="563843" y="3813906"/>
            <a:ext cx="502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numpy</a:t>
            </a:r>
            <a:r>
              <a:rPr lang="en-US" altLang="ko-KR" b="1" dirty="0">
                <a:solidFill>
                  <a:srgbClr val="FF0000"/>
                </a:solidFill>
              </a:rPr>
              <a:t> Package</a:t>
            </a:r>
            <a:r>
              <a:rPr lang="ko-KR" altLang="en-US" b="1" dirty="0">
                <a:solidFill>
                  <a:srgbClr val="FF0000"/>
                </a:solidFill>
              </a:rPr>
              <a:t>에 정의된 함수 사용하는 경우</a:t>
            </a:r>
          </a:p>
        </p:txBody>
      </p:sp>
      <p:sp>
        <p:nvSpPr>
          <p:cNvPr id="11" name="모서리가 둥근 직사각형 13">
            <a:extLst>
              <a:ext uri="{FF2B5EF4-FFF2-40B4-BE49-F238E27FC236}">
                <a16:creationId xmlns:a16="http://schemas.microsoft.com/office/drawing/2014/main" id="{7DA76AB6-17D1-E069-A378-29593C5BA7CA}"/>
              </a:ext>
            </a:extLst>
          </p:cNvPr>
          <p:cNvSpPr/>
          <p:nvPr/>
        </p:nvSpPr>
        <p:spPr>
          <a:xfrm>
            <a:off x="6802157" y="2415396"/>
            <a:ext cx="4826000" cy="2644189"/>
          </a:xfrm>
          <a:prstGeom prst="roundRect">
            <a:avLst>
              <a:gd name="adj" fmla="val 9483"/>
            </a:avLst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33CC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736C6-F812-17A0-842D-FE2DAFEE4D61}"/>
              </a:ext>
            </a:extLst>
          </p:cNvPr>
          <p:cNvSpPr txBox="1"/>
          <p:nvPr/>
        </p:nvSpPr>
        <p:spPr>
          <a:xfrm>
            <a:off x="7892151" y="509484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33CC"/>
                </a:solidFill>
              </a:rPr>
              <a:t>직접 코딩하는 경우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C305A8-9B3A-C1A1-81D3-D4BE967FAF3F}"/>
              </a:ext>
            </a:extLst>
          </p:cNvPr>
          <p:cNvSpPr txBox="1"/>
          <p:nvPr/>
        </p:nvSpPr>
        <p:spPr>
          <a:xfrm>
            <a:off x="563843" y="5464178"/>
            <a:ext cx="1032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/>
              <a:t>같은 결과 도출</a:t>
            </a: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/>
              <a:t>package </a:t>
            </a:r>
            <a:r>
              <a:rPr lang="ko-KR" altLang="en-US" b="1" dirty="0"/>
              <a:t>함수 사용이 훨씬 간단</a:t>
            </a: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패키지에 있는 함수들의 </a:t>
            </a:r>
            <a:r>
              <a:rPr lang="en-US" altLang="ko-KR" b="1" dirty="0" smtClean="0"/>
              <a:t>parameter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return </a:t>
            </a:r>
            <a:r>
              <a:rPr lang="ko-KR" altLang="en-US" b="1" dirty="0" smtClean="0"/>
              <a:t>값을 이해하고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잘 </a:t>
            </a:r>
            <a:r>
              <a:rPr lang="ko-KR" altLang="en-US" b="1" dirty="0"/>
              <a:t>사용하는 것도 중요한 프로그래밍 능력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8B66193-E02C-BE32-9947-9B715BC828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495"/>
          <a:stretch/>
        </p:blipFill>
        <p:spPr>
          <a:xfrm>
            <a:off x="1005241" y="2552653"/>
            <a:ext cx="3943205" cy="11239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0FF7B5-9EE9-13BE-2416-76660CC1D60B}"/>
              </a:ext>
            </a:extLst>
          </p:cNvPr>
          <p:cNvSpPr txBox="1"/>
          <p:nvPr/>
        </p:nvSpPr>
        <p:spPr>
          <a:xfrm>
            <a:off x="262573" y="1752651"/>
            <a:ext cx="10894377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패키지 함수 예제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8571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525" y="167591"/>
            <a:ext cx="3870361" cy="65671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62" y="854854"/>
            <a:ext cx="3690972" cy="17104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162" y="2668500"/>
            <a:ext cx="4075600" cy="3326913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64300" y="167591"/>
            <a:ext cx="6394557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plot with </a:t>
            </a:r>
            <a:r>
              <a:rPr lang="en-US" altLang="ko-KR" sz="3200" dirty="0" smtClean="0"/>
              <a:t>format</a:t>
            </a:r>
            <a:endParaRPr lang="ko-KR" altLang="en-US" sz="3200" dirty="0"/>
          </a:p>
        </p:txBody>
      </p:sp>
      <p:sp>
        <p:nvSpPr>
          <p:cNvPr id="9" name="직사각형 8"/>
          <p:cNvSpPr/>
          <p:nvPr/>
        </p:nvSpPr>
        <p:spPr>
          <a:xfrm>
            <a:off x="326162" y="6362699"/>
            <a:ext cx="668423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hlinkClick r:id="rId5"/>
              </a:rPr>
              <a:t>https://matplotlib.org/3.1.1/api/_</a:t>
            </a:r>
            <a:r>
              <a:rPr lang="en-US" altLang="ko-KR" sz="1600" dirty="0" smtClean="0">
                <a:hlinkClick r:id="rId5"/>
              </a:rPr>
              <a:t>as_gen/matplotlib.axes.Axes.plot.html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5438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47839" y="3263248"/>
            <a:ext cx="4718239" cy="361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06659" y="3208493"/>
            <a:ext cx="4594417" cy="361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plot with </a:t>
            </a:r>
            <a:r>
              <a:rPr lang="en-US" altLang="ko-KR" sz="3200" dirty="0" smtClean="0"/>
              <a:t>format </a:t>
            </a:r>
            <a:r>
              <a:rPr lang="ko-KR" altLang="en-US" sz="3200" dirty="0" smtClean="0"/>
              <a:t>예제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43" y="912840"/>
            <a:ext cx="4895886" cy="57293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810" y="912840"/>
            <a:ext cx="4595846" cy="579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8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178" y="926131"/>
            <a:ext cx="8980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전 슬라이드 두 개의 그림을 하나의 </a:t>
            </a:r>
            <a:r>
              <a:rPr lang="en-US" altLang="ko-KR" sz="2400" dirty="0" smtClean="0"/>
              <a:t>figure</a:t>
            </a:r>
            <a:r>
              <a:rPr lang="ko-KR" altLang="en-US" sz="2400" dirty="0" smtClean="0"/>
              <a:t>에 나란히 </a:t>
            </a:r>
            <a:r>
              <a:rPr lang="ko-KR" altLang="en-US" sz="2400" dirty="0" err="1" smtClean="0"/>
              <a:t>그리시오</a:t>
            </a:r>
            <a:endParaRPr lang="ko-KR" altLang="en-US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실습 </a:t>
            </a:r>
            <a:r>
              <a:rPr lang="en-US" altLang="ko-KR" sz="3200" dirty="0" smtClean="0"/>
              <a:t>1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614" y="1806221"/>
            <a:ext cx="5124487" cy="371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9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177" y="994248"/>
            <a:ext cx="3102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다음을 </a:t>
            </a:r>
            <a:r>
              <a:rPr lang="ko-KR" altLang="en-US" sz="2400" dirty="0" err="1" smtClean="0"/>
              <a:t>그려보시오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190692" y="5714463"/>
            <a:ext cx="6058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두번째 </a:t>
            </a:r>
            <a:r>
              <a:rPr lang="en-US" altLang="ko-KR" sz="1400" dirty="0" smtClean="0"/>
              <a:t>axes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두 개의 </a:t>
            </a:r>
            <a:r>
              <a:rPr lang="en-US" altLang="ko-KR" sz="1400" dirty="0" smtClean="0"/>
              <a:t>plot </a:t>
            </a:r>
            <a:r>
              <a:rPr lang="ko-KR" altLang="en-US" sz="1400" dirty="0" smtClean="0"/>
              <a:t>함수를 호출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axe</a:t>
            </a:r>
            <a:r>
              <a:rPr lang="ko-KR" altLang="en-US" sz="1400" dirty="0" smtClean="0"/>
              <a:t>에 여러 개의 그림을 그리면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위에 각 그림들이 나중에 그린 그림이 그 전 그림을 가림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60" y="1862813"/>
            <a:ext cx="7159249" cy="3780641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실습 </a:t>
            </a:r>
            <a:r>
              <a:rPr lang="en-US" altLang="ko-KR" sz="3200" dirty="0" smtClean="0"/>
              <a:t>2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019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605790" y="218138"/>
            <a:ext cx="10980420" cy="70672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Q &amp; A</a:t>
            </a:r>
            <a:endParaRPr lang="ko-KR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4000586" y="2911515"/>
            <a:ext cx="41908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861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패키지 </a:t>
            </a:r>
            <a:r>
              <a:rPr lang="en-US" altLang="ko-KR" sz="3200" dirty="0"/>
              <a:t>(package) </a:t>
            </a:r>
            <a:r>
              <a:rPr lang="ko-KR" altLang="en-US" sz="3200" dirty="0"/>
              <a:t>예제</a:t>
            </a:r>
            <a:r>
              <a:rPr lang="en-US" altLang="ko-KR" sz="3200" dirty="0"/>
              <a:t>: </a:t>
            </a:r>
            <a:r>
              <a:rPr lang="en-US" altLang="ko-KR" sz="3200" dirty="0" err="1"/>
              <a:t>scipy</a:t>
            </a:r>
            <a:r>
              <a:rPr lang="en-US" altLang="ko-KR" sz="3200" dirty="0"/>
              <a:t> </a:t>
            </a:r>
            <a:r>
              <a:rPr lang="en-US" altLang="ko-KR" sz="3200" dirty="0" err="1"/>
              <a:t>ttest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92712" y="992962"/>
            <a:ext cx="4145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solidFill>
                  <a:srgbClr val="3333FF"/>
                </a:solidFill>
              </a:rPr>
              <a:t>scipy.stats</a:t>
            </a:r>
            <a:r>
              <a:rPr lang="en-US" altLang="ko-KR" sz="2400" dirty="0"/>
              <a:t> package</a:t>
            </a:r>
            <a:r>
              <a:rPr lang="ko-KR" altLang="en-US" sz="2400" dirty="0"/>
              <a:t>에 구현되어 있는 </a:t>
            </a:r>
            <a:r>
              <a:rPr lang="en-US" altLang="ko-KR" sz="2400" dirty="0" err="1">
                <a:solidFill>
                  <a:srgbClr val="3333FF"/>
                </a:solidFill>
              </a:rPr>
              <a:t>ttest_ind</a:t>
            </a:r>
            <a:r>
              <a:rPr lang="en-US" altLang="ko-KR" sz="2400" dirty="0"/>
              <a:t> </a:t>
            </a:r>
            <a:r>
              <a:rPr lang="ko-KR" altLang="en-US" sz="2400" dirty="0"/>
              <a:t>함수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061" y="992962"/>
            <a:ext cx="7753407" cy="52245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606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573" y="802228"/>
            <a:ext cx="10894377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package</a:t>
            </a:r>
            <a:r>
              <a:rPr lang="ko-KR" altLang="en-US" sz="2000" dirty="0"/>
              <a:t>별로 구성 함수에 따라 </a:t>
            </a:r>
            <a:r>
              <a:rPr lang="ko-KR" altLang="en-US" sz="2000" b="1" dirty="0">
                <a:solidFill>
                  <a:srgbClr val="C00000"/>
                </a:solidFill>
              </a:rPr>
              <a:t>버전</a:t>
            </a:r>
            <a:r>
              <a:rPr lang="ko-KR" altLang="en-US" sz="2000" dirty="0"/>
              <a:t>이 다름</a:t>
            </a:r>
            <a:endParaRPr lang="en-US" altLang="ko-KR" sz="2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패키지 </a:t>
            </a:r>
            <a:r>
              <a:rPr lang="en-US" altLang="ko-KR" sz="3200" dirty="0"/>
              <a:t>(package) </a:t>
            </a:r>
            <a:r>
              <a:rPr lang="ko-KR" altLang="en-US" sz="3200" dirty="0"/>
              <a:t>버전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563999" y="2506980"/>
            <a:ext cx="2554573" cy="1844040"/>
          </a:xfrm>
          <a:prstGeom prst="roundRect">
            <a:avLst>
              <a:gd name="adj" fmla="val 984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func1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func2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func3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424164" y="2045315"/>
            <a:ext cx="2915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package A (</a:t>
            </a:r>
            <a:r>
              <a:rPr lang="en-US" altLang="ko-KR" sz="2400" b="1" dirty="0" smtClean="0"/>
              <a:t>v 1.1.1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6565287" y="2045315"/>
            <a:ext cx="2915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package A (</a:t>
            </a:r>
            <a:r>
              <a:rPr lang="en-US" altLang="ko-KR" sz="2400" b="1" dirty="0" smtClean="0"/>
              <a:t>v 1.3.2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745514" y="2506980"/>
            <a:ext cx="2554573" cy="1844040"/>
          </a:xfrm>
          <a:prstGeom prst="roundRect">
            <a:avLst>
              <a:gd name="adj" fmla="val 984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func1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func2 (</a:t>
            </a:r>
            <a:r>
              <a:rPr lang="ko-KR" altLang="en-US" sz="2000" dirty="0"/>
              <a:t>수정</a:t>
            </a:r>
            <a:r>
              <a:rPr lang="en-US" altLang="ko-KR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func3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func4</a:t>
            </a:r>
            <a:endParaRPr lang="ko-KR" altLang="en-US" sz="2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9204103" y="5040470"/>
            <a:ext cx="2614410" cy="13479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/>
              <a:t> version </a:t>
            </a:r>
            <a:r>
              <a:rPr lang="en-US" altLang="ko-KR" b="1" dirty="0" err="1" smtClean="0"/>
              <a:t>a.b.c</a:t>
            </a:r>
            <a:endParaRPr lang="en-US" altLang="ko-KR" b="1" dirty="0" smtClean="0"/>
          </a:p>
          <a:p>
            <a:r>
              <a:rPr lang="en-US" altLang="ko-KR" dirty="0" smtClean="0"/>
              <a:t>a 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큰 수정</a:t>
            </a:r>
            <a:endParaRPr lang="en-US" altLang="ko-KR" dirty="0" smtClean="0"/>
          </a:p>
          <a:p>
            <a:r>
              <a:rPr lang="en-US" altLang="ko-KR" dirty="0" smtClean="0"/>
              <a:t>b 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중간 수정</a:t>
            </a:r>
            <a:endParaRPr lang="en-US" altLang="ko-KR" dirty="0" smtClean="0"/>
          </a:p>
          <a:p>
            <a:r>
              <a:rPr lang="en-US" altLang="ko-KR" dirty="0" smtClean="0"/>
              <a:t>c 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작은 수정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5679583" y="3000777"/>
            <a:ext cx="832834" cy="66540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724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설치된 </a:t>
            </a:r>
            <a:r>
              <a:rPr lang="en-US" altLang="ko-KR" sz="3200" dirty="0" smtClean="0"/>
              <a:t>interpreter &amp; package </a:t>
            </a:r>
            <a:r>
              <a:rPr lang="ko-KR" altLang="en-US" sz="3200" dirty="0" smtClean="0"/>
              <a:t>버전 확인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4ED5A-7832-36E5-0BFF-880D448F9C26}"/>
              </a:ext>
            </a:extLst>
          </p:cNvPr>
          <p:cNvSpPr txBox="1"/>
          <p:nvPr/>
        </p:nvSpPr>
        <p:spPr>
          <a:xfrm>
            <a:off x="462765" y="3335715"/>
            <a:ext cx="6955466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457200" indent="-457200">
              <a:buFont typeface="Wingdings" panose="05000000000000000000" pitchFamily="2" charset="2"/>
              <a:buChar char="l"/>
              <a:defRPr sz="2400"/>
            </a:lvl1pPr>
          </a:lstStyle>
          <a:p>
            <a:r>
              <a:rPr lang="en-US" altLang="ko-KR" dirty="0" smtClean="0"/>
              <a:t>package </a:t>
            </a:r>
            <a:r>
              <a:rPr lang="ko-KR" altLang="en-US" dirty="0" smtClean="0"/>
              <a:t>버전 확인 </a:t>
            </a:r>
            <a:r>
              <a:rPr lang="en-US" altLang="ko-KR" dirty="0" smtClean="0"/>
              <a:t>(package: pandas </a:t>
            </a:r>
            <a:r>
              <a:rPr lang="ko-KR" altLang="en-US" dirty="0" smtClean="0"/>
              <a:t>일 경우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marL="26670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list pandas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546" y="888413"/>
            <a:ext cx="5531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anaconda prompt </a:t>
            </a:r>
            <a:r>
              <a:rPr lang="ko-KR" altLang="en-US" sz="2400" dirty="0" smtClean="0"/>
              <a:t>실행 </a:t>
            </a:r>
            <a:r>
              <a:rPr lang="en-US" altLang="ko-KR" sz="2400" dirty="0" smtClean="0">
                <a:sym typeface="Wingdings" panose="05000000000000000000" pitchFamily="2" charset="2"/>
              </a:rPr>
              <a:t> </a:t>
            </a:r>
            <a:r>
              <a:rPr lang="en-US" altLang="ko-KR" sz="2400" dirty="0" err="1" smtClean="0"/>
              <a:t>conda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환경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46" y="1411096"/>
            <a:ext cx="6871348" cy="18034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24ED5A-7832-36E5-0BFF-880D448F9C26}"/>
              </a:ext>
            </a:extLst>
          </p:cNvPr>
          <p:cNvSpPr txBox="1"/>
          <p:nvPr/>
        </p:nvSpPr>
        <p:spPr>
          <a:xfrm>
            <a:off x="7142608" y="1316885"/>
            <a:ext cx="4869012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457200" indent="-457200">
              <a:buFont typeface="Wingdings" panose="05000000000000000000" pitchFamily="2" charset="2"/>
              <a:buChar char="l"/>
              <a:defRPr sz="2400"/>
            </a:lvl1pPr>
          </a:lstStyle>
          <a:p>
            <a:r>
              <a:rPr lang="en-US" altLang="ko-KR" dirty="0" smtClean="0"/>
              <a:t>interpreter </a:t>
            </a:r>
            <a:r>
              <a:rPr lang="ko-KR" altLang="en-US" dirty="0" smtClean="0"/>
              <a:t>버전 확인</a:t>
            </a:r>
            <a:endParaRPr lang="en-US" altLang="ko-KR" dirty="0" smtClean="0"/>
          </a:p>
          <a:p>
            <a:pPr marL="26670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python --version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447562" y="1411095"/>
            <a:ext cx="1789587" cy="2975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직사각형 14"/>
          <p:cNvSpPr/>
          <p:nvPr/>
        </p:nvSpPr>
        <p:spPr>
          <a:xfrm>
            <a:off x="2447562" y="2015298"/>
            <a:ext cx="1909790" cy="2975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4485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6468</TotalTime>
  <Words>1887</Words>
  <Application>Microsoft Office PowerPoint</Application>
  <PresentationFormat>와이드스크린</PresentationFormat>
  <Paragraphs>306</Paragraphs>
  <Slides>64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0" baseType="lpstr">
      <vt:lpstr>AppleSDGothicNeo</vt:lpstr>
      <vt:lpstr>-apple-system</vt:lpstr>
      <vt:lpstr>맑은 고딕</vt:lpstr>
      <vt:lpstr>Arial</vt:lpstr>
      <vt:lpstr>Wingdings</vt:lpstr>
      <vt:lpstr>Office 테마</vt:lpstr>
      <vt:lpstr>데이터 시각화 (2024)</vt:lpstr>
      <vt:lpstr>2 주차</vt:lpstr>
      <vt:lpstr>Anaconda (python interpreter + packages)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Jupyter notebook</vt:lpstr>
      <vt:lpstr>PowerPoint 프레젠테이션</vt:lpstr>
      <vt:lpstr>PowerPoint 프레젠테이션</vt:lpstr>
      <vt:lpstr>PowerPoint 프레젠테이션</vt:lpstr>
      <vt:lpstr>Useful Tips for Jupyter notebook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Anaconda 설치 (참고)</vt:lpstr>
      <vt:lpstr>PowerPoint 프레젠테이션</vt:lpstr>
      <vt:lpstr>PowerPoint 프레젠테이션</vt:lpstr>
      <vt:lpstr>PowerPoint 프레젠테이션</vt:lpstr>
      <vt:lpstr>기본파이썬 &amp; pandas 복습</vt:lpstr>
      <vt:lpstr>기초 파이썬 복습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pandas 복습</vt:lpstr>
      <vt:lpstr>PowerPoint 프레젠테이션</vt:lpstr>
      <vt:lpstr>PowerPoint 프레젠테이션</vt:lpstr>
      <vt:lpstr>PowerPoint 프레젠테이션</vt:lpstr>
      <vt:lpstr>PowerPoint 프레젠테이션</vt:lpstr>
      <vt:lpstr>matplotlib</vt:lpstr>
      <vt:lpstr>Figure &amp; Axes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의사결정론 2017.09.04</dc:title>
  <dc:creator>jmjung</dc:creator>
  <cp:lastModifiedBy>Jinmyung Jung</cp:lastModifiedBy>
  <cp:revision>962</cp:revision>
  <dcterms:created xsi:type="dcterms:W3CDTF">2017-09-01T05:40:26Z</dcterms:created>
  <dcterms:modified xsi:type="dcterms:W3CDTF">2024-09-02T02:40:40Z</dcterms:modified>
</cp:coreProperties>
</file>