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60" r:id="rId2"/>
    <p:sldId id="650" r:id="rId3"/>
    <p:sldId id="666" r:id="rId4"/>
    <p:sldId id="667" r:id="rId5"/>
    <p:sldId id="668" r:id="rId6"/>
    <p:sldId id="669" r:id="rId7"/>
    <p:sldId id="682" r:id="rId8"/>
    <p:sldId id="670" r:id="rId9"/>
    <p:sldId id="671" r:id="rId10"/>
    <p:sldId id="672" r:id="rId11"/>
    <p:sldId id="673" r:id="rId12"/>
    <p:sldId id="674" r:id="rId13"/>
    <p:sldId id="675" r:id="rId14"/>
    <p:sldId id="686" r:id="rId15"/>
    <p:sldId id="683" r:id="rId16"/>
    <p:sldId id="684" r:id="rId17"/>
    <p:sldId id="40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6" autoAdjust="0"/>
    <p:restoredTop sz="86161" autoAdjust="0"/>
  </p:normalViewPr>
  <p:slideViewPr>
    <p:cSldViewPr snapToGrid="0">
      <p:cViewPr varScale="1">
        <p:scale>
          <a:sx n="111" d="100"/>
          <a:sy n="111" d="100"/>
        </p:scale>
        <p:origin x="543" y="51"/>
      </p:cViewPr>
      <p:guideLst>
        <p:guide orient="horz" pos="40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4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6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65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9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8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25028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데이터 시각화 </a:t>
            </a:r>
            <a:r>
              <a:rPr lang="en-US" altLang="ko-KR" sz="4800" dirty="0">
                <a:solidFill>
                  <a:schemeClr val="bg1"/>
                </a:solidFill>
              </a:rPr>
              <a:t>(2024)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데이터과학부 </a:t>
            </a:r>
            <a:r>
              <a:rPr lang="ko-KR" altLang="en-US" dirty="0" err="1"/>
              <a:t>정진명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jmjung@suwon.ac.kr</a:t>
            </a:r>
            <a:r>
              <a:rPr lang="en-US" altLang="ko-KR" dirty="0"/>
              <a:t>, </a:t>
            </a:r>
            <a:r>
              <a:rPr lang="ko-KR" altLang="en-US" dirty="0"/>
              <a:t>글로벌경상관 </a:t>
            </a:r>
            <a:r>
              <a:rPr lang="en-US" altLang="ko-KR" dirty="0"/>
              <a:t>918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74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 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51194" y="961407"/>
            <a:ext cx="711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 loop</a:t>
            </a:r>
            <a:r>
              <a:rPr lang="ko-KR" altLang="en-US" dirty="0"/>
              <a:t>을 사용하여 아래와 같은 </a:t>
            </a:r>
            <a:r>
              <a:rPr lang="en-US" altLang="ko-KR" dirty="0"/>
              <a:t>bar graph</a:t>
            </a:r>
            <a:r>
              <a:rPr lang="ko-KR" altLang="en-US" dirty="0"/>
              <a:t>를 </a:t>
            </a:r>
            <a:r>
              <a:rPr lang="ko-KR" altLang="en-US" dirty="0" err="1"/>
              <a:t>그리시오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실습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466" y="1970903"/>
            <a:ext cx="4559703" cy="30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3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dataframe</a:t>
            </a:r>
            <a:r>
              <a:rPr lang="ko-KR" altLang="en-US" sz="3200" dirty="0"/>
              <a:t>에서 특정</a:t>
            </a:r>
            <a:r>
              <a:rPr lang="en-US" altLang="ko-KR" sz="3200" dirty="0"/>
              <a:t> column, row selection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1" y="997635"/>
            <a:ext cx="5300701" cy="2295542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92949" y="1382331"/>
            <a:ext cx="7269321" cy="150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008" y="917072"/>
            <a:ext cx="1347797" cy="2971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341841" y="1532586"/>
            <a:ext cx="2100852" cy="7426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02795" y="1594116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특정 </a:t>
            </a:r>
            <a:r>
              <a:rPr lang="en-US" altLang="ko-KR" sz="1600" dirty="0">
                <a:solidFill>
                  <a:srgbClr val="C00000"/>
                </a:solidFill>
              </a:rPr>
              <a:t>column </a:t>
            </a:r>
            <a:r>
              <a:rPr lang="ko-KR" altLang="en-US" sz="1600" dirty="0">
                <a:solidFill>
                  <a:srgbClr val="C00000"/>
                </a:solidFill>
              </a:rPr>
              <a:t>선택</a:t>
            </a:r>
            <a:r>
              <a:rPr lang="en-US" altLang="ko-KR" sz="1600" dirty="0">
                <a:solidFill>
                  <a:srgbClr val="C00000"/>
                </a:solidFill>
              </a:rPr>
              <a:t/>
            </a:r>
            <a:br>
              <a:rPr lang="en-US" altLang="ko-KR" sz="1600" dirty="0">
                <a:solidFill>
                  <a:srgbClr val="C00000"/>
                </a:solidFill>
              </a:rPr>
            </a:br>
            <a:r>
              <a:rPr lang="en-US" altLang="ko-KR" sz="1600" dirty="0">
                <a:solidFill>
                  <a:srgbClr val="C00000"/>
                </a:solidFill>
              </a:rPr>
              <a:t>(column </a:t>
            </a:r>
            <a:r>
              <a:rPr lang="ko-KR" altLang="en-US" sz="1600" dirty="0">
                <a:solidFill>
                  <a:srgbClr val="C00000"/>
                </a:solidFill>
              </a:rPr>
              <a:t>이름 또는 위치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369" y="2866058"/>
            <a:ext cx="2562244" cy="2719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오른쪽 화살표 12"/>
          <p:cNvSpPr/>
          <p:nvPr/>
        </p:nvSpPr>
        <p:spPr>
          <a:xfrm rot="1620191">
            <a:off x="3231790" y="2473270"/>
            <a:ext cx="1427072" cy="25614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1841" y="2351908"/>
            <a:ext cx="2100852" cy="916622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4135" y="3313581"/>
            <a:ext cx="22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3333FF"/>
                </a:solidFill>
              </a:rPr>
              <a:t>특정 </a:t>
            </a:r>
            <a:r>
              <a:rPr lang="en-US" altLang="ko-KR" sz="1600" dirty="0">
                <a:solidFill>
                  <a:srgbClr val="3333FF"/>
                </a:solidFill>
              </a:rPr>
              <a:t>row(index) </a:t>
            </a:r>
            <a:r>
              <a:rPr lang="ko-KR" altLang="en-US" sz="1600" dirty="0">
                <a:solidFill>
                  <a:srgbClr val="3333FF"/>
                </a:solidFill>
              </a:rPr>
              <a:t>선택</a:t>
            </a:r>
            <a:r>
              <a:rPr lang="en-US" altLang="ko-KR" sz="1600" dirty="0">
                <a:solidFill>
                  <a:srgbClr val="3333FF"/>
                </a:solidFill>
              </a:rPr>
              <a:t/>
            </a:r>
            <a:br>
              <a:rPr lang="en-US" altLang="ko-KR" sz="1600" dirty="0">
                <a:solidFill>
                  <a:srgbClr val="3333FF"/>
                </a:solidFill>
              </a:rPr>
            </a:br>
            <a:r>
              <a:rPr lang="en-US" altLang="ko-KR" sz="1600" dirty="0">
                <a:solidFill>
                  <a:srgbClr val="3333FF"/>
                </a:solidFill>
              </a:rPr>
              <a:t>(index </a:t>
            </a:r>
            <a:r>
              <a:rPr lang="ko-KR" altLang="en-US" sz="1600" dirty="0">
                <a:solidFill>
                  <a:srgbClr val="3333FF"/>
                </a:solidFill>
              </a:rPr>
              <a:t>이름 또는 위치</a:t>
            </a:r>
            <a:r>
              <a:rPr lang="en-US" altLang="ko-KR" sz="1600" dirty="0">
                <a:solidFill>
                  <a:srgbClr val="3333FF"/>
                </a:solidFill>
              </a:rPr>
              <a:t>)</a:t>
            </a:r>
            <a:endParaRPr lang="ko-KR" altLang="en-US" sz="1600" dirty="0">
              <a:solidFill>
                <a:srgbClr val="3333FF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61" y="4638653"/>
            <a:ext cx="2290779" cy="719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오른쪽 화살표 17"/>
          <p:cNvSpPr/>
          <p:nvPr/>
        </p:nvSpPr>
        <p:spPr>
          <a:xfrm rot="5400000">
            <a:off x="1150549" y="4135470"/>
            <a:ext cx="566454" cy="256147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9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파일</a:t>
            </a:r>
            <a:r>
              <a:rPr lang="en-US" altLang="ko-KR" sz="3200" dirty="0"/>
              <a:t>(dat_bar.txt) </a:t>
            </a:r>
            <a:r>
              <a:rPr lang="ko-KR" altLang="en-US" sz="3200" dirty="0"/>
              <a:t>로부터 </a:t>
            </a:r>
            <a:r>
              <a:rPr lang="en-US" altLang="ko-KR" sz="3200" dirty="0"/>
              <a:t>bar </a:t>
            </a:r>
            <a:r>
              <a:rPr lang="ko-KR" altLang="en-US" sz="3200" dirty="0"/>
              <a:t>그리기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46" y="1111982"/>
            <a:ext cx="1830285" cy="3963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37" y="3433962"/>
            <a:ext cx="6702230" cy="30339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83" y="1615179"/>
            <a:ext cx="5257838" cy="16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3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9FF69172-537C-A10E-FE92-12AB5CE6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51" y="1330639"/>
            <a:ext cx="5540177" cy="53858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4919" y="914400"/>
            <a:ext cx="386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dat_bar.txt </a:t>
            </a:r>
            <a:r>
              <a:rPr lang="ko-KR" altLang="en-US" dirty="0"/>
              <a:t>파일을 읽어서 아래와 같은 그림을 </a:t>
            </a:r>
            <a:r>
              <a:rPr lang="ko-KR" altLang="en-US" dirty="0" err="1"/>
              <a:t>그리시오</a:t>
            </a:r>
            <a:endParaRPr lang="en-US" altLang="ko-KR" dirty="0"/>
          </a:p>
        </p:txBody>
      </p:sp>
      <p:cxnSp>
        <p:nvCxnSpPr>
          <p:cNvPr id="5" name="직선 화살표 연결선 4"/>
          <p:cNvCxnSpPr>
            <a:stCxn id="7" idx="2"/>
          </p:cNvCxnSpPr>
          <p:nvPr/>
        </p:nvCxnSpPr>
        <p:spPr>
          <a:xfrm flipH="1">
            <a:off x="10489174" y="1207997"/>
            <a:ext cx="171958" cy="6824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40183" y="838665"/>
            <a:ext cx="841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galaxy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11" idx="2"/>
          </p:cNvCxnSpPr>
          <p:nvPr/>
        </p:nvCxnSpPr>
        <p:spPr>
          <a:xfrm flipH="1">
            <a:off x="7670453" y="1138523"/>
            <a:ext cx="204015" cy="682444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1459" y="769191"/>
            <a:ext cx="90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3333FF"/>
                </a:solidFill>
              </a:rPr>
              <a:t>iphone</a:t>
            </a:r>
            <a:endParaRPr lang="ko-KR" altLang="en-US" dirty="0">
              <a:solidFill>
                <a:srgbClr val="3333FF"/>
              </a:solidFill>
            </a:endParaRPr>
          </a:p>
        </p:txBody>
      </p:sp>
      <p:cxnSp>
        <p:nvCxnSpPr>
          <p:cNvPr id="12" name="직선 화살표 연결선 11"/>
          <p:cNvCxnSpPr>
            <a:cxnSpLocks/>
            <a:stCxn id="13" idx="2"/>
          </p:cNvCxnSpPr>
          <p:nvPr/>
        </p:nvCxnSpPr>
        <p:spPr>
          <a:xfrm>
            <a:off x="6012617" y="4208252"/>
            <a:ext cx="1019939" cy="31467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59608" y="3838920"/>
            <a:ext cx="90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iphone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/>
          <p:cNvCxnSpPr>
            <a:cxnSpLocks/>
            <a:stCxn id="15" idx="2"/>
          </p:cNvCxnSpPr>
          <p:nvPr/>
        </p:nvCxnSpPr>
        <p:spPr>
          <a:xfrm flipH="1">
            <a:off x="10299700" y="3521420"/>
            <a:ext cx="485779" cy="88548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64530" y="3152088"/>
            <a:ext cx="8418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galaxy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769" y="167591"/>
            <a:ext cx="6172581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100ACA8-153A-FB22-50AB-68D25378E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46" y="5222953"/>
            <a:ext cx="5036304" cy="300330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A60D463-CC9C-C409-5331-174206ADBC57}"/>
              </a:ext>
            </a:extLst>
          </p:cNvPr>
          <p:cNvSpPr/>
          <p:nvPr/>
        </p:nvSpPr>
        <p:spPr>
          <a:xfrm>
            <a:off x="5954206" y="5281225"/>
            <a:ext cx="340945" cy="215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6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313" y="1005594"/>
            <a:ext cx="702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아래의 </a:t>
            </a:r>
            <a:r>
              <a:rPr lang="en-US" altLang="ko-KR" dirty="0"/>
              <a:t>dat_bar.txt</a:t>
            </a:r>
            <a:r>
              <a:rPr lang="ko-KR" altLang="en-US" dirty="0"/>
              <a:t>를 읽어서 오른쪽과 같은 </a:t>
            </a:r>
            <a:r>
              <a:rPr lang="en-US" altLang="ko-KR" dirty="0"/>
              <a:t>bar</a:t>
            </a:r>
            <a:r>
              <a:rPr lang="ko-KR" altLang="en-US" dirty="0"/>
              <a:t> </a:t>
            </a:r>
            <a:r>
              <a:rPr lang="en-US" altLang="ko-KR" dirty="0"/>
              <a:t>plot</a:t>
            </a:r>
            <a:r>
              <a:rPr lang="ko-KR" altLang="en-US" dirty="0"/>
              <a:t>을 </a:t>
            </a:r>
            <a:r>
              <a:rPr lang="ko-KR" altLang="en-US" dirty="0" err="1"/>
              <a:t>그리시오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A2BA9-1787-FA44-2EEA-2E0EFFD31416}"/>
              </a:ext>
            </a:extLst>
          </p:cNvPr>
          <p:cNvSpPr txBox="1"/>
          <p:nvPr/>
        </p:nvSpPr>
        <p:spPr>
          <a:xfrm>
            <a:off x="6375539" y="5087433"/>
            <a:ext cx="225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axe.bar</a:t>
            </a:r>
            <a:endParaRPr lang="en-US" altLang="ko-KR" dirty="0"/>
          </a:p>
          <a:p>
            <a:pPr algn="ctr"/>
            <a:r>
              <a:rPr lang="en-US" altLang="ko-KR" dirty="0"/>
              <a:t>(loc</a:t>
            </a:r>
            <a:r>
              <a:rPr lang="ko-KR" altLang="en-US" dirty="0"/>
              <a:t>으로 각 행 접근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72837-2705-D123-0CF3-D476FE8039CF}"/>
              </a:ext>
            </a:extLst>
          </p:cNvPr>
          <p:cNvSpPr txBox="1"/>
          <p:nvPr/>
        </p:nvSpPr>
        <p:spPr>
          <a:xfrm>
            <a:off x="9017669" y="5103677"/>
            <a:ext cx="17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pandas.plot.bar</a:t>
            </a:r>
            <a:endParaRPr lang="en-US" altLang="ko-KR" dirty="0"/>
          </a:p>
        </p:txBody>
      </p:sp>
      <p:sp>
        <p:nvSpPr>
          <p:cNvPr id="14" name="모서리가 둥근 직사각형 5">
            <a:extLst>
              <a:ext uri="{FF2B5EF4-FFF2-40B4-BE49-F238E27FC236}">
                <a16:creationId xmlns:a16="http://schemas.microsoft.com/office/drawing/2014/main" id="{B8B9F186-7879-8B92-729B-449DD5350561}"/>
              </a:ext>
            </a:extLst>
          </p:cNvPr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 </a:t>
            </a:r>
            <a:r>
              <a:rPr lang="en-US" altLang="ko-KR" sz="3200" dirty="0" smtClean="0"/>
              <a:t>3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20B24D-90AD-B5EC-13F2-59A982A1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1455270"/>
            <a:ext cx="10824754" cy="35491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4B4F3A-DDAD-B03D-E689-DB5DDE9828C4}"/>
              </a:ext>
            </a:extLst>
          </p:cNvPr>
          <p:cNvSpPr txBox="1"/>
          <p:nvPr/>
        </p:nvSpPr>
        <p:spPr>
          <a:xfrm>
            <a:off x="850384" y="5103677"/>
            <a:ext cx="181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pandas.plot.line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95DE7-AD02-8417-52A0-80679F4B9FAA}"/>
              </a:ext>
            </a:extLst>
          </p:cNvPr>
          <p:cNvSpPr txBox="1"/>
          <p:nvPr/>
        </p:nvSpPr>
        <p:spPr>
          <a:xfrm>
            <a:off x="3629024" y="5103677"/>
            <a:ext cx="17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pandas.plot.bar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451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EE0F44-B66D-D055-967A-324519B9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1" y="1005840"/>
            <a:ext cx="6801200" cy="4178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7829" y="4140979"/>
            <a:ext cx="348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A+B: </a:t>
            </a:r>
            <a:r>
              <a:rPr lang="en-US" altLang="ko-KR" dirty="0" err="1">
                <a:solidFill>
                  <a:srgbClr val="FF0000"/>
                </a:solidFill>
              </a:rPr>
              <a:t>numpy</a:t>
            </a:r>
            <a:r>
              <a:rPr lang="en-US" altLang="ko-KR" dirty="0">
                <a:solidFill>
                  <a:srgbClr val="FF0000"/>
                </a:solidFill>
              </a:rPr>
              <a:t> element-wise </a:t>
            </a:r>
            <a:r>
              <a:rPr lang="ko-KR" altLang="en-US" dirty="0">
                <a:solidFill>
                  <a:srgbClr val="FF0000"/>
                </a:solidFill>
              </a:rPr>
              <a:t>덧셈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분할 </a:t>
            </a:r>
            <a:r>
              <a:rPr lang="ko-KR" altLang="en-US" sz="3200" dirty="0" err="1"/>
              <a:t>막대차트</a:t>
            </a:r>
            <a:r>
              <a:rPr lang="ko-KR" altLang="en-US" sz="3200" dirty="0"/>
              <a:t> 그리기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67393-0355-04D1-4F94-DE2BC7191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219" y="1274827"/>
            <a:ext cx="5907012" cy="311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0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C36CDA9-27E9-37BB-ED7E-2EC69D922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53" y="1750278"/>
            <a:ext cx="5422023" cy="360622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 </a:t>
            </a:r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66" y="1982645"/>
            <a:ext cx="1991003" cy="2772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28313" y="1005594"/>
            <a:ext cx="766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아래의 </a:t>
            </a:r>
            <a:r>
              <a:rPr lang="en-US" altLang="ko-KR" dirty="0"/>
              <a:t>dat_bar.txt</a:t>
            </a:r>
            <a:r>
              <a:rPr lang="ko-KR" altLang="en-US" dirty="0"/>
              <a:t>를 읽어서 오른쪽과 같은 분할 </a:t>
            </a:r>
            <a:r>
              <a:rPr lang="ko-KR" altLang="en-US" dirty="0" err="1"/>
              <a:t>막대차트를</a:t>
            </a:r>
            <a:r>
              <a:rPr lang="ko-KR" altLang="en-US" dirty="0"/>
              <a:t> </a:t>
            </a:r>
            <a:r>
              <a:rPr lang="ko-KR" altLang="en-US" dirty="0" err="1"/>
              <a:t>그리시오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18C0C-F17D-6357-1E6A-1AA50BF231F0}"/>
              </a:ext>
            </a:extLst>
          </p:cNvPr>
          <p:cNvSpPr txBox="1"/>
          <p:nvPr/>
        </p:nvSpPr>
        <p:spPr>
          <a:xfrm>
            <a:off x="2031444" y="6062738"/>
            <a:ext cx="4653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Color_list</a:t>
            </a:r>
            <a:r>
              <a:rPr lang="ko-KR" altLang="en-US" sz="1600" dirty="0"/>
              <a:t>의 </a:t>
            </a:r>
            <a:r>
              <a:rPr lang="en-US" altLang="ko-KR" sz="1600" dirty="0"/>
              <a:t>12</a:t>
            </a:r>
            <a:r>
              <a:rPr lang="ko-KR" altLang="en-US" sz="1600" dirty="0"/>
              <a:t>개의 값을 </a:t>
            </a:r>
            <a:r>
              <a:rPr lang="en-US" altLang="ko-KR" sz="1600" dirty="0" err="1"/>
              <a:t>jan</a:t>
            </a:r>
            <a:r>
              <a:rPr lang="en-US" altLang="ko-KR" sz="1600" dirty="0"/>
              <a:t> ~ dec </a:t>
            </a:r>
            <a:r>
              <a:rPr lang="ko-KR" altLang="en-US" sz="1600" dirty="0"/>
              <a:t>까지 순차적으로 </a:t>
            </a:r>
            <a:r>
              <a:rPr lang="ko-KR" altLang="en-US" sz="1600" dirty="0" err="1"/>
              <a:t>사용하시오</a:t>
            </a:r>
            <a:endParaRPr lang="ko-KR" altLang="en-US" sz="16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414C65D-AC27-C66C-9069-0627EAB94836}"/>
              </a:ext>
            </a:extLst>
          </p:cNvPr>
          <p:cNvSpPr/>
          <p:nvPr/>
        </p:nvSpPr>
        <p:spPr>
          <a:xfrm rot="16200000">
            <a:off x="4870677" y="5333244"/>
            <a:ext cx="696987" cy="431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5DCD4-B662-E459-477C-2DAFDFFECB05}"/>
              </a:ext>
            </a:extLst>
          </p:cNvPr>
          <p:cNvSpPr txBox="1"/>
          <p:nvPr/>
        </p:nvSpPr>
        <p:spPr>
          <a:xfrm>
            <a:off x="7183088" y="5985793"/>
            <a:ext cx="20985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dataframe.plot.bar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F09022A-CF9A-588A-C5DD-50F73E63703F}"/>
              </a:ext>
            </a:extLst>
          </p:cNvPr>
          <p:cNvSpPr/>
          <p:nvPr/>
        </p:nvSpPr>
        <p:spPr>
          <a:xfrm rot="16200000">
            <a:off x="7757113" y="5333245"/>
            <a:ext cx="696987" cy="431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2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605790" y="218138"/>
            <a:ext cx="10980420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Q &amp; A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000586" y="2911515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861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505957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 </a:t>
            </a:r>
            <a:r>
              <a:rPr lang="ko-KR" altLang="en-US" b="1" dirty="0">
                <a:solidFill>
                  <a:schemeClr val="bg1"/>
                </a:solidFill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9554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5790" y="2628181"/>
            <a:ext cx="10980420" cy="12649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bar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56769" y="167591"/>
            <a:ext cx="120463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bar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9" y="751659"/>
            <a:ext cx="9822779" cy="59072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22B9A6C-03FD-542E-608C-F33B796CF3BB}"/>
              </a:ext>
            </a:extLst>
          </p:cNvPr>
          <p:cNvSpPr/>
          <p:nvPr/>
        </p:nvSpPr>
        <p:spPr>
          <a:xfrm>
            <a:off x="2529068" y="4901878"/>
            <a:ext cx="2691114" cy="295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1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8" y="891407"/>
            <a:ext cx="6678600" cy="20073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03062" y="2777630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2552" y="2777631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height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bar </a:t>
            </a:r>
            <a:r>
              <a:rPr lang="ko-KR" altLang="en-US" sz="3200" dirty="0">
                <a:solidFill>
                  <a:schemeClr val="bg1"/>
                </a:solidFill>
              </a:rPr>
              <a:t>예제 </a:t>
            </a:r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02" y="3308725"/>
            <a:ext cx="6771337" cy="34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2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0" y="840764"/>
            <a:ext cx="5097749" cy="2876657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bar: various width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379" y="3279024"/>
            <a:ext cx="8019056" cy="349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1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string X &amp; series bar plot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93" y="860794"/>
            <a:ext cx="3514751" cy="58722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986" y="855677"/>
            <a:ext cx="6844171" cy="5877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592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</a:rPr>
              <a:t>수평막대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(horizontal bar: </a:t>
            </a:r>
            <a:r>
              <a:rPr lang="en-US" altLang="ko-KR" sz="3200" dirty="0" err="1">
                <a:solidFill>
                  <a:schemeClr val="bg1"/>
                </a:solidFill>
              </a:rPr>
              <a:t>barh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76796"/>
          <a:stretch/>
        </p:blipFill>
        <p:spPr>
          <a:xfrm>
            <a:off x="255270" y="970728"/>
            <a:ext cx="5431202" cy="16327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32695"/>
          <a:stretch/>
        </p:blipFill>
        <p:spPr>
          <a:xfrm>
            <a:off x="5686472" y="970728"/>
            <a:ext cx="5426141" cy="47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2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96" y="1009019"/>
            <a:ext cx="4143953" cy="40010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56410" y="24269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0.25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 rot="16200000">
            <a:off x="8033072" y="2829572"/>
            <a:ext cx="213977" cy="22764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다중막대차트 그리기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313" y="4186588"/>
            <a:ext cx="431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직접 </a:t>
            </a:r>
            <a:r>
              <a:rPr lang="en-US" altLang="ko-KR" sz="1400" dirty="0">
                <a:solidFill>
                  <a:srgbClr val="FF0000"/>
                </a:solidFill>
              </a:rPr>
              <a:t>color </a:t>
            </a:r>
            <a:r>
              <a:rPr lang="ko-KR" altLang="en-US" sz="1400" dirty="0">
                <a:solidFill>
                  <a:srgbClr val="FF0000"/>
                </a:solidFill>
              </a:rPr>
              <a:t>지정하지 않으면 미리 정해진 </a:t>
            </a:r>
            <a:r>
              <a:rPr lang="en-US" altLang="ko-KR" sz="1400" dirty="0">
                <a:solidFill>
                  <a:srgbClr val="FF0000"/>
                </a:solidFill>
              </a:rPr>
              <a:t>color </a:t>
            </a:r>
            <a:r>
              <a:rPr lang="ko-KR" altLang="en-US" sz="1400" dirty="0">
                <a:solidFill>
                  <a:srgbClr val="FF0000"/>
                </a:solidFill>
              </a:rPr>
              <a:t>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45" y="922603"/>
            <a:ext cx="3837545" cy="31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1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6970</TotalTime>
  <Words>179</Words>
  <Application>Microsoft Office PowerPoint</Application>
  <PresentationFormat>와이드스크린</PresentationFormat>
  <Paragraphs>47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데이터 시각화 (2024)</vt:lpstr>
      <vt:lpstr>4 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952</cp:revision>
  <dcterms:created xsi:type="dcterms:W3CDTF">2017-09-01T05:40:26Z</dcterms:created>
  <dcterms:modified xsi:type="dcterms:W3CDTF">2024-09-27T01:15:06Z</dcterms:modified>
</cp:coreProperties>
</file>