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60" r:id="rId2"/>
    <p:sldId id="531" r:id="rId3"/>
    <p:sldId id="708" r:id="rId4"/>
    <p:sldId id="702" r:id="rId5"/>
    <p:sldId id="666" r:id="rId6"/>
    <p:sldId id="713" r:id="rId7"/>
    <p:sldId id="703" r:id="rId8"/>
    <p:sldId id="700" r:id="rId9"/>
    <p:sldId id="701" r:id="rId10"/>
    <p:sldId id="719" r:id="rId11"/>
    <p:sldId id="717" r:id="rId12"/>
    <p:sldId id="704" r:id="rId13"/>
    <p:sldId id="705" r:id="rId14"/>
    <p:sldId id="673" r:id="rId15"/>
    <p:sldId id="674" r:id="rId16"/>
    <p:sldId id="676" r:id="rId17"/>
    <p:sldId id="675" r:id="rId18"/>
    <p:sldId id="718" r:id="rId19"/>
    <p:sldId id="679" r:id="rId20"/>
    <p:sldId id="707" r:id="rId21"/>
    <p:sldId id="706" r:id="rId22"/>
    <p:sldId id="680" r:id="rId23"/>
    <p:sldId id="709" r:id="rId24"/>
    <p:sldId id="681" r:id="rId25"/>
    <p:sldId id="714" r:id="rId26"/>
    <p:sldId id="682" r:id="rId27"/>
    <p:sldId id="683" r:id="rId28"/>
    <p:sldId id="684" r:id="rId29"/>
    <p:sldId id="71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228" y="51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0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>
                <a:solidFill>
                  <a:schemeClr val="bg1"/>
                </a:solidFill>
              </a:rPr>
              <a:t>(</a:t>
            </a:r>
            <a:r>
              <a:rPr lang="en-US" altLang="ko-KR" sz="4800" smtClean="0">
                <a:solidFill>
                  <a:schemeClr val="bg1"/>
                </a:solidFill>
              </a:rPr>
              <a:t>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원형 차트 </a:t>
            </a:r>
            <a:r>
              <a:rPr lang="en-US" altLang="ko-KR" sz="3200" dirty="0"/>
              <a:t>(pie</a:t>
            </a:r>
            <a:r>
              <a:rPr lang="en-US" altLang="ko-KR" sz="3200" dirty="0" smtClean="0"/>
              <a:t>) with labels, explode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36" y="844114"/>
            <a:ext cx="7879048" cy="59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8313" y="1005594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</a:t>
            </a:r>
            <a:r>
              <a:rPr lang="ko-KR" altLang="en-US" dirty="0"/>
              <a:t>를 직접 입력하여</a:t>
            </a:r>
            <a:r>
              <a:rPr lang="en-US" altLang="ko-KR" dirty="0"/>
              <a:t>, </a:t>
            </a:r>
            <a:r>
              <a:rPr lang="ko-KR" altLang="en-US" dirty="0"/>
              <a:t>아래와 같은 </a:t>
            </a:r>
            <a:r>
              <a:rPr lang="en-US" altLang="ko-KR" dirty="0"/>
              <a:t>pie </a:t>
            </a:r>
            <a:r>
              <a:rPr lang="ko-KR" altLang="en-US" dirty="0"/>
              <a:t>그래프를 </a:t>
            </a:r>
            <a:r>
              <a:rPr lang="ko-KR" altLang="en-US" dirty="0" err="1"/>
              <a:t>그리시오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513" y="5039139"/>
            <a:ext cx="5477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색깔은 제공되는 색깔 사용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비율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sym typeface="Wingdings" panose="05000000000000000000" pitchFamily="2" charset="2"/>
              </a:rPr>
              <a:t>파랑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  <a:r>
              <a:rPr lang="ko-KR" altLang="en-US" sz="2000" dirty="0" smtClean="0">
                <a:sym typeface="Wingdings" panose="05000000000000000000" pitchFamily="2" charset="2"/>
              </a:rPr>
              <a:t>주황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  <a:r>
              <a:rPr lang="ko-KR" altLang="en-US" sz="2000" dirty="0" smtClean="0">
                <a:sym typeface="Wingdings" panose="05000000000000000000" pitchFamily="2" charset="2"/>
              </a:rPr>
              <a:t>초록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  <a:r>
              <a:rPr lang="ko-KR" altLang="en-US" sz="2000" dirty="0" smtClean="0">
                <a:sym typeface="Wingdings" panose="05000000000000000000" pitchFamily="2" charset="2"/>
              </a:rPr>
              <a:t>빨강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  <a:r>
              <a:rPr lang="ko-KR" altLang="en-US" sz="2000" dirty="0" smtClean="0">
                <a:sym typeface="Wingdings" panose="05000000000000000000" pitchFamily="2" charset="2"/>
              </a:rPr>
              <a:t>보라</a:t>
            </a:r>
            <a:r>
              <a:rPr lang="en-US" altLang="ko-KR" sz="2000" dirty="0" smtClean="0">
                <a:sym typeface="Wingdings" panose="05000000000000000000" pitchFamily="2" charset="2"/>
              </a:rPr>
              <a:t>=1:5:10:5:1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59" y="1603526"/>
            <a:ext cx="3706094" cy="29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histogram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9554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8" y="973731"/>
            <a:ext cx="8855207" cy="242337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히스토그램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hist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164294" y="4007160"/>
            <a:ext cx="3218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261938">
              <a:buFont typeface="Wingdings" panose="05000000000000000000" pitchFamily="2" charset="2"/>
              <a:buChar char="§"/>
            </a:pPr>
            <a:r>
              <a:rPr lang="ko-KR" altLang="en-US" sz="2000" dirty="0"/>
              <a:t> </a:t>
            </a:r>
            <a:r>
              <a:rPr lang="en-US" altLang="ko-KR" sz="2000" dirty="0"/>
              <a:t>histogram:</a:t>
            </a:r>
            <a:br>
              <a:rPr lang="en-US" altLang="ko-KR" sz="2000" dirty="0"/>
            </a:br>
            <a:r>
              <a:rPr lang="ko-KR" altLang="en-US" sz="2000" dirty="0"/>
              <a:t>도수분포표를 그래프로 나타낸 것</a:t>
            </a:r>
            <a:r>
              <a:rPr lang="en-US" altLang="ko-KR" sz="2000" dirty="0"/>
              <a:t>, </a:t>
            </a:r>
            <a:r>
              <a:rPr lang="ko-KR" altLang="en-US" sz="2000" dirty="0"/>
              <a:t>분포 확인 시 주로 사용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5013"/>
          <a:stretch/>
        </p:blipFill>
        <p:spPr>
          <a:xfrm>
            <a:off x="3490148" y="4152212"/>
            <a:ext cx="4000147" cy="2559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43" y="3658716"/>
            <a:ext cx="3433788" cy="305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7705344" y="5123625"/>
            <a:ext cx="7810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0807" y="370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도수분포표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히스토그램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hist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5190"/>
          <a:stretch/>
        </p:blipFill>
        <p:spPr>
          <a:xfrm>
            <a:off x="309122" y="962024"/>
            <a:ext cx="6730351" cy="5133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8976" r="37713"/>
          <a:stretch/>
        </p:blipFill>
        <p:spPr>
          <a:xfrm>
            <a:off x="7125198" y="1714500"/>
            <a:ext cx="4484240" cy="2628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6283" y="4563209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en-US" altLang="ko-KR" dirty="0"/>
              <a:t>data</a:t>
            </a:r>
            <a:r>
              <a:rPr lang="ko-KR" altLang="en-US" dirty="0"/>
              <a:t>의 최소값</a:t>
            </a:r>
            <a:r>
              <a:rPr lang="en-US" altLang="ko-KR" dirty="0"/>
              <a:t>, </a:t>
            </a:r>
            <a:r>
              <a:rPr lang="ko-KR" altLang="en-US" dirty="0"/>
              <a:t>최대값 사이를</a:t>
            </a:r>
            <a:endParaRPr lang="en-US" altLang="ko-KR" dirty="0"/>
          </a:p>
          <a:p>
            <a:r>
              <a:rPr lang="en-US" altLang="ko-KR" dirty="0"/>
              <a:t>bin</a:t>
            </a:r>
            <a:r>
              <a:rPr lang="ko-KR" altLang="en-US" dirty="0"/>
              <a:t>수 만큼 균등하게 나눈다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0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9" y="985603"/>
            <a:ext cx="11237481" cy="5083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320" y="3296920"/>
            <a:ext cx="5486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8640" y="3175000"/>
            <a:ext cx="5486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67469" y="3307080"/>
            <a:ext cx="5486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71978" y="3307080"/>
            <a:ext cx="5486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976" y="173887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히스토그램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hist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602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1" y="883541"/>
            <a:ext cx="5972219" cy="329567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중심극한정리 예제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5312" y="2288899"/>
            <a:ext cx="461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모집단의 분포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모분포</a:t>
            </a:r>
            <a:r>
              <a:rPr lang="en-US" altLang="ko-KR" sz="1400" b="1" dirty="0"/>
              <a:t>): uniform (2,5)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30" y="2627453"/>
            <a:ext cx="5668037" cy="31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67" y="1694220"/>
            <a:ext cx="8404665" cy="242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1976" y="173887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중심 극한 정리</a:t>
            </a:r>
          </a:p>
        </p:txBody>
      </p:sp>
    </p:spTree>
    <p:extLst>
      <p:ext uri="{BB962C8B-B14F-4D97-AF65-F5344CB8AC3E}">
        <p14:creationId xmlns:p14="http://schemas.microsoft.com/office/powerpoint/2010/main" val="334931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88380" y="1005382"/>
            <a:ext cx="461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모집단의 분포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모분포</a:t>
            </a:r>
            <a:r>
              <a:rPr lang="en-US" altLang="ko-KR" sz="1400" b="1" dirty="0"/>
              <a:t>): </a:t>
            </a:r>
            <a:r>
              <a:rPr lang="en-US" altLang="ko-KR" sz="1400" b="1" dirty="0" err="1" smtClean="0"/>
              <a:t>chisquare</a:t>
            </a:r>
            <a:r>
              <a:rPr lang="en-US" altLang="ko-KR" sz="1400" b="1" dirty="0" smtClean="0"/>
              <a:t> (</a:t>
            </a:r>
            <a:r>
              <a:rPr lang="en-US" altLang="ko-KR" sz="1400" b="1" dirty="0" err="1" smtClean="0"/>
              <a:t>df</a:t>
            </a:r>
            <a:r>
              <a:rPr lang="en-US" altLang="ko-KR" sz="1400" b="1" dirty="0" smtClean="0"/>
              <a:t>=3)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98" y="1481276"/>
            <a:ext cx="6815187" cy="3576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2754" y="5226057"/>
            <a:ext cx="44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numpy.mean</a:t>
            </a:r>
            <a:r>
              <a:rPr lang="en-US" altLang="ko-KR" dirty="0" smtClean="0"/>
              <a:t>(), for loop </a:t>
            </a:r>
            <a:r>
              <a:rPr lang="ko-KR" altLang="en-US" dirty="0" smtClean="0"/>
              <a:t>각각 사용해보기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7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327" y="853737"/>
            <a:ext cx="107588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dirty="0"/>
              <a:t>csv</a:t>
            </a:r>
            <a:r>
              <a:rPr lang="ko-KR" altLang="en-US" dirty="0"/>
              <a:t>파일 </a:t>
            </a:r>
            <a:r>
              <a:rPr lang="en-US" altLang="ko-KR" dirty="0" smtClean="0"/>
              <a:t>'dat_hist.txt</a:t>
            </a:r>
            <a:r>
              <a:rPr lang="en-US" altLang="ko-KR" dirty="0"/>
              <a:t>＇</a:t>
            </a:r>
            <a:r>
              <a:rPr lang="ko-KR" altLang="en-US" dirty="0"/>
              <a:t>을 읽어서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>
                <a:solidFill>
                  <a:srgbClr val="3333FF"/>
                </a:solidFill>
              </a:rPr>
              <a:t>seoul</a:t>
            </a:r>
            <a:r>
              <a:rPr lang="ko-KR" altLang="en-US" dirty="0">
                <a:solidFill>
                  <a:srgbClr val="3333FF"/>
                </a:solidFill>
              </a:rPr>
              <a:t> 데이터를 </a:t>
            </a:r>
            <a:r>
              <a:rPr lang="en-US" altLang="ko-KR" dirty="0">
                <a:solidFill>
                  <a:srgbClr val="3333FF"/>
                </a:solidFill>
              </a:rPr>
              <a:t>ax1</a:t>
            </a:r>
            <a:r>
              <a:rPr lang="ko-KR" altLang="en-US" dirty="0">
                <a:solidFill>
                  <a:srgbClr val="3333FF"/>
                </a:solidFill>
              </a:rPr>
              <a:t>에</a:t>
            </a:r>
            <a:r>
              <a:rPr lang="en-US" altLang="ko-KR" dirty="0">
                <a:solidFill>
                  <a:srgbClr val="3333FF"/>
                </a:solidFill>
              </a:rPr>
              <a:t>,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 err="1">
                <a:solidFill>
                  <a:srgbClr val="3333FF"/>
                </a:solidFill>
              </a:rPr>
              <a:t>seoul</a:t>
            </a:r>
            <a:r>
              <a:rPr lang="en-US" altLang="ko-KR" dirty="0">
                <a:solidFill>
                  <a:srgbClr val="3333FF"/>
                </a:solidFill>
              </a:rPr>
              <a:t>, </a:t>
            </a:r>
            <a:r>
              <a:rPr lang="en-US" altLang="ko-KR" dirty="0" err="1">
                <a:solidFill>
                  <a:srgbClr val="3333FF"/>
                </a:solidFill>
              </a:rPr>
              <a:t>busan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데이터를 같이 </a:t>
            </a:r>
            <a:r>
              <a:rPr lang="en-US" altLang="ko-KR" dirty="0">
                <a:solidFill>
                  <a:srgbClr val="3333FF"/>
                </a:solidFill>
              </a:rPr>
              <a:t>ax2</a:t>
            </a:r>
            <a:r>
              <a:rPr lang="ko-KR" altLang="en-US" dirty="0">
                <a:solidFill>
                  <a:srgbClr val="3333FF"/>
                </a:solidFill>
              </a:rPr>
              <a:t>에</a:t>
            </a:r>
            <a:r>
              <a:rPr lang="en-US" altLang="ko-KR" dirty="0">
                <a:solidFill>
                  <a:srgbClr val="3333FF"/>
                </a:solidFill>
              </a:rPr>
              <a:t>,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 err="1">
                <a:solidFill>
                  <a:srgbClr val="3333FF"/>
                </a:solidFill>
              </a:rPr>
              <a:t>pandas.plot.hist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함수를 사용하여 </a:t>
            </a:r>
            <a:r>
              <a:rPr lang="en-US" altLang="ko-KR" dirty="0">
                <a:solidFill>
                  <a:srgbClr val="3333FF"/>
                </a:solidFill>
              </a:rPr>
              <a:t>ax3</a:t>
            </a:r>
            <a:r>
              <a:rPr lang="ko-KR" altLang="en-US" dirty="0">
                <a:solidFill>
                  <a:srgbClr val="3333FF"/>
                </a:solidFill>
              </a:rPr>
              <a:t>에</a:t>
            </a:r>
            <a:r>
              <a:rPr lang="en-US" altLang="ko-KR" dirty="0">
                <a:solidFill>
                  <a:srgbClr val="3333FF"/>
                </a:solidFill>
              </a:rPr>
              <a:t>,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/>
              <a:t>histogram</a:t>
            </a:r>
            <a:r>
              <a:rPr lang="ko-KR" altLang="en-US" dirty="0"/>
              <a:t>으로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/>
              <a:t>(bin</a:t>
            </a:r>
            <a:r>
              <a:rPr lang="ko-KR" altLang="en-US" dirty="0"/>
              <a:t>의 개수</a:t>
            </a:r>
            <a:r>
              <a:rPr lang="en-US" altLang="ko-KR" dirty="0"/>
              <a:t>: 30)</a:t>
            </a:r>
            <a:endParaRPr 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976" y="173887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파일에서 읽어서 히스토그램 그리기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9" y="4071766"/>
            <a:ext cx="10526594" cy="2448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36" y="913955"/>
            <a:ext cx="5712149" cy="29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730" y="900868"/>
            <a:ext cx="1066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평균 </a:t>
            </a:r>
            <a:r>
              <a:rPr lang="en-US" altLang="ko-KR" sz="2000" dirty="0"/>
              <a:t>0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정규분포를 따르는 확률 변수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가 있을 때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Y=X**2+X**2+X**2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분포를 히스토그램으로 </a:t>
            </a:r>
            <a:r>
              <a:rPr lang="ko-KR" altLang="en-US" sz="2000" dirty="0" err="1" smtClean="0"/>
              <a:t>그리시오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cf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chisquare</a:t>
            </a:r>
            <a:r>
              <a:rPr lang="en-US" altLang="ko-KR" sz="2000" dirty="0" smtClean="0"/>
              <a:t> distribution)</a:t>
            </a:r>
            <a:endParaRPr 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5" y="1685296"/>
            <a:ext cx="6245226" cy="2714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12" y="1757963"/>
            <a:ext cx="4568335" cy="2383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0" y="4400282"/>
            <a:ext cx="4281027" cy="1886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29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boxplot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062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594" y="827775"/>
            <a:ext cx="11269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2619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 </a:t>
            </a:r>
            <a:r>
              <a:rPr lang="en-US" altLang="ko-KR" sz="2000" dirty="0"/>
              <a:t>boxplot(</a:t>
            </a:r>
            <a:r>
              <a:rPr lang="ko-KR" altLang="en-US" sz="2000" dirty="0"/>
              <a:t>상자수염그림</a:t>
            </a:r>
            <a:r>
              <a:rPr lang="en-US" altLang="ko-KR" sz="2000" dirty="0"/>
              <a:t>):</a:t>
            </a:r>
          </a:p>
          <a:p>
            <a:pPr marL="62865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최소값</a:t>
            </a:r>
            <a:r>
              <a:rPr lang="en-US" altLang="ko-KR" sz="2000" dirty="0"/>
              <a:t>(min), </a:t>
            </a:r>
            <a:r>
              <a:rPr lang="ko-KR" altLang="en-US" sz="2000" dirty="0"/>
              <a:t>제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사분위</a:t>
            </a:r>
            <a:r>
              <a:rPr lang="en-US" altLang="ko-KR" sz="2000" dirty="0"/>
              <a:t>(Q1) , </a:t>
            </a: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 err="1"/>
              <a:t>사분위</a:t>
            </a:r>
            <a:r>
              <a:rPr lang="en-US" altLang="ko-KR" sz="2000" dirty="0"/>
              <a:t>(Q2), 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 err="1"/>
              <a:t>사분위</a:t>
            </a:r>
            <a:r>
              <a:rPr lang="en-US" altLang="ko-KR" sz="2000" dirty="0"/>
              <a:t>(Q3), </a:t>
            </a:r>
            <a:r>
              <a:rPr lang="ko-KR" altLang="en-US" sz="2000" dirty="0"/>
              <a:t>최대값</a:t>
            </a:r>
            <a:r>
              <a:rPr lang="en-US" altLang="ko-KR" sz="2000" dirty="0"/>
              <a:t>(max)</a:t>
            </a:r>
            <a:r>
              <a:rPr lang="ko-KR" altLang="en-US" sz="2000" dirty="0"/>
              <a:t> 표현</a:t>
            </a:r>
            <a:endParaRPr lang="en-US" altLang="ko-KR" sz="2000" dirty="0"/>
          </a:p>
          <a:p>
            <a:pPr marL="62865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수치형</a:t>
            </a:r>
            <a:r>
              <a:rPr lang="ko-KR" altLang="en-US" sz="2000" dirty="0"/>
              <a:t> 자료 표현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2854" y="6030127"/>
            <a:ext cx="10049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제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사분위는</a:t>
            </a:r>
            <a:r>
              <a:rPr lang="ko-KR" altLang="en-US" sz="2000" dirty="0"/>
              <a:t> 중앙값</a:t>
            </a:r>
            <a:r>
              <a:rPr lang="en-US" altLang="ko-KR" sz="2000" dirty="0"/>
              <a:t>(median)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중위수라고</a:t>
            </a:r>
            <a:r>
              <a:rPr lang="ko-KR" altLang="en-US" sz="2000" dirty="0"/>
              <a:t> 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가장 가운데 있는 값을 말한다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평균이 아니다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63" y="2144015"/>
            <a:ext cx="5174488" cy="3623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1" y="354631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Q3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1215" y="405414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Q2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2408" y="428779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Q1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3788" y="2028104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이상치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6251" y="2144015"/>
            <a:ext cx="233362" cy="17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상자그림</a:t>
            </a:r>
            <a:r>
              <a:rPr lang="ko-KR" altLang="en-US" sz="3200" dirty="0"/>
              <a:t> 그리기 </a:t>
            </a:r>
            <a:r>
              <a:rPr lang="en-US" altLang="ko-KR" sz="3200" dirty="0"/>
              <a:t>(boxplot)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067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상자그림</a:t>
            </a:r>
            <a:r>
              <a:rPr lang="ko-KR" altLang="en-US" sz="3200" dirty="0"/>
              <a:t> 그리기 </a:t>
            </a:r>
            <a:r>
              <a:rPr lang="en-US" altLang="ko-KR" sz="3200" dirty="0"/>
              <a:t>(boxplot)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7" y="966773"/>
            <a:ext cx="10751757" cy="44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상자그림</a:t>
            </a:r>
            <a:r>
              <a:rPr lang="ko-KR" altLang="en-US" sz="3200" dirty="0"/>
              <a:t> 그리기 </a:t>
            </a:r>
            <a:r>
              <a:rPr lang="en-US" altLang="ko-KR" sz="3200" dirty="0"/>
              <a:t>(boxplot)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7" y="1148697"/>
            <a:ext cx="5272781" cy="1723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7479" y="2516702"/>
            <a:ext cx="330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표준정규분포에서 값 </a:t>
            </a:r>
            <a:r>
              <a:rPr lang="en-US" altLang="ko-KR" sz="1400" dirty="0">
                <a:solidFill>
                  <a:srgbClr val="FF0000"/>
                </a:solidFill>
              </a:rPr>
              <a:t>1000</a:t>
            </a:r>
            <a:r>
              <a:rPr lang="ko-KR" altLang="en-US" sz="1400" dirty="0">
                <a:solidFill>
                  <a:srgbClr val="FF0000"/>
                </a:solidFill>
              </a:rPr>
              <a:t>개 </a:t>
            </a:r>
            <a:r>
              <a:rPr lang="en-US" altLang="ko-KR" sz="1400" dirty="0">
                <a:solidFill>
                  <a:srgbClr val="FF0000"/>
                </a:solidFill>
              </a:rPr>
              <a:t>sampling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78" y="1228710"/>
            <a:ext cx="2667019" cy="39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상자그림</a:t>
            </a:r>
            <a:r>
              <a:rPr lang="ko-KR" altLang="en-US" sz="3200" dirty="0"/>
              <a:t> 그리기 </a:t>
            </a:r>
            <a:r>
              <a:rPr lang="en-US" altLang="ko-KR" sz="3200" dirty="0"/>
              <a:t>(boxplot)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191834" y="823255"/>
            <a:ext cx="4778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/>
              <a:t>boxplot: </a:t>
            </a:r>
            <a:r>
              <a:rPr lang="en-US" altLang="ko-KR" sz="2000" dirty="0" smtClean="0"/>
              <a:t>upper, lower </a:t>
            </a:r>
            <a:r>
              <a:rPr lang="en-US" altLang="ko-KR" sz="2000" dirty="0"/>
              <a:t>fence </a:t>
            </a:r>
            <a:r>
              <a:rPr lang="ko-KR" altLang="en-US" sz="2000" dirty="0"/>
              <a:t>표시하기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28" y="1806331"/>
            <a:ext cx="2057415" cy="32956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62" y="904005"/>
            <a:ext cx="4561055" cy="3194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0" y="1576528"/>
            <a:ext cx="3438550" cy="33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4" y="892948"/>
            <a:ext cx="4431523" cy="57634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상자그림</a:t>
            </a:r>
            <a:r>
              <a:rPr lang="ko-KR" altLang="en-US" sz="3200" dirty="0"/>
              <a:t> 그리기 </a:t>
            </a:r>
            <a:r>
              <a:rPr lang="en-US" altLang="ko-KR" sz="3200" dirty="0"/>
              <a:t>(boxplot)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88" y="892948"/>
            <a:ext cx="7084248" cy="47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458" y="4747568"/>
            <a:ext cx="11508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위 그림과 같이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에 각각의 </a:t>
            </a:r>
            <a:r>
              <a:rPr lang="en-US" altLang="ko-KR" dirty="0"/>
              <a:t>boxplot</a:t>
            </a:r>
            <a:r>
              <a:rPr lang="ko-KR" altLang="en-US" dirty="0"/>
              <a:t>을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 smtClean="0"/>
              <a:t>(ax2:</a:t>
            </a:r>
            <a:r>
              <a:rPr lang="ko-KR" altLang="en-US" dirty="0" smtClean="0"/>
              <a:t> </a:t>
            </a:r>
            <a:r>
              <a:rPr lang="en-US" altLang="ko-KR" dirty="0"/>
              <a:t>boxplot parameter “positions"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data 1) </a:t>
            </a: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의 정규분포에서 </a:t>
            </a:r>
            <a:r>
              <a:rPr lang="ko-KR" altLang="en-US" dirty="0" err="1"/>
              <a:t>샘플링한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개의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data 2) </a:t>
            </a: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2</a:t>
            </a:r>
            <a:r>
              <a:rPr lang="ko-KR" altLang="en-US" dirty="0"/>
              <a:t>의 정규분포에서 </a:t>
            </a:r>
            <a:r>
              <a:rPr lang="ko-KR" altLang="en-US" dirty="0" err="1"/>
              <a:t>샘플링한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개의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data 3) </a:t>
            </a:r>
            <a:r>
              <a:rPr lang="ko-KR" altLang="en-US" dirty="0"/>
              <a:t>평균이 </a:t>
            </a:r>
            <a:r>
              <a:rPr lang="en-US" altLang="ko-KR" dirty="0"/>
              <a:t>5,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의 정규분포에서 </a:t>
            </a:r>
            <a:r>
              <a:rPr lang="ko-KR" altLang="en-US" dirty="0" err="1"/>
              <a:t>샘플링한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개의 값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8218"/>
          <a:stretch/>
        </p:blipFill>
        <p:spPr>
          <a:xfrm>
            <a:off x="1819863" y="1698770"/>
            <a:ext cx="7530498" cy="2600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8583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791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0999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5544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0818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30590" y="1426550"/>
            <a:ext cx="9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1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파일로부터의 데이터 </a:t>
            </a:r>
            <a:r>
              <a:rPr lang="en-US" altLang="ko-KR" sz="3200" dirty="0"/>
              <a:t>boxplot </a:t>
            </a:r>
            <a:r>
              <a:rPr lang="ko-KR" altLang="en-US" sz="3200" dirty="0"/>
              <a:t>그리기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79" y="3179721"/>
            <a:ext cx="9410769" cy="3476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1" y="990023"/>
            <a:ext cx="4805398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3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56769" y="218138"/>
            <a:ext cx="12078462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52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Contents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376236" y="856387"/>
            <a:ext cx="719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bar </a:t>
            </a:r>
            <a:r>
              <a:rPr lang="en-US" altLang="ko-KR" sz="2800"/>
              <a:t>(Cont’d)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histogram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190921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bar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8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31" y="1376023"/>
            <a:ext cx="5271940" cy="2977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35" y="1376023"/>
            <a:ext cx="3444039" cy="3461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8925" y="214370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대구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양방향 </a:t>
            </a:r>
            <a:r>
              <a:rPr lang="ko-KR" altLang="en-US" sz="3200" dirty="0" err="1"/>
              <a:t>막대차트</a:t>
            </a:r>
            <a:r>
              <a:rPr lang="ko-KR" altLang="en-US" sz="3200" dirty="0"/>
              <a:t> 그리기</a:t>
            </a:r>
          </a:p>
        </p:txBody>
      </p:sp>
    </p:spTree>
    <p:extLst>
      <p:ext uri="{BB962C8B-B14F-4D97-AF65-F5344CB8AC3E}">
        <p14:creationId xmlns:p14="http://schemas.microsoft.com/office/powerpoint/2010/main" val="104347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313" y="1005594"/>
            <a:ext cx="642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dat_bar.txt</a:t>
            </a:r>
            <a:r>
              <a:rPr lang="ko-KR" altLang="en-US" dirty="0"/>
              <a:t>를 읽어서 아래와 같이 양방향 막대를 </a:t>
            </a:r>
            <a:r>
              <a:rPr lang="ko-KR" altLang="en-US" dirty="0" err="1"/>
              <a:t>그리시오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양방향 </a:t>
            </a:r>
            <a:r>
              <a:rPr lang="ko-KR" altLang="en-US" sz="3200" dirty="0" err="1"/>
              <a:t>막대차트</a:t>
            </a:r>
            <a:r>
              <a:rPr lang="ko-KR" altLang="en-US" sz="3200" dirty="0"/>
              <a:t> 그리기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B068D-23B2-6990-31EE-F5130AB2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67" y="1779123"/>
            <a:ext cx="5001323" cy="4048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7CDED6-1E05-A610-8F1D-E4DA925D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5" y="1867476"/>
            <a:ext cx="59825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pie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824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6" y="914316"/>
            <a:ext cx="11829235" cy="257869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원형 차트 </a:t>
            </a:r>
            <a:r>
              <a:rPr lang="en-US" altLang="ko-KR" sz="3200" dirty="0"/>
              <a:t>(pie)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2326" y="3883562"/>
            <a:ext cx="6346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pie chart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수량의 상대적인 중요성을 비교할 때 주로 사용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원형 차트 </a:t>
            </a:r>
            <a:r>
              <a:rPr lang="en-US" altLang="ko-KR" sz="3200" dirty="0"/>
              <a:t>(pie)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06" y="956090"/>
            <a:ext cx="3712236" cy="4576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4ECA5-5129-EB9A-F370-52526712D013}"/>
              </a:ext>
            </a:extLst>
          </p:cNvPr>
          <p:cNvSpPr txBox="1"/>
          <p:nvPr/>
        </p:nvSpPr>
        <p:spPr>
          <a:xfrm>
            <a:off x="3491241" y="5821102"/>
            <a:ext cx="3743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값들이 전체 합이 </a:t>
            </a:r>
            <a:r>
              <a:rPr lang="en-US" altLang="ko-KR" dirty="0"/>
              <a:t>1 </a:t>
            </a:r>
            <a:r>
              <a:rPr lang="ko-KR" altLang="en-US" dirty="0"/>
              <a:t>이상인 경우</a:t>
            </a:r>
            <a:r>
              <a:rPr lang="en-US" altLang="ko-KR" dirty="0"/>
              <a:t>: 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합이 </a:t>
            </a:r>
            <a:r>
              <a:rPr lang="en-US" altLang="ko-KR" dirty="0"/>
              <a:t>1</a:t>
            </a:r>
            <a:r>
              <a:rPr lang="ko-KR" altLang="en-US" dirty="0"/>
              <a:t>이 되도록 </a:t>
            </a:r>
            <a:r>
              <a:rPr lang="en-US" altLang="ko-KR" dirty="0"/>
              <a:t>normalization</a:t>
            </a:r>
            <a:r>
              <a:rPr lang="ko-KR" altLang="en-US" dirty="0"/>
              <a:t>을 수행 후 </a:t>
            </a:r>
            <a:r>
              <a:rPr lang="en-US" altLang="ko-KR" dirty="0"/>
              <a:t>pie plot</a:t>
            </a:r>
            <a:r>
              <a:rPr lang="ko-KR" altLang="en-US" dirty="0"/>
              <a:t>을 그림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15D993-BD82-6893-A0E2-226CAC5AB838}"/>
              </a:ext>
            </a:extLst>
          </p:cNvPr>
          <p:cNvCxnSpPr>
            <a:cxnSpLocks/>
          </p:cNvCxnSpPr>
          <p:nvPr/>
        </p:nvCxnSpPr>
        <p:spPr>
          <a:xfrm flipH="1">
            <a:off x="6748329" y="4113234"/>
            <a:ext cx="9269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6C222-CFE2-B13D-E4C4-02D0288E9093}"/>
              </a:ext>
            </a:extLst>
          </p:cNvPr>
          <p:cNvSpPr txBox="1"/>
          <p:nvPr/>
        </p:nvSpPr>
        <p:spPr>
          <a:xfrm>
            <a:off x="6904582" y="4238298"/>
            <a:ext cx="18980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첫번째 </a:t>
            </a:r>
            <a:r>
              <a:rPr lang="en-US" altLang="ko-KR" sz="1600" b="1" dirty="0">
                <a:solidFill>
                  <a:srgbClr val="FF0000"/>
                </a:solidFill>
              </a:rPr>
              <a:t>data</a:t>
            </a:r>
            <a:r>
              <a:rPr lang="ko-KR" altLang="en-US" sz="1600" b="1" dirty="0">
                <a:solidFill>
                  <a:srgbClr val="FF0000"/>
                </a:solidFill>
              </a:rPr>
              <a:t>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plot</a:t>
            </a:r>
            <a:r>
              <a:rPr lang="ko-KR" altLang="en-US" sz="1600" b="1" dirty="0">
                <a:solidFill>
                  <a:srgbClr val="FF0000"/>
                </a:solidFill>
              </a:rPr>
              <a:t>되는 시작점</a:t>
            </a:r>
          </a:p>
        </p:txBody>
      </p:sp>
    </p:spTree>
    <p:extLst>
      <p:ext uri="{BB962C8B-B14F-4D97-AF65-F5344CB8AC3E}">
        <p14:creationId xmlns:p14="http://schemas.microsoft.com/office/powerpoint/2010/main" val="182905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467</Words>
  <Application>Microsoft Office PowerPoint</Application>
  <PresentationFormat>와이드스크린</PresentationFormat>
  <Paragraphs>76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데이터 시각화 (2024)</vt:lpstr>
      <vt:lpstr>5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1045</cp:revision>
  <dcterms:created xsi:type="dcterms:W3CDTF">2017-09-01T05:40:26Z</dcterms:created>
  <dcterms:modified xsi:type="dcterms:W3CDTF">2024-09-27T01:49:46Z</dcterms:modified>
</cp:coreProperties>
</file>