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60" r:id="rId2"/>
    <p:sldId id="531" r:id="rId3"/>
    <p:sldId id="749" r:id="rId4"/>
    <p:sldId id="708" r:id="rId5"/>
    <p:sldId id="686" r:id="rId6"/>
    <p:sldId id="687" r:id="rId7"/>
    <p:sldId id="688" r:id="rId8"/>
    <p:sldId id="689" r:id="rId9"/>
    <p:sldId id="710" r:id="rId10"/>
    <p:sldId id="691" r:id="rId11"/>
    <p:sldId id="751" r:id="rId12"/>
    <p:sldId id="693" r:id="rId13"/>
    <p:sldId id="750" r:id="rId14"/>
    <p:sldId id="694" r:id="rId15"/>
    <p:sldId id="738" r:id="rId16"/>
    <p:sldId id="714" r:id="rId17"/>
    <p:sldId id="715" r:id="rId18"/>
    <p:sldId id="723" r:id="rId19"/>
    <p:sldId id="69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86161" autoAdjust="0"/>
  </p:normalViewPr>
  <p:slideViewPr>
    <p:cSldViewPr snapToGrid="0">
      <p:cViewPr varScale="1">
        <p:scale>
          <a:sx n="111" d="100"/>
          <a:sy n="111" d="100"/>
        </p:scale>
        <p:origin x="273" y="51"/>
      </p:cViewPr>
      <p:guideLst>
        <p:guide orient="horz" pos="40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00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7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3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8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2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8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04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9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7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9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7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3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2.0.0/examples/color/named_color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>
                <a:solidFill>
                  <a:schemeClr val="bg1"/>
                </a:solidFill>
              </a:rPr>
              <a:t>(2024)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데이터과학부 </a:t>
            </a:r>
            <a:r>
              <a:rPr lang="ko-KR" altLang="en-US" dirty="0" err="1"/>
              <a:t>정진명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jmjung@suwon.ac.kr</a:t>
            </a:r>
            <a:r>
              <a:rPr lang="en-US" altLang="ko-KR" dirty="0"/>
              <a:t>, </a:t>
            </a:r>
            <a:r>
              <a:rPr lang="ko-KR" altLang="en-US" dirty="0"/>
              <a:t>글로벌경상관 </a:t>
            </a:r>
            <a:r>
              <a:rPr lang="en-US" altLang="ko-KR" dirty="0"/>
              <a:t>918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1" y="937596"/>
            <a:ext cx="6241898" cy="30300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7762" y="1964671"/>
            <a:ext cx="233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numpy</a:t>
            </a:r>
            <a:r>
              <a:rPr lang="en-US" altLang="ko-KR" dirty="0">
                <a:solidFill>
                  <a:srgbClr val="FF0000"/>
                </a:solidFill>
              </a:rPr>
              <a:t> broadcasting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scatter </a:t>
            </a:r>
            <a:r>
              <a:rPr lang="ko-KR" altLang="en-US" sz="3200" dirty="0">
                <a:solidFill>
                  <a:schemeClr val="bg1"/>
                </a:solidFill>
              </a:rPr>
              <a:t>사용자 지정 컬러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523" y="937596"/>
            <a:ext cx="3805265" cy="37243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85166" y="2781491"/>
            <a:ext cx="233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numpy</a:t>
            </a:r>
            <a:r>
              <a:rPr lang="en-US" altLang="ko-KR" dirty="0">
                <a:solidFill>
                  <a:srgbClr val="FF0000"/>
                </a:solidFill>
              </a:rPr>
              <a:t> broadcasting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DAAC7C-8CE8-442F-6B56-5E426F254240}"/>
              </a:ext>
            </a:extLst>
          </p:cNvPr>
          <p:cNvSpPr/>
          <p:nvPr/>
        </p:nvSpPr>
        <p:spPr>
          <a:xfrm>
            <a:off x="3645110" y="3305531"/>
            <a:ext cx="2886320" cy="66211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2372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659859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시퀀스 형태의 </a:t>
            </a:r>
            <a:r>
              <a:rPr lang="en-US" altLang="ko-KR" sz="3600" dirty="0">
                <a:solidFill>
                  <a:schemeClr val="bg1"/>
                </a:solidFill>
              </a:rPr>
              <a:t>Color</a:t>
            </a:r>
            <a:r>
              <a:rPr lang="ko-KR" altLang="en-US" sz="3600" dirty="0">
                <a:solidFill>
                  <a:schemeClr val="bg1"/>
                </a:solidFill>
              </a:rPr>
              <a:t> 파라미터 사용</a:t>
            </a:r>
          </a:p>
        </p:txBody>
      </p:sp>
    </p:spTree>
    <p:extLst>
      <p:ext uri="{BB962C8B-B14F-4D97-AF65-F5344CB8AC3E}">
        <p14:creationId xmlns:p14="http://schemas.microsoft.com/office/powerpoint/2010/main" val="376290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시퀀스 형태의 </a:t>
            </a:r>
            <a:r>
              <a:rPr lang="en-US" altLang="ko-KR" sz="3200" dirty="0"/>
              <a:t>color parameter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0" y="950536"/>
            <a:ext cx="7243815" cy="49054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3C3E7BA-DEEA-9D69-2AC7-A241ADACFB0D}"/>
              </a:ext>
            </a:extLst>
          </p:cNvPr>
          <p:cNvSpPr/>
          <p:nvPr/>
        </p:nvSpPr>
        <p:spPr>
          <a:xfrm>
            <a:off x="3523190" y="1598651"/>
            <a:ext cx="2032879" cy="543658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2830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110" y="854950"/>
            <a:ext cx="8208786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아래 그림과 같이 </a:t>
            </a:r>
            <a:r>
              <a:rPr lang="en-US" altLang="ko-KR" sz="2000" dirty="0"/>
              <a:t>100</a:t>
            </a:r>
            <a:r>
              <a:rPr lang="ko-KR" altLang="en-US" sz="2000" dirty="0"/>
              <a:t>개의 점을 두 가지 색깔로 </a:t>
            </a:r>
            <a:r>
              <a:rPr lang="en-US" altLang="ko-KR" sz="2000" dirty="0"/>
              <a:t>scatter plot </a:t>
            </a:r>
            <a:r>
              <a:rPr lang="ko-KR" altLang="en-US" sz="2000" dirty="0"/>
              <a:t>하시오</a:t>
            </a:r>
            <a:endParaRPr lang="en-US" altLang="ko-KR" sz="2000" dirty="0"/>
          </a:p>
          <a:p>
            <a:pPr marL="355600">
              <a:lnSpc>
                <a:spcPct val="150000"/>
              </a:lnSpc>
              <a:tabLst>
                <a:tab pos="444500" algn="l"/>
              </a:tabLst>
            </a:pPr>
            <a:r>
              <a:rPr lang="en-US" altLang="ko-KR" dirty="0"/>
              <a:t>-    </a:t>
            </a:r>
            <a:r>
              <a:rPr lang="ko-KR" altLang="en-US" dirty="0"/>
              <a:t>각 점의 </a:t>
            </a:r>
            <a:r>
              <a:rPr lang="en-US" altLang="ko-KR" dirty="0"/>
              <a:t>x, y </a:t>
            </a:r>
            <a:r>
              <a:rPr lang="ko-KR" altLang="en-US" dirty="0"/>
              <a:t>좌표는 </a:t>
            </a:r>
            <a:r>
              <a:rPr lang="en-US" altLang="ko-KR" dirty="0"/>
              <a:t>0~1</a:t>
            </a:r>
            <a:r>
              <a:rPr lang="ko-KR" altLang="en-US" dirty="0"/>
              <a:t>에서 </a:t>
            </a:r>
            <a:r>
              <a:rPr lang="en-US" altLang="ko-KR" dirty="0"/>
              <a:t>uniform</a:t>
            </a:r>
            <a:r>
              <a:rPr lang="ko-KR" altLang="en-US" dirty="0"/>
              <a:t>하게 </a:t>
            </a:r>
            <a:r>
              <a:rPr lang="en-US" altLang="ko-KR" dirty="0"/>
              <a:t>sampling</a:t>
            </a:r>
            <a:r>
              <a:rPr lang="ko-KR" altLang="en-US" dirty="0"/>
              <a:t>한 값</a:t>
            </a:r>
            <a:endParaRPr lang="en-US" altLang="ko-KR" dirty="0"/>
          </a:p>
          <a:p>
            <a:pPr marL="641350" indent="-285750">
              <a:lnSpc>
                <a:spcPct val="150000"/>
              </a:lnSpc>
              <a:buFontTx/>
              <a:buChar char="-"/>
              <a:tabLst>
                <a:tab pos="444500" algn="l"/>
              </a:tabLst>
            </a:pP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빨강</a:t>
            </a:r>
            <a:r>
              <a:rPr lang="en-US" altLang="ko-KR" dirty="0"/>
              <a:t> </a:t>
            </a:r>
            <a:r>
              <a:rPr lang="ko-KR" altLang="en-US" dirty="0"/>
              <a:t>그룹의 </a:t>
            </a:r>
            <a:r>
              <a:rPr lang="en-US" altLang="ko-KR" dirty="0"/>
              <a:t>x </a:t>
            </a:r>
            <a:r>
              <a:rPr lang="ko-KR" altLang="en-US" dirty="0"/>
              <a:t>좌표는 </a:t>
            </a:r>
            <a:r>
              <a:rPr lang="en-US" altLang="ko-KR" dirty="0"/>
              <a:t>0~0.5, </a:t>
            </a:r>
            <a:r>
              <a:rPr lang="ko-KR" altLang="en-US" dirty="0">
                <a:solidFill>
                  <a:srgbClr val="0070C0"/>
                </a:solidFill>
              </a:rPr>
              <a:t>파랑</a:t>
            </a:r>
            <a:r>
              <a:rPr lang="en-US" altLang="ko-KR" dirty="0"/>
              <a:t> </a:t>
            </a:r>
            <a:r>
              <a:rPr lang="ko-KR" altLang="en-US" dirty="0"/>
              <a:t>그룹의 </a:t>
            </a:r>
            <a:r>
              <a:rPr lang="en-US" altLang="ko-KR" dirty="0"/>
              <a:t>x </a:t>
            </a:r>
            <a:r>
              <a:rPr lang="ko-KR" altLang="en-US" dirty="0"/>
              <a:t>좌표는</a:t>
            </a:r>
            <a:r>
              <a:rPr lang="en-US" altLang="ko-KR" dirty="0"/>
              <a:t> 0.5~1</a:t>
            </a:r>
          </a:p>
          <a:p>
            <a:pPr marL="641350" indent="-285750">
              <a:lnSpc>
                <a:spcPct val="150000"/>
              </a:lnSpc>
              <a:buFontTx/>
              <a:buChar char="-"/>
              <a:tabLst>
                <a:tab pos="444500" algn="l"/>
              </a:tabLst>
            </a:pPr>
            <a:r>
              <a:rPr lang="en-US" altLang="ko-KR" dirty="0"/>
              <a:t>color parameter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사용하여 </a:t>
            </a:r>
            <a:r>
              <a:rPr lang="ko-KR" altLang="en-US" dirty="0" err="1"/>
              <a:t>수행하시오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377" y="3398032"/>
            <a:ext cx="2959623" cy="2944262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/>
              <a:t>3</a:t>
            </a:r>
            <a:r>
              <a:rPr lang="ko-KR" altLang="en-US" sz="3200" dirty="0"/>
              <a:t> </a:t>
            </a:r>
            <a:r>
              <a:rPr lang="en-US" altLang="ko-KR" sz="3200" dirty="0"/>
              <a:t>(3w </a:t>
            </a:r>
            <a:r>
              <a:rPr lang="ko-KR" altLang="en-US" sz="3200" dirty="0"/>
              <a:t>실습</a:t>
            </a:r>
            <a:r>
              <a:rPr lang="en-US" altLang="ko-KR" sz="3200" dirty="0"/>
              <a:t> revisit)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233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7" y="2930576"/>
            <a:ext cx="6402130" cy="38263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84" y="2991770"/>
            <a:ext cx="3771928" cy="3690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898" y="1271618"/>
            <a:ext cx="2752745" cy="1366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316148" y="85495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Iris data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77079" y="5125801"/>
            <a:ext cx="295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color parameter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sequence</a:t>
            </a:r>
            <a:r>
              <a:rPr lang="ko-KR" altLang="en-US" sz="1400" b="1" dirty="0"/>
              <a:t>자료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4712" y="794139"/>
            <a:ext cx="77994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오른쪽의 </a:t>
            </a:r>
            <a:r>
              <a:rPr lang="en-US" altLang="ko-KR" dirty="0"/>
              <a:t>iris data</a:t>
            </a:r>
            <a:r>
              <a:rPr lang="ko-KR" altLang="en-US" dirty="0"/>
              <a:t>의 </a:t>
            </a:r>
            <a:r>
              <a:rPr lang="en-US" altLang="ko-KR" dirty="0"/>
              <a:t>’</a:t>
            </a:r>
            <a:r>
              <a:rPr lang="en-US" altLang="ko-KR" dirty="0" err="1"/>
              <a:t>sep_len</a:t>
            </a:r>
            <a:r>
              <a:rPr lang="en-US" altLang="ko-KR" dirty="0"/>
              <a:t>’, ‘</a:t>
            </a:r>
            <a:r>
              <a:rPr lang="en-US" altLang="ko-KR" dirty="0" err="1"/>
              <a:t>sep_wid</a:t>
            </a:r>
            <a:r>
              <a:rPr lang="en-US" altLang="ko-KR" dirty="0"/>
              <a:t>’ column</a:t>
            </a:r>
            <a:r>
              <a:rPr lang="ko-KR" altLang="en-US" dirty="0"/>
              <a:t>을 </a:t>
            </a:r>
            <a:r>
              <a:rPr lang="en-US" altLang="ko-KR" dirty="0" err="1"/>
              <a:t>x,y</a:t>
            </a:r>
            <a:r>
              <a:rPr lang="ko-KR" altLang="en-US" dirty="0"/>
              <a:t>로 </a:t>
            </a:r>
            <a:r>
              <a:rPr lang="en-US" altLang="ko-KR" dirty="0"/>
              <a:t>scatter </a:t>
            </a:r>
            <a:r>
              <a:rPr lang="ko-KR" altLang="en-US" dirty="0"/>
              <a:t>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‘name’ column</a:t>
            </a:r>
            <a:r>
              <a:rPr lang="ko-KR" altLang="en-US" dirty="0"/>
              <a:t>의 꽃 이름 별로 색깔을 다르게 하시오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꽃 이름과 그 색깔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1) Iris-</a:t>
            </a:r>
            <a:r>
              <a:rPr lang="en-US" altLang="ko-KR" dirty="0" err="1"/>
              <a:t>setosa</a:t>
            </a:r>
            <a:r>
              <a:rPr lang="en-US" altLang="ko-KR" dirty="0"/>
              <a:t> -&gt; red</a:t>
            </a:r>
            <a:br>
              <a:rPr lang="en-US" altLang="ko-KR" dirty="0"/>
            </a:br>
            <a:r>
              <a:rPr lang="en-US" altLang="ko-KR" dirty="0"/>
              <a:t>2) Iris-versicolor -&gt; green</a:t>
            </a:r>
            <a:br>
              <a:rPr lang="en-US" altLang="ko-KR" dirty="0"/>
            </a:br>
            <a:r>
              <a:rPr lang="en-US" altLang="ko-KR" dirty="0"/>
              <a:t>3) Iris-</a:t>
            </a:r>
            <a:r>
              <a:rPr lang="en-US" altLang="ko-KR" dirty="0" err="1"/>
              <a:t>virginica</a:t>
            </a:r>
            <a:r>
              <a:rPr lang="en-US" altLang="ko-KR" dirty="0"/>
              <a:t> -&gt; blue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Iris scatter plot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15708" y="4739423"/>
            <a:ext cx="2501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시퀀스 형태의 </a:t>
            </a:r>
            <a:r>
              <a:rPr lang="en-US" altLang="ko-KR" sz="1200" b="1" dirty="0">
                <a:solidFill>
                  <a:srgbClr val="FF0000"/>
                </a:solidFill>
              </a:rPr>
              <a:t>color parameter)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708" y="5838737"/>
            <a:ext cx="2193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값 하나의 </a:t>
            </a:r>
            <a:r>
              <a:rPr lang="en-US" altLang="ko-KR" sz="1200" b="1" dirty="0">
                <a:solidFill>
                  <a:srgbClr val="FF0000"/>
                </a:solidFill>
              </a:rPr>
              <a:t>color parameter)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AA2D1E-3DCC-6731-AC71-162972020A95}"/>
              </a:ext>
            </a:extLst>
          </p:cNvPr>
          <p:cNvSpPr/>
          <p:nvPr/>
        </p:nvSpPr>
        <p:spPr>
          <a:xfrm>
            <a:off x="4446300" y="5433578"/>
            <a:ext cx="1458112" cy="218285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5F50CE-01CD-25BA-95E3-7F3F8C4FBD43}"/>
              </a:ext>
            </a:extLst>
          </p:cNvPr>
          <p:cNvSpPr/>
          <p:nvPr/>
        </p:nvSpPr>
        <p:spPr>
          <a:xfrm>
            <a:off x="4426311" y="6538672"/>
            <a:ext cx="2350215" cy="218285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1E477-ACEA-829E-0661-11A3A2478276}"/>
              </a:ext>
            </a:extLst>
          </p:cNvPr>
          <p:cNvSpPr txBox="1"/>
          <p:nvPr/>
        </p:nvSpPr>
        <p:spPr>
          <a:xfrm>
            <a:off x="4198256" y="6178339"/>
            <a:ext cx="2578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color parameter</a:t>
            </a:r>
            <a:r>
              <a:rPr lang="ko-KR" altLang="en-US" sz="1400" b="1" dirty="0"/>
              <a:t>가 하나의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60399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4800" y="4452318"/>
            <a:ext cx="7370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위의 실습 </a:t>
            </a:r>
            <a:r>
              <a:rPr lang="en-US" altLang="ko-KR" dirty="0"/>
              <a:t>5</a:t>
            </a:r>
            <a:r>
              <a:rPr lang="ko-KR" altLang="en-US" dirty="0"/>
              <a:t>와 동일하게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-1&lt;x&lt;1, -1&lt;y&lt;1 </a:t>
            </a:r>
            <a:r>
              <a:rPr lang="ko-KR" altLang="en-US" dirty="0"/>
              <a:t>영역에 </a:t>
            </a:r>
            <a:r>
              <a:rPr lang="en-US" altLang="ko-KR" dirty="0"/>
              <a:t>300</a:t>
            </a:r>
            <a:r>
              <a:rPr lang="ko-KR" altLang="en-US" dirty="0"/>
              <a:t>개의 점을 </a:t>
            </a:r>
            <a:r>
              <a:rPr lang="ko-KR" altLang="en-US" dirty="0" err="1"/>
              <a:t>랜덤하게</a:t>
            </a:r>
            <a:r>
              <a:rPr lang="ko-KR" altLang="en-US" dirty="0"/>
              <a:t> </a:t>
            </a:r>
            <a:r>
              <a:rPr lang="en-US" altLang="ko-KR" dirty="0"/>
              <a:t>scatter</a:t>
            </a:r>
            <a:r>
              <a:rPr lang="ko-KR" altLang="en-US" dirty="0"/>
              <a:t> 하는데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1~4</a:t>
            </a:r>
            <a:r>
              <a:rPr lang="ko-KR" altLang="en-US" dirty="0"/>
              <a:t>분면에 각각 다른 색깔로 </a:t>
            </a:r>
            <a:r>
              <a:rPr lang="en-US" altLang="ko-KR" dirty="0"/>
              <a:t>scatter </a:t>
            </a:r>
            <a:r>
              <a:rPr lang="ko-KR" altLang="en-US" dirty="0"/>
              <a:t>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ax1</a:t>
            </a:r>
            <a:r>
              <a:rPr lang="ko-KR" altLang="en-US" dirty="0"/>
              <a:t>은 </a:t>
            </a:r>
            <a:r>
              <a:rPr lang="en-US" altLang="ko-KR" dirty="0"/>
              <a:t>scatter </a:t>
            </a:r>
            <a:r>
              <a:rPr lang="ko-KR" altLang="en-US" dirty="0"/>
              <a:t>함수 한번 호출 </a:t>
            </a:r>
            <a:r>
              <a:rPr lang="en-US" altLang="ko-KR" dirty="0"/>
              <a:t>(</a:t>
            </a:r>
            <a:r>
              <a:rPr lang="en-US" altLang="ko-KR" dirty="0" err="1"/>
              <a:t>color_list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ax2</a:t>
            </a:r>
            <a:r>
              <a:rPr lang="ko-KR" altLang="en-US" dirty="0"/>
              <a:t>는 </a:t>
            </a:r>
            <a:r>
              <a:rPr lang="en-US" altLang="ko-KR" dirty="0"/>
              <a:t>scatter </a:t>
            </a:r>
            <a:r>
              <a:rPr lang="ko-KR" altLang="en-US" dirty="0"/>
              <a:t>함수 네 번 호출 </a:t>
            </a:r>
            <a:r>
              <a:rPr lang="en-US" altLang="ko-KR" dirty="0"/>
              <a:t>(</a:t>
            </a:r>
            <a:r>
              <a:rPr lang="en-US" altLang="ko-KR" dirty="0" err="1"/>
              <a:t>color_list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296" y="1249847"/>
            <a:ext cx="6061408" cy="306290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/>
              <a:t>4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856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edgecolor</a:t>
            </a:r>
            <a:r>
              <a:rPr lang="en-US" altLang="ko-KR" sz="3200" dirty="0">
                <a:solidFill>
                  <a:schemeClr val="bg1"/>
                </a:solidFill>
              </a:rPr>
              <a:t> and size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7" y="1146737"/>
            <a:ext cx="7115227" cy="51054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57A445-F3B5-469F-4F7B-3940BA9B03F6}"/>
              </a:ext>
            </a:extLst>
          </p:cNvPr>
          <p:cNvSpPr/>
          <p:nvPr/>
        </p:nvSpPr>
        <p:spPr>
          <a:xfrm>
            <a:off x="5577588" y="2098195"/>
            <a:ext cx="2161366" cy="57533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3924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0334" y="142624"/>
            <a:ext cx="12084897" cy="5309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bar </a:t>
            </a:r>
            <a:r>
              <a:rPr lang="ko-KR" altLang="en-US" sz="3200" dirty="0"/>
              <a:t>다양한 컬러 사용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16430"/>
          <a:stretch/>
        </p:blipFill>
        <p:spPr>
          <a:xfrm>
            <a:off x="299207" y="995436"/>
            <a:ext cx="4839012" cy="5598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680" y="2847966"/>
            <a:ext cx="4691838" cy="32289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72481E-4D56-200A-7F9A-8F1F955880D6}"/>
              </a:ext>
            </a:extLst>
          </p:cNvPr>
          <p:cNvSpPr/>
          <p:nvPr/>
        </p:nvSpPr>
        <p:spPr>
          <a:xfrm>
            <a:off x="1989656" y="5485829"/>
            <a:ext cx="1815989" cy="270537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25CEB5-94E0-9C2A-AF67-BA3262E48EE5}"/>
              </a:ext>
            </a:extLst>
          </p:cNvPr>
          <p:cNvSpPr/>
          <p:nvPr/>
        </p:nvSpPr>
        <p:spPr>
          <a:xfrm>
            <a:off x="1989656" y="6260891"/>
            <a:ext cx="1815989" cy="270537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5060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9700" y="838200"/>
            <a:ext cx="9183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주어진 데이터 </a:t>
            </a:r>
            <a:r>
              <a:rPr lang="en-US" altLang="ko-KR" dirty="0" err="1"/>
              <a:t>bp</a:t>
            </a:r>
            <a:r>
              <a:rPr lang="ko-KR" altLang="en-US" dirty="0"/>
              <a:t>는 </a:t>
            </a:r>
            <a:r>
              <a:rPr lang="en-US" altLang="ko-KR" dirty="0"/>
              <a:t>20</a:t>
            </a:r>
            <a:r>
              <a:rPr lang="ko-KR" altLang="en-US" dirty="0"/>
              <a:t>명의 혈압 수치이다</a:t>
            </a:r>
            <a:r>
              <a:rPr lang="en-US" altLang="ko-KR" dirty="0"/>
              <a:t>. </a:t>
            </a:r>
            <a:r>
              <a:rPr lang="ko-KR" altLang="en-US" dirty="0"/>
              <a:t>혈압을 차례로 </a:t>
            </a:r>
            <a:r>
              <a:rPr lang="en-US" altLang="ko-KR" dirty="0"/>
              <a:t>bar </a:t>
            </a:r>
            <a:r>
              <a:rPr lang="ko-KR" altLang="en-US" dirty="0"/>
              <a:t>그래프로 나타내는데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정상 혈압은 회색 </a:t>
            </a:r>
            <a:r>
              <a:rPr lang="en-US" altLang="ko-KR" dirty="0"/>
              <a:t>(gray), </a:t>
            </a:r>
            <a:r>
              <a:rPr lang="ko-KR" altLang="en-US" dirty="0"/>
              <a:t>저혈압은</a:t>
            </a:r>
            <a:r>
              <a:rPr lang="en-US" altLang="ko-KR" dirty="0"/>
              <a:t> </a:t>
            </a:r>
            <a:r>
              <a:rPr lang="ko-KR" altLang="en-US" dirty="0"/>
              <a:t>파란색 </a:t>
            </a:r>
            <a:r>
              <a:rPr lang="en-US" altLang="ko-KR" dirty="0"/>
              <a:t>(b), </a:t>
            </a:r>
            <a:r>
              <a:rPr lang="ko-KR" altLang="en-US" dirty="0"/>
              <a:t>고혈압 빨간색</a:t>
            </a:r>
            <a:r>
              <a:rPr lang="en-US" altLang="ko-KR" dirty="0"/>
              <a:t>(r)</a:t>
            </a:r>
            <a:r>
              <a:rPr lang="ko-KR" altLang="en-US" dirty="0"/>
              <a:t>으로 </a:t>
            </a:r>
            <a:r>
              <a:rPr lang="ko-KR" altLang="en-US" dirty="0" err="1"/>
              <a:t>나타내시오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정상 혈압</a:t>
            </a:r>
            <a:r>
              <a:rPr lang="en-US" altLang="ko-KR" dirty="0"/>
              <a:t>: 80~120, 80</a:t>
            </a:r>
            <a:r>
              <a:rPr lang="ko-KR" altLang="en-US" dirty="0"/>
              <a:t>과 </a:t>
            </a:r>
            <a:r>
              <a:rPr lang="en-US" altLang="ko-KR" dirty="0"/>
              <a:t>120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65" y="1850230"/>
            <a:ext cx="5789510" cy="4357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445" y="3319655"/>
            <a:ext cx="6446576" cy="33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0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30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 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01503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72726" y="781227"/>
            <a:ext cx="11635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feature</a:t>
            </a:r>
            <a:r>
              <a:rPr lang="ko-KR" altLang="en-US" dirty="0"/>
              <a:t>와 </a:t>
            </a:r>
            <a:r>
              <a:rPr lang="en-US" altLang="ko-KR" dirty="0"/>
              <a:t>class column</a:t>
            </a:r>
            <a:r>
              <a:rPr lang="ko-KR" altLang="en-US" dirty="0"/>
              <a:t>을 갖는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11</a:t>
            </a:r>
            <a:r>
              <a:rPr lang="ko-KR" altLang="en-US" dirty="0"/>
              <a:t>개의 </a:t>
            </a:r>
            <a:r>
              <a:rPr lang="en-US" altLang="ko-KR" dirty="0"/>
              <a:t>column)</a:t>
            </a:r>
            <a:r>
              <a:rPr lang="ko-KR" altLang="en-US" dirty="0"/>
              <a:t> </a:t>
            </a:r>
            <a:r>
              <a:rPr lang="en-US" altLang="ko-KR" dirty="0" smtClean="0"/>
              <a:t>dat_class.txt </a:t>
            </a:r>
            <a:r>
              <a:rPr lang="ko-KR" altLang="en-US" dirty="0"/>
              <a:t>파일을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Class </a:t>
            </a:r>
            <a:r>
              <a:rPr lang="en-US" altLang="ko-KR" dirty="0" err="1"/>
              <a:t>colum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1</a:t>
            </a:r>
            <a:r>
              <a:rPr lang="ko-KR" altLang="en-US" dirty="0"/>
              <a:t>의 값을 갖는다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feature </a:t>
            </a:r>
            <a:r>
              <a:rPr lang="ko-KR" altLang="en-US" dirty="0"/>
              <a:t>중에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인</a:t>
            </a:r>
            <a:r>
              <a:rPr lang="en-US" altLang="ko-KR" dirty="0">
                <a:solidFill>
                  <a:srgbClr val="FF0000"/>
                </a:solidFill>
              </a:rPr>
              <a:t> class</a:t>
            </a:r>
            <a:r>
              <a:rPr lang="ko-KR" altLang="en-US" dirty="0">
                <a:solidFill>
                  <a:srgbClr val="FF0000"/>
                </a:solidFill>
              </a:rPr>
              <a:t> 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인 </a:t>
            </a:r>
            <a:r>
              <a:rPr lang="en-US" altLang="ko-KR" dirty="0">
                <a:solidFill>
                  <a:srgbClr val="FF0000"/>
                </a:solidFill>
              </a:rPr>
              <a:t>class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3333FF"/>
                </a:solidFill>
              </a:rPr>
              <a:t>- </a:t>
            </a:r>
            <a:r>
              <a:rPr lang="ko-KR" altLang="en-US" dirty="0">
                <a:solidFill>
                  <a:srgbClr val="3333FF"/>
                </a:solidFill>
              </a:rPr>
              <a:t>구분을 제일 잘하는 </a:t>
            </a:r>
            <a:r>
              <a:rPr lang="en-US" altLang="ko-KR" dirty="0">
                <a:solidFill>
                  <a:srgbClr val="3333FF"/>
                </a:solidFill>
              </a:rPr>
              <a:t>feature 2</a:t>
            </a:r>
            <a:r>
              <a:rPr lang="ko-KR" altLang="en-US" dirty="0">
                <a:solidFill>
                  <a:srgbClr val="3333FF"/>
                </a:solidFill>
              </a:rPr>
              <a:t>개</a:t>
            </a:r>
            <a:r>
              <a:rPr lang="ko-KR" altLang="en-US" dirty="0"/>
              <a:t>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>
                <a:solidFill>
                  <a:srgbClr val="3333FF"/>
                </a:solidFill>
              </a:rPr>
              <a:t>구분을 제일 못하는 </a:t>
            </a:r>
            <a:r>
              <a:rPr lang="en-US" altLang="ko-KR" dirty="0">
                <a:solidFill>
                  <a:srgbClr val="3333FF"/>
                </a:solidFill>
              </a:rPr>
              <a:t>feature 2</a:t>
            </a:r>
            <a:r>
              <a:rPr lang="ko-KR" altLang="en-US" dirty="0">
                <a:solidFill>
                  <a:srgbClr val="3333FF"/>
                </a:solidFill>
              </a:rPr>
              <a:t>개</a:t>
            </a:r>
            <a:r>
              <a:rPr lang="ko-KR" altLang="en-US" dirty="0"/>
              <a:t>에 대해서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class </a:t>
            </a:r>
            <a:r>
              <a:rPr lang="ko-KR" altLang="en-US" dirty="0">
                <a:solidFill>
                  <a:srgbClr val="FF0000"/>
                </a:solidFill>
              </a:rPr>
              <a:t>별로 </a:t>
            </a:r>
            <a:r>
              <a:rPr lang="en-US" altLang="ko-KR" dirty="0">
                <a:solidFill>
                  <a:srgbClr val="FF0000"/>
                </a:solidFill>
              </a:rPr>
              <a:t>box plot</a:t>
            </a:r>
            <a:r>
              <a:rPr lang="ko-KR" altLang="en-US" dirty="0"/>
              <a:t>을 </a:t>
            </a:r>
            <a:r>
              <a:rPr lang="ko-KR" altLang="en-US" dirty="0" err="1"/>
              <a:t>그리시오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잘 구분하는 정도는 </a:t>
            </a:r>
            <a:r>
              <a:rPr lang="en-US" altLang="ko-KR" dirty="0"/>
              <a:t>class 0 </a:t>
            </a:r>
            <a:r>
              <a:rPr lang="ko-KR" altLang="en-US" dirty="0"/>
              <a:t>인 </a:t>
            </a:r>
            <a:r>
              <a:rPr lang="en-US" altLang="ko-KR" dirty="0"/>
              <a:t>feature</a:t>
            </a:r>
            <a:r>
              <a:rPr lang="ko-KR" altLang="en-US" dirty="0"/>
              <a:t>의 평균과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class 1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의 평균 차이로 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3" y="4197547"/>
            <a:ext cx="10379339" cy="25071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70" y="1508505"/>
            <a:ext cx="6302340" cy="2301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738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659859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color, alpha</a:t>
            </a:r>
            <a:r>
              <a:rPr lang="ko-KR" altLang="en-US" sz="3600" dirty="0" smtClean="0">
                <a:solidFill>
                  <a:schemeClr val="bg1"/>
                </a:solidFill>
              </a:rPr>
              <a:t> </a:t>
            </a:r>
            <a:r>
              <a:rPr lang="ko-KR" altLang="en-US" sz="3600" dirty="0">
                <a:solidFill>
                  <a:schemeClr val="bg1"/>
                </a:solidFill>
              </a:rPr>
              <a:t>파라미터 사용</a:t>
            </a:r>
          </a:p>
        </p:txBody>
      </p:sp>
    </p:spTree>
    <p:extLst>
      <p:ext uri="{BB962C8B-B14F-4D97-AF65-F5344CB8AC3E}">
        <p14:creationId xmlns:p14="http://schemas.microsoft.com/office/powerpoint/2010/main" val="190921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1470" y="838610"/>
            <a:ext cx="6612708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matplot</a:t>
            </a:r>
            <a:r>
              <a:rPr lang="ko-KR" altLang="en-US" sz="2400" dirty="0"/>
              <a:t>에서 제공되는 기본 컬러는 단조로움</a:t>
            </a:r>
            <a:endParaRPr lang="en-US" altLang="ko-KR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1" y="2149946"/>
            <a:ext cx="2355363" cy="234016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211" y="1775468"/>
            <a:ext cx="1862151" cy="27146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356" y="1813568"/>
            <a:ext cx="2828946" cy="26765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1470" y="5149143"/>
            <a:ext cx="3910045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자신이 원하는 컬러 선택 가능</a:t>
            </a:r>
            <a:endParaRPr lang="en-US" altLang="ko-KR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자신만의 컬러 정의</a:t>
            </a:r>
          </a:p>
        </p:txBody>
      </p:sp>
    </p:spTree>
    <p:extLst>
      <p:ext uri="{BB962C8B-B14F-4D97-AF65-F5344CB8AC3E}">
        <p14:creationId xmlns:p14="http://schemas.microsoft.com/office/powerpoint/2010/main" val="366266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296" y="1167120"/>
            <a:ext cx="9129422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arenR"/>
            </a:pPr>
            <a:r>
              <a:rPr lang="ko-KR" altLang="en-US" sz="2000" dirty="0"/>
              <a:t>삼중 </a:t>
            </a:r>
            <a:r>
              <a:rPr lang="en-US" altLang="ko-KR" sz="2000" dirty="0"/>
              <a:t>(triplet):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빨강</a:t>
            </a:r>
            <a:r>
              <a:rPr lang="en-US" altLang="ko-KR" sz="2000" dirty="0"/>
              <a:t>(r), </a:t>
            </a:r>
            <a:r>
              <a:rPr lang="ko-KR" altLang="en-US" sz="2000" dirty="0"/>
              <a:t>초록</a:t>
            </a:r>
            <a:r>
              <a:rPr lang="en-US" altLang="ko-KR" sz="2000" dirty="0"/>
              <a:t>(g),</a:t>
            </a:r>
            <a:r>
              <a:rPr lang="ko-KR" altLang="en-US" sz="2000" dirty="0"/>
              <a:t> 파랑</a:t>
            </a:r>
            <a:r>
              <a:rPr lang="en-US" altLang="ko-KR" sz="2000" dirty="0"/>
              <a:t>(b)</a:t>
            </a:r>
            <a:r>
              <a:rPr lang="ko-KR" altLang="en-US" sz="2000" dirty="0"/>
              <a:t> 성분을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r,g,b</a:t>
            </a:r>
            <a:r>
              <a:rPr lang="en-US" altLang="ko-KR" sz="2000" dirty="0"/>
              <a:t>)</a:t>
            </a:r>
            <a:r>
              <a:rPr lang="ko-KR" altLang="en-US" sz="2000" dirty="0"/>
              <a:t>로 표현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r,g,b</a:t>
            </a:r>
            <a:r>
              <a:rPr lang="ko-KR" altLang="en-US" sz="2000" dirty="0"/>
              <a:t>는 </a:t>
            </a:r>
            <a:r>
              <a:rPr lang="en-US" altLang="ko-KR" sz="2000" dirty="0"/>
              <a:t>0,1 </a:t>
            </a:r>
            <a:r>
              <a:rPr lang="ko-KR" altLang="en-US" sz="2000" dirty="0"/>
              <a:t>사이의 </a:t>
            </a:r>
            <a:r>
              <a:rPr lang="en-US" altLang="ko-KR" sz="2000" dirty="0"/>
              <a:t>float </a:t>
            </a:r>
            <a:r>
              <a:rPr lang="ko-KR" altLang="en-US" sz="2000" dirty="0"/>
              <a:t>값</a:t>
            </a: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arenR"/>
            </a:pPr>
            <a:r>
              <a:rPr lang="ko-KR" altLang="en-US" sz="2000" dirty="0"/>
              <a:t>컬러 이름 사용</a:t>
            </a: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arenR"/>
            </a:pPr>
            <a:r>
              <a:rPr lang="ko-KR" altLang="en-US" sz="2000" dirty="0"/>
              <a:t>컬러 이름의 </a:t>
            </a:r>
            <a:r>
              <a:rPr lang="ko-KR" altLang="en-US" sz="2000" dirty="0" err="1"/>
              <a:t>축약어</a:t>
            </a:r>
            <a:r>
              <a:rPr lang="ko-KR" altLang="en-US" sz="2000" dirty="0"/>
              <a:t> 사용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많이 사용하는 몇 개만 존재</a:t>
            </a: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arenR"/>
            </a:pP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arenR"/>
            </a:pP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arenR"/>
            </a:pP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arenR"/>
            </a:pPr>
            <a:endParaRPr lang="en-US" altLang="ko-KR" sz="2000" dirty="0"/>
          </a:p>
          <a:p>
            <a:pPr marL="457200" indent="-457200">
              <a:lnSpc>
                <a:spcPct val="130000"/>
              </a:lnSpc>
              <a:buAutoNum type="arabicParenR"/>
            </a:pPr>
            <a:endParaRPr lang="en-US" altLang="ko-KR" sz="2000" dirty="0"/>
          </a:p>
          <a:p>
            <a:pPr marL="457200" indent="-457200">
              <a:lnSpc>
                <a:spcPct val="130000"/>
              </a:lnSpc>
              <a:buFontTx/>
              <a:buAutoNum type="arabicParenR"/>
            </a:pPr>
            <a:r>
              <a:rPr lang="ko-KR" altLang="en-US" sz="2000" dirty="0"/>
              <a:t>투명도 </a:t>
            </a:r>
            <a:r>
              <a:rPr lang="en-US" altLang="ko-KR" sz="2000" dirty="0"/>
              <a:t>(transparency):</a:t>
            </a:r>
            <a:br>
              <a:rPr lang="en-US" altLang="ko-KR" sz="2000" dirty="0"/>
            </a:br>
            <a:r>
              <a:rPr lang="en-US" altLang="ko-KR" sz="2000" dirty="0"/>
              <a:t>- alpha parameter: 0 (</a:t>
            </a:r>
            <a:r>
              <a:rPr lang="ko-KR" altLang="en-US" sz="2000" dirty="0"/>
              <a:t>흐림</a:t>
            </a:r>
            <a:r>
              <a:rPr lang="en-US" altLang="ko-KR" sz="2000" dirty="0"/>
              <a:t>) </a:t>
            </a:r>
            <a:r>
              <a:rPr lang="en-US" altLang="ko-KR" sz="2000" dirty="0">
                <a:sym typeface="Wingdings" panose="05000000000000000000" pitchFamily="2" charset="2"/>
              </a:rPr>
              <a:t> 1 (</a:t>
            </a:r>
            <a:r>
              <a:rPr lang="ko-KR" altLang="en-US" sz="2000" dirty="0">
                <a:sym typeface="Wingdings" panose="05000000000000000000" pitchFamily="2" charset="2"/>
              </a:rPr>
              <a:t>진함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- </a:t>
            </a:r>
            <a:r>
              <a:rPr lang="en-US" altLang="ko-KR" sz="2000" dirty="0"/>
              <a:t>default: 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6168" y="6346692"/>
            <a:ext cx="6681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https://matplotlib.org/2.0.0/examples/color/named_colors.html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189" y="2085860"/>
            <a:ext cx="6379207" cy="40378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22132"/>
          <a:stretch/>
        </p:blipFill>
        <p:spPr>
          <a:xfrm>
            <a:off x="1281300" y="3225861"/>
            <a:ext cx="2968729" cy="188704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자신만의 컬러 정의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69" y="778429"/>
            <a:ext cx="2191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컬러 사용 방법</a:t>
            </a:r>
            <a:endParaRPr lang="en-US" altLang="ko-KR" sz="2000" dirty="0"/>
          </a:p>
        </p:txBody>
      </p:sp>
      <p:sp>
        <p:nvSpPr>
          <p:cNvPr id="2" name="오른쪽 화살표 1"/>
          <p:cNvSpPr/>
          <p:nvPr/>
        </p:nvSpPr>
        <p:spPr>
          <a:xfrm>
            <a:off x="2905777" y="2085860"/>
            <a:ext cx="2194145" cy="25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자신만의 컬러 정의 예제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9" y="864791"/>
            <a:ext cx="9417242" cy="57559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A3E9B1A-D198-099F-799A-1507F33DA707}"/>
              </a:ext>
            </a:extLst>
          </p:cNvPr>
          <p:cNvSpPr/>
          <p:nvPr/>
        </p:nvSpPr>
        <p:spPr>
          <a:xfrm>
            <a:off x="2316668" y="2553137"/>
            <a:ext cx="3378737" cy="147893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4464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0" y="1136111"/>
            <a:ext cx="6073030" cy="40759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43899" y="3786948"/>
            <a:ext cx="3105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표준정규분포에서 </a:t>
            </a:r>
            <a:r>
              <a:rPr lang="en-US" altLang="ko-KR" sz="1400" dirty="0">
                <a:solidFill>
                  <a:srgbClr val="FF0000"/>
                </a:solidFill>
              </a:rPr>
              <a:t>50</a:t>
            </a:r>
            <a:r>
              <a:rPr lang="ko-KR" altLang="en-US" sz="1400" dirty="0">
                <a:solidFill>
                  <a:srgbClr val="FF0000"/>
                </a:solidFill>
              </a:rPr>
              <a:t>개 값 </a:t>
            </a:r>
            <a:r>
              <a:rPr lang="en-US" altLang="ko-KR" sz="1400" dirty="0">
                <a:solidFill>
                  <a:srgbClr val="FF0000"/>
                </a:solidFill>
              </a:rPr>
              <a:t>sampling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899" y="1353326"/>
            <a:ext cx="2620881" cy="7912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46053" y="957081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정규분포 확률밀도함수 식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자신만의 컬러 정의 예제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621" y="999063"/>
            <a:ext cx="3976306" cy="20138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777" y="3064564"/>
            <a:ext cx="3895993" cy="36798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9224" y="867670"/>
            <a:ext cx="1898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</a:rPr>
              <a:t>array, scalar, scalar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F1D9CB-BC62-48A7-5981-B78E632DA2CA}"/>
              </a:ext>
            </a:extLst>
          </p:cNvPr>
          <p:cNvSpPr/>
          <p:nvPr/>
        </p:nvSpPr>
        <p:spPr>
          <a:xfrm>
            <a:off x="3753395" y="4442897"/>
            <a:ext cx="2559826" cy="32434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21692B-84E4-E279-A27E-8935809092CF}"/>
              </a:ext>
            </a:extLst>
          </p:cNvPr>
          <p:cNvSpPr/>
          <p:nvPr/>
        </p:nvSpPr>
        <p:spPr>
          <a:xfrm>
            <a:off x="2866140" y="4904501"/>
            <a:ext cx="1377759" cy="32434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988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49519" y="909734"/>
            <a:ext cx="111395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k</a:t>
            </a:r>
            <a:r>
              <a:rPr lang="ko-KR" altLang="en-US" sz="2000" dirty="0"/>
              <a:t>가 </a:t>
            </a:r>
            <a:r>
              <a:rPr lang="en-US" altLang="ko-KR" sz="2000" dirty="0"/>
              <a:t>1 </a:t>
            </a:r>
            <a:r>
              <a:rPr lang="en-US" altLang="ko-KR" sz="2000" dirty="0" smtClean="0"/>
              <a:t>~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10 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정수 중 하나라고 할 때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/>
              <a:t>평균 </a:t>
            </a:r>
            <a:r>
              <a:rPr lang="en-US" altLang="ko-KR" sz="2000" dirty="0"/>
              <a:t>k, </a:t>
            </a:r>
            <a:r>
              <a:rPr lang="ko-KR" altLang="en-US" sz="2000" dirty="0"/>
              <a:t>표준편차 </a:t>
            </a:r>
            <a:r>
              <a:rPr lang="en-US" altLang="ko-KR" sz="2000" dirty="0"/>
              <a:t>1 </a:t>
            </a:r>
            <a:r>
              <a:rPr lang="ko-KR" altLang="en-US" sz="2000" dirty="0"/>
              <a:t>의 정규분포 </a:t>
            </a:r>
            <a:r>
              <a:rPr lang="ko-KR" altLang="en-US" sz="2000" dirty="0" err="1"/>
              <a:t>확률밀도</a:t>
            </a:r>
            <a:r>
              <a:rPr lang="ko-KR" altLang="en-US" sz="2000" dirty="0"/>
              <a:t> 함수를 </a:t>
            </a:r>
            <a:r>
              <a:rPr lang="ko-KR" altLang="en-US" sz="2000" dirty="0" smtClean="0"/>
              <a:t>그리는 함수 </a:t>
            </a:r>
            <a:r>
              <a:rPr lang="en-US" altLang="ko-KR" sz="2000" dirty="0" err="1" smtClean="0"/>
              <a:t>draw_pdf_with_k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구현하시오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1)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k </a:t>
            </a:r>
            <a:r>
              <a:rPr lang="ko-KR" altLang="en-US" sz="2000" dirty="0"/>
              <a:t>가 클수록 진하게 </a:t>
            </a:r>
            <a:r>
              <a:rPr lang="ko-KR" altLang="en-US" sz="2000" dirty="0" err="1"/>
              <a:t>그리시오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alpha=k*0.1)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2) </a:t>
            </a:r>
            <a:r>
              <a:rPr lang="ko-KR" altLang="en-US" sz="2000" dirty="0"/>
              <a:t>각 </a:t>
            </a:r>
            <a:r>
              <a:rPr lang="ko-KR" altLang="en-US" sz="2000" dirty="0" err="1"/>
              <a:t>확률밀도</a:t>
            </a:r>
            <a:r>
              <a:rPr lang="ko-KR" altLang="en-US" sz="2000" dirty="0"/>
              <a:t> 함수의 </a:t>
            </a:r>
            <a:r>
              <a:rPr lang="en-US" altLang="ko-KR" sz="2000" dirty="0"/>
              <a:t>X</a:t>
            </a:r>
            <a:r>
              <a:rPr lang="ko-KR" altLang="en-US" sz="2000" dirty="0"/>
              <a:t>의 범위는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의 </a:t>
            </a:r>
            <a:r>
              <a:rPr lang="en-US" altLang="ko-KR" sz="2000" dirty="0"/>
              <a:t>-3 ~ +3 </a:t>
            </a:r>
            <a:r>
              <a:rPr lang="ko-KR" altLang="en-US" sz="2000" dirty="0"/>
              <a:t>까지로 </a:t>
            </a:r>
            <a:r>
              <a:rPr lang="ko-KR" altLang="en-US" sz="2000" dirty="0" err="1"/>
              <a:t>정하시오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041" y="2848726"/>
            <a:ext cx="5786480" cy="38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8578</TotalTime>
  <Words>550</Words>
  <Application>Microsoft Office PowerPoint</Application>
  <PresentationFormat>와이드스크린</PresentationFormat>
  <Paragraphs>77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데이터 시각화 (2024)</vt:lpstr>
      <vt:lpstr>6 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1074</cp:revision>
  <dcterms:created xsi:type="dcterms:W3CDTF">2017-09-01T05:40:26Z</dcterms:created>
  <dcterms:modified xsi:type="dcterms:W3CDTF">2024-10-04T02:22:20Z</dcterms:modified>
</cp:coreProperties>
</file>