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60" r:id="rId2"/>
    <p:sldId id="531" r:id="rId3"/>
    <p:sldId id="760" r:id="rId4"/>
    <p:sldId id="762" r:id="rId5"/>
    <p:sldId id="725" r:id="rId6"/>
    <p:sldId id="745" r:id="rId7"/>
    <p:sldId id="747" r:id="rId8"/>
    <p:sldId id="763" r:id="rId9"/>
    <p:sldId id="752" r:id="rId10"/>
    <p:sldId id="753" r:id="rId11"/>
    <p:sldId id="761" r:id="rId12"/>
    <p:sldId id="755" r:id="rId13"/>
    <p:sldId id="756" r:id="rId14"/>
    <p:sldId id="757" r:id="rId15"/>
    <p:sldId id="758" r:id="rId16"/>
    <p:sldId id="759" r:id="rId17"/>
    <p:sldId id="749" r:id="rId18"/>
    <p:sldId id="69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228" y="51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8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3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9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atplotlib.org/3.1.1/api/_as_gen/matplotlib.axes.Axes.plo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 smtClean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scatter </a:t>
            </a:r>
            <a:r>
              <a:rPr lang="en-US" altLang="ko-KR" sz="3200" dirty="0" smtClean="0">
                <a:solidFill>
                  <a:schemeClr val="bg1"/>
                </a:solidFill>
              </a:rPr>
              <a:t>marker </a:t>
            </a:r>
            <a:r>
              <a:rPr lang="ko-KR" altLang="en-US" sz="3200" dirty="0" smtClean="0">
                <a:solidFill>
                  <a:schemeClr val="bg1"/>
                </a:solidFill>
              </a:rPr>
              <a:t>사용 예제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879" y="860119"/>
            <a:ext cx="77994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오른쪽의 </a:t>
            </a:r>
            <a:r>
              <a:rPr lang="en-US" altLang="ko-KR" dirty="0" smtClean="0"/>
              <a:t>iris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’</a:t>
            </a:r>
            <a:r>
              <a:rPr lang="en-US" altLang="ko-KR" dirty="0" err="1" smtClean="0"/>
              <a:t>sep_len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sep_wid</a:t>
            </a:r>
            <a:r>
              <a:rPr lang="en-US" altLang="ko-KR" dirty="0" smtClean="0"/>
              <a:t>’ column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‘name’ column</a:t>
            </a:r>
            <a:r>
              <a:rPr lang="ko-KR" altLang="en-US" dirty="0" smtClean="0"/>
              <a:t>의 꽃 이름 별로 표식 스타일을 다르게 하시오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</a:t>
            </a:r>
            <a:r>
              <a:rPr lang="en-US" altLang="ko-KR" dirty="0"/>
              <a:t>) Iris-</a:t>
            </a:r>
            <a:r>
              <a:rPr lang="en-US" altLang="ko-KR" dirty="0" err="1"/>
              <a:t>setosa</a:t>
            </a:r>
            <a:r>
              <a:rPr lang="en-US" altLang="ko-KR" dirty="0"/>
              <a:t> -&gt;^</a:t>
            </a:r>
            <a:br>
              <a:rPr lang="en-US" altLang="ko-KR" dirty="0"/>
            </a:br>
            <a:r>
              <a:rPr lang="en-US" altLang="ko-KR" dirty="0" smtClean="0"/>
              <a:t>  2</a:t>
            </a:r>
            <a:r>
              <a:rPr lang="en-US" altLang="ko-KR" dirty="0"/>
              <a:t>) Iris-versicolor -&gt; </a:t>
            </a:r>
            <a:r>
              <a:rPr lang="en-US" altLang="ko-KR" dirty="0" smtClean="0"/>
              <a:t>x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3</a:t>
            </a:r>
            <a:r>
              <a:rPr lang="en-US" altLang="ko-KR" dirty="0"/>
              <a:t>) Iris-</a:t>
            </a:r>
            <a:r>
              <a:rPr lang="en-US" altLang="ko-KR" dirty="0" err="1"/>
              <a:t>virginica</a:t>
            </a:r>
            <a:r>
              <a:rPr lang="en-US" altLang="ko-KR" dirty="0"/>
              <a:t> -&gt; </a:t>
            </a:r>
            <a:r>
              <a:rPr lang="en-US" altLang="ko-KR" dirty="0" smtClean="0"/>
              <a:t>s</a:t>
            </a:r>
            <a:endParaRPr lang="ko-KR" altLang="en-US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색깔은 모두 옅은 </a:t>
            </a:r>
            <a:r>
              <a:rPr lang="ko-KR" altLang="en-US" dirty="0" err="1" smtClean="0"/>
              <a:t>파랑색</a:t>
            </a:r>
            <a:r>
              <a:rPr lang="en-US" altLang="ko-KR" dirty="0" smtClean="0"/>
              <a:t>, alpha=0.3)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613" y="6211669"/>
            <a:ext cx="672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FF"/>
                </a:solidFill>
              </a:rPr>
              <a:t>marker </a:t>
            </a:r>
            <a:r>
              <a:rPr lang="ko-KR" altLang="en-US" dirty="0" err="1" smtClean="0">
                <a:solidFill>
                  <a:srgbClr val="3333FF"/>
                </a:solidFill>
              </a:rPr>
              <a:t>파라미터는</a:t>
            </a:r>
            <a:r>
              <a:rPr lang="ko-KR" altLang="en-US" dirty="0" smtClean="0">
                <a:solidFill>
                  <a:srgbClr val="3333FF"/>
                </a:solidFill>
              </a:rPr>
              <a:t> 시퀀스 형태의 </a:t>
            </a:r>
            <a:r>
              <a:rPr lang="en-US" altLang="ko-KR" dirty="0" smtClean="0">
                <a:solidFill>
                  <a:srgbClr val="3333FF"/>
                </a:solidFill>
              </a:rPr>
              <a:t>parameter</a:t>
            </a:r>
            <a:r>
              <a:rPr lang="ko-KR" altLang="en-US" dirty="0" smtClean="0">
                <a:solidFill>
                  <a:srgbClr val="3333FF"/>
                </a:solidFill>
              </a:rPr>
              <a:t>를 받지 않는다</a:t>
            </a:r>
            <a:r>
              <a:rPr lang="en-US" altLang="ko-KR" dirty="0" smtClean="0">
                <a:solidFill>
                  <a:srgbClr val="3333FF"/>
                </a:solidFill>
              </a:rPr>
              <a:t>.</a:t>
            </a:r>
            <a:br>
              <a:rPr lang="en-US" altLang="ko-KR" dirty="0" smtClean="0">
                <a:solidFill>
                  <a:srgbClr val="3333FF"/>
                </a:solidFill>
              </a:rPr>
            </a:br>
            <a:r>
              <a:rPr lang="en-US" altLang="ko-KR" dirty="0" smtClean="0">
                <a:solidFill>
                  <a:srgbClr val="3333FF"/>
                </a:solidFill>
              </a:rPr>
              <a:t>(color</a:t>
            </a:r>
            <a:r>
              <a:rPr lang="ko-KR" altLang="en-US" dirty="0" smtClean="0">
                <a:solidFill>
                  <a:srgbClr val="3333FF"/>
                </a:solidFill>
              </a:rPr>
              <a:t>는 가능</a:t>
            </a:r>
            <a:r>
              <a:rPr lang="en-US" altLang="ko-KR" dirty="0" smtClean="0">
                <a:solidFill>
                  <a:srgbClr val="3333FF"/>
                </a:solidFill>
              </a:rPr>
              <a:t>, </a:t>
            </a:r>
            <a:r>
              <a:rPr lang="ko-KR" altLang="en-US" dirty="0" smtClean="0">
                <a:solidFill>
                  <a:srgbClr val="3333FF"/>
                </a:solidFill>
              </a:rPr>
              <a:t>다음 슬라이드 참고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17486" y="470149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중복된 것도 확인 가능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412" y="981800"/>
            <a:ext cx="3913725" cy="36434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1" y="2722905"/>
            <a:ext cx="7503116" cy="33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7" y="2930576"/>
            <a:ext cx="6402130" cy="3826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84" y="2991770"/>
            <a:ext cx="3771928" cy="3690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898" y="1271618"/>
            <a:ext cx="2752745" cy="1366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316148" y="85495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Iris data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7079" y="5125801"/>
            <a:ext cx="295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color parameter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sequence</a:t>
            </a:r>
            <a:r>
              <a:rPr lang="ko-KR" altLang="en-US" sz="1400" b="1" dirty="0"/>
              <a:t>자료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712" y="794139"/>
            <a:ext cx="7799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오른쪽의 </a:t>
            </a:r>
            <a:r>
              <a:rPr lang="en-US" altLang="ko-KR" dirty="0"/>
              <a:t>iris data</a:t>
            </a:r>
            <a:r>
              <a:rPr lang="ko-KR" altLang="en-US" dirty="0"/>
              <a:t>의 </a:t>
            </a:r>
            <a:r>
              <a:rPr lang="en-US" altLang="ko-KR" dirty="0"/>
              <a:t>’</a:t>
            </a:r>
            <a:r>
              <a:rPr lang="en-US" altLang="ko-KR" dirty="0" err="1"/>
              <a:t>sep_len</a:t>
            </a:r>
            <a:r>
              <a:rPr lang="en-US" altLang="ko-KR" dirty="0"/>
              <a:t>’, ‘</a:t>
            </a:r>
            <a:r>
              <a:rPr lang="en-US" altLang="ko-KR" dirty="0" err="1"/>
              <a:t>sep_wid</a:t>
            </a:r>
            <a:r>
              <a:rPr lang="en-US" altLang="ko-KR" dirty="0"/>
              <a:t>’ column</a:t>
            </a:r>
            <a:r>
              <a:rPr lang="ko-KR" altLang="en-US" dirty="0"/>
              <a:t>을 </a:t>
            </a:r>
            <a:r>
              <a:rPr lang="en-US" altLang="ko-KR" dirty="0" err="1"/>
              <a:t>x,y</a:t>
            </a:r>
            <a:r>
              <a:rPr lang="ko-KR" altLang="en-US" dirty="0"/>
              <a:t>로 </a:t>
            </a:r>
            <a:r>
              <a:rPr lang="en-US" altLang="ko-KR" dirty="0"/>
              <a:t>scatter </a:t>
            </a:r>
            <a:r>
              <a:rPr lang="ko-KR" altLang="en-US" dirty="0"/>
              <a:t>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‘name’ column</a:t>
            </a:r>
            <a:r>
              <a:rPr lang="ko-KR" altLang="en-US" dirty="0"/>
              <a:t>의 꽃 이름 별로 색깔을 다르게 하시오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꽃 이름과 그 색깔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1) Iris-</a:t>
            </a:r>
            <a:r>
              <a:rPr lang="en-US" altLang="ko-KR" dirty="0" err="1"/>
              <a:t>setosa</a:t>
            </a:r>
            <a:r>
              <a:rPr lang="en-US" altLang="ko-KR" dirty="0"/>
              <a:t> -&gt; red</a:t>
            </a:r>
            <a:br>
              <a:rPr lang="en-US" altLang="ko-KR" dirty="0"/>
            </a:br>
            <a:r>
              <a:rPr lang="en-US" altLang="ko-KR" dirty="0"/>
              <a:t>2) Iris-versicolor -&gt; green</a:t>
            </a:r>
            <a:br>
              <a:rPr lang="en-US" altLang="ko-KR" dirty="0"/>
            </a:br>
            <a:r>
              <a:rPr lang="en-US" altLang="ko-KR" dirty="0"/>
              <a:t>3) Iris-</a:t>
            </a:r>
            <a:r>
              <a:rPr lang="en-US" altLang="ko-KR" dirty="0" err="1"/>
              <a:t>virginica</a:t>
            </a:r>
            <a:r>
              <a:rPr lang="en-US" altLang="ko-KR" dirty="0"/>
              <a:t> -&gt; blue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708" y="4739423"/>
            <a:ext cx="2501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시퀀스 형태의 </a:t>
            </a:r>
            <a:r>
              <a:rPr lang="en-US" altLang="ko-KR" sz="1200" b="1" dirty="0">
                <a:solidFill>
                  <a:srgbClr val="FF0000"/>
                </a:solidFill>
              </a:rPr>
              <a:t>color parameter)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8" y="5838737"/>
            <a:ext cx="2193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값 하나의 </a:t>
            </a:r>
            <a:r>
              <a:rPr lang="en-US" altLang="ko-KR" sz="1200" b="1" dirty="0">
                <a:solidFill>
                  <a:srgbClr val="FF0000"/>
                </a:solidFill>
              </a:rPr>
              <a:t>color parameter)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AA2D1E-3DCC-6731-AC71-162972020A95}"/>
              </a:ext>
            </a:extLst>
          </p:cNvPr>
          <p:cNvSpPr/>
          <p:nvPr/>
        </p:nvSpPr>
        <p:spPr>
          <a:xfrm>
            <a:off x="4446300" y="5433578"/>
            <a:ext cx="1458112" cy="21828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F50CE-01CD-25BA-95E3-7F3F8C4FBD43}"/>
              </a:ext>
            </a:extLst>
          </p:cNvPr>
          <p:cNvSpPr/>
          <p:nvPr/>
        </p:nvSpPr>
        <p:spPr>
          <a:xfrm>
            <a:off x="4426311" y="6538672"/>
            <a:ext cx="2350215" cy="21828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1E477-ACEA-829E-0661-11A3A2478276}"/>
              </a:ext>
            </a:extLst>
          </p:cNvPr>
          <p:cNvSpPr txBox="1"/>
          <p:nvPr/>
        </p:nvSpPr>
        <p:spPr>
          <a:xfrm>
            <a:off x="4198256" y="6178339"/>
            <a:ext cx="2578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color parameter</a:t>
            </a:r>
            <a:r>
              <a:rPr lang="ko-KR" altLang="en-US" sz="1400" b="1" dirty="0"/>
              <a:t>가 하나의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값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Iris scatter </a:t>
            </a:r>
            <a:r>
              <a:rPr lang="en-US" altLang="ko-KR" sz="3200" dirty="0" smtClean="0"/>
              <a:t>plot (6w </a:t>
            </a:r>
            <a:r>
              <a:rPr lang="ko-KR" altLang="en-US" sz="3200" dirty="0" smtClean="0"/>
              <a:t>강의자료 중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56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57" y="798205"/>
            <a:ext cx="53383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이전 슬라이드 예제에서 조금 더 추가하여</a:t>
            </a:r>
            <a:r>
              <a:rPr lang="en-US" altLang="ko-KR" sz="2000" dirty="0" smtClean="0"/>
              <a:t>,</a:t>
            </a:r>
          </a:p>
          <a:p>
            <a:pPr marL="266700"/>
            <a:r>
              <a:rPr lang="en-US" altLang="ko-KR" sz="2000" dirty="0" smtClean="0">
                <a:solidFill>
                  <a:srgbClr val="FF0000"/>
                </a:solidFill>
              </a:rPr>
              <a:t>Iris-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setosa</a:t>
            </a:r>
            <a:r>
              <a:rPr lang="ko-KR" altLang="en-US" sz="2000" dirty="0" smtClean="0">
                <a:solidFill>
                  <a:srgbClr val="FF0000"/>
                </a:solidFill>
              </a:rPr>
              <a:t>는 빨간색 동그라미</a:t>
            </a:r>
            <a:r>
              <a:rPr lang="en-US" altLang="ko-KR" sz="2000" dirty="0" smtClean="0"/>
              <a:t>,</a:t>
            </a:r>
          </a:p>
          <a:p>
            <a:pPr marL="266700"/>
            <a:r>
              <a:rPr lang="en-US" altLang="ko-KR" sz="2000" dirty="0" smtClean="0">
                <a:solidFill>
                  <a:srgbClr val="0070C0"/>
                </a:solidFill>
              </a:rPr>
              <a:t>Iris-versicolor</a:t>
            </a:r>
            <a:r>
              <a:rPr lang="ko-KR" altLang="en-US" sz="2000" dirty="0" smtClean="0">
                <a:solidFill>
                  <a:srgbClr val="0070C0"/>
                </a:solidFill>
              </a:rPr>
              <a:t>는 파란색 십자가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marL="266700"/>
            <a:r>
              <a:rPr lang="en-US" altLang="ko-KR" sz="2000" dirty="0" smtClean="0"/>
              <a:t>Iris-</a:t>
            </a:r>
            <a:r>
              <a:rPr lang="en-US" altLang="ko-KR" sz="2000" dirty="0" err="1" smtClean="0"/>
              <a:t>virginica</a:t>
            </a:r>
            <a:r>
              <a:rPr lang="ko-KR" altLang="en-US" sz="2000" dirty="0" smtClean="0"/>
              <a:t>는 검은색 네모</a:t>
            </a:r>
            <a:endParaRPr lang="en-US" altLang="ko-KR" sz="2000" dirty="0" smtClean="0"/>
          </a:p>
          <a:p>
            <a:pPr marL="266700"/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그리시오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(alpha=0.4)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52" y="833861"/>
            <a:ext cx="4405540" cy="42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513" y="902068"/>
            <a:ext cx="417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3333FF"/>
                </a:solidFill>
              </a:rPr>
              <a:t>표식크기는</a:t>
            </a:r>
            <a:r>
              <a:rPr lang="ko-KR" altLang="en-US" dirty="0" smtClean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s </a:t>
            </a:r>
            <a:r>
              <a:rPr lang="ko-KR" altLang="en-US" dirty="0" err="1" smtClean="0">
                <a:solidFill>
                  <a:srgbClr val="3333FF"/>
                </a:solidFill>
              </a:rPr>
              <a:t>파라미터로</a:t>
            </a:r>
            <a:r>
              <a:rPr lang="ko-KR" altLang="en-US" dirty="0" smtClean="0">
                <a:solidFill>
                  <a:srgbClr val="3333FF"/>
                </a:solidFill>
              </a:rPr>
              <a:t> 조절하며</a:t>
            </a:r>
            <a:r>
              <a:rPr lang="en-US" altLang="ko-KR" dirty="0" smtClean="0">
                <a:solidFill>
                  <a:srgbClr val="3333FF"/>
                </a:solidFill>
              </a:rPr>
              <a:t>,</a:t>
            </a:r>
            <a:br>
              <a:rPr lang="en-US" altLang="ko-KR" dirty="0" smtClean="0">
                <a:solidFill>
                  <a:srgbClr val="3333FF"/>
                </a:solidFill>
              </a:rPr>
            </a:br>
            <a:r>
              <a:rPr lang="ko-KR" altLang="en-US" dirty="0">
                <a:solidFill>
                  <a:srgbClr val="3333FF"/>
                </a:solidFill>
              </a:rPr>
              <a:t>리스트를 </a:t>
            </a:r>
            <a:r>
              <a:rPr lang="en-US" altLang="ko-KR" dirty="0">
                <a:solidFill>
                  <a:srgbClr val="3333FF"/>
                </a:solidFill>
              </a:rPr>
              <a:t>argument</a:t>
            </a:r>
            <a:r>
              <a:rPr lang="ko-KR" altLang="en-US" dirty="0">
                <a:solidFill>
                  <a:srgbClr val="3333FF"/>
                </a:solidFill>
              </a:rPr>
              <a:t>로 </a:t>
            </a:r>
            <a:r>
              <a:rPr lang="ko-KR" altLang="en-US" dirty="0" smtClean="0">
                <a:solidFill>
                  <a:srgbClr val="3333FF"/>
                </a:solidFill>
              </a:rPr>
              <a:t>받을 수 있다</a:t>
            </a:r>
            <a:r>
              <a:rPr lang="en-US" altLang="ko-KR" dirty="0" smtClean="0">
                <a:solidFill>
                  <a:srgbClr val="3333FF"/>
                </a:solidFill>
              </a:rPr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44" y="970824"/>
            <a:ext cx="4371507" cy="424683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표식 크기 제어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5" y="1824266"/>
            <a:ext cx="5900781" cy="2643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32" y="4874046"/>
            <a:ext cx="2945853" cy="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562" y="856784"/>
            <a:ext cx="102948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좌표와 그 위치의 부동산 가격이 담겨져 있는 파일 </a:t>
            </a:r>
            <a:r>
              <a:rPr lang="en-US" altLang="ko-KR" sz="2000" dirty="0" smtClean="0"/>
              <a:t>xy_price.txt.</a:t>
            </a:r>
            <a:r>
              <a:rPr lang="ko-KR" altLang="en-US" sz="2000" dirty="0" smtClean="0"/>
              <a:t>를 읽어서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각 좌표에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표식을 그리는데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표식의 크기가 부동산 가격의 제곱에 비례하도록 하시오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13" y="1903743"/>
            <a:ext cx="4538696" cy="45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562" y="856784"/>
            <a:ext cx="99485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좌표와 그 위치의 부동산 가격이 담겨져 있는 파일 </a:t>
            </a:r>
            <a:r>
              <a:rPr lang="en-US" altLang="ko-KR" sz="2000" dirty="0" smtClean="0"/>
              <a:t>xy_price.txt.</a:t>
            </a:r>
            <a:r>
              <a:rPr lang="ko-KR" altLang="en-US" sz="2000" dirty="0" smtClean="0"/>
              <a:t>를 읽어서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각 좌표에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표식을 그리는데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표식 색깔의 농도가 부동산 가격에 비례하도록 </a:t>
            </a:r>
            <a:r>
              <a:rPr lang="ko-KR" altLang="en-US" sz="2000" dirty="0" smtClean="0"/>
              <a:t>하시오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ax1) scatter </a:t>
            </a:r>
            <a:r>
              <a:rPr lang="ko-KR" altLang="en-US" sz="2000" dirty="0" smtClean="0"/>
              <a:t>함수 여러 번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ax2) scatter </a:t>
            </a:r>
            <a:r>
              <a:rPr lang="ko-KR" altLang="en-US" sz="2000" dirty="0" smtClean="0"/>
              <a:t>함수 한 번 만 사용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9006" y="6259693"/>
            <a:ext cx="808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3333FF"/>
                </a:solidFill>
              </a:rPr>
              <a:t>투명도는 </a:t>
            </a:r>
            <a:r>
              <a:rPr lang="en-US" altLang="ko-KR" b="1" dirty="0" smtClean="0">
                <a:solidFill>
                  <a:srgbClr val="3333FF"/>
                </a:solidFill>
              </a:rPr>
              <a:t>alpha </a:t>
            </a:r>
            <a:r>
              <a:rPr lang="ko-KR" altLang="en-US" b="1" dirty="0" err="1" smtClean="0">
                <a:solidFill>
                  <a:srgbClr val="3333FF"/>
                </a:solidFill>
              </a:rPr>
              <a:t>파라미터로</a:t>
            </a:r>
            <a:r>
              <a:rPr lang="ko-KR" altLang="en-US" b="1" dirty="0" smtClean="0">
                <a:solidFill>
                  <a:srgbClr val="3333FF"/>
                </a:solidFill>
              </a:rPr>
              <a:t> 조절하며</a:t>
            </a:r>
            <a:r>
              <a:rPr lang="en-US" altLang="ko-KR" b="1" dirty="0" smtClean="0">
                <a:solidFill>
                  <a:srgbClr val="3333FF"/>
                </a:solidFill>
              </a:rPr>
              <a:t>, </a:t>
            </a:r>
            <a:r>
              <a:rPr lang="ko-KR" altLang="en-US" b="1" dirty="0" smtClean="0">
                <a:solidFill>
                  <a:srgbClr val="3333FF"/>
                </a:solidFill>
              </a:rPr>
              <a:t>리스트를 </a:t>
            </a:r>
            <a:r>
              <a:rPr lang="en-US" altLang="ko-KR" b="1" dirty="0" smtClean="0">
                <a:solidFill>
                  <a:srgbClr val="3333FF"/>
                </a:solidFill>
              </a:rPr>
              <a:t>argument</a:t>
            </a:r>
            <a:r>
              <a:rPr lang="ko-KR" altLang="en-US" b="1" dirty="0" smtClean="0">
                <a:solidFill>
                  <a:srgbClr val="3333FF"/>
                </a:solidFill>
              </a:rPr>
              <a:t>로 </a:t>
            </a:r>
            <a:r>
              <a:rPr lang="ko-KR" altLang="en-US" b="1" dirty="0" err="1" smtClean="0">
                <a:solidFill>
                  <a:srgbClr val="3333FF"/>
                </a:solidFill>
              </a:rPr>
              <a:t>받을수</a:t>
            </a:r>
            <a:r>
              <a:rPr lang="ko-KR" altLang="en-US" b="1" dirty="0" smtClean="0">
                <a:solidFill>
                  <a:srgbClr val="3333FF"/>
                </a:solidFill>
              </a:rPr>
              <a:t> 있다</a:t>
            </a:r>
            <a:r>
              <a:rPr lang="en-US" altLang="ko-KR" b="1" dirty="0" smtClean="0">
                <a:solidFill>
                  <a:srgbClr val="3333FF"/>
                </a:solidFill>
              </a:rPr>
              <a:t>.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53" y="3232975"/>
            <a:ext cx="5765047" cy="29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42" y="865331"/>
            <a:ext cx="512191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에 추가해서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부동산 가격이</a:t>
            </a:r>
            <a:endParaRPr lang="en-US" altLang="ko-KR" sz="2000" dirty="0" smtClean="0"/>
          </a:p>
          <a:p>
            <a:r>
              <a:rPr lang="en-US" altLang="ko-KR" sz="2000" dirty="0" smtClean="0"/>
              <a:t>10</a:t>
            </a:r>
            <a:r>
              <a:rPr lang="ko-KR" altLang="en-US" sz="2000" dirty="0" smtClean="0"/>
              <a:t>이상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미만이면 노랑색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20</a:t>
            </a:r>
            <a:r>
              <a:rPr lang="ko-KR" altLang="en-US" sz="2000" dirty="0" smtClean="0"/>
              <a:t>이상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미만이면 초록색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25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 30</a:t>
            </a:r>
            <a:r>
              <a:rPr lang="ko-KR" altLang="en-US" sz="2000" dirty="0" smtClean="0"/>
              <a:t>미만이면 빨간색으로 </a:t>
            </a:r>
            <a:r>
              <a:rPr lang="ko-KR" altLang="en-US" sz="2000" dirty="0" err="1" smtClean="0"/>
              <a:t>나타내시오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66" y="865331"/>
            <a:ext cx="5446883" cy="5328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0777" y="2688283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조건</a:t>
            </a:r>
            <a:r>
              <a:rPr lang="en-US" altLang="ko-KR" dirty="0" smtClean="0">
                <a:solidFill>
                  <a:srgbClr val="3333FF"/>
                </a:solidFill>
              </a:rPr>
              <a:t>: scatter </a:t>
            </a:r>
            <a:r>
              <a:rPr lang="ko-KR" altLang="en-US" dirty="0" smtClean="0">
                <a:solidFill>
                  <a:srgbClr val="3333FF"/>
                </a:solidFill>
              </a:rPr>
              <a:t>함수 한번만 호출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style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3200" dirty="0" smtClean="0">
                <a:solidFill>
                  <a:schemeClr val="bg1"/>
                </a:solidFill>
              </a:rPr>
              <a:t> 정리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7106"/>
              </p:ext>
            </p:extLst>
          </p:nvPr>
        </p:nvGraphicFramePr>
        <p:xfrm>
          <a:off x="1963312" y="1165602"/>
          <a:ext cx="8185241" cy="238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82">
                  <a:extLst>
                    <a:ext uri="{9D8B030D-6E8A-4147-A177-3AD203B41FA5}">
                      <a16:colId xmlns:a16="http://schemas.microsoft.com/office/drawing/2014/main" val="3471128758"/>
                    </a:ext>
                  </a:extLst>
                </a:gridCol>
                <a:gridCol w="2300979">
                  <a:extLst>
                    <a:ext uri="{9D8B030D-6E8A-4147-A177-3AD203B41FA5}">
                      <a16:colId xmlns:a16="http://schemas.microsoft.com/office/drawing/2014/main" val="1356703311"/>
                    </a:ext>
                  </a:extLst>
                </a:gridCol>
                <a:gridCol w="4029280">
                  <a:extLst>
                    <a:ext uri="{9D8B030D-6E8A-4147-A177-3AD203B41FA5}">
                      <a16:colId xmlns:a16="http://schemas.microsoft.com/office/drawing/2014/main" val="1852862967"/>
                    </a:ext>
                  </a:extLst>
                </a:gridCol>
              </a:tblGrid>
              <a:tr h="71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Style 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시퀀스자료</a:t>
                      </a:r>
                      <a:r>
                        <a:rPr lang="en-US" altLang="ko-KR" dirty="0" smtClean="0"/>
                        <a:t>(ex: </a:t>
                      </a:r>
                      <a:r>
                        <a:rPr lang="ko-KR" altLang="en-US" dirty="0" smtClean="0"/>
                        <a:t>리스트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사용 가능 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95704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34093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4509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Marker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marker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85687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4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7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25" y="416759"/>
            <a:ext cx="11716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2~5w: </a:t>
            </a:r>
            <a:r>
              <a:rPr lang="en-US" altLang="ko-KR" sz="2800" b="1" dirty="0" smtClean="0"/>
              <a:t>plot, scatter, bar, pie, </a:t>
            </a:r>
            <a:r>
              <a:rPr lang="en-US" altLang="ko-KR" sz="2800" b="1" dirty="0" err="1" smtClean="0"/>
              <a:t>hist</a:t>
            </a:r>
            <a:r>
              <a:rPr lang="en-US" altLang="ko-KR" sz="2800" b="1" dirty="0" smtClean="0"/>
              <a:t>, boxplot </a:t>
            </a:r>
            <a:r>
              <a:rPr lang="ko-KR" altLang="en-US" sz="2800" dirty="0" smtClean="0"/>
              <a:t>기본 활용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6w: </a:t>
            </a:r>
            <a:r>
              <a:rPr lang="en-US" altLang="ko-KR" sz="2800" b="1" dirty="0" smtClean="0"/>
              <a:t>plot, bar, scatter</a:t>
            </a:r>
            <a:r>
              <a:rPr lang="ko-KR" altLang="en-US" sz="2800" dirty="0" smtClean="0"/>
              <a:t>의 </a:t>
            </a:r>
            <a:r>
              <a:rPr lang="en-US" altLang="ko-KR" sz="2800" dirty="0" smtClean="0">
                <a:solidFill>
                  <a:srgbClr val="3333FF"/>
                </a:solidFill>
              </a:rPr>
              <a:t>color, alpha </a:t>
            </a:r>
            <a:r>
              <a:rPr lang="ko-KR" altLang="en-US" sz="2800" dirty="0" err="1" smtClean="0"/>
              <a:t>파라미터</a:t>
            </a:r>
            <a:r>
              <a:rPr lang="ko-KR" altLang="en-US" sz="2800" dirty="0" smtClean="0"/>
              <a:t> 활용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7w: </a:t>
            </a:r>
            <a:r>
              <a:rPr lang="en-US" altLang="ko-KR" sz="2800" b="1" dirty="0"/>
              <a:t>plot, bar, scatter</a:t>
            </a:r>
            <a:r>
              <a:rPr lang="ko-KR" altLang="en-US" sz="2800" dirty="0"/>
              <a:t>의 </a:t>
            </a:r>
            <a:r>
              <a:rPr lang="en-US" altLang="ko-KR" sz="2800" dirty="0" smtClean="0">
                <a:solidFill>
                  <a:srgbClr val="3333FF"/>
                </a:solidFill>
              </a:rPr>
              <a:t>color, alpha </a:t>
            </a:r>
            <a:r>
              <a:rPr lang="ko-KR" altLang="en-US" sz="2800" dirty="0" smtClean="0"/>
              <a:t>이외 </a:t>
            </a:r>
            <a:r>
              <a:rPr lang="ko-KR" altLang="en-US" sz="2800" dirty="0" smtClean="0">
                <a:solidFill>
                  <a:srgbClr val="FF0000"/>
                </a:solidFill>
              </a:rPr>
              <a:t>다른 스타일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sz="2800" dirty="0" smtClean="0">
                <a:solidFill>
                  <a:srgbClr val="FF0000"/>
                </a:solidFill>
              </a:rPr>
              <a:t> 활</a:t>
            </a:r>
            <a:r>
              <a:rPr lang="ko-KR" altLang="en-US" sz="2800" dirty="0" smtClean="0"/>
              <a:t>용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15695"/>
              </p:ext>
            </p:extLst>
          </p:nvPr>
        </p:nvGraphicFramePr>
        <p:xfrm>
          <a:off x="729306" y="2382147"/>
          <a:ext cx="10733388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9">
                  <a:extLst>
                    <a:ext uri="{9D8B030D-6E8A-4147-A177-3AD203B41FA5}">
                      <a16:colId xmlns:a16="http://schemas.microsoft.com/office/drawing/2014/main" val="1174744823"/>
                    </a:ext>
                  </a:extLst>
                </a:gridCol>
                <a:gridCol w="1127320">
                  <a:extLst>
                    <a:ext uri="{9D8B030D-6E8A-4147-A177-3AD203B41FA5}">
                      <a16:colId xmlns:a16="http://schemas.microsoft.com/office/drawing/2014/main" val="2360713488"/>
                    </a:ext>
                  </a:extLst>
                </a:gridCol>
                <a:gridCol w="2452588">
                  <a:extLst>
                    <a:ext uri="{9D8B030D-6E8A-4147-A177-3AD203B41FA5}">
                      <a16:colId xmlns:a16="http://schemas.microsoft.com/office/drawing/2014/main" val="501222933"/>
                    </a:ext>
                  </a:extLst>
                </a:gridCol>
                <a:gridCol w="2902369">
                  <a:extLst>
                    <a:ext uri="{9D8B030D-6E8A-4147-A177-3AD203B41FA5}">
                      <a16:colId xmlns:a16="http://schemas.microsoft.com/office/drawing/2014/main" val="2104295838"/>
                    </a:ext>
                  </a:extLst>
                </a:gridCol>
                <a:gridCol w="3190662">
                  <a:extLst>
                    <a:ext uri="{9D8B030D-6E8A-4147-A177-3AD203B41FA5}">
                      <a16:colId xmlns:a16="http://schemas.microsoft.com/office/drawing/2014/main" val="318023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필수 </a:t>
                      </a:r>
                      <a:r>
                        <a:rPr lang="ko-KR" altLang="en-US" dirty="0" err="1" smtClean="0"/>
                        <a:t>파라미터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(2~5w)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기본활용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(2~5w)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컬러 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스타일 </a:t>
                      </a:r>
                      <a:r>
                        <a:rPr lang="en-US" altLang="ko-KR" dirty="0" smtClean="0"/>
                        <a:t>(6, 7w)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plot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X,Y</a:t>
                      </a:r>
                    </a:p>
                    <a:p>
                      <a:pPr algn="ctr"/>
                      <a:r>
                        <a:rPr lang="ko-KR" altLang="en-US" dirty="0" smtClean="0"/>
                        <a:t>시각화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X, Y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3333FF"/>
                          </a:solidFill>
                        </a:rPr>
                        <a:t>color, alpha,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linestyle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marker,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markerevery</a:t>
                      </a:r>
                      <a:endParaRPr lang="ko-KR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scatter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X, Y 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 (size)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3333FF"/>
                          </a:solidFill>
                        </a:rPr>
                        <a:t>color,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alpha,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edgecolor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48786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X, Y (height)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width, align, bottom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3333FF"/>
                          </a:solidFill>
                        </a:rPr>
                        <a:t>color, alpha,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030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edgecolor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linestyle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, hatch</a:t>
                      </a:r>
                      <a:endParaRPr lang="en-US" altLang="ko-KR" baseline="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중간고사 이후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9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분포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시각화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labels, explode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7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bins, </a:t>
                      </a:r>
                      <a:r>
                        <a:rPr lang="en-US" altLang="ko-KR" b="0" dirty="0" smtClean="0">
                          <a:effectLst/>
                        </a:rPr>
                        <a:t>density, </a:t>
                      </a:r>
                      <a:r>
                        <a:rPr lang="en-US" altLang="ko-KR" dirty="0" err="1" smtClean="0"/>
                        <a:t>edgecolor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boxplot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positions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751149"/>
            <a:ext cx="10058400" cy="1056634"/>
          </a:xfr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plot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6769" y="167591"/>
            <a:ext cx="8029956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line style, color, marker</a:t>
            </a:r>
            <a:endParaRPr lang="ko-KR" altLang="en-US" sz="3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37" y="134125"/>
            <a:ext cx="3870361" cy="65671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7" y="813649"/>
            <a:ext cx="4105683" cy="19026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07113" y="6381750"/>
            <a:ext cx="668423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4"/>
              </a:rPr>
              <a:t>https://matplotlib.org/3.1.1/api/_</a:t>
            </a:r>
            <a:r>
              <a:rPr lang="en-US" altLang="ko-KR" sz="1600" dirty="0" smtClean="0">
                <a:hlinkClick r:id="rId4"/>
              </a:rPr>
              <a:t>as_gen/matplotlib.axes.Axes.plot.html</a:t>
            </a:r>
            <a:endParaRPr lang="ko-KR" altLang="en-US" sz="1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00" y="3054837"/>
            <a:ext cx="4075600" cy="33269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7487" y="148696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FF"/>
                </a:solidFill>
              </a:rPr>
              <a:t>s</a:t>
            </a:r>
            <a:r>
              <a:rPr lang="en-US" altLang="ko-KR" sz="1200" dirty="0" smtClean="0">
                <a:solidFill>
                  <a:srgbClr val="3333FF"/>
                </a:solidFill>
              </a:rPr>
              <a:t>olid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FF"/>
                </a:solidFill>
              </a:rPr>
              <a:t>d</a:t>
            </a:r>
            <a:r>
              <a:rPr lang="en-US" altLang="ko-KR" sz="1200" dirty="0" smtClean="0">
                <a:solidFill>
                  <a:srgbClr val="3333FF"/>
                </a:solidFill>
              </a:rPr>
              <a:t>ashed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3333FF"/>
                </a:solidFill>
              </a:rPr>
              <a:t>d</a:t>
            </a:r>
            <a:r>
              <a:rPr lang="en-US" altLang="ko-KR" sz="1200" dirty="0" err="1" smtClean="0">
                <a:solidFill>
                  <a:srgbClr val="3333FF"/>
                </a:solidFill>
              </a:rPr>
              <a:t>ashdot</a:t>
            </a:r>
            <a:endParaRPr lang="en-US" altLang="ko-KR" sz="1200" dirty="0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3333FF"/>
                </a:solidFill>
              </a:rPr>
              <a:t>dotted</a:t>
            </a:r>
          </a:p>
        </p:txBody>
      </p:sp>
    </p:spTree>
    <p:extLst>
      <p:ext uri="{BB962C8B-B14F-4D97-AF65-F5344CB8AC3E}">
        <p14:creationId xmlns:p14="http://schemas.microsoft.com/office/powerpoint/2010/main" val="33257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</a:t>
            </a:r>
            <a:r>
              <a:rPr lang="en-US" altLang="ko-KR" sz="3200" dirty="0" smtClean="0"/>
              <a:t>(different line style)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9" y="1141417"/>
            <a:ext cx="6083120" cy="4620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457" y="2146017"/>
            <a:ext cx="3996759" cy="3615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82211" y="4905736"/>
            <a:ext cx="346131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color, </a:t>
            </a:r>
            <a:r>
              <a:rPr lang="en-US" altLang="ko-KR" sz="1400" dirty="0" err="1" smtClean="0"/>
              <a:t>linestyle</a:t>
            </a:r>
            <a:r>
              <a:rPr lang="en-US" altLang="ko-KR" sz="1400" dirty="0" smtClean="0"/>
              <a:t>, marker</a:t>
            </a:r>
            <a:r>
              <a:rPr lang="ko-KR" altLang="en-US" sz="1400" dirty="0" smtClean="0"/>
              <a:t>를 기호로 한번에 표시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fmt</a:t>
            </a:r>
            <a:r>
              <a:rPr lang="en-US" altLang="ko-KR" sz="1400" dirty="0" smtClean="0"/>
              <a:t> 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plot </a:t>
            </a:r>
            <a:r>
              <a:rPr lang="ko-KR" altLang="en-US" sz="1400" b="1" dirty="0" smtClean="0"/>
              <a:t>만 가능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58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markevery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파라미터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6" y="751658"/>
            <a:ext cx="4472673" cy="52303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29852" y="5104458"/>
            <a:ext cx="1272129" cy="279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3017859" y="5586466"/>
            <a:ext cx="1272129" cy="279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73" y="3366856"/>
            <a:ext cx="6424612" cy="28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751149"/>
            <a:ext cx="10058400" cy="1056634"/>
          </a:xfr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scatter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62" y="2589430"/>
            <a:ext cx="6867480" cy="41331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6566"/>
          <a:stretch/>
        </p:blipFill>
        <p:spPr>
          <a:xfrm>
            <a:off x="368300" y="861985"/>
            <a:ext cx="6793907" cy="141131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966" y="2461690"/>
            <a:ext cx="40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아래와 같이 </a:t>
            </a:r>
            <a:r>
              <a:rPr lang="ko-KR" altLang="en-US" dirty="0" err="1" smtClean="0"/>
              <a:t>나타내시오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중 </a:t>
            </a:r>
            <a:r>
              <a:rPr lang="en-US" altLang="ko-KR" dirty="0" smtClean="0"/>
              <a:t>for loop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marks</a:t>
            </a:r>
            <a:r>
              <a:rPr lang="ko-KR" altLang="en-US" dirty="0"/>
              <a:t>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으로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6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582</Words>
  <Application>Microsoft Office PowerPoint</Application>
  <PresentationFormat>와이드스크린</PresentationFormat>
  <Paragraphs>113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데이터 시각화 (2024)</vt:lpstr>
      <vt:lpstr>7 주차</vt:lpstr>
      <vt:lpstr>PowerPoint 프레젠테이션</vt:lpstr>
      <vt:lpstr>plot</vt:lpstr>
      <vt:lpstr>PowerPoint 프레젠테이션</vt:lpstr>
      <vt:lpstr>PowerPoint 프레젠테이션</vt:lpstr>
      <vt:lpstr>PowerPoint 프레젠테이션</vt:lpstr>
      <vt:lpstr>scatter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1173</cp:revision>
  <dcterms:created xsi:type="dcterms:W3CDTF">2017-09-01T05:40:26Z</dcterms:created>
  <dcterms:modified xsi:type="dcterms:W3CDTF">2024-10-11T01:36:05Z</dcterms:modified>
</cp:coreProperties>
</file>