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60" r:id="rId2"/>
    <p:sldId id="761" r:id="rId3"/>
    <p:sldId id="801" r:id="rId4"/>
    <p:sldId id="746" r:id="rId5"/>
    <p:sldId id="729" r:id="rId6"/>
    <p:sldId id="748" r:id="rId7"/>
    <p:sldId id="749" r:id="rId8"/>
    <p:sldId id="803" r:id="rId9"/>
    <p:sldId id="763" r:id="rId10"/>
    <p:sldId id="764" r:id="rId11"/>
    <p:sldId id="765" r:id="rId12"/>
    <p:sldId id="766" r:id="rId13"/>
    <p:sldId id="767" r:id="rId14"/>
    <p:sldId id="768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778" r:id="rId24"/>
    <p:sldId id="779" r:id="rId25"/>
    <p:sldId id="780" r:id="rId26"/>
    <p:sldId id="782" r:id="rId27"/>
    <p:sldId id="783" r:id="rId28"/>
    <p:sldId id="784" r:id="rId29"/>
    <p:sldId id="785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696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6161" autoAdjust="0"/>
  </p:normalViewPr>
  <p:slideViewPr>
    <p:cSldViewPr snapToGrid="0">
      <p:cViewPr varScale="1">
        <p:scale>
          <a:sx n="111" d="100"/>
          <a:sy n="111" d="100"/>
        </p:scale>
        <p:origin x="228" y="51"/>
      </p:cViewPr>
      <p:guideLst>
        <p:guide orient="horz" pos="40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264FF-508A-4571-B244-80F3668B70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&#49324;&#50857;&#54616;&#51648;" TargetMode="External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 smtClean="0">
                <a:solidFill>
                  <a:schemeClr val="bg1"/>
                </a:solidFill>
              </a:rPr>
              <a:t>(2024)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데이터과학부 </a:t>
            </a:r>
            <a:r>
              <a:rPr lang="ko-KR" altLang="en-US" dirty="0" err="1" smtClean="0"/>
              <a:t>정진명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hlinkClick r:id="rId2"/>
              </a:rPr>
              <a:t>jmjung@suwon.ac.kr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글로벌경상관 </a:t>
            </a:r>
            <a:r>
              <a:rPr lang="en-US" altLang="ko-KR" dirty="0" smtClean="0"/>
              <a:t>918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7504" y="482601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 smtClean="0"/>
              <a:t>정보가 </a:t>
            </a:r>
            <a:r>
              <a:rPr lang="ko-KR" altLang="en-US" dirty="0"/>
              <a:t>부족하다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2146577"/>
            <a:ext cx="4811291" cy="24037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50931" y="3154897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</a:t>
            </a:r>
            <a:endParaRPr lang="ko-KR" altLang="en-US" sz="3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205" y="2146577"/>
            <a:ext cx="4811291" cy="240375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705850" y="4550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x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961490" y="31245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y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08919" y="177724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y=sin(x-pi)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이제까지 그린 그림들</a:t>
            </a:r>
          </a:p>
        </p:txBody>
      </p:sp>
    </p:spTree>
    <p:extLst>
      <p:ext uri="{BB962C8B-B14F-4D97-AF65-F5344CB8AC3E}">
        <p14:creationId xmlns:p14="http://schemas.microsoft.com/office/powerpoint/2010/main" val="114008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37" y="2146577"/>
            <a:ext cx="5126673" cy="25857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69424" y="473234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 smtClean="0"/>
              <a:t>정보가 </a:t>
            </a:r>
            <a:r>
              <a:rPr lang="ko-KR" altLang="en-US" dirty="0"/>
              <a:t>부족하다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0931" y="3154897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</a:t>
            </a:r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9308227" y="4732345"/>
            <a:ext cx="1530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6048638" y="313063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284545" y="2232278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333FF"/>
                </a:solidFill>
              </a:rPr>
              <a:t>y=exp</a:t>
            </a:r>
            <a:r>
              <a:rPr lang="en-US" altLang="ko-KR" sz="1600" b="1" baseline="30000" dirty="0">
                <a:solidFill>
                  <a:srgbClr val="3333FF"/>
                </a:solidFill>
              </a:rPr>
              <a:t>-x^2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2146577"/>
            <a:ext cx="4634347" cy="23374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84544" y="2570832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3333FF"/>
                </a:solidFill>
              </a:rPr>
              <a:t>y=(exp</a:t>
            </a:r>
            <a:r>
              <a:rPr lang="en-US" altLang="ko-KR" sz="1600" b="1" baseline="30000" dirty="0">
                <a:solidFill>
                  <a:srgbClr val="3333FF"/>
                </a:solidFill>
              </a:rPr>
              <a:t>-x^2</a:t>
            </a:r>
            <a:r>
              <a:rPr lang="en-US" altLang="ko-KR" sz="1600" b="1" dirty="0">
                <a:solidFill>
                  <a:srgbClr val="3333FF"/>
                </a:solidFill>
              </a:rPr>
              <a:t>)’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898850" y="2437380"/>
            <a:ext cx="385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898849" y="2771070"/>
            <a:ext cx="38569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이제까지 그린 그림들</a:t>
            </a:r>
          </a:p>
        </p:txBody>
      </p:sp>
    </p:spTree>
    <p:extLst>
      <p:ext uri="{BB962C8B-B14F-4D97-AF65-F5344CB8AC3E}">
        <p14:creationId xmlns:p14="http://schemas.microsoft.com/office/powerpoint/2010/main" val="346330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826" y="4834598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 smtClean="0"/>
              <a:t>정보가 </a:t>
            </a:r>
            <a:r>
              <a:rPr lang="ko-KR" altLang="en-US" dirty="0"/>
              <a:t>부족하다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3289" y="3154897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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81" y="1765527"/>
            <a:ext cx="3076597" cy="29861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994" y="1765527"/>
            <a:ext cx="3076597" cy="298610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912833" y="4576333"/>
            <a:ext cx="3440918" cy="42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10540" y="4526821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3333FF"/>
                </a:solidFill>
              </a:rPr>
              <a:t>1</a:t>
            </a:r>
            <a:r>
              <a:rPr lang="ko-KR" altLang="en-US" sz="1400" b="1" dirty="0">
                <a:solidFill>
                  <a:srgbClr val="3333FF"/>
                </a:solidFill>
              </a:rPr>
              <a:t>학년   </a:t>
            </a:r>
            <a:r>
              <a:rPr lang="en-US" altLang="ko-KR" sz="1400" b="1" dirty="0">
                <a:solidFill>
                  <a:srgbClr val="3333FF"/>
                </a:solidFill>
              </a:rPr>
              <a:t>2</a:t>
            </a:r>
            <a:r>
              <a:rPr lang="ko-KR" altLang="en-US" sz="1400" b="1" dirty="0">
                <a:solidFill>
                  <a:srgbClr val="3333FF"/>
                </a:solidFill>
              </a:rPr>
              <a:t>학년   </a:t>
            </a:r>
            <a:r>
              <a:rPr lang="en-US" altLang="ko-KR" sz="1400" b="1" dirty="0">
                <a:solidFill>
                  <a:srgbClr val="3333FF"/>
                </a:solidFill>
              </a:rPr>
              <a:t>3</a:t>
            </a:r>
            <a:r>
              <a:rPr lang="ko-KR" altLang="en-US" sz="1400" b="1" dirty="0">
                <a:solidFill>
                  <a:srgbClr val="3333FF"/>
                </a:solidFill>
              </a:rPr>
              <a:t>학년    </a:t>
            </a:r>
            <a:r>
              <a:rPr lang="en-US" altLang="ko-KR" sz="1400" b="1" dirty="0">
                <a:solidFill>
                  <a:srgbClr val="3333FF"/>
                </a:solidFill>
              </a:rPr>
              <a:t>4</a:t>
            </a:r>
            <a:r>
              <a:rPr lang="ko-KR" altLang="en-US" sz="1400" b="1" dirty="0">
                <a:solidFill>
                  <a:srgbClr val="3333FF"/>
                </a:solidFill>
              </a:rPr>
              <a:t>학년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489031" y="310469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3333FF"/>
                </a:solidFill>
              </a:rPr>
              <a:t>학생 수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이제까지 그린 그림들</a:t>
            </a:r>
          </a:p>
        </p:txBody>
      </p:sp>
    </p:spTree>
    <p:extLst>
      <p:ext uri="{BB962C8B-B14F-4D97-AF65-F5344CB8AC3E}">
        <p14:creationId xmlns:p14="http://schemas.microsoft.com/office/powerpoint/2010/main" val="46856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33" y="1722422"/>
            <a:ext cx="3705179" cy="34742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03768" y="485790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 smtClean="0"/>
              <a:t>정보가 </a:t>
            </a:r>
            <a:r>
              <a:rPr lang="ko-KR" altLang="en-US" dirty="0"/>
              <a:t>부족하다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3289" y="3154897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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7035816" y="4984366"/>
            <a:ext cx="3440918" cy="42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33523" y="4934854"/>
            <a:ext cx="2956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학년   </a:t>
            </a:r>
            <a:r>
              <a:rPr lang="en-US" altLang="ko-KR" sz="1400" dirty="0"/>
              <a:t>2</a:t>
            </a:r>
            <a:r>
              <a:rPr lang="ko-KR" altLang="en-US" sz="1400" dirty="0"/>
              <a:t>학년     </a:t>
            </a:r>
            <a:r>
              <a:rPr lang="en-US" altLang="ko-KR" sz="1400" dirty="0"/>
              <a:t>3</a:t>
            </a:r>
            <a:r>
              <a:rPr lang="ko-KR" altLang="en-US" sz="1400" dirty="0"/>
              <a:t>학년       </a:t>
            </a:r>
            <a:r>
              <a:rPr lang="en-US" altLang="ko-KR" sz="1400" dirty="0"/>
              <a:t>4</a:t>
            </a:r>
            <a:r>
              <a:rPr lang="ko-KR" altLang="en-US" sz="1400" dirty="0"/>
              <a:t>학년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6445750" y="308930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학생 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23" y="1778760"/>
            <a:ext cx="3209948" cy="30099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28" y="2000080"/>
            <a:ext cx="233364" cy="2143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0" y="2198394"/>
            <a:ext cx="247652" cy="1905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334" y="2388895"/>
            <a:ext cx="209552" cy="20955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663230" y="1924312"/>
            <a:ext cx="5437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3333FF"/>
                </a:solidFill>
              </a:rPr>
              <a:t>국어</a:t>
            </a:r>
            <a:endParaRPr lang="en-US" altLang="ko-KR" sz="1400" b="1" dirty="0">
              <a:solidFill>
                <a:srgbClr val="3333FF"/>
              </a:solidFill>
            </a:endParaRPr>
          </a:p>
          <a:p>
            <a:r>
              <a:rPr lang="ko-KR" altLang="en-US" sz="1400" b="1" dirty="0">
                <a:solidFill>
                  <a:srgbClr val="3333FF"/>
                </a:solidFill>
              </a:rPr>
              <a:t>수학</a:t>
            </a:r>
            <a:endParaRPr lang="en-US" altLang="ko-KR" sz="1400" b="1" dirty="0">
              <a:solidFill>
                <a:srgbClr val="3333FF"/>
              </a:solidFill>
            </a:endParaRPr>
          </a:p>
          <a:p>
            <a:r>
              <a:rPr lang="ko-KR" altLang="en-US" sz="1400" b="1" dirty="0">
                <a:solidFill>
                  <a:srgbClr val="3333FF"/>
                </a:solidFill>
              </a:rPr>
              <a:t>영어</a:t>
            </a:r>
            <a:endParaRPr lang="en-US" altLang="ko-KR" sz="1400" b="1" dirty="0">
              <a:solidFill>
                <a:srgbClr val="3333FF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375871" y="1889471"/>
            <a:ext cx="1157084" cy="771389"/>
          </a:xfrm>
          <a:prstGeom prst="roundRect">
            <a:avLst>
              <a:gd name="adj" fmla="val 824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295911" y="2174580"/>
            <a:ext cx="600079" cy="238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34938" y="1387540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</a:rPr>
              <a:t>1~4</a:t>
            </a:r>
            <a:r>
              <a:rPr lang="ko-KR" altLang="en-US" b="1" dirty="0">
                <a:solidFill>
                  <a:srgbClr val="3333FF"/>
                </a:solidFill>
              </a:rPr>
              <a:t>학년 국영수 평균 점수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이제까지 그린 그림들</a:t>
            </a:r>
          </a:p>
        </p:txBody>
      </p:sp>
    </p:spTree>
    <p:extLst>
      <p:ext uri="{BB962C8B-B14F-4D97-AF65-F5344CB8AC3E}">
        <p14:creationId xmlns:p14="http://schemas.microsoft.com/office/powerpoint/2010/main" val="14219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5385" y="491836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solidFill>
                  <a:srgbClr val="FF0000"/>
                </a:solidFill>
              </a:defRPr>
            </a:lvl1pPr>
          </a:lstStyle>
          <a:p>
            <a:r>
              <a:rPr lang="ko-KR" altLang="en-US" dirty="0" smtClean="0"/>
              <a:t>정보가 </a:t>
            </a:r>
            <a:r>
              <a:rPr lang="ko-KR" altLang="en-US" dirty="0"/>
              <a:t>부족하다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3289" y="3154897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</a:t>
            </a:r>
            <a:endParaRPr lang="ko-KR" altLang="en-US" sz="3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86" y="1743903"/>
            <a:ext cx="3095648" cy="308136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676" y="1449215"/>
            <a:ext cx="3768558" cy="37511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34583" y="4877213"/>
            <a:ext cx="105830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</a:rPr>
              <a:t>수원대</a:t>
            </a:r>
            <a:endParaRPr lang="en-US" altLang="ko-KR" b="1" dirty="0">
              <a:solidFill>
                <a:srgbClr val="3333FF"/>
              </a:solidFill>
            </a:endParaRPr>
          </a:p>
          <a:p>
            <a:r>
              <a:rPr lang="en-US" altLang="ko-KR" b="1" dirty="0">
                <a:solidFill>
                  <a:srgbClr val="3333FF"/>
                </a:solidFill>
              </a:rPr>
              <a:t>(n=100)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90697" y="4877213"/>
            <a:ext cx="92525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</a:rPr>
              <a:t>아주대</a:t>
            </a:r>
            <a:endParaRPr lang="en-US" altLang="ko-KR" b="1" dirty="0">
              <a:solidFill>
                <a:srgbClr val="3333FF"/>
              </a:solidFill>
            </a:endParaRPr>
          </a:p>
          <a:p>
            <a:r>
              <a:rPr lang="en-US" altLang="ko-KR" b="1" dirty="0">
                <a:solidFill>
                  <a:srgbClr val="3333FF"/>
                </a:solidFill>
              </a:rPr>
              <a:t>(n=60)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530895" y="282644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3333FF"/>
                </a:solidFill>
              </a:rPr>
              <a:t>키 분포</a:t>
            </a:r>
          </a:p>
        </p:txBody>
      </p:sp>
      <p:cxnSp>
        <p:nvCxnSpPr>
          <p:cNvPr id="14" name="직선 화살표 연결선 13"/>
          <p:cNvCxnSpPr>
            <a:stCxn id="24" idx="1"/>
          </p:cNvCxnSpPr>
          <p:nvPr/>
        </p:nvCxnSpPr>
        <p:spPr>
          <a:xfrm flipH="1" flipV="1">
            <a:off x="8491545" y="1854803"/>
            <a:ext cx="155398" cy="15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46943" y="1854802"/>
            <a:ext cx="114486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3333FF"/>
                </a:solidFill>
              </a:rPr>
              <a:t>홍길동</a:t>
            </a:r>
            <a:r>
              <a:rPr lang="en-US" altLang="ko-KR" sz="1400" b="1" dirty="0">
                <a:solidFill>
                  <a:srgbClr val="3333FF"/>
                </a:solidFill>
              </a:rPr>
              <a:t>, 189</a:t>
            </a:r>
            <a:endParaRPr lang="ko-KR" altLang="en-US" sz="1400" b="1" dirty="0">
              <a:solidFill>
                <a:srgbClr val="3333FF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이제까지 그린 그림들</a:t>
            </a:r>
          </a:p>
        </p:txBody>
      </p:sp>
    </p:spTree>
    <p:extLst>
      <p:ext uri="{BB962C8B-B14F-4D97-AF65-F5344CB8AC3E}">
        <p14:creationId xmlns:p14="http://schemas.microsoft.com/office/powerpoint/2010/main" val="76140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smtClean="0">
                <a:solidFill>
                  <a:schemeClr val="bg1"/>
                </a:solidFill>
              </a:rPr>
              <a:t>제목 추가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4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제목 추가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ax.set_title</a:t>
            </a:r>
            <a:r>
              <a:rPr lang="en-US" altLang="ko-KR" sz="3200" dirty="0"/>
              <a:t> &amp; </a:t>
            </a:r>
            <a:r>
              <a:rPr lang="en-US" altLang="ko-KR" sz="3200" dirty="0" err="1"/>
              <a:t>fig.suptitle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28" y="760049"/>
            <a:ext cx="6135185" cy="599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6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762" y="849932"/>
            <a:ext cx="8151282" cy="58985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466944" y="2674228"/>
            <a:ext cx="1365100" cy="325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745157" y="1774288"/>
            <a:ext cx="1620897" cy="304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제목 추가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set_title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5552493" y="2276564"/>
            <a:ext cx="1045784" cy="243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5898" y="1027716"/>
            <a:ext cx="27775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주어진 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샘플 수를 활용하여</a:t>
            </a:r>
            <a:endParaRPr lang="en-US" altLang="ko-KR" dirty="0" smtClean="0"/>
          </a:p>
          <a:p>
            <a:r>
              <a:rPr lang="ko-KR" altLang="en-US" dirty="0" smtClean="0"/>
              <a:t>데이터를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 추가하기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61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n by m </a:t>
            </a:r>
            <a:r>
              <a:rPr lang="en-US" altLang="ko-KR" sz="3200" dirty="0" err="1" smtClean="0"/>
              <a:t>axs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에 </a:t>
            </a:r>
            <a:r>
              <a:rPr lang="en-US" altLang="ko-KR" sz="3200" dirty="0" smtClean="0"/>
              <a:t>flatten </a:t>
            </a:r>
            <a:r>
              <a:rPr lang="ko-KR" altLang="en-US" sz="3200" dirty="0" smtClean="0"/>
              <a:t>사용하기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25" y="842962"/>
            <a:ext cx="4344356" cy="5817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37" y="842963"/>
            <a:ext cx="4636314" cy="5827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5835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2</a:t>
            </a:r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152400" y="982395"/>
            <a:ext cx="50495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네 개의 서로 다른 평균 </a:t>
            </a:r>
            <a:r>
              <a:rPr lang="ko-KR" altLang="en-US" sz="2000" dirty="0" err="1"/>
              <a:t>m</a:t>
            </a:r>
            <a:r>
              <a:rPr lang="ko-KR" altLang="en-US" sz="2000" dirty="0"/>
              <a:t>, 표준편차 </a:t>
            </a:r>
            <a:r>
              <a:rPr lang="ko-KR" altLang="en-US" sz="2000" dirty="0" err="1"/>
              <a:t>s인</a:t>
            </a:r>
            <a:r>
              <a:rPr lang="ko-KR" altLang="en-US" sz="2000" dirty="0"/>
              <a:t> 정규분포에서 5000개 값 </a:t>
            </a:r>
            <a:r>
              <a:rPr lang="ko-KR" altLang="en-US" sz="2000" dirty="0" err="1"/>
              <a:t>sampling</a:t>
            </a:r>
            <a:r>
              <a:rPr lang="ko-KR" altLang="en-US" sz="2000" dirty="0"/>
              <a:t> 하여 각 </a:t>
            </a:r>
            <a:r>
              <a:rPr lang="ko-KR" altLang="en-US" sz="2000" dirty="0" err="1"/>
              <a:t>axe에</a:t>
            </a:r>
            <a:r>
              <a:rPr lang="ko-KR" altLang="en-US" sz="2000" dirty="0"/>
              <a:t> 히스토그램 </a:t>
            </a:r>
            <a:r>
              <a:rPr lang="ko-KR" altLang="en-US" sz="2000" dirty="0" smtClean="0"/>
              <a:t>그리기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55" y="982395"/>
            <a:ext cx="5286414" cy="51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4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10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69367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schemeClr val="bg1"/>
                </a:solidFill>
              </a:rPr>
              <a:t>레이텍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3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75828"/>
            <a:ext cx="12078462" cy="51654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수식 제목 추가 </a:t>
            </a:r>
            <a:r>
              <a:rPr lang="en-US" altLang="ko-KR" sz="3200" dirty="0">
                <a:solidFill>
                  <a:schemeClr val="bg1"/>
                </a:solidFill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</a:rPr>
              <a:t>레이텍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en-US" altLang="ko-KR" sz="3200" dirty="0" err="1">
                <a:solidFill>
                  <a:schemeClr val="bg1"/>
                </a:solidFill>
              </a:rPr>
              <a:t>LaTex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6236" y="3355618"/>
            <a:ext cx="31999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레이텍은</a:t>
            </a:r>
            <a:r>
              <a:rPr lang="ko-KR" altLang="en-US" dirty="0" smtClean="0"/>
              <a:t> 제목 뿐만 아니라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일반적인 문자열 표시에 사용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62" y="1088211"/>
            <a:ext cx="5214976" cy="5405477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endCxn id="2" idx="1"/>
          </p:cNvCxnSpPr>
          <p:nvPr/>
        </p:nvCxnSpPr>
        <p:spPr>
          <a:xfrm>
            <a:off x="6429375" y="3671888"/>
            <a:ext cx="956861" cy="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64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65341"/>
            <a:ext cx="12078462" cy="53752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레이텍</a:t>
            </a:r>
            <a:r>
              <a:rPr lang="en-US" altLang="ko-KR" sz="3200" dirty="0"/>
              <a:t> (</a:t>
            </a:r>
            <a:r>
              <a:rPr lang="en-US" altLang="ko-KR" sz="3200" dirty="0" err="1"/>
              <a:t>LaTeX</a:t>
            </a:r>
            <a:r>
              <a:rPr lang="en-US" altLang="ko-KR" sz="3200" dirty="0"/>
              <a:t>) </a:t>
            </a:r>
            <a:r>
              <a:rPr lang="ko-KR" altLang="en-US" sz="3200" dirty="0"/>
              <a:t>기본 문법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2654" y="881076"/>
            <a:ext cx="4576894" cy="5734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기본적인 라텍스 문법                  </a:t>
            </a:r>
            <a:endParaRPr lang="en-US" altLang="ko-KR" sz="2000" dirty="0"/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지수표기</a:t>
            </a:r>
            <a:r>
              <a:rPr lang="ko-KR" altLang="en-US" sz="2000" dirty="0"/>
              <a:t> 방법</a:t>
            </a:r>
            <a:endParaRPr lang="en-US" altLang="ko-KR" sz="2000" dirty="0"/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$2x^3$ </a:t>
            </a:r>
            <a:r>
              <a:rPr lang="en-US" altLang="ko-KR" sz="2000" dirty="0">
                <a:sym typeface="Wingdings" panose="05000000000000000000" pitchFamily="2" charset="2"/>
              </a:rPr>
              <a:t> 2x</a:t>
            </a:r>
            <a:r>
              <a:rPr lang="en-US" altLang="ko-KR" sz="2000" baseline="30000" dirty="0">
                <a:sym typeface="Wingdings" panose="05000000000000000000" pitchFamily="2" charset="2"/>
              </a:rPr>
              <a:t>3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ym typeface="Wingdings" panose="05000000000000000000" pitchFamily="2" charset="2"/>
              </a:rPr>
              <a:t>$2^{3x+4}  2</a:t>
            </a:r>
            <a:r>
              <a:rPr lang="en-US" altLang="ko-KR" sz="2000" baseline="30000" dirty="0">
                <a:sym typeface="Wingdings" panose="05000000000000000000" pitchFamily="2" charset="2"/>
              </a:rPr>
              <a:t>3x+4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ym typeface="Wingdings" panose="05000000000000000000" pitchFamily="2" charset="2"/>
              </a:rPr>
              <a:t>$(2x)^3$  (2x)</a:t>
            </a:r>
            <a:r>
              <a:rPr lang="en-US" altLang="ko-KR" sz="2000" baseline="30000" dirty="0">
                <a:sym typeface="Wingdings" panose="05000000000000000000" pitchFamily="2" charset="2"/>
              </a:rPr>
              <a:t>3</a:t>
            </a:r>
          </a:p>
          <a:p>
            <a:pPr lvl="2">
              <a:lnSpc>
                <a:spcPct val="110000"/>
              </a:lnSpc>
            </a:pPr>
            <a:endParaRPr lang="en-US" altLang="ko-KR" sz="2000" dirty="0"/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아래첨자</a:t>
            </a:r>
            <a:r>
              <a:rPr lang="ko-KR" altLang="en-US" sz="2000" dirty="0"/>
              <a:t> 표기 방법</a:t>
            </a:r>
            <a:endParaRPr lang="en-US" altLang="ko-KR" sz="2000" dirty="0"/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$log_2(x)$ </a:t>
            </a:r>
            <a:r>
              <a:rPr lang="en-US" altLang="ko-KR" sz="2000" dirty="0">
                <a:sym typeface="Wingdings" panose="05000000000000000000" pitchFamily="2" charset="2"/>
              </a:rPr>
              <a:t> log</a:t>
            </a:r>
            <a:r>
              <a:rPr lang="en-US" altLang="ko-KR" sz="2000" baseline="-25000" dirty="0">
                <a:sym typeface="Wingdings" panose="05000000000000000000" pitchFamily="2" charset="2"/>
              </a:rPr>
              <a:t>2</a:t>
            </a:r>
            <a:r>
              <a:rPr lang="en-US" altLang="ko-KR" sz="2000" dirty="0">
                <a:sym typeface="Wingdings" panose="05000000000000000000" pitchFamily="2" charset="2"/>
              </a:rPr>
              <a:t>(x)</a:t>
            </a: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ym typeface="Wingdings" panose="05000000000000000000" pitchFamily="2" charset="2"/>
              </a:rPr>
              <a:t>$log_{10}(x)$  log</a:t>
            </a:r>
            <a:r>
              <a:rPr lang="en-US" altLang="ko-KR" sz="2000" baseline="-25000" dirty="0">
                <a:sym typeface="Wingdings" panose="05000000000000000000" pitchFamily="2" charset="2"/>
              </a:rPr>
              <a:t>10</a:t>
            </a:r>
            <a:r>
              <a:rPr lang="en-US" altLang="ko-KR" sz="2000" dirty="0">
                <a:sym typeface="Wingdings" panose="05000000000000000000" pitchFamily="2" charset="2"/>
              </a:rPr>
              <a:t>(x)</a:t>
            </a: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ko-KR" sz="2000" baseline="-25000" dirty="0"/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그리스문자</a:t>
            </a:r>
            <a:endParaRPr lang="en-US" altLang="ko-KR" sz="2000" dirty="0"/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$\\pi$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</a:t>
            </a:r>
            <a:r>
              <a:rPr lang="en-US" altLang="ko-KR" sz="2000" dirty="0">
                <a:sym typeface="Wingdings" panose="05000000000000000000" pitchFamily="2" charset="2"/>
              </a:rPr>
              <a:t>\\alpha</a:t>
            </a:r>
            <a:r>
              <a:rPr lang="en-US" altLang="ko-KR" sz="2000" dirty="0"/>
              <a:t>$</a:t>
            </a:r>
            <a:r>
              <a:rPr lang="en-US" altLang="ko-KR" sz="2000" dirty="0">
                <a:sym typeface="Wingdings" panose="05000000000000000000" pitchFamily="2" charset="2"/>
              </a:rPr>
              <a:t>  </a:t>
            </a:r>
          </a:p>
          <a:p>
            <a:pPr lvl="2">
              <a:lnSpc>
                <a:spcPct val="110000"/>
              </a:lnSpc>
            </a:pPr>
            <a:endParaRPr lang="en-US" altLang="ko-KR" sz="2000" dirty="0"/>
          </a:p>
          <a:p>
            <a:pPr marL="742950" lvl="1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제곱근</a:t>
            </a:r>
            <a:endParaRPr lang="en-US" altLang="ko-KR" sz="2000" dirty="0"/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$\\</a:t>
            </a:r>
            <a:r>
              <a:rPr lang="en-US" altLang="ko-KR" sz="2000" dirty="0" err="1"/>
              <a:t>sqrt</a:t>
            </a:r>
            <a:r>
              <a:rPr lang="en-US" altLang="ko-KR" sz="2000" dirty="0"/>
              <a:t>{x+2}$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</a:p>
          <a:p>
            <a:pPr marL="1200150" lvl="2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$\\</a:t>
            </a:r>
            <a:r>
              <a:rPr lang="en-US" altLang="ko-KR" sz="2000" dirty="0" err="1"/>
              <a:t>sqrt</a:t>
            </a:r>
            <a:r>
              <a:rPr lang="en-US" altLang="ko-KR" sz="2000" dirty="0"/>
              <a:t>[3]{x+2}$</a:t>
            </a:r>
            <a:r>
              <a:rPr lang="en-US" altLang="ko-KR" sz="2000" dirty="0">
                <a:sym typeface="Wingdings" panose="05000000000000000000" pitchFamily="2" charset="2"/>
              </a:rPr>
              <a:t> 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73" y="4475777"/>
            <a:ext cx="314822" cy="2266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22" y="4702449"/>
            <a:ext cx="389513" cy="31412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306" y="5771627"/>
            <a:ext cx="948193" cy="3815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349" y="6153216"/>
            <a:ext cx="781159" cy="3524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372764" y="881076"/>
            <a:ext cx="6096000" cy="35493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분수</a:t>
            </a:r>
            <a:endParaRPr lang="en-US" altLang="ko-KR" sz="20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$\\</a:t>
            </a:r>
            <a:r>
              <a:rPr lang="en-US" altLang="ko-KR" sz="2000" dirty="0" err="1"/>
              <a:t>frac</a:t>
            </a:r>
            <a:r>
              <a:rPr lang="en-US" altLang="ko-KR" sz="2000" dirty="0"/>
              <a:t>{x^2}{x+3}$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$f(x)=\\</a:t>
            </a:r>
            <a:r>
              <a:rPr lang="en-US" altLang="ko-KR" sz="2000" dirty="0" err="1"/>
              <a:t>frac</a:t>
            </a:r>
            <a:r>
              <a:rPr lang="en-US" altLang="ko-KR" sz="2000" dirty="0"/>
              <a:t>{x+2}{x+3}$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	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ym typeface="Wingdings" panose="05000000000000000000" pitchFamily="2" charset="2"/>
              </a:rPr>
              <a:t>삼각함수 및 지수함수 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u="sng" dirty="0">
                <a:sym typeface="Wingdings" panose="05000000000000000000" pitchFamily="2" charset="2"/>
                <a:hlinkClick r:id="rId6" action="ppaction://hlinkfile"/>
              </a:rPr>
              <a:t>\\</a:t>
            </a:r>
            <a:r>
              <a:rPr lang="ko-KR" altLang="en-US" sz="1600" u="sng" dirty="0">
                <a:sym typeface="Wingdings" panose="05000000000000000000" pitchFamily="2" charset="2"/>
                <a:hlinkClick r:id="rId6" action="ppaction://hlinkfile"/>
              </a:rPr>
              <a:t>사용하지</a:t>
            </a:r>
            <a:r>
              <a:rPr lang="ko-KR" altLang="en-US" sz="1600" u="sng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않으면 </a:t>
            </a:r>
            <a:r>
              <a:rPr lang="ko-KR" altLang="en-US" sz="1600" dirty="0" err="1">
                <a:sym typeface="Wingdings" panose="05000000000000000000" pitchFamily="2" charset="2"/>
              </a:rPr>
              <a:t>기울임꼴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$Y=\\sin(X)$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$Y=\\</a:t>
            </a:r>
            <a:r>
              <a:rPr lang="en-US" altLang="ko-KR" dirty="0" err="1"/>
              <a:t>exp</a:t>
            </a:r>
            <a:r>
              <a:rPr lang="en-US" altLang="ko-KR" dirty="0"/>
              <a:t>(X)$</a:t>
            </a:r>
            <a:r>
              <a:rPr lang="en-US" altLang="ko-KR" dirty="0">
                <a:sym typeface="Wingdings" panose="05000000000000000000" pitchFamily="2" charset="2"/>
              </a:rPr>
              <a:t> 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7"/>
          <a:srcRect l="10518" b="3195"/>
          <a:stretch/>
        </p:blipFill>
        <p:spPr>
          <a:xfrm>
            <a:off x="9459228" y="1232520"/>
            <a:ext cx="808219" cy="6172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2267" y="1849721"/>
            <a:ext cx="1327568" cy="5096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5667" y="3604730"/>
            <a:ext cx="1057423" cy="3143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5667" y="4019861"/>
            <a:ext cx="1124107" cy="362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54517" y="2818366"/>
            <a:ext cx="20954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 err="1"/>
              <a:t>엔터</a:t>
            </a:r>
            <a:r>
              <a:rPr lang="ko-KR" altLang="en-US" sz="1600" dirty="0"/>
              <a:t> 위의 </a:t>
            </a:r>
            <a:r>
              <a:rPr lang="ko-KR" altLang="en-US" sz="1600" dirty="0" err="1"/>
              <a:t>역슬래쉬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3" idx="1"/>
          </p:cNvCxnSpPr>
          <p:nvPr/>
        </p:nvCxnSpPr>
        <p:spPr>
          <a:xfrm flipH="1">
            <a:off x="8851433" y="2987643"/>
            <a:ext cx="303084" cy="273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78304" y="5253235"/>
            <a:ext cx="233589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 err="1"/>
              <a:t>엔터</a:t>
            </a:r>
            <a:r>
              <a:rPr lang="ko-KR" altLang="en-US" sz="1600" dirty="0"/>
              <a:t> 위의 </a:t>
            </a:r>
            <a:r>
              <a:rPr lang="ko-KR" altLang="en-US" sz="1600" dirty="0" err="1"/>
              <a:t>역슬래쉬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 flipV="1">
            <a:off x="2185930" y="5165633"/>
            <a:ext cx="392374" cy="256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243625" y="1926548"/>
            <a:ext cx="799613" cy="33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382118" y="3636526"/>
            <a:ext cx="518246" cy="33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91101" y="5789117"/>
            <a:ext cx="580800" cy="33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77111" y="1514081"/>
            <a:ext cx="580800" cy="33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257911" y="1514081"/>
            <a:ext cx="580800" cy="33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97884" y="6144262"/>
            <a:ext cx="4712953" cy="335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라텍스 문법의 그룹 적용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중괄호의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350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65341"/>
            <a:ext cx="12078462" cy="53752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/>
              <a:t>레이텍</a:t>
            </a:r>
            <a:r>
              <a:rPr lang="en-US" altLang="ko-KR" sz="3200" dirty="0"/>
              <a:t> (</a:t>
            </a:r>
            <a:r>
              <a:rPr lang="en-US" altLang="ko-KR" sz="3200" dirty="0" err="1"/>
              <a:t>LaTeX</a:t>
            </a:r>
            <a:r>
              <a:rPr lang="en-US" altLang="ko-KR" sz="3200" dirty="0"/>
              <a:t>) </a:t>
            </a:r>
            <a:r>
              <a:rPr lang="ko-KR" altLang="en-US" sz="3200" dirty="0"/>
              <a:t>기본 문법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" y="861992"/>
            <a:ext cx="4176743" cy="5734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99" y="1566863"/>
            <a:ext cx="768644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3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67" y="900871"/>
            <a:ext cx="5020376" cy="523948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수식 제목 추가 </a:t>
            </a:r>
            <a:r>
              <a:rPr lang="en-US" altLang="ko-KR" sz="3200" dirty="0"/>
              <a:t>(</a:t>
            </a:r>
            <a:r>
              <a:rPr lang="ko-KR" altLang="en-US" sz="3200" dirty="0" err="1"/>
              <a:t>레이텍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2275827" y="2667172"/>
            <a:ext cx="2357133" cy="293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35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070" y="1859421"/>
            <a:ext cx="4534533" cy="463932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838" y="886579"/>
            <a:ext cx="606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아래와 같은 원을 그리고 원의 방정식을 제목에 넣으시오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원은 </a:t>
            </a:r>
            <a:r>
              <a:rPr lang="ko-KR" altLang="en-US" dirty="0" err="1" smtClean="0"/>
              <a:t>아랫</a:t>
            </a:r>
            <a:r>
              <a:rPr lang="ko-KR" altLang="en-US" dirty="0" smtClean="0"/>
              <a:t> 반원</a:t>
            </a:r>
            <a:r>
              <a:rPr lang="en-US" altLang="ko-KR" dirty="0" smtClean="0"/>
              <a:t>, </a:t>
            </a:r>
            <a:r>
              <a:rPr lang="ko-KR" altLang="en-US" dirty="0" err="1"/>
              <a:t>윗</a:t>
            </a:r>
            <a:r>
              <a:rPr lang="ko-KR" altLang="en-US" dirty="0" smtClean="0"/>
              <a:t> 반원 나누어서 </a:t>
            </a:r>
            <a:r>
              <a:rPr lang="ko-KR" altLang="en-US" dirty="0" err="1" smtClean="0"/>
              <a:t>그리시오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70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47" y="1295390"/>
            <a:ext cx="5530628" cy="37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29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실습</a:t>
            </a:r>
            <a:r>
              <a:rPr lang="en-US" altLang="ko-KR" sz="3200" dirty="0"/>
              <a:t>5 (</a:t>
            </a:r>
            <a:r>
              <a:rPr lang="ko-KR" altLang="en-US" sz="3200" dirty="0"/>
              <a:t>여러 </a:t>
            </a:r>
            <a:r>
              <a:rPr lang="en-US" altLang="ko-KR" sz="3200" dirty="0"/>
              <a:t>axes</a:t>
            </a:r>
            <a:r>
              <a:rPr lang="ko-KR" altLang="en-US" sz="3200" dirty="0"/>
              <a:t>에 다른 </a:t>
            </a:r>
            <a:r>
              <a:rPr lang="en-US" altLang="ko-KR" sz="3200" dirty="0"/>
              <a:t>title </a:t>
            </a:r>
            <a:r>
              <a:rPr lang="ko-KR" altLang="en-US" sz="3200" dirty="0"/>
              <a:t>작성</a:t>
            </a:r>
            <a:r>
              <a:rPr lang="en-US" altLang="ko-KR" sz="32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87" y="2100263"/>
            <a:ext cx="6600735" cy="45505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9" y="1110812"/>
            <a:ext cx="3667152" cy="2809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1938" y="1557338"/>
            <a:ext cx="435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np.random.normal</a:t>
            </a:r>
            <a:r>
              <a:rPr lang="en-US" altLang="ko-KR" dirty="0"/>
              <a:t>(0,0.2,size=(100,2</a:t>
            </a:r>
            <a:r>
              <a:rPr lang="en-US" altLang="ko-KR" dirty="0" smtClean="0"/>
              <a:t>))</a:t>
            </a:r>
            <a:r>
              <a:rPr lang="ko-KR" altLang="en-US" dirty="0" smtClean="0"/>
              <a:t>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marks</a:t>
            </a:r>
            <a:r>
              <a:rPr lang="ko-KR" altLang="en-US" dirty="0" smtClean="0"/>
              <a:t>에 있는 각 </a:t>
            </a:r>
            <a:r>
              <a:rPr lang="ko-KR" altLang="en-US" dirty="0" err="1" smtClean="0"/>
              <a:t>마커들로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en-US" altLang="ko-KR" dirty="0" smtClean="0"/>
              <a:t>axes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scatter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마커를</a:t>
            </a:r>
            <a:r>
              <a:rPr lang="ko-KR" altLang="en-US" dirty="0" smtClean="0"/>
              <a:t> 한글로 제목에 표시하시오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8075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x, y label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8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49" y="943952"/>
            <a:ext cx="5359259" cy="355184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x,y</a:t>
            </a:r>
            <a:r>
              <a:rPr lang="en-US" altLang="ko-KR" sz="3200" dirty="0"/>
              <a:t> label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02" y="1259374"/>
            <a:ext cx="6015848" cy="285542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04002" y="3481283"/>
            <a:ext cx="4306991" cy="633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99220" y="4187366"/>
            <a:ext cx="966652" cy="2360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31528" y="3947237"/>
            <a:ext cx="4098471" cy="195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49778" y="283028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label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7941" y="3957631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tick label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60674" y="2372687"/>
            <a:ext cx="442506" cy="45759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62355" y="1321039"/>
            <a:ext cx="330926" cy="2626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099478" y="442338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label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6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146972"/>
            <a:ext cx="10058400" cy="2264989"/>
          </a:xfrm>
          <a:solidFill>
            <a:schemeClr val="accent1">
              <a:lumMod val="50000"/>
            </a:schemeClr>
          </a:solidFill>
        </p:spPr>
        <p:txBody>
          <a:bodyPr anchor="ctr"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다른 스타일 </a:t>
            </a:r>
            <a:r>
              <a:rPr lang="ko-KR" altLang="en-US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(Cont’d)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dirty="0" smtClean="0">
                <a:solidFill>
                  <a:schemeClr val="bg1"/>
                </a:solidFill>
              </a:rPr>
              <a:t>(bar – hatch)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1" y="3443350"/>
            <a:ext cx="7996237" cy="26798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98" y="821518"/>
            <a:ext cx="3543315" cy="3521762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6</a:t>
            </a:r>
            <a:endParaRPr lang="en-US" altLang="ko-KR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988391" y="913784"/>
            <a:ext cx="627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아래와 같은 그림이 나오도록 </a:t>
            </a:r>
            <a:r>
              <a:rPr lang="en-US" altLang="ko-KR" sz="2400" dirty="0" err="1" smtClean="0"/>
              <a:t>scatter_func</a:t>
            </a:r>
            <a:r>
              <a:rPr lang="ko-KR" altLang="en-US" sz="2400" dirty="0" smtClean="0"/>
              <a:t>을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구현하시오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7590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x, y </a:t>
            </a:r>
            <a:r>
              <a:rPr lang="en-US" altLang="ko-KR" sz="4400" dirty="0" err="1" smtClean="0">
                <a:solidFill>
                  <a:schemeClr val="bg1"/>
                </a:solidFill>
              </a:rPr>
              <a:t>lim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349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xlim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ylim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860354" y="4220257"/>
            <a:ext cx="3060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ko-KR" altLang="en-US" dirty="0"/>
              <a:t>의 범위를 정확히 확인하지 않으면</a:t>
            </a:r>
            <a:r>
              <a:rPr lang="en-US" altLang="ko-KR" dirty="0"/>
              <a:t>, </a:t>
            </a:r>
            <a:r>
              <a:rPr lang="ko-KR" altLang="en-US" dirty="0"/>
              <a:t>두 분포가 같은 분포인 줄 착각할 수 있다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36" y="849017"/>
            <a:ext cx="5467989" cy="43454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64" y="941459"/>
            <a:ext cx="5494205" cy="296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9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1" y="1087731"/>
            <a:ext cx="4524408" cy="3571901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xlim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ylim</a:t>
            </a:r>
            <a:endParaRPr lang="ko-KR" altLang="en-US" sz="3200" dirty="0"/>
          </a:p>
        </p:txBody>
      </p:sp>
      <p:sp>
        <p:nvSpPr>
          <p:cNvPr id="10" name="직사각형 9"/>
          <p:cNvSpPr/>
          <p:nvPr/>
        </p:nvSpPr>
        <p:spPr>
          <a:xfrm>
            <a:off x="572891" y="2804506"/>
            <a:ext cx="2154662" cy="273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2891" y="4329037"/>
            <a:ext cx="2154662" cy="251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67" y="1044801"/>
            <a:ext cx="5951607" cy="32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71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bg1"/>
                </a:solidFill>
              </a:rPr>
              <a:t>x, y tick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84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1" y="734588"/>
            <a:ext cx="6057408" cy="360612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xtick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ytick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28621" y="5650716"/>
            <a:ext cx="6367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3333FF"/>
                </a:solidFill>
              </a:rPr>
              <a:t>우선 </a:t>
            </a:r>
            <a:r>
              <a:rPr lang="en-US" altLang="ko-KR" sz="2000" dirty="0" err="1">
                <a:solidFill>
                  <a:srgbClr val="3333FF"/>
                </a:solidFill>
              </a:rPr>
              <a:t>xticks</a:t>
            </a:r>
            <a:r>
              <a:rPr lang="ko-KR" altLang="en-US" sz="2000" dirty="0">
                <a:solidFill>
                  <a:srgbClr val="3333FF"/>
                </a:solidFill>
              </a:rPr>
              <a:t>를 새롭게 설정한다</a:t>
            </a:r>
            <a:r>
              <a:rPr lang="en-US" altLang="ko-KR" sz="2000" dirty="0">
                <a:solidFill>
                  <a:srgbClr val="3333FF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rgbClr val="3333FF"/>
                </a:solidFill>
              </a:rPr>
              <a:t>설정된 각</a:t>
            </a:r>
            <a:r>
              <a:rPr lang="en-US" altLang="ko-KR" sz="2000" dirty="0">
                <a:solidFill>
                  <a:srgbClr val="3333FF"/>
                </a:solidFill>
              </a:rPr>
              <a:t> </a:t>
            </a:r>
            <a:r>
              <a:rPr lang="en-US" altLang="ko-KR" sz="2000" dirty="0" err="1">
                <a:solidFill>
                  <a:srgbClr val="3333FF"/>
                </a:solidFill>
              </a:rPr>
              <a:t>xtick</a:t>
            </a:r>
            <a:r>
              <a:rPr lang="ko-KR" altLang="en-US" sz="2000" dirty="0">
                <a:solidFill>
                  <a:srgbClr val="3333FF"/>
                </a:solidFill>
              </a:rPr>
              <a:t>에 </a:t>
            </a:r>
            <a:r>
              <a:rPr lang="en-US" altLang="ko-KR" sz="2000" dirty="0">
                <a:solidFill>
                  <a:srgbClr val="3333FF"/>
                </a:solidFill>
              </a:rPr>
              <a:t>label</a:t>
            </a:r>
            <a:r>
              <a:rPr lang="ko-KR" altLang="en-US" sz="2000" dirty="0">
                <a:solidFill>
                  <a:srgbClr val="3333FF"/>
                </a:solidFill>
              </a:rPr>
              <a:t>을 할당한다</a:t>
            </a:r>
            <a:r>
              <a:rPr lang="en-US" altLang="ko-KR" sz="2000" dirty="0">
                <a:solidFill>
                  <a:srgbClr val="3333FF"/>
                </a:solidFill>
              </a:rPr>
              <a:t>.</a:t>
            </a:r>
            <a:br>
              <a:rPr lang="en-US" altLang="ko-KR" sz="2000" dirty="0">
                <a:solidFill>
                  <a:srgbClr val="3333FF"/>
                </a:solidFill>
              </a:rPr>
            </a:br>
            <a:r>
              <a:rPr lang="en-US" altLang="ko-KR" sz="2000" dirty="0">
                <a:solidFill>
                  <a:srgbClr val="3333FF"/>
                </a:solidFill>
              </a:rPr>
              <a:t>(</a:t>
            </a:r>
            <a:r>
              <a:rPr lang="ko-KR" altLang="en-US" sz="2000" dirty="0">
                <a:solidFill>
                  <a:srgbClr val="3333FF"/>
                </a:solidFill>
              </a:rPr>
              <a:t>이때</a:t>
            </a:r>
            <a:r>
              <a:rPr lang="en-US" altLang="ko-KR" sz="2000" dirty="0">
                <a:solidFill>
                  <a:srgbClr val="3333FF"/>
                </a:solidFill>
              </a:rPr>
              <a:t>, </a:t>
            </a:r>
            <a:r>
              <a:rPr lang="en-US" altLang="ko-KR" sz="2000" dirty="0" err="1">
                <a:solidFill>
                  <a:srgbClr val="3333FF"/>
                </a:solidFill>
              </a:rPr>
              <a:t>xticks</a:t>
            </a:r>
            <a:r>
              <a:rPr lang="ko-KR" altLang="en-US" sz="2000" dirty="0">
                <a:solidFill>
                  <a:srgbClr val="3333FF"/>
                </a:solidFill>
              </a:rPr>
              <a:t>의 길이와 </a:t>
            </a:r>
            <a:r>
              <a:rPr lang="en-US" altLang="ko-KR" sz="2000" dirty="0">
                <a:solidFill>
                  <a:srgbClr val="3333FF"/>
                </a:solidFill>
              </a:rPr>
              <a:t>label</a:t>
            </a:r>
            <a:r>
              <a:rPr lang="ko-KR" altLang="en-US" sz="2000" dirty="0">
                <a:solidFill>
                  <a:srgbClr val="3333FF"/>
                </a:solidFill>
              </a:rPr>
              <a:t>의 길이는 같아야 한다</a:t>
            </a:r>
            <a:r>
              <a:rPr lang="en-US" altLang="ko-KR" sz="2000" dirty="0" smtClean="0">
                <a:solidFill>
                  <a:srgbClr val="3333FF"/>
                </a:solidFill>
              </a:rPr>
              <a:t>.)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7124305" y="1018200"/>
            <a:ext cx="4896245" cy="5254013"/>
            <a:chOff x="6424218" y="922950"/>
            <a:chExt cx="5236104" cy="542386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4218" y="922950"/>
              <a:ext cx="5236104" cy="5077064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7153727" y="5741456"/>
              <a:ext cx="4098471" cy="23602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153728" y="5523862"/>
              <a:ext cx="4098471" cy="1950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73283" y="553425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tick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86357" y="5977479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tick label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11" y="4367037"/>
            <a:ext cx="6219870" cy="47149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52487" y="2022566"/>
            <a:ext cx="1485876" cy="215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2411" y="4411371"/>
            <a:ext cx="6350454" cy="328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구부러진 연결선 16"/>
          <p:cNvCxnSpPr>
            <a:stCxn id="14" idx="1"/>
            <a:endCxn id="4" idx="1"/>
          </p:cNvCxnSpPr>
          <p:nvPr/>
        </p:nvCxnSpPr>
        <p:spPr>
          <a:xfrm rot="10800000" flipV="1">
            <a:off x="602411" y="2130471"/>
            <a:ext cx="50076" cy="2472312"/>
          </a:xfrm>
          <a:prstGeom prst="curvedConnector3">
            <a:avLst>
              <a:gd name="adj1" fmla="val 5565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2487" y="4734560"/>
            <a:ext cx="6309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axes </a:t>
            </a:r>
            <a:r>
              <a:rPr lang="ko-KR" altLang="en-US" sz="1600" b="1" dirty="0" smtClean="0"/>
              <a:t>크기에 따라 </a:t>
            </a:r>
            <a:r>
              <a:rPr lang="ko-KR" altLang="en-US" sz="1600" b="1" dirty="0" err="1" smtClean="0"/>
              <a:t>미리정해진</a:t>
            </a:r>
            <a:r>
              <a:rPr lang="ko-KR" altLang="en-US" sz="1600" b="1" dirty="0" smtClean="0"/>
              <a:t> 일정한 간격의 </a:t>
            </a:r>
            <a:r>
              <a:rPr lang="en-US" altLang="ko-KR" sz="1600" b="1" dirty="0" smtClean="0"/>
              <a:t>tick</a:t>
            </a:r>
            <a:r>
              <a:rPr lang="ko-KR" altLang="en-US" sz="1600" b="1" dirty="0" smtClean="0"/>
              <a:t>이 생성되어 있다</a:t>
            </a:r>
            <a:r>
              <a:rPr lang="en-US" altLang="ko-KR" sz="1600" b="1" dirty="0" smtClean="0"/>
              <a:t>.</a:t>
            </a:r>
            <a:br>
              <a:rPr lang="en-US" altLang="ko-KR" sz="1600" b="1" dirty="0" smtClean="0"/>
            </a:br>
            <a:r>
              <a:rPr lang="ko-KR" altLang="en-US" sz="1600" b="1" dirty="0" smtClean="0"/>
              <a:t>따라서 바로 </a:t>
            </a:r>
            <a:r>
              <a:rPr lang="en-US" altLang="ko-KR" sz="1600" b="1" dirty="0" err="1" smtClean="0"/>
              <a:t>set_xticklabels</a:t>
            </a:r>
            <a:r>
              <a:rPr lang="ko-KR" altLang="en-US" sz="1600" b="1" dirty="0" smtClean="0"/>
              <a:t>를 사용하면 이상한 결과가 나옴</a:t>
            </a:r>
            <a:endParaRPr lang="ko-KR" altLang="en-US" sz="1600" b="1" dirty="0"/>
          </a:p>
        </p:txBody>
      </p:sp>
      <p:sp>
        <p:nvSpPr>
          <p:cNvPr id="19" name="아래쪽 화살표 18"/>
          <p:cNvSpPr/>
          <p:nvPr/>
        </p:nvSpPr>
        <p:spPr>
          <a:xfrm>
            <a:off x="3110888" y="5355972"/>
            <a:ext cx="666750" cy="238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77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4" y="781706"/>
            <a:ext cx="8097380" cy="298174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xtick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ytick</a:t>
            </a:r>
            <a:endParaRPr lang="ko-KR" altLang="en-US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115" y="3018227"/>
            <a:ext cx="3626522" cy="35857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139334" y="2552699"/>
            <a:ext cx="3118300" cy="349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254" y="3115579"/>
            <a:ext cx="5846846" cy="647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92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7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0608" y="858591"/>
            <a:ext cx="759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주어진 </a:t>
            </a:r>
            <a:r>
              <a:rPr lang="en-US" altLang="ko-KR" dirty="0" smtClean="0"/>
              <a:t>data, subj, cut </a:t>
            </a:r>
            <a:r>
              <a:rPr lang="ko-KR" altLang="en-US" dirty="0" smtClean="0"/>
              <a:t>정보를 이용하여 아래와 같은 그림을 </a:t>
            </a:r>
            <a:r>
              <a:rPr lang="ko-KR" altLang="en-US" dirty="0" err="1" smtClean="0"/>
              <a:t>그리시오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20" y="2352661"/>
            <a:ext cx="4638709" cy="37433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5" y="1378248"/>
            <a:ext cx="4194930" cy="11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5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84863"/>
            <a:ext cx="12078462" cy="49847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xtick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ytick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972" y="1671059"/>
            <a:ext cx="4267884" cy="27240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9" y="1073931"/>
            <a:ext cx="6679395" cy="41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81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7093" y="834389"/>
            <a:ext cx="107877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m1=2, s1=1 </a:t>
            </a:r>
            <a:r>
              <a:rPr lang="ko-KR" altLang="en-US" dirty="0"/>
              <a:t>로 주어졌을 때</a:t>
            </a:r>
            <a:r>
              <a:rPr lang="en-US" altLang="ko-KR" dirty="0"/>
              <a:t>, (</a:t>
            </a:r>
            <a:r>
              <a:rPr lang="ko-KR" altLang="en-US" dirty="0"/>
              <a:t>주어진 값은 변경 가능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평균이 </a:t>
            </a:r>
            <a:r>
              <a:rPr lang="en-US" altLang="ko-KR" dirty="0"/>
              <a:t>m1, </a:t>
            </a:r>
            <a:r>
              <a:rPr lang="ko-KR" altLang="en-US" dirty="0"/>
              <a:t>표준편차가 </a:t>
            </a:r>
            <a:r>
              <a:rPr lang="en-US" altLang="ko-KR" dirty="0"/>
              <a:t>s1 </a:t>
            </a:r>
            <a:r>
              <a:rPr lang="ko-KR" altLang="en-US" dirty="0"/>
              <a:t>인 정규분포에서 </a:t>
            </a:r>
            <a:r>
              <a:rPr lang="en-US" altLang="ko-KR" dirty="0"/>
              <a:t>10,000</a:t>
            </a:r>
            <a:r>
              <a:rPr lang="ko-KR" altLang="en-US" dirty="0"/>
              <a:t>개의 값을 </a:t>
            </a:r>
            <a:r>
              <a:rPr lang="en-US" altLang="ko-KR" dirty="0"/>
              <a:t>sampling </a:t>
            </a:r>
            <a:r>
              <a:rPr lang="ko-KR" altLang="en-US" dirty="0"/>
              <a:t>한 후에 아래와 같이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histogram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err="1"/>
              <a:t>그리시오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en-US" altLang="ko-KR" dirty="0"/>
              <a:t>x ticks, x </a:t>
            </a:r>
            <a:r>
              <a:rPr lang="en-US" altLang="ko-KR" dirty="0" err="1"/>
              <a:t>ticklabels</a:t>
            </a:r>
            <a:r>
              <a:rPr lang="ko-KR" altLang="en-US" dirty="0"/>
              <a:t>을 그림과 같이 </a:t>
            </a:r>
            <a:r>
              <a:rPr lang="ko-KR" altLang="en-US" dirty="0" err="1"/>
              <a:t>수정하시오</a:t>
            </a:r>
            <a:r>
              <a:rPr lang="ko-KR" altLang="en-US" dirty="0"/>
              <a:t> </a:t>
            </a:r>
            <a:r>
              <a:rPr lang="en-US" altLang="ko-KR" dirty="0"/>
              <a:t>(m</a:t>
            </a:r>
            <a:r>
              <a:rPr lang="ko-KR" altLang="en-US" dirty="0"/>
              <a:t>이 아니라 </a:t>
            </a:r>
            <a:r>
              <a:rPr lang="ko-KR" altLang="en-US" dirty="0" err="1"/>
              <a:t>그리스문자</a:t>
            </a:r>
            <a:r>
              <a:rPr lang="ko-KR" altLang="en-US" dirty="0"/>
              <a:t> </a:t>
            </a:r>
            <a:r>
              <a:rPr lang="en-US" altLang="ko-KR" i="1" dirty="0"/>
              <a:t>mu</a:t>
            </a:r>
            <a:r>
              <a:rPr lang="en-US" altLang="ko-KR" dirty="0"/>
              <a:t> </a:t>
            </a:r>
            <a:r>
              <a:rPr lang="ko-KR" altLang="en-US" dirty="0"/>
              <a:t>임을 주의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en-US" altLang="ko-KR" dirty="0" smtClean="0"/>
              <a:t>)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limit</a:t>
            </a:r>
            <a:r>
              <a:rPr lang="ko-KR" altLang="en-US" dirty="0"/>
              <a:t>을 </a:t>
            </a:r>
            <a:r>
              <a:rPr lang="en-US" altLang="ko-KR" dirty="0"/>
              <a:t>-10~10</a:t>
            </a:r>
            <a:r>
              <a:rPr lang="ko-KR" altLang="en-US" dirty="0"/>
              <a:t>으로 </a:t>
            </a:r>
            <a:r>
              <a:rPr lang="ko-KR" altLang="en-US" dirty="0" err="1"/>
              <a:t>제한하시오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785"/>
          <a:stretch/>
        </p:blipFill>
        <p:spPr>
          <a:xfrm>
            <a:off x="3818298" y="2676524"/>
            <a:ext cx="5170889" cy="3641785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8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545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bar (different style</a:t>
            </a:r>
            <a:r>
              <a:rPr lang="en-US" altLang="ko-KR" sz="3200" dirty="0">
                <a:solidFill>
                  <a:schemeClr val="bg1"/>
                </a:solidFill>
              </a:rPr>
              <a:t>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" y="798787"/>
            <a:ext cx="7707232" cy="24615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96" y="3260348"/>
            <a:ext cx="5062692" cy="35574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92682" y="2491188"/>
            <a:ext cx="3888918" cy="273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/>
          <p:cNvSpPr/>
          <p:nvPr/>
        </p:nvSpPr>
        <p:spPr>
          <a:xfrm>
            <a:off x="6729412" y="2939596"/>
            <a:ext cx="1098351" cy="273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327"/>
          <a:stretch/>
        </p:blipFill>
        <p:spPr>
          <a:xfrm>
            <a:off x="521474" y="771525"/>
            <a:ext cx="5214976" cy="5781696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6769" y="159939"/>
            <a:ext cx="12078462" cy="54832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0843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830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bar (different style</a:t>
            </a:r>
            <a:r>
              <a:rPr lang="en-US" altLang="ko-KR" sz="3200" dirty="0" smtClean="0">
                <a:solidFill>
                  <a:schemeClr val="bg1"/>
                </a:solidFill>
              </a:rPr>
              <a:t>) - </a:t>
            </a:r>
            <a:r>
              <a:rPr lang="en-US" altLang="ko-KR" sz="3200" dirty="0" smtClean="0"/>
              <a:t>hatch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" y="3846927"/>
            <a:ext cx="8080280" cy="28589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2" y="886343"/>
            <a:ext cx="6072211" cy="29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실습</a:t>
            </a:r>
            <a:r>
              <a:rPr lang="en-US" altLang="ko-KR" sz="3200" dirty="0" smtClean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237" y="835043"/>
            <a:ext cx="7656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코드에 주어진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의 값을 갖는 데이터 </a:t>
            </a:r>
            <a:r>
              <a:rPr lang="en-US" altLang="ko-KR" dirty="0" smtClean="0"/>
              <a:t>Y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bar </a:t>
            </a:r>
            <a:r>
              <a:rPr lang="ko-KR" altLang="en-US" dirty="0" smtClean="0"/>
              <a:t>그래프로 나타내는데</a:t>
            </a:r>
            <a:r>
              <a:rPr lang="en-US" altLang="ko-KR" dirty="0" smtClean="0"/>
              <a:t>,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5</a:t>
            </a:r>
            <a:r>
              <a:rPr lang="ko-KR" altLang="en-US" dirty="0" smtClean="0"/>
              <a:t>이상은 노란색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미만은 초록색으로 나타내고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짝수는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으로 홀수는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동그라미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pattern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나타내시오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688" y="6377488"/>
            <a:ext cx="675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hatch parameter</a:t>
            </a:r>
            <a:r>
              <a:rPr lang="ko-KR" altLang="en-US" dirty="0" smtClean="0">
                <a:solidFill>
                  <a:srgbClr val="3333FF"/>
                </a:solidFill>
              </a:rPr>
              <a:t>는 리스트</a:t>
            </a:r>
            <a:r>
              <a:rPr lang="en-US" altLang="ko-KR" dirty="0" smtClean="0">
                <a:solidFill>
                  <a:srgbClr val="3333FF"/>
                </a:solidFill>
              </a:rPr>
              <a:t>(</a:t>
            </a:r>
            <a:r>
              <a:rPr lang="ko-KR" altLang="en-US" dirty="0" smtClean="0">
                <a:solidFill>
                  <a:srgbClr val="3333FF"/>
                </a:solidFill>
              </a:rPr>
              <a:t>시퀀스 </a:t>
            </a:r>
            <a:r>
              <a:rPr lang="ko-KR" altLang="en-US" dirty="0" err="1" smtClean="0">
                <a:solidFill>
                  <a:srgbClr val="3333FF"/>
                </a:solidFill>
              </a:rPr>
              <a:t>자료형</a:t>
            </a:r>
            <a:r>
              <a:rPr lang="en-US" altLang="ko-KR" dirty="0" smtClean="0">
                <a:solidFill>
                  <a:srgbClr val="3333FF"/>
                </a:solidFill>
              </a:rPr>
              <a:t>)</a:t>
            </a:r>
            <a:r>
              <a:rPr lang="ko-KR" altLang="en-US" dirty="0" smtClean="0">
                <a:solidFill>
                  <a:srgbClr val="3333FF"/>
                </a:solidFill>
              </a:rPr>
              <a:t>도 </a:t>
            </a:r>
            <a:r>
              <a:rPr lang="en-US" altLang="ko-KR" dirty="0" smtClean="0">
                <a:solidFill>
                  <a:srgbClr val="3333FF"/>
                </a:solidFill>
              </a:rPr>
              <a:t>argument</a:t>
            </a:r>
            <a:r>
              <a:rPr lang="ko-KR" altLang="en-US" dirty="0" smtClean="0">
                <a:solidFill>
                  <a:srgbClr val="3333FF"/>
                </a:solidFill>
              </a:rPr>
              <a:t>로 가능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4825"/>
          <a:stretch/>
        </p:blipFill>
        <p:spPr>
          <a:xfrm>
            <a:off x="1390597" y="2001386"/>
            <a:ext cx="5843978" cy="36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42624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style 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3200" dirty="0" smtClean="0">
                <a:solidFill>
                  <a:schemeClr val="bg1"/>
                </a:solidFill>
              </a:rPr>
              <a:t> 정리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98645"/>
              </p:ext>
            </p:extLst>
          </p:nvPr>
        </p:nvGraphicFramePr>
        <p:xfrm>
          <a:off x="1963312" y="1165602"/>
          <a:ext cx="8185241" cy="279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982">
                  <a:extLst>
                    <a:ext uri="{9D8B030D-6E8A-4147-A177-3AD203B41FA5}">
                      <a16:colId xmlns:a16="http://schemas.microsoft.com/office/drawing/2014/main" val="3471128758"/>
                    </a:ext>
                  </a:extLst>
                </a:gridCol>
                <a:gridCol w="2300979">
                  <a:extLst>
                    <a:ext uri="{9D8B030D-6E8A-4147-A177-3AD203B41FA5}">
                      <a16:colId xmlns:a16="http://schemas.microsoft.com/office/drawing/2014/main" val="1356703311"/>
                    </a:ext>
                  </a:extLst>
                </a:gridCol>
                <a:gridCol w="4029280">
                  <a:extLst>
                    <a:ext uri="{9D8B030D-6E8A-4147-A177-3AD203B41FA5}">
                      <a16:colId xmlns:a16="http://schemas.microsoft.com/office/drawing/2014/main" val="1852862967"/>
                    </a:ext>
                  </a:extLst>
                </a:gridCol>
              </a:tblGrid>
              <a:tr h="717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Style 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Parameter </a:t>
                      </a:r>
                      <a:r>
                        <a:rPr lang="ko-KR" altLang="en-US" dirty="0" smtClean="0"/>
                        <a:t>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시퀀스자료</a:t>
                      </a:r>
                      <a:r>
                        <a:rPr lang="en-US" altLang="ko-KR" dirty="0" smtClean="0"/>
                        <a:t>(ex: </a:t>
                      </a:r>
                      <a:r>
                        <a:rPr lang="ko-KR" altLang="en-US" dirty="0" smtClean="0"/>
                        <a:t>리스트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사용 가능 여부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895704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color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034093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84509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46973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Marker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marker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485687"/>
                  </a:ext>
                </a:extLst>
              </a:tr>
              <a:tr h="415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투명도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alpha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04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93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49381" y="708338"/>
            <a:ext cx="8160912" cy="50444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4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4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제목 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추가</a:t>
            </a:r>
            <a:endParaRPr lang="en-US" altLang="ko-KR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4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ko-KR" altLang="en-US" sz="4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수식 </a:t>
            </a:r>
            <a:r>
              <a:rPr lang="ko-KR" alt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활용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레이텍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4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X,Y 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label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4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X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Y 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lim</a:t>
            </a:r>
            <a:endParaRPr lang="en-US" altLang="ko-KR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ko-KR" sz="48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X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Y tick</a:t>
            </a:r>
            <a:endParaRPr lang="ko-KR" altLang="en-US" sz="4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867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03" y="1621350"/>
            <a:ext cx="4221051" cy="3067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77343" y="13590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19380" y="504495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정보가 </a:t>
            </a:r>
            <a:r>
              <a:rPr lang="ko-KR" altLang="en-US" sz="2400" b="1" dirty="0">
                <a:solidFill>
                  <a:srgbClr val="FF0000"/>
                </a:solidFill>
              </a:rPr>
              <a:t>부족하다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321" y="1675460"/>
            <a:ext cx="4874983" cy="35422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8740" y="2809457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ym typeface="Wingdings" panose="05000000000000000000" pitchFamily="2" charset="2"/>
              </a:rPr>
              <a:t>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2613" y="1896073"/>
            <a:ext cx="233364" cy="2143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325" y="2094387"/>
            <a:ext cx="247652" cy="1905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519" y="2284888"/>
            <a:ext cx="209552" cy="209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98415" y="1820305"/>
            <a:ext cx="8289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3333FF"/>
                </a:solidFill>
              </a:rPr>
              <a:t>flower1</a:t>
            </a:r>
          </a:p>
          <a:p>
            <a:r>
              <a:rPr lang="en-US" altLang="ko-KR" sz="1400" b="1" dirty="0">
                <a:solidFill>
                  <a:srgbClr val="3333FF"/>
                </a:solidFill>
              </a:rPr>
              <a:t>flower2</a:t>
            </a:r>
          </a:p>
          <a:p>
            <a:r>
              <a:rPr lang="en-US" altLang="ko-KR" sz="1400" b="1" dirty="0">
                <a:solidFill>
                  <a:srgbClr val="3333FF"/>
                </a:solidFill>
              </a:rPr>
              <a:t>flower3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911056" y="1785464"/>
            <a:ext cx="1157084" cy="771389"/>
          </a:xfrm>
          <a:prstGeom prst="roundRect">
            <a:avLst>
              <a:gd name="adj" fmla="val 824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59514" y="1352240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세 종류 꽃의 꽃잎 길이와 너비의 분포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8058" y="52067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꽃잎의 길이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5597364" y="312456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꽃잎의 너비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769" y="167591"/>
            <a:ext cx="12078462" cy="5840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이제까지 그린 그림들</a:t>
            </a:r>
          </a:p>
        </p:txBody>
      </p:sp>
    </p:spTree>
    <p:extLst>
      <p:ext uri="{BB962C8B-B14F-4D97-AF65-F5344CB8AC3E}">
        <p14:creationId xmlns:p14="http://schemas.microsoft.com/office/powerpoint/2010/main" val="31155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8949</TotalTime>
  <Words>705</Words>
  <Application>Microsoft Office PowerPoint</Application>
  <PresentationFormat>와이드스크린</PresentationFormat>
  <Paragraphs>165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Wingdings</vt:lpstr>
      <vt:lpstr>Office 테마</vt:lpstr>
      <vt:lpstr>데이터 시각화 (2024)</vt:lpstr>
      <vt:lpstr>10 주차</vt:lpstr>
      <vt:lpstr>다른 스타일 파라미터 (Cont’d) (bar – hatch)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1192</cp:revision>
  <dcterms:created xsi:type="dcterms:W3CDTF">2017-09-01T05:40:26Z</dcterms:created>
  <dcterms:modified xsi:type="dcterms:W3CDTF">2024-11-01T04:07:33Z</dcterms:modified>
</cp:coreProperties>
</file>