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76" r:id="rId2"/>
    <p:sldId id="378" r:id="rId3"/>
    <p:sldId id="340" r:id="rId4"/>
    <p:sldId id="341" r:id="rId5"/>
    <p:sldId id="342" r:id="rId6"/>
    <p:sldId id="344" r:id="rId7"/>
    <p:sldId id="345" r:id="rId8"/>
    <p:sldId id="346" r:id="rId9"/>
    <p:sldId id="347" r:id="rId10"/>
    <p:sldId id="348" r:id="rId11"/>
    <p:sldId id="349" r:id="rId12"/>
    <p:sldId id="350" r:id="rId13"/>
    <p:sldId id="351" r:id="rId14"/>
    <p:sldId id="368" r:id="rId15"/>
    <p:sldId id="369" r:id="rId16"/>
    <p:sldId id="370" r:id="rId17"/>
    <p:sldId id="352" r:id="rId18"/>
    <p:sldId id="353" r:id="rId19"/>
    <p:sldId id="354" r:id="rId20"/>
    <p:sldId id="355" r:id="rId21"/>
    <p:sldId id="356" r:id="rId22"/>
    <p:sldId id="357" r:id="rId23"/>
    <p:sldId id="365" r:id="rId24"/>
    <p:sldId id="367" r:id="rId25"/>
    <p:sldId id="358" r:id="rId26"/>
    <p:sldId id="359" r:id="rId27"/>
    <p:sldId id="360" r:id="rId28"/>
    <p:sldId id="366" r:id="rId29"/>
    <p:sldId id="361" r:id="rId30"/>
    <p:sldId id="362" r:id="rId31"/>
    <p:sldId id="371" r:id="rId32"/>
    <p:sldId id="372" r:id="rId33"/>
    <p:sldId id="373" r:id="rId34"/>
    <p:sldId id="374" r:id="rId35"/>
    <p:sldId id="375" r:id="rId36"/>
    <p:sldId id="363" r:id="rId37"/>
    <p:sldId id="364" r:id="rId38"/>
    <p:sldId id="268" r:id="rId39"/>
    <p:sldId id="289" r:id="rId40"/>
    <p:sldId id="285" r:id="rId41"/>
    <p:sldId id="290" r:id="rId42"/>
    <p:sldId id="291" r:id="rId43"/>
    <p:sldId id="278" r:id="rId44"/>
    <p:sldId id="292" r:id="rId45"/>
    <p:sldId id="293" r:id="rId46"/>
    <p:sldId id="294" r:id="rId47"/>
    <p:sldId id="275" r:id="rId48"/>
    <p:sldId id="295" r:id="rId49"/>
    <p:sldId id="380"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orient="horz" pos="232">
          <p15:clr>
            <a:srgbClr val="A4A3A4"/>
          </p15:clr>
        </p15:guide>
        <p15:guide id="3" orient="horz" pos="4112">
          <p15:clr>
            <a:srgbClr val="A4A3A4"/>
          </p15:clr>
        </p15:guide>
        <p15:guide id="4" pos="3840">
          <p15:clr>
            <a:srgbClr val="A4A3A4"/>
          </p15:clr>
        </p15:guide>
        <p15:guide id="5" pos="5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86" d="100"/>
          <a:sy n="86" d="100"/>
        </p:scale>
        <p:origin x="499" y="62"/>
      </p:cViewPr>
      <p:guideLst>
        <p:guide orient="horz" pos="2201"/>
        <p:guide orient="horz" pos="232"/>
        <p:guide orient="horz" pos="4112"/>
        <p:guide pos="3840"/>
        <p:guide pos="57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charset="0"/>
                <a:ea typeface="Segoe UI Light" panose="020B0502040204020203" charset="0"/>
                <a:cs typeface="Segoe UI Light" panose="020B0502040204020203" charset="0"/>
              </a:rPr>
              <a:t>Segoe UI</a:t>
            </a:r>
            <a:endParaRPr lang="zh-CN" altLang="en-US" sz="1400" dirty="0">
              <a:solidFill>
                <a:srgbClr val="FFFFFF"/>
              </a:solidFill>
              <a:latin typeface="Segoe UI Light" panose="020B0502040204020203" charset="0"/>
              <a:ea typeface="Segoe UI Light" panose="020B0502040204020203" charset="0"/>
              <a:cs typeface="Segoe UI Light" panose="020B0502040204020203" charset="0"/>
            </a:endParaRPr>
          </a:p>
          <a:p>
            <a:pPr>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矩形 4"/>
          <p:cNvSpPr/>
          <p:nvPr/>
        </p:nvSpPr>
        <p:spPr>
          <a:xfrm>
            <a:off x="3532874" y="1872137"/>
            <a:ext cx="5378716" cy="2185214"/>
          </a:xfrm>
          <a:prstGeom prst="rect">
            <a:avLst/>
          </a:prstGeom>
        </p:spPr>
        <p:txBody>
          <a:bodyPr wrap="none">
            <a:spAutoFit/>
          </a:bodyPr>
          <a:lstStyle/>
          <a:p>
            <a:pPr algn="ctr"/>
            <a:r>
              <a:rPr lang="en-US" altLang="zh-CN" sz="4000" b="1" dirty="0"/>
              <a:t>PINTOS</a:t>
            </a:r>
          </a:p>
          <a:p>
            <a:pPr algn="ctr"/>
            <a:r>
              <a:rPr lang="en-US" altLang="zh-CN" sz="4800" b="1" dirty="0"/>
              <a:t>Project 1  Threads</a:t>
            </a:r>
          </a:p>
          <a:p>
            <a:pPr algn="ctr"/>
            <a:r>
              <a:rPr lang="zh-CN" altLang="en-US" sz="4800" b="1" dirty="0"/>
              <a:t>终期汇报</a:t>
            </a:r>
            <a:endParaRPr lang="en-US" altLang="zh-CN" sz="4800" b="1" dirty="0"/>
          </a:p>
        </p:txBody>
      </p:sp>
      <p:sp>
        <p:nvSpPr>
          <p:cNvPr id="1048577" name="矩形 6"/>
          <p:cNvSpPr/>
          <p:nvPr/>
        </p:nvSpPr>
        <p:spPr>
          <a:xfrm>
            <a:off x="0" y="60523"/>
            <a:ext cx="894081" cy="269240"/>
          </a:xfrm>
          <a:prstGeom prst="rect">
            <a:avLst/>
          </a:prstGeom>
        </p:spPr>
        <p:txBody>
          <a:bodyPr wrap="none">
            <a:spAutoFit/>
          </a:bodyPr>
          <a:lstStyle/>
          <a:p>
            <a:r>
              <a:rPr lang="zh-CN" altLang="en-US" sz="1400" b="1" dirty="0"/>
              <a:t>操作系统</a:t>
            </a:r>
          </a:p>
        </p:txBody>
      </p:sp>
      <p:sp>
        <p:nvSpPr>
          <p:cNvPr id="1048578" name="矩形 13"/>
          <p:cNvSpPr/>
          <p:nvPr/>
        </p:nvSpPr>
        <p:spPr>
          <a:xfrm>
            <a:off x="4238625" y="4636770"/>
            <a:ext cx="3833495" cy="10744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tx1"/>
                </a:solidFill>
              </a:rPr>
              <a:t>小组成员：</a:t>
            </a:r>
          </a:p>
          <a:p>
            <a:pPr algn="ctr"/>
            <a:endParaRPr lang="en-US" altLang="zh-CN" sz="1400" b="1" dirty="0">
              <a:solidFill>
                <a:schemeClr val="tx1"/>
              </a:solidFill>
            </a:endParaRPr>
          </a:p>
          <a:p>
            <a:pPr algn="ctr"/>
            <a:r>
              <a:rPr lang="zh-CN" altLang="en-US" sz="1400" dirty="0">
                <a:solidFill>
                  <a:schemeClr val="tx1"/>
                </a:solidFill>
              </a:rPr>
              <a:t>黄春浦 马楠 袁少随 宋旻 杨珺瑶 王玮誉</a:t>
            </a:r>
            <a:endParaRPr lang="en-US" altLang="zh-CN" sz="1400" dirty="0">
              <a:solidFill>
                <a:schemeClr val="tx1"/>
              </a:solidFill>
            </a:endParaRPr>
          </a:p>
        </p:txBody>
      </p:sp>
    </p:spTree>
    <p:extLst>
      <p:ext uri="{BB962C8B-B14F-4D97-AF65-F5344CB8AC3E}">
        <p14:creationId xmlns:p14="http://schemas.microsoft.com/office/powerpoint/2010/main" val="2754668119"/>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23290" y="4903470"/>
            <a:ext cx="7916545" cy="803910"/>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这里测试的行为实际是： 多锁情况下优先级逻辑的正确性。</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325880" cy="384810"/>
          </a:xfrm>
          <a:prstGeom prst="rect">
            <a:avLst/>
          </a:prstGeom>
        </p:spPr>
        <p:txBody>
          <a:bodyPr wrap="none">
            <a:spAutoFit/>
          </a:bodyPr>
          <a:lstStyle/>
          <a:p>
            <a:pPr algn="l"/>
            <a:r>
              <a:rPr lang="zh-CN" altLang="en-US" dirty="0"/>
              <a:t>输出与分析</a:t>
            </a:r>
          </a:p>
        </p:txBody>
      </p:sp>
      <p:pic>
        <p:nvPicPr>
          <p:cNvPr id="6" name="图片 2"/>
          <p:cNvPicPr>
            <a:picLocks noChangeAspect="1"/>
          </p:cNvPicPr>
          <p:nvPr/>
        </p:nvPicPr>
        <p:blipFill>
          <a:blip r:embed="rId4"/>
          <a:stretch>
            <a:fillRect/>
          </a:stretch>
        </p:blipFill>
        <p:spPr>
          <a:xfrm>
            <a:off x="935990" y="1332230"/>
            <a:ext cx="7679055" cy="28111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5923915" cy="815340"/>
          </a:xfrm>
          <a:prstGeom prst="rect">
            <a:avLst/>
          </a:prstGeom>
        </p:spPr>
        <p:txBody>
          <a:bodyPr wrap="none">
            <a:spAutoFit/>
          </a:bodyPr>
          <a:lstStyle/>
          <a:p>
            <a:pPr algn="l"/>
            <a:r>
              <a:rPr lang="zh-CN" altLang="en-US" sz="4400" dirty="0"/>
              <a:t> 多锁情况下优先级逻辑</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86512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释放一个锁的时候， 将该锁的拥有者改为该线程被捐赠的第二优先级，若没有其余捐赠者， 则恢复原始优先级</a:t>
            </a:r>
            <a:r>
              <a:rPr 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r>
              <a:rPr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那么我们的线程必然需要一个数据结构来记录所有对这个线程有捐赠行为的线程。</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9246870" cy="815340"/>
          </a:xfrm>
          <a:prstGeom prst="rect">
            <a:avLst/>
          </a:prstGeom>
        </p:spPr>
        <p:txBody>
          <a:bodyPr wrap="none">
            <a:spAutoFit/>
          </a:bodyPr>
          <a:lstStyle/>
          <a:p>
            <a:pPr algn="l"/>
            <a:r>
              <a:rPr lang="zh-CN" altLang="en-US" sz="4400" dirty="0"/>
              <a:t>priority-donate-multiple2测试与结果</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573405" y="1629410"/>
            <a:ext cx="7207250" cy="4450080"/>
          </a:xfrm>
          <a:prstGeom prst="rect">
            <a:avLst/>
          </a:prstGeom>
        </p:spPr>
        <p:txBody>
          <a:bodyPr wrap="square">
            <a:spAutoFit/>
          </a:bodyPr>
          <a:lstStyle/>
          <a:p>
            <a:pPr>
              <a:lnSpc>
                <a:spcPct val="130000"/>
              </a:lnSpc>
            </a:pPr>
            <a:r>
              <a:rPr sz="2000" dirty="0">
                <a:solidFill>
                  <a:schemeClr val="bg1">
                    <a:lumMod val="50000"/>
                  </a:schemeClr>
                </a:solidFill>
                <a:latin typeface="微软雅黑" panose="020B0503020204020204" charset="-122"/>
                <a:ea typeface="微软雅黑" panose="020B0503020204020204" charset="-122"/>
              </a:rPr>
              <a:t>original_thread拥有2个锁， 然后创建P+3的线程a去拿a这个锁， P5的线程b去拿b这个锁， 中间创建了一个P+1的c线程， </a:t>
            </a:r>
            <a:r>
              <a:rPr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但是因为创建的时候当前线程的优先级已经被a线程捐赠了所以抢占调度并没有发生</a:t>
            </a:r>
            <a:r>
              <a:rPr sz="2000" dirty="0">
                <a:solidFill>
                  <a:schemeClr val="bg1">
                    <a:lumMod val="50000"/>
                  </a:schemeClr>
                </a:solidFill>
                <a:latin typeface="微软雅黑" panose="020B0503020204020204" charset="-122"/>
                <a:ea typeface="微软雅黑" panose="020B0503020204020204" charset="-122"/>
              </a:rPr>
              <a:t>。</a:t>
            </a:r>
          </a:p>
          <a:p>
            <a:pPr>
              <a:lnSpc>
                <a:spcPct val="130000"/>
              </a:lnSpc>
            </a:pPr>
            <a:r>
              <a:rPr sz="2000" dirty="0">
                <a:solidFill>
                  <a:schemeClr val="bg1">
                    <a:lumMod val="50000"/>
                  </a:schemeClr>
                </a:solidFill>
                <a:latin typeface="微软雅黑" panose="020B0503020204020204" charset="-122"/>
                <a:ea typeface="微软雅黑" panose="020B0503020204020204" charset="-122"/>
              </a:rPr>
              <a:t> 然后分别释放掉a和b， 释放a的时候线程a被唤醒， 但是优先级依然不如当前线程， 此时当前线程优先级仍然被b捐赠着， 优先级最高继续执行， 然后释放掉b， 释放掉b之后</a:t>
            </a:r>
            <a:r>
              <a:rPr lang="zh-CN" sz="2000" dirty="0">
                <a:solidFill>
                  <a:schemeClr val="bg1">
                    <a:lumMod val="50000"/>
                  </a:schemeClr>
                </a:solidFill>
                <a:latin typeface="微软雅黑" panose="020B0503020204020204" charset="-122"/>
                <a:ea typeface="微软雅黑" panose="020B0503020204020204" charset="-122"/>
              </a:rPr>
              <a:t>，</a:t>
            </a:r>
            <a:r>
              <a:rPr sz="2000" dirty="0">
                <a:solidFill>
                  <a:schemeClr val="bg1">
                    <a:lumMod val="50000"/>
                  </a:schemeClr>
                </a:solidFill>
                <a:latin typeface="微软雅黑" panose="020B0503020204020204" charset="-122"/>
                <a:ea typeface="微软雅黑" panose="020B0503020204020204" charset="-122"/>
              </a:rPr>
              <a:t>original_thread的优先级降到初始，应该最后被调用， 线程b抢占调度， 然后线程a， 再是线程c， 最后才original_thread输出msg。</a:t>
            </a:r>
          </a:p>
          <a:p>
            <a:pPr>
              <a:lnSpc>
                <a:spcPct val="130000"/>
              </a:lnSpc>
            </a:pPr>
            <a:endParaRPr sz="20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9246870" cy="815340"/>
          </a:xfrm>
          <a:prstGeom prst="rect">
            <a:avLst/>
          </a:prstGeom>
        </p:spPr>
        <p:txBody>
          <a:bodyPr wrap="none">
            <a:spAutoFit/>
          </a:bodyPr>
          <a:lstStyle/>
          <a:p>
            <a:pPr algn="l"/>
            <a:r>
              <a:rPr lang="zh-CN" altLang="en-US" sz="4400" dirty="0"/>
              <a:t>priority-donate-multiple2测试与结果</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pic>
        <p:nvPicPr>
          <p:cNvPr id="8" name="图片 3"/>
          <p:cNvPicPr>
            <a:picLocks noChangeAspect="1"/>
          </p:cNvPicPr>
          <p:nvPr/>
        </p:nvPicPr>
        <p:blipFill>
          <a:blip r:embed="rId4"/>
          <a:stretch>
            <a:fillRect/>
          </a:stretch>
        </p:blipFill>
        <p:spPr>
          <a:xfrm>
            <a:off x="1105535" y="1621790"/>
            <a:ext cx="6894195" cy="45948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6532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ln/>
                <a:solidFill>
                  <a:schemeClr val="accent4"/>
                </a:solidFill>
                <a:effectLst/>
              </a:rPr>
              <a:t>锁的释放函数修改</a:t>
            </a:r>
          </a:p>
        </p:txBody>
      </p:sp>
      <p:sp>
        <p:nvSpPr>
          <p:cNvPr id="6" name="矩形 5"/>
          <p:cNvSpPr/>
          <p:nvPr/>
        </p:nvSpPr>
        <p:spPr>
          <a:xfrm>
            <a:off x="776384" y="6129806"/>
            <a:ext cx="2011680" cy="483235"/>
          </a:xfrm>
          <a:prstGeom prst="rect">
            <a:avLst/>
          </a:prstGeom>
        </p:spPr>
        <p:txBody>
          <a:bodyPr wrap="none">
            <a:spAutoFit/>
          </a:bodyPr>
          <a:lstStyle/>
          <a:p>
            <a:pPr algn="l"/>
            <a:r>
              <a:rPr lang="zh-CN" altLang="en-US" sz="2400" dirty="0"/>
              <a:t>功能：移除锁</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pic>
        <p:nvPicPr>
          <p:cNvPr id="25" name="图片 4"/>
          <p:cNvPicPr>
            <a:picLocks noChangeAspect="1"/>
          </p:cNvPicPr>
          <p:nvPr/>
        </p:nvPicPr>
        <p:blipFill>
          <a:blip r:embed="rId4"/>
          <a:stretch>
            <a:fillRect/>
          </a:stretch>
        </p:blipFill>
        <p:spPr>
          <a:xfrm>
            <a:off x="776605" y="2252345"/>
            <a:ext cx="5271770" cy="1733550"/>
          </a:xfrm>
          <a:prstGeom prst="rect">
            <a:avLst/>
          </a:prstGeom>
          <a:noFill/>
          <a:ln>
            <a:noFill/>
          </a:ln>
        </p:spPr>
      </p:pic>
      <p:sp>
        <p:nvSpPr>
          <p:cNvPr id="12" name="Text Box 11"/>
          <p:cNvSpPr txBox="1"/>
          <p:nvPr/>
        </p:nvSpPr>
        <p:spPr>
          <a:xfrm>
            <a:off x="729615" y="1764665"/>
            <a:ext cx="3101340" cy="387350"/>
          </a:xfrm>
          <a:prstGeom prst="rect">
            <a:avLst/>
          </a:prstGeom>
          <a:noFill/>
        </p:spPr>
        <p:txBody>
          <a:bodyPr wrap="none" rtlCol="0">
            <a:spAutoFit/>
          </a:bodyPr>
          <a:lstStyle/>
          <a:p>
            <a:pPr algn="l"/>
            <a:r>
              <a:rPr lang="en-US"/>
              <a:t>thread_remove_lock函数实现</a:t>
            </a:r>
          </a:p>
        </p:txBody>
      </p:sp>
      <p:pic>
        <p:nvPicPr>
          <p:cNvPr id="21" name="图片 7"/>
          <p:cNvPicPr>
            <a:picLocks noChangeAspect="1"/>
          </p:cNvPicPr>
          <p:nvPr/>
        </p:nvPicPr>
        <p:blipFill>
          <a:blip r:embed="rId5"/>
          <a:stretch>
            <a:fillRect/>
          </a:stretch>
        </p:blipFill>
        <p:spPr>
          <a:xfrm>
            <a:off x="776288" y="4459923"/>
            <a:ext cx="4200525" cy="1419225"/>
          </a:xfrm>
          <a:prstGeom prst="rect">
            <a:avLst/>
          </a:prstGeom>
          <a:noFill/>
          <a:ln>
            <a:noFill/>
          </a:ln>
        </p:spPr>
      </p:pic>
      <p:sp>
        <p:nvSpPr>
          <p:cNvPr id="15" name="Text Box 14"/>
          <p:cNvSpPr txBox="1"/>
          <p:nvPr/>
        </p:nvSpPr>
        <p:spPr>
          <a:xfrm>
            <a:off x="776605" y="4079875"/>
            <a:ext cx="3674745" cy="387350"/>
          </a:xfrm>
          <a:prstGeom prst="rect">
            <a:avLst/>
          </a:prstGeom>
          <a:noFill/>
        </p:spPr>
        <p:txBody>
          <a:bodyPr wrap="none" rtlCol="0">
            <a:spAutoFit/>
          </a:bodyPr>
          <a:lstStyle/>
          <a:p>
            <a:pPr algn="l"/>
            <a:r>
              <a:rPr lang="en-US"/>
              <a:t>在lock_release函数加入以下语句：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3277870" cy="81534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锁队列排序</a:t>
            </a:r>
            <a:r>
              <a:rPr lang="en-US" altLang="zh-CN" sz="4400" dirty="0">
                <a:solidFill>
                  <a:schemeClr val="accent4"/>
                </a:solidFill>
                <a:effectLst/>
              </a:rPr>
              <a:t>1</a:t>
            </a:r>
          </a:p>
        </p:txBody>
      </p:sp>
      <p:sp>
        <p:nvSpPr>
          <p:cNvPr id="6" name="矩形 5"/>
          <p:cNvSpPr/>
          <p:nvPr/>
        </p:nvSpPr>
        <p:spPr>
          <a:xfrm>
            <a:off x="573184" y="5510681"/>
            <a:ext cx="10125075" cy="1217930"/>
          </a:xfrm>
          <a:prstGeom prst="rect">
            <a:avLst/>
          </a:prstGeom>
        </p:spPr>
        <p:txBody>
          <a:bodyPr wrap="none">
            <a:spAutoFit/>
          </a:bodyPr>
          <a:lstStyle/>
          <a:p>
            <a:pPr algn="l"/>
            <a:r>
              <a:rPr lang="zh-CN" altLang="en-US" sz="2400" dirty="0"/>
              <a:t>如果这个线程还有锁， 就先获取这个线程拥有锁的最大优先级</a:t>
            </a:r>
          </a:p>
          <a:p>
            <a:pPr algn="l"/>
            <a:r>
              <a:rPr lang="zh-CN" altLang="en-US" sz="2400" dirty="0"/>
              <a:t>（可能被更高级线程捐赠）， </a:t>
            </a:r>
          </a:p>
          <a:p>
            <a:pPr algn="l"/>
            <a:r>
              <a:rPr lang="zh-CN" altLang="en-US" sz="2400" dirty="0"/>
              <a:t>然后如果这个优先级比base_priority大的话更新的应该是被捐赠的优先级。</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573405" y="1397635"/>
            <a:ext cx="6417945" cy="661670"/>
          </a:xfrm>
          <a:prstGeom prst="rect">
            <a:avLst/>
          </a:prstGeom>
          <a:noFill/>
        </p:spPr>
        <p:txBody>
          <a:bodyPr wrap="none" rtlCol="0">
            <a:spAutoFit/>
          </a:bodyPr>
          <a:lstStyle/>
          <a:p>
            <a:pPr algn="l"/>
            <a:r>
              <a:rPr lang="en-US"/>
              <a:t>4.thread_update_priority函数实现</a:t>
            </a:r>
          </a:p>
          <a:p>
            <a:pPr algn="l"/>
            <a:r>
              <a:rPr lang="en-US"/>
              <a:t>（当释放掉一个锁的时候， 当前线程的优先级可能发生变化）</a:t>
            </a:r>
          </a:p>
        </p:txBody>
      </p:sp>
      <p:sp>
        <p:nvSpPr>
          <p:cNvPr id="15" name="Text Box 14"/>
          <p:cNvSpPr txBox="1"/>
          <p:nvPr/>
        </p:nvSpPr>
        <p:spPr>
          <a:xfrm>
            <a:off x="776605" y="4079875"/>
            <a:ext cx="3674745" cy="387350"/>
          </a:xfrm>
          <a:prstGeom prst="rect">
            <a:avLst/>
          </a:prstGeom>
          <a:noFill/>
        </p:spPr>
        <p:txBody>
          <a:bodyPr wrap="none" rtlCol="0">
            <a:spAutoFit/>
          </a:bodyPr>
          <a:lstStyle/>
          <a:p>
            <a:pPr algn="l"/>
            <a:r>
              <a:rPr lang="en-US"/>
              <a:t>在lock_release函数加入以下语句：</a:t>
            </a:r>
          </a:p>
        </p:txBody>
      </p:sp>
      <p:pic>
        <p:nvPicPr>
          <p:cNvPr id="24" name="图片 3"/>
          <p:cNvPicPr>
            <a:picLocks noChangeAspect="1"/>
          </p:cNvPicPr>
          <p:nvPr/>
        </p:nvPicPr>
        <p:blipFill>
          <a:blip r:embed="rId4"/>
          <a:stretch>
            <a:fillRect/>
          </a:stretch>
        </p:blipFill>
        <p:spPr>
          <a:xfrm>
            <a:off x="729298" y="2152015"/>
            <a:ext cx="5271135" cy="31534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3277870" cy="81534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锁队列排序</a:t>
            </a:r>
            <a:r>
              <a:rPr lang="en-US" altLang="zh-CN" sz="4400" dirty="0">
                <a:solidFill>
                  <a:schemeClr val="accent4"/>
                </a:solidFill>
                <a:effectLst/>
              </a:rPr>
              <a:t>2</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669925" y="2003425"/>
            <a:ext cx="4000500" cy="387350"/>
          </a:xfrm>
          <a:prstGeom prst="rect">
            <a:avLst/>
          </a:prstGeom>
          <a:noFill/>
        </p:spPr>
        <p:txBody>
          <a:bodyPr wrap="none" rtlCol="0">
            <a:spAutoFit/>
          </a:bodyPr>
          <a:lstStyle/>
          <a:p>
            <a:pPr algn="l"/>
            <a:r>
              <a:rPr lang="en-US"/>
              <a:t>实现锁队列排序函数lock_cmp_priority</a:t>
            </a:r>
          </a:p>
        </p:txBody>
      </p:sp>
      <p:pic>
        <p:nvPicPr>
          <p:cNvPr id="22" name="图片 8"/>
          <p:cNvPicPr>
            <a:picLocks noChangeAspect="1"/>
          </p:cNvPicPr>
          <p:nvPr/>
        </p:nvPicPr>
        <p:blipFill>
          <a:blip r:embed="rId4"/>
          <a:stretch>
            <a:fillRect/>
          </a:stretch>
        </p:blipFill>
        <p:spPr>
          <a:xfrm>
            <a:off x="669925" y="2681605"/>
            <a:ext cx="6071235" cy="14941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571115" cy="815340"/>
          </a:xfrm>
          <a:prstGeom prst="rect">
            <a:avLst/>
          </a:prstGeom>
        </p:spPr>
        <p:txBody>
          <a:bodyPr wrap="none">
            <a:spAutoFit/>
          </a:bodyPr>
          <a:lstStyle/>
          <a:p>
            <a:pPr algn="l"/>
            <a:r>
              <a:rPr lang="zh-CN" altLang="en-US" sz="4400" dirty="0"/>
              <a:t> 捐赠记录</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86512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释放一个锁的时候， 将该锁的拥有者改为该线程被捐赠的第二优先级，若没有其余捐赠者， 则恢复原始优先级。  那么我们的线程必然需要一个数据结构来记录所有对这个线程有捐赠行为的线程</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6290945" cy="815340"/>
          </a:xfrm>
          <a:prstGeom prst="rect">
            <a:avLst/>
          </a:prstGeom>
        </p:spPr>
        <p:txBody>
          <a:bodyPr wrap="none">
            <a:spAutoFit/>
          </a:bodyPr>
          <a:lstStyle/>
          <a:p>
            <a:pPr algn="l"/>
            <a:r>
              <a:rPr lang="zh-CN" altLang="en-US" sz="4400" dirty="0"/>
              <a:t>priority-donate-nest测试</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573405" y="1638935"/>
            <a:ext cx="7207250" cy="4844415"/>
          </a:xfrm>
          <a:prstGeom prst="rect">
            <a:avLst/>
          </a:prstGeom>
        </p:spPr>
        <p:txBody>
          <a:bodyPr wrap="square">
            <a:spAutoFit/>
          </a:bodyPr>
          <a:lstStyle/>
          <a:p>
            <a:pPr>
              <a:lnSpc>
                <a:spcPct val="130000"/>
              </a:lnSpc>
            </a:pPr>
            <a:r>
              <a:rPr sz="1600" dirty="0">
                <a:latin typeface="微软雅黑" panose="020B0503020204020204" charset="-122"/>
                <a:ea typeface="微软雅黑" panose="020B0503020204020204" charset="-122"/>
              </a:rPr>
              <a:t>这里创建了一个locks的结构体装着2个锁a和b， 然后创建medium线程， 优先级为P+1, 然后抢占调用medium_thread_func， 此时这个函数获取b这个锁， 此时medium成为锁b的拥有者， 并不阻塞， 继续执行， 然后medium在获取锁a的时候阻塞了</a:t>
            </a:r>
          </a:p>
          <a:p>
            <a:pPr>
              <a:lnSpc>
                <a:spcPct val="130000"/>
              </a:lnSpc>
            </a:pPr>
            <a:endParaRPr sz="1600" dirty="0">
              <a:latin typeface="微软雅黑" panose="020B0503020204020204" charset="-122"/>
              <a:ea typeface="微软雅黑" panose="020B0503020204020204" charset="-122"/>
            </a:endParaRPr>
          </a:p>
          <a:p>
            <a:pPr>
              <a:lnSpc>
                <a:spcPct val="130000"/>
              </a:lnSpc>
            </a:pPr>
            <a:r>
              <a:rPr sz="1600" dirty="0">
                <a:latin typeface="微软雅黑" panose="020B0503020204020204" charset="-122"/>
                <a:ea typeface="微软雅黑" panose="020B0503020204020204" charset="-122"/>
              </a:rPr>
              <a:t>此时original_thread继续跑， 它的优先级被medium提到了P+1, 输出Msg。</a:t>
            </a:r>
          </a:p>
          <a:p>
            <a:pPr>
              <a:lnSpc>
                <a:spcPct val="130000"/>
              </a:lnSpc>
            </a:pPr>
            <a:r>
              <a:rPr sz="1600" dirty="0">
                <a:latin typeface="微软雅黑" panose="020B0503020204020204" charset="-122"/>
                <a:ea typeface="微软雅黑" panose="020B0503020204020204" charset="-122"/>
              </a:rPr>
              <a:t>然后创建优先级为P+2的high线程， 抢占调用high_thread_func， 然后这里high拿到了b这个锁， 而b的拥有者是medium， 阻塞， 这里medium被high捐赠了， 优先级到PRI_DEFAULT+2, 此时original_thread也应该一样提到同样优先级。</a:t>
            </a:r>
          </a:p>
          <a:p>
            <a:pPr>
              <a:lnSpc>
                <a:spcPct val="130000"/>
              </a:lnSpc>
            </a:pPr>
            <a:endParaRPr sz="1600" dirty="0">
              <a:latin typeface="微软雅黑" panose="020B0503020204020204" charset="-122"/>
              <a:ea typeface="微软雅黑" panose="020B0503020204020204" charset="-122"/>
            </a:endParaRPr>
          </a:p>
          <a:p>
            <a:pPr>
              <a:lnSpc>
                <a:spcPct val="130000"/>
              </a:lnSpc>
            </a:pPr>
            <a:r>
              <a:rPr sz="1600" dirty="0">
                <a:latin typeface="微软雅黑" panose="020B0503020204020204" charset="-122"/>
                <a:ea typeface="微软雅黑" panose="020B0503020204020204" charset="-122"/>
              </a:rPr>
              <a:t>然后original_thread输出一下优先级msg之后释放掉锁a， 释放出发了medium_thread_func抢占调用， 输出此时优先级为P+2， 然后medium释放掉a, 释放掉b， 释放b的时候被high_thread_func抢占， high输出完之后medium继续run， 输出两句之后再到original_thread， 输出两句msg完事。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1053465" y="4605020"/>
            <a:ext cx="7916545" cy="1160145"/>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测试是一个优先级嵌套问题， 重点在于medium拥有的锁被low阻塞， 在这个前提下high再去获取medium的说阻塞的话， 优先级提升具有连环效应， 就是medium被提升了， 此时它被锁捆绑的low线程应该跟着一起提升。</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325880" cy="384810"/>
          </a:xfrm>
          <a:prstGeom prst="rect">
            <a:avLst/>
          </a:prstGeom>
        </p:spPr>
        <p:txBody>
          <a:bodyPr wrap="none">
            <a:spAutoFit/>
          </a:bodyPr>
          <a:lstStyle/>
          <a:p>
            <a:pPr algn="l"/>
            <a:r>
              <a:rPr lang="zh-CN" altLang="en-US" dirty="0"/>
              <a:t>输出与分析</a:t>
            </a:r>
          </a:p>
        </p:txBody>
      </p:sp>
      <p:pic>
        <p:nvPicPr>
          <p:cNvPr id="6" name="图片 1"/>
          <p:cNvPicPr>
            <a:picLocks noChangeAspect="1"/>
          </p:cNvPicPr>
          <p:nvPr/>
        </p:nvPicPr>
        <p:blipFill>
          <a:blip r:embed="rId4"/>
          <a:stretch>
            <a:fillRect/>
          </a:stretch>
        </p:blipFill>
        <p:spPr>
          <a:xfrm>
            <a:off x="1054100" y="1427480"/>
            <a:ext cx="7915910" cy="27158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文本框 1"/>
          <p:cNvSpPr txBox="1"/>
          <p:nvPr/>
        </p:nvSpPr>
        <p:spPr>
          <a:xfrm>
            <a:off x="4294927" y="3280457"/>
            <a:ext cx="3602146" cy="815341"/>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 TWO</a:t>
            </a:r>
          </a:p>
        </p:txBody>
      </p:sp>
      <p:sp>
        <p:nvSpPr>
          <p:cNvPr id="1048655" name="文本框 2"/>
          <p:cNvSpPr txBox="1"/>
          <p:nvPr/>
        </p:nvSpPr>
        <p:spPr>
          <a:xfrm>
            <a:off x="3936733" y="1910813"/>
            <a:ext cx="4318534" cy="1374141"/>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优先级调度</a:t>
            </a:r>
            <a:endParaRPr lang="en-US" altLang="zh-CN" sz="6000" dirty="0">
              <a:latin typeface="+mj-lt"/>
              <a:ea typeface="微软雅黑" panose="020B0503020204020204" charset="-122"/>
            </a:endParaRPr>
          </a:p>
          <a:p>
            <a:pPr algn="ctr" defTabSz="609600">
              <a:lnSpc>
                <a:spcPct val="130000"/>
              </a:lnSpc>
            </a:pPr>
            <a:r>
              <a:rPr lang="en-US" altLang="zh-CN" dirty="0"/>
              <a:t>Priority Scheduling</a:t>
            </a:r>
            <a:endParaRPr lang="zh-CN" altLang="en-US" sz="6000" dirty="0">
              <a:latin typeface="+mj-lt"/>
              <a:ea typeface="微软雅黑" panose="020B0503020204020204" charset="-122"/>
            </a:endParaRPr>
          </a:p>
        </p:txBody>
      </p:sp>
      <p:sp>
        <p:nvSpPr>
          <p:cNvPr id="1048656"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30153635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571115" cy="815340"/>
          </a:xfrm>
          <a:prstGeom prst="rect">
            <a:avLst/>
          </a:prstGeom>
        </p:spPr>
        <p:txBody>
          <a:bodyPr wrap="none">
            <a:spAutoFit/>
          </a:bodyPr>
          <a:lstStyle/>
          <a:p>
            <a:pPr algn="l"/>
            <a:r>
              <a:rPr lang="zh-CN" altLang="en-US" sz="4400" dirty="0"/>
              <a:t> 死锁追踪</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1676400"/>
          </a:xfrm>
          <a:prstGeom prst="rect">
            <a:avLst/>
          </a:prstGeom>
        </p:spPr>
        <p:txBody>
          <a:bodyPr wrap="square">
            <a:spAutoFit/>
          </a:bodyPr>
          <a:lstStyle/>
          <a:p>
            <a:pPr>
              <a:lnSpc>
                <a:spcPct val="130000"/>
              </a:lnSpc>
            </a:pPr>
            <a:r>
              <a:rPr lang="zh-CN" altLang="en-US" sz="2000" dirty="0">
                <a:solidFill>
                  <a:schemeClr val="bg1">
                    <a:lumMod val="50000"/>
                  </a:schemeClr>
                </a:solidFill>
                <a:latin typeface="微软雅黑" panose="020B0503020204020204" charset="-122"/>
                <a:ea typeface="微软雅黑" panose="020B0503020204020204" charset="-122"/>
              </a:rPr>
              <a:t>思路：</a:t>
            </a:r>
          </a:p>
          <a:p>
            <a:pPr>
              <a:lnSpc>
                <a:spcPct val="130000"/>
              </a:lnSpc>
            </a:pPr>
            <a:r>
              <a:rPr sz="2000" dirty="0">
                <a:solidFill>
                  <a:schemeClr val="bg1">
                    <a:lumMod val="50000"/>
                  </a:schemeClr>
                </a:solidFill>
                <a:latin typeface="微软雅黑" panose="020B0503020204020204" charset="-122"/>
                <a:ea typeface="微软雅黑" panose="020B0503020204020204" charset="-122"/>
              </a:rPr>
              <a:t>线程需要加一个数据结构， 获取这个线程被锁于哪个线程</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6551295" cy="815340"/>
          </a:xfrm>
          <a:prstGeom prst="rect">
            <a:avLst/>
          </a:prstGeom>
        </p:spPr>
        <p:txBody>
          <a:bodyPr wrap="none">
            <a:spAutoFit/>
          </a:bodyPr>
          <a:lstStyle/>
          <a:p>
            <a:pPr algn="l"/>
            <a:r>
              <a:rPr lang="zh-CN" altLang="en-US" sz="4400" dirty="0"/>
              <a:t>priority-donate-sema测试</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573405" y="1638935"/>
            <a:ext cx="7207250" cy="4210685"/>
          </a:xfrm>
          <a:prstGeom prst="rect">
            <a:avLst/>
          </a:prstGeom>
        </p:spPr>
        <p:txBody>
          <a:bodyPr wrap="square">
            <a:spAutoFit/>
          </a:bodyPr>
          <a:lstStyle/>
          <a:p>
            <a:pPr>
              <a:lnSpc>
                <a:spcPct val="130000"/>
              </a:lnSpc>
            </a:pPr>
            <a:r>
              <a:rPr sz="1600" dirty="0">
                <a:latin typeface="微软雅黑" panose="020B0503020204020204" charset="-122"/>
                <a:ea typeface="微软雅黑" panose="020B0503020204020204" charset="-122"/>
              </a:rPr>
              <a:t>lock_and_sema是包含一个锁和一个信号量的结构体， 初始化信号量为0, 然后创建P+1的线程low, 获取ls内的锁成为拥有者， 然后sema_down（P）阻塞。 </a:t>
            </a:r>
          </a:p>
          <a:p>
            <a:pPr>
              <a:lnSpc>
                <a:spcPct val="130000"/>
              </a:lnSpc>
            </a:pPr>
            <a:endParaRPr sz="1600" dirty="0">
              <a:latin typeface="微软雅黑" panose="020B0503020204020204" charset="-122"/>
              <a:ea typeface="微软雅黑" panose="020B0503020204020204" charset="-122"/>
            </a:endParaRPr>
          </a:p>
          <a:p>
            <a:pPr>
              <a:lnSpc>
                <a:spcPct val="130000"/>
              </a:lnSpc>
            </a:pPr>
            <a:r>
              <a:rPr sz="1600" dirty="0">
                <a:latin typeface="微软雅黑" panose="020B0503020204020204" charset="-122"/>
                <a:ea typeface="微软雅黑" panose="020B0503020204020204" charset="-122"/>
              </a:rPr>
              <a:t>然后创建P+3的线程med， 这里也直接调用sema_down(P)阻塞了。</a:t>
            </a:r>
          </a:p>
          <a:p>
            <a:pPr>
              <a:lnSpc>
                <a:spcPct val="130000"/>
              </a:lnSpc>
            </a:pPr>
            <a:r>
              <a:rPr sz="1600" dirty="0">
                <a:latin typeface="微软雅黑" panose="020B0503020204020204" charset="-122"/>
                <a:ea typeface="微软雅黑" panose="020B0503020204020204" charset="-122"/>
              </a:rPr>
              <a:t>最后创建P+5的线程high, 这里获取锁， 阻塞。</a:t>
            </a:r>
          </a:p>
          <a:p>
            <a:pPr>
              <a:lnSpc>
                <a:spcPct val="130000"/>
              </a:lnSpc>
            </a:pPr>
            <a:endParaRPr sz="1600" dirty="0">
              <a:latin typeface="微软雅黑" panose="020B0503020204020204" charset="-122"/>
              <a:ea typeface="微软雅黑" panose="020B0503020204020204" charset="-122"/>
            </a:endParaRPr>
          </a:p>
          <a:p>
            <a:pPr>
              <a:lnSpc>
                <a:spcPct val="130000"/>
              </a:lnSpc>
            </a:pPr>
            <a:r>
              <a:rPr sz="1600" dirty="0">
                <a:latin typeface="微软雅黑" panose="020B0503020204020204" charset="-122"/>
                <a:ea typeface="微软雅黑" panose="020B0503020204020204" charset="-122"/>
              </a:rPr>
              <a:t>然后回到original_thread， 调用V操作， 此时唤醒了l_thread_func， 因为low被high捐献了优先级高于med， 然后l_thread_func跑， 释放掉了锁。</a:t>
            </a:r>
          </a:p>
          <a:p>
            <a:pPr>
              <a:lnSpc>
                <a:spcPct val="130000"/>
              </a:lnSpc>
            </a:pPr>
            <a:r>
              <a:rPr sz="1600" dirty="0">
                <a:latin typeface="微软雅黑" panose="020B0503020204020204" charset="-122"/>
                <a:ea typeface="微软雅黑" panose="020B0503020204020204" charset="-122"/>
              </a:rPr>
              <a:t>此时直接触发h_thread_func， 输出， 然后V操作， 释放掉锁， 由于优先级最高所以V操作之后不会被抢占， 这个函数跑完之后m_thread_func开始跑（被V唤醒）， 然后输出一句完事， 再到l_thread_func中输出最后一句回到original_thread。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62025" y="4912995"/>
            <a:ext cx="7916545" cy="803910"/>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这里包含了信号量和锁混合触发， 实际上还是信号量在起作用， 因为锁是由信号量实现的。</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325880" cy="384810"/>
          </a:xfrm>
          <a:prstGeom prst="rect">
            <a:avLst/>
          </a:prstGeom>
        </p:spPr>
        <p:txBody>
          <a:bodyPr wrap="none">
            <a:spAutoFit/>
          </a:bodyPr>
          <a:lstStyle/>
          <a:p>
            <a:pPr algn="l"/>
            <a:r>
              <a:rPr lang="zh-CN" altLang="en-US" dirty="0"/>
              <a:t>输出与分析</a:t>
            </a:r>
          </a:p>
        </p:txBody>
      </p:sp>
      <p:pic>
        <p:nvPicPr>
          <p:cNvPr id="5" name="图片 3"/>
          <p:cNvPicPr>
            <a:picLocks noChangeAspect="1"/>
          </p:cNvPicPr>
          <p:nvPr/>
        </p:nvPicPr>
        <p:blipFill>
          <a:blip r:embed="rId4"/>
          <a:stretch>
            <a:fillRect/>
          </a:stretch>
        </p:blipFill>
        <p:spPr>
          <a:xfrm>
            <a:off x="1054100" y="1357630"/>
            <a:ext cx="7679055" cy="32473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35356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ln/>
                <a:solidFill>
                  <a:schemeClr val="accent4"/>
                </a:solidFill>
                <a:effectLst/>
              </a:rPr>
              <a:t>数据结构更改</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pic>
        <p:nvPicPr>
          <p:cNvPr id="15" name="图片 12"/>
          <p:cNvPicPr>
            <a:picLocks noChangeAspect="1"/>
          </p:cNvPicPr>
          <p:nvPr/>
        </p:nvPicPr>
        <p:blipFill>
          <a:blip r:embed="rId4"/>
          <a:stretch>
            <a:fillRect/>
          </a:stretch>
        </p:blipFill>
        <p:spPr>
          <a:xfrm>
            <a:off x="757555" y="2098675"/>
            <a:ext cx="6703695" cy="1000760"/>
          </a:xfrm>
          <a:prstGeom prst="rect">
            <a:avLst/>
          </a:prstGeom>
          <a:noFill/>
          <a:ln>
            <a:noFill/>
          </a:ln>
        </p:spPr>
      </p:pic>
      <p:pic>
        <p:nvPicPr>
          <p:cNvPr id="14" name="图片 11"/>
          <p:cNvPicPr>
            <a:picLocks noChangeAspect="1"/>
          </p:cNvPicPr>
          <p:nvPr/>
        </p:nvPicPr>
        <p:blipFill>
          <a:blip r:embed="rId5"/>
          <a:stretch>
            <a:fillRect/>
          </a:stretch>
        </p:blipFill>
        <p:spPr>
          <a:xfrm>
            <a:off x="756920" y="4269105"/>
            <a:ext cx="6080760" cy="1013460"/>
          </a:xfrm>
          <a:prstGeom prst="rect">
            <a:avLst/>
          </a:prstGeom>
          <a:noFill/>
          <a:ln>
            <a:noFill/>
          </a:ln>
        </p:spPr>
      </p:pic>
      <p:sp>
        <p:nvSpPr>
          <p:cNvPr id="16" name="Text Box 15"/>
          <p:cNvSpPr txBox="1"/>
          <p:nvPr/>
        </p:nvSpPr>
        <p:spPr>
          <a:xfrm>
            <a:off x="669925" y="1711325"/>
            <a:ext cx="3185160" cy="387350"/>
          </a:xfrm>
          <a:prstGeom prst="rect">
            <a:avLst/>
          </a:prstGeom>
          <a:noFill/>
        </p:spPr>
        <p:txBody>
          <a:bodyPr wrap="none" rtlCol="0">
            <a:spAutoFit/>
          </a:bodyPr>
          <a:lstStyle/>
          <a:p>
            <a:pPr algn="l"/>
            <a:r>
              <a:rPr lang="en-US"/>
              <a:t>thread数据结构， 加入成员：</a:t>
            </a:r>
          </a:p>
        </p:txBody>
      </p:sp>
      <p:sp>
        <p:nvSpPr>
          <p:cNvPr id="17" name="Text Box 16"/>
          <p:cNvSpPr txBox="1"/>
          <p:nvPr/>
        </p:nvSpPr>
        <p:spPr>
          <a:xfrm>
            <a:off x="757555" y="3776980"/>
            <a:ext cx="2940050" cy="387350"/>
          </a:xfrm>
          <a:prstGeom prst="rect">
            <a:avLst/>
          </a:prstGeom>
          <a:noFill/>
        </p:spPr>
        <p:txBody>
          <a:bodyPr wrap="none" rtlCol="0">
            <a:spAutoFit/>
          </a:bodyPr>
          <a:lstStyle/>
          <a:p>
            <a:pPr algn="l"/>
            <a:r>
              <a:rPr lang="en-US"/>
              <a:t>lock数据结构， 加入成员：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35356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数据结构更改</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6" name="Text Box 15"/>
          <p:cNvSpPr txBox="1"/>
          <p:nvPr/>
        </p:nvSpPr>
        <p:spPr>
          <a:xfrm>
            <a:off x="669925" y="1711325"/>
            <a:ext cx="3305810" cy="387350"/>
          </a:xfrm>
          <a:prstGeom prst="rect">
            <a:avLst/>
          </a:prstGeom>
          <a:noFill/>
        </p:spPr>
        <p:txBody>
          <a:bodyPr wrap="none" rtlCol="0">
            <a:spAutoFit/>
          </a:bodyPr>
          <a:lstStyle/>
          <a:p>
            <a:pPr algn="l"/>
            <a:r>
              <a:rPr lang="en-US"/>
              <a:t>在init_thread函数中加入初始化</a:t>
            </a:r>
          </a:p>
        </p:txBody>
      </p:sp>
      <p:sp>
        <p:nvSpPr>
          <p:cNvPr id="17" name="Text Box 16"/>
          <p:cNvSpPr txBox="1"/>
          <p:nvPr/>
        </p:nvSpPr>
        <p:spPr>
          <a:xfrm>
            <a:off x="757555" y="3776980"/>
            <a:ext cx="3841115" cy="659130"/>
          </a:xfrm>
          <a:prstGeom prst="rect">
            <a:avLst/>
          </a:prstGeom>
          <a:noFill/>
        </p:spPr>
        <p:txBody>
          <a:bodyPr wrap="none" rtlCol="0">
            <a:spAutoFit/>
          </a:bodyPr>
          <a:lstStyle/>
          <a:p>
            <a:pPr algn="l"/>
            <a:r>
              <a:rPr lang="en-US"/>
              <a:t>用来表示线程所持有的锁。</a:t>
            </a:r>
          </a:p>
          <a:p>
            <a:pPr algn="l"/>
            <a:r>
              <a:rPr lang="en-US"/>
              <a:t>注：我们先看一个bool类型的变量：</a:t>
            </a:r>
          </a:p>
        </p:txBody>
      </p:sp>
      <p:pic>
        <p:nvPicPr>
          <p:cNvPr id="20" name="图片 1"/>
          <p:cNvPicPr>
            <a:picLocks noChangeAspect="1"/>
          </p:cNvPicPr>
          <p:nvPr/>
        </p:nvPicPr>
        <p:blipFill>
          <a:blip r:embed="rId4"/>
          <a:stretch>
            <a:fillRect/>
          </a:stretch>
        </p:blipFill>
        <p:spPr>
          <a:xfrm>
            <a:off x="816610" y="2439670"/>
            <a:ext cx="5895340" cy="933450"/>
          </a:xfrm>
          <a:prstGeom prst="rect">
            <a:avLst/>
          </a:prstGeom>
          <a:noFill/>
          <a:ln>
            <a:noFill/>
          </a:ln>
        </p:spPr>
      </p:pic>
      <p:pic>
        <p:nvPicPr>
          <p:cNvPr id="19" name="图片 5"/>
          <p:cNvPicPr>
            <a:picLocks noChangeAspect="1"/>
          </p:cNvPicPr>
          <p:nvPr/>
        </p:nvPicPr>
        <p:blipFill>
          <a:blip r:embed="rId5"/>
          <a:stretch>
            <a:fillRect/>
          </a:stretch>
        </p:blipFill>
        <p:spPr>
          <a:xfrm>
            <a:off x="816610" y="4752340"/>
            <a:ext cx="5490210" cy="739140"/>
          </a:xfrm>
          <a:prstGeom prst="rect">
            <a:avLst/>
          </a:prstGeom>
          <a:noFill/>
          <a:ln>
            <a:noFill/>
          </a:ln>
        </p:spPr>
      </p:pic>
      <p:sp>
        <p:nvSpPr>
          <p:cNvPr id="11" name="Text Box 10"/>
          <p:cNvSpPr txBox="1"/>
          <p:nvPr/>
        </p:nvSpPr>
        <p:spPr>
          <a:xfrm>
            <a:off x="816610" y="6046470"/>
            <a:ext cx="7726680" cy="384810"/>
          </a:xfrm>
          <a:prstGeom prst="rect">
            <a:avLst/>
          </a:prstGeom>
          <a:noFill/>
        </p:spPr>
        <p:txBody>
          <a:bodyPr wrap="none" rtlCol="0">
            <a:spAutoFit/>
          </a:bodyPr>
          <a:lstStyle/>
          <a:p>
            <a:pPr algn="l"/>
            <a:r>
              <a:rPr lang="en-US"/>
              <a:t>如果错误（默认），使用循环轮转调度；如果正确，使用多级反馈队列调度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7600315" cy="815340"/>
          </a:xfrm>
          <a:prstGeom prst="rect">
            <a:avLst/>
          </a:prstGeom>
        </p:spPr>
        <p:txBody>
          <a:bodyPr wrap="none">
            <a:spAutoFit/>
          </a:bodyPr>
          <a:lstStyle/>
          <a:p>
            <a:pPr algn="l"/>
            <a:r>
              <a:rPr lang="zh-CN" altLang="en-US" sz="4400" dirty="0"/>
              <a:t> 修改优先级正确性更改与验证</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167640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优先级的修改需要验证</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6606540" cy="815340"/>
          </a:xfrm>
          <a:prstGeom prst="rect">
            <a:avLst/>
          </a:prstGeom>
        </p:spPr>
        <p:txBody>
          <a:bodyPr wrap="none">
            <a:spAutoFit/>
          </a:bodyPr>
          <a:lstStyle/>
          <a:p>
            <a:pPr algn="l"/>
            <a:r>
              <a:rPr lang="zh-CN" altLang="en-US" sz="4400" dirty="0"/>
              <a:t>priority-donate-lower测试</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573405" y="1638935"/>
            <a:ext cx="7207250" cy="2309495"/>
          </a:xfrm>
          <a:prstGeom prst="rect">
            <a:avLst/>
          </a:prstGeom>
        </p:spPr>
        <p:txBody>
          <a:bodyPr wrap="square">
            <a:spAutoFit/>
          </a:bodyPr>
          <a:lstStyle/>
          <a:p>
            <a:pPr>
              <a:lnSpc>
                <a:spcPct val="130000"/>
              </a:lnSpc>
            </a:pPr>
            <a:r>
              <a:rPr sz="1600" dirty="0">
                <a:latin typeface="微软雅黑" panose="020B0503020204020204" charset="-122"/>
                <a:ea typeface="微软雅黑" panose="020B0503020204020204" charset="-122"/>
              </a:rPr>
              <a:t>这里当前线程有一个锁， 然后创建acquire抢占式获取了这个锁阻塞， 然后此时original_thread优先级为P+10， 然后调用thread_set_priority， 此时当前线程的优先级应该没有改变， 但是它以后如果恢复优先级时候其实是有改变的， 就是说， 我们如果用original_priority来记录他的话， 如果这个线程处于被捐赠状态的话则直接修改original_priority来完成逻辑， 此时函数过后优先级还是P+10， 然后释放掉锁， acquire抢占输出和释放， 然后original_thread的优先级应该变成了P-10。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62025" y="4912995"/>
            <a:ext cx="7916545" cy="447675"/>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当修改一个被捐赠的线程优先级的时候的行为正确性。</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325880" cy="384810"/>
          </a:xfrm>
          <a:prstGeom prst="rect">
            <a:avLst/>
          </a:prstGeom>
        </p:spPr>
        <p:txBody>
          <a:bodyPr wrap="none">
            <a:spAutoFit/>
          </a:bodyPr>
          <a:lstStyle/>
          <a:p>
            <a:pPr algn="l"/>
            <a:r>
              <a:rPr lang="zh-CN" altLang="en-US" dirty="0"/>
              <a:t>输出与分析</a:t>
            </a:r>
          </a:p>
        </p:txBody>
      </p:sp>
      <p:pic>
        <p:nvPicPr>
          <p:cNvPr id="7" name="图片 4"/>
          <p:cNvPicPr>
            <a:picLocks noChangeAspect="1"/>
          </p:cNvPicPr>
          <p:nvPr/>
        </p:nvPicPr>
        <p:blipFill>
          <a:blip r:embed="rId4"/>
          <a:stretch>
            <a:fillRect/>
          </a:stretch>
        </p:blipFill>
        <p:spPr>
          <a:xfrm>
            <a:off x="962025" y="1749425"/>
            <a:ext cx="7673975" cy="2635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0944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ln/>
                <a:solidFill>
                  <a:schemeClr val="accent4"/>
                </a:solidFill>
                <a:effectLst/>
              </a:rPr>
              <a:t>优先级更新函数</a:t>
            </a:r>
          </a:p>
        </p:txBody>
      </p:sp>
      <p:sp>
        <p:nvSpPr>
          <p:cNvPr id="6" name="矩形 5"/>
          <p:cNvSpPr/>
          <p:nvPr/>
        </p:nvSpPr>
        <p:spPr>
          <a:xfrm>
            <a:off x="757334" y="5833261"/>
            <a:ext cx="4145280" cy="848995"/>
          </a:xfrm>
          <a:prstGeom prst="rect">
            <a:avLst/>
          </a:prstGeom>
        </p:spPr>
        <p:txBody>
          <a:bodyPr wrap="none">
            <a:spAutoFit/>
          </a:bodyPr>
          <a:lstStyle/>
          <a:p>
            <a:pPr algn="l"/>
            <a:r>
              <a:rPr lang="zh-CN" altLang="en-US" sz="2400" dirty="0"/>
              <a:t>功能：</a:t>
            </a:r>
          </a:p>
          <a:p>
            <a:pPr algn="l"/>
            <a:r>
              <a:rPr lang="zh-CN" altLang="en-US" sz="2400" dirty="0"/>
              <a:t>使线程持有锁时更新锁优先级</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pic>
        <p:nvPicPr>
          <p:cNvPr id="26" name="图片 5"/>
          <p:cNvPicPr>
            <a:picLocks noChangeAspect="1"/>
          </p:cNvPicPr>
          <p:nvPr/>
        </p:nvPicPr>
        <p:blipFill>
          <a:blip r:embed="rId4"/>
          <a:stretch>
            <a:fillRect/>
          </a:stretch>
        </p:blipFill>
        <p:spPr>
          <a:xfrm>
            <a:off x="757555" y="1380490"/>
            <a:ext cx="6581140" cy="2423795"/>
          </a:xfrm>
          <a:prstGeom prst="rect">
            <a:avLst/>
          </a:prstGeom>
          <a:noFill/>
          <a:ln>
            <a:noFill/>
          </a:ln>
        </p:spPr>
      </p:pic>
      <p:pic>
        <p:nvPicPr>
          <p:cNvPr id="28" name="图片 7"/>
          <p:cNvPicPr>
            <a:picLocks noChangeAspect="1"/>
          </p:cNvPicPr>
          <p:nvPr/>
        </p:nvPicPr>
        <p:blipFill>
          <a:blip r:embed="rId5"/>
          <a:stretch>
            <a:fillRect/>
          </a:stretch>
        </p:blipFill>
        <p:spPr>
          <a:xfrm>
            <a:off x="757555" y="3803968"/>
            <a:ext cx="5270500" cy="2028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5212080" cy="808990"/>
          </a:xfrm>
          <a:prstGeom prst="rect">
            <a:avLst/>
          </a:prstGeom>
        </p:spPr>
        <p:txBody>
          <a:bodyPr wrap="none">
            <a:spAutoFit/>
          </a:bodyPr>
          <a:lstStyle/>
          <a:p>
            <a:pPr algn="l"/>
            <a:r>
              <a:rPr lang="zh-CN" altLang="en-US" sz="4400" dirty="0"/>
              <a:t>优先唤醒与优先队列</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07264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唤醒的时候也是优先级高的先唤醒， 换句话说， 信号量的等待队列是优先级队列</a:t>
            </a:r>
          </a:p>
          <a:p>
            <a:pPr>
              <a:lnSpc>
                <a:spcPct val="130000"/>
              </a:lnSpc>
            </a:pPr>
            <a:r>
              <a:rPr 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condition的waiters队列是优先级队列</a:t>
            </a: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094480" cy="808990"/>
          </a:xfrm>
          <a:prstGeom prst="rect">
            <a:avLst/>
          </a:prstGeom>
        </p:spPr>
        <p:txBody>
          <a:bodyPr wrap="none">
            <a:spAutoFit/>
          </a:bodyPr>
          <a:lstStyle/>
          <a:p>
            <a:pPr algn="l"/>
            <a:r>
              <a:rPr lang="zh-CN" altLang="en-US" sz="4400" dirty="0"/>
              <a:t>优先级倒置问题</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86512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已知：</a:t>
            </a:r>
          </a:p>
          <a:p>
            <a:pPr>
              <a:lnSpc>
                <a:spcPct val="130000"/>
              </a:lnSpc>
            </a:pP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进程分优先级，高优先级进程需要执行时可打断现正在执行的低优先级进程；</a:t>
            </a:r>
          </a:p>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2.普通的临界资源使用方法为如果一个临界资源被获取了，则其它想要获取此资源的程序被阻塞，直到此资源被释放；</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418080" cy="808990"/>
          </a:xfrm>
          <a:prstGeom prst="rect">
            <a:avLst/>
          </a:prstGeom>
        </p:spPr>
        <p:txBody>
          <a:bodyPr wrap="none">
            <a:spAutoFit/>
          </a:bodyPr>
          <a:lstStyle/>
          <a:p>
            <a:pPr algn="l"/>
            <a:r>
              <a:rPr lang="zh-CN" altLang="en-US" sz="4400" dirty="0"/>
              <a:t>链式队列</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07264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lang="zh-CN"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释放掉一个锁之后， 如果当前线程不被捐赠即马上改为原来的优先级， 抢占式调度。</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4180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循环捐赠</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729615" y="1764665"/>
            <a:ext cx="2336800" cy="387350"/>
          </a:xfrm>
          <a:prstGeom prst="rect">
            <a:avLst/>
          </a:prstGeom>
          <a:noFill/>
        </p:spPr>
        <p:txBody>
          <a:bodyPr wrap="none" rtlCol="0">
            <a:spAutoFit/>
          </a:bodyPr>
          <a:lstStyle/>
          <a:p>
            <a:pPr algn="l"/>
            <a:r>
              <a:rPr lang="en-US"/>
              <a:t>修改lock_acquire函数</a:t>
            </a:r>
          </a:p>
        </p:txBody>
      </p:sp>
      <p:sp>
        <p:nvSpPr>
          <p:cNvPr id="15" name="Text Box 14"/>
          <p:cNvSpPr txBox="1"/>
          <p:nvPr/>
        </p:nvSpPr>
        <p:spPr>
          <a:xfrm>
            <a:off x="776605" y="4079875"/>
            <a:ext cx="3674745" cy="387350"/>
          </a:xfrm>
          <a:prstGeom prst="rect">
            <a:avLst/>
          </a:prstGeom>
          <a:noFill/>
        </p:spPr>
        <p:txBody>
          <a:bodyPr wrap="none" rtlCol="0">
            <a:spAutoFit/>
          </a:bodyPr>
          <a:lstStyle/>
          <a:p>
            <a:pPr algn="l"/>
            <a:r>
              <a:rPr lang="en-US"/>
              <a:t>在lock_release函数加入以下语句：</a:t>
            </a:r>
          </a:p>
        </p:txBody>
      </p:sp>
      <p:pic>
        <p:nvPicPr>
          <p:cNvPr id="29" name="图片 8"/>
          <p:cNvPicPr>
            <a:picLocks noChangeAspect="1"/>
          </p:cNvPicPr>
          <p:nvPr/>
        </p:nvPicPr>
        <p:blipFill>
          <a:blip r:embed="rId4"/>
          <a:stretch>
            <a:fillRect/>
          </a:stretch>
        </p:blipFill>
        <p:spPr>
          <a:xfrm>
            <a:off x="835660" y="2491105"/>
            <a:ext cx="5272405" cy="3489325"/>
          </a:xfrm>
          <a:prstGeom prst="rect">
            <a:avLst/>
          </a:prstGeom>
          <a:noFill/>
          <a:ln>
            <a:noFill/>
          </a:ln>
        </p:spPr>
      </p:pic>
      <p:sp>
        <p:nvSpPr>
          <p:cNvPr id="11" name="Text Box 10"/>
          <p:cNvSpPr txBox="1"/>
          <p:nvPr/>
        </p:nvSpPr>
        <p:spPr>
          <a:xfrm>
            <a:off x="669925" y="6341110"/>
            <a:ext cx="3740150" cy="387350"/>
          </a:xfrm>
          <a:prstGeom prst="rect">
            <a:avLst/>
          </a:prstGeom>
          <a:noFill/>
        </p:spPr>
        <p:txBody>
          <a:bodyPr wrap="none" rtlCol="0">
            <a:spAutoFit/>
          </a:bodyPr>
          <a:lstStyle/>
          <a:p>
            <a:pPr algn="l"/>
            <a:r>
              <a:rPr lang="en-US"/>
              <a:t>在P操作之前递归地实现优先级捐赠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4180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循环捐赠</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729615" y="1764665"/>
            <a:ext cx="7726680" cy="384810"/>
          </a:xfrm>
          <a:prstGeom prst="rect">
            <a:avLst/>
          </a:prstGeom>
          <a:noFill/>
        </p:spPr>
        <p:txBody>
          <a:bodyPr wrap="none" rtlCol="0">
            <a:spAutoFit/>
          </a:bodyPr>
          <a:lstStyle/>
          <a:p>
            <a:pPr algn="l"/>
            <a:r>
              <a:rPr lang="en-US"/>
              <a:t>在被唤醒之后（此时这个线程已经拥有了这个锁），成为这个锁的拥有者。</a:t>
            </a:r>
          </a:p>
        </p:txBody>
      </p:sp>
      <p:sp>
        <p:nvSpPr>
          <p:cNvPr id="15" name="Text Box 14"/>
          <p:cNvSpPr txBox="1"/>
          <p:nvPr/>
        </p:nvSpPr>
        <p:spPr>
          <a:xfrm>
            <a:off x="776605" y="4079875"/>
            <a:ext cx="3674745" cy="387350"/>
          </a:xfrm>
          <a:prstGeom prst="rect">
            <a:avLst/>
          </a:prstGeom>
          <a:noFill/>
        </p:spPr>
        <p:txBody>
          <a:bodyPr wrap="none" rtlCol="0">
            <a:spAutoFit/>
          </a:bodyPr>
          <a:lstStyle/>
          <a:p>
            <a:pPr algn="l"/>
            <a:r>
              <a:rPr lang="en-US"/>
              <a:t>在lock_release函数加入以下语句：</a:t>
            </a:r>
          </a:p>
        </p:txBody>
      </p:sp>
      <p:pic>
        <p:nvPicPr>
          <p:cNvPr id="30" name="图片 9"/>
          <p:cNvPicPr>
            <a:picLocks noChangeAspect="1"/>
          </p:cNvPicPr>
          <p:nvPr/>
        </p:nvPicPr>
        <p:blipFill>
          <a:blip r:embed="rId4"/>
          <a:stretch>
            <a:fillRect/>
          </a:stretch>
        </p:blipFill>
        <p:spPr>
          <a:xfrm>
            <a:off x="729615" y="2829878"/>
            <a:ext cx="5273040" cy="22244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24180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循环调度</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729615" y="1764665"/>
            <a:ext cx="2502535" cy="387350"/>
          </a:xfrm>
          <a:prstGeom prst="rect">
            <a:avLst/>
          </a:prstGeom>
          <a:noFill/>
        </p:spPr>
        <p:txBody>
          <a:bodyPr wrap="none" rtlCol="0">
            <a:spAutoFit/>
          </a:bodyPr>
          <a:lstStyle/>
          <a:p>
            <a:pPr algn="l"/>
            <a:r>
              <a:rPr lang="en-US"/>
              <a:t>修改thread_set_priority</a:t>
            </a:r>
          </a:p>
        </p:txBody>
      </p:sp>
      <p:sp>
        <p:nvSpPr>
          <p:cNvPr id="15" name="Text Box 14"/>
          <p:cNvSpPr txBox="1"/>
          <p:nvPr/>
        </p:nvSpPr>
        <p:spPr>
          <a:xfrm>
            <a:off x="776605" y="4079875"/>
            <a:ext cx="3674745" cy="387350"/>
          </a:xfrm>
          <a:prstGeom prst="rect">
            <a:avLst/>
          </a:prstGeom>
          <a:noFill/>
        </p:spPr>
        <p:txBody>
          <a:bodyPr wrap="none" rtlCol="0">
            <a:spAutoFit/>
          </a:bodyPr>
          <a:lstStyle/>
          <a:p>
            <a:pPr algn="l"/>
            <a:r>
              <a:rPr lang="en-US"/>
              <a:t>在lock_release函数加入以下语句：</a:t>
            </a:r>
          </a:p>
        </p:txBody>
      </p:sp>
      <p:pic>
        <p:nvPicPr>
          <p:cNvPr id="23" name="图片 2"/>
          <p:cNvPicPr>
            <a:picLocks noChangeAspect="1"/>
          </p:cNvPicPr>
          <p:nvPr/>
        </p:nvPicPr>
        <p:blipFill>
          <a:blip r:embed="rId4"/>
          <a:stretch>
            <a:fillRect/>
          </a:stretch>
        </p:blipFill>
        <p:spPr>
          <a:xfrm>
            <a:off x="776288" y="2538413"/>
            <a:ext cx="5269865" cy="3051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6532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优先级队列与排序</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729615" y="1764665"/>
            <a:ext cx="6210300" cy="661670"/>
          </a:xfrm>
          <a:prstGeom prst="rect">
            <a:avLst/>
          </a:prstGeom>
          <a:noFill/>
        </p:spPr>
        <p:txBody>
          <a:bodyPr wrap="none" rtlCol="0">
            <a:spAutoFit/>
          </a:bodyPr>
          <a:lstStyle/>
          <a:p>
            <a:pPr algn="l"/>
            <a:r>
              <a:rPr lang="en-US"/>
              <a:t>修改cond_signal函数，将condition的队列改成优先级队列：</a:t>
            </a:r>
          </a:p>
          <a:p>
            <a:pPr algn="l"/>
            <a:r>
              <a:rPr lang="en-US"/>
              <a:t>添加一行代码，对condition的队列排序。</a:t>
            </a:r>
          </a:p>
        </p:txBody>
      </p:sp>
      <p:sp>
        <p:nvSpPr>
          <p:cNvPr id="15" name="Text Box 14"/>
          <p:cNvSpPr txBox="1"/>
          <p:nvPr/>
        </p:nvSpPr>
        <p:spPr>
          <a:xfrm>
            <a:off x="776605" y="3906520"/>
            <a:ext cx="4262755" cy="387350"/>
          </a:xfrm>
          <a:prstGeom prst="rect">
            <a:avLst/>
          </a:prstGeom>
          <a:noFill/>
        </p:spPr>
        <p:txBody>
          <a:bodyPr wrap="none" rtlCol="0">
            <a:spAutoFit/>
          </a:bodyPr>
          <a:lstStyle/>
          <a:p>
            <a:pPr algn="l"/>
            <a:r>
              <a:rPr lang="en-US"/>
              <a:t>实现cond_sema_cmp_priority排序函数：</a:t>
            </a:r>
          </a:p>
        </p:txBody>
      </p:sp>
      <p:pic>
        <p:nvPicPr>
          <p:cNvPr id="17" name="图片 3"/>
          <p:cNvPicPr>
            <a:picLocks noChangeAspect="1"/>
          </p:cNvPicPr>
          <p:nvPr/>
        </p:nvPicPr>
        <p:blipFill>
          <a:blip r:embed="rId4"/>
          <a:stretch>
            <a:fillRect/>
          </a:stretch>
        </p:blipFill>
        <p:spPr>
          <a:xfrm>
            <a:off x="776605" y="2693670"/>
            <a:ext cx="6550025" cy="944245"/>
          </a:xfrm>
          <a:prstGeom prst="rect">
            <a:avLst/>
          </a:prstGeom>
          <a:noFill/>
          <a:ln>
            <a:noFill/>
          </a:ln>
        </p:spPr>
      </p:pic>
      <p:pic>
        <p:nvPicPr>
          <p:cNvPr id="18" name="图片 4"/>
          <p:cNvPicPr>
            <a:picLocks noChangeAspect="1"/>
          </p:cNvPicPr>
          <p:nvPr/>
        </p:nvPicPr>
        <p:blipFill>
          <a:blip r:embed="rId5"/>
          <a:stretch>
            <a:fillRect/>
          </a:stretch>
        </p:blipFill>
        <p:spPr>
          <a:xfrm>
            <a:off x="729298" y="4560570"/>
            <a:ext cx="5272405" cy="16421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653280" cy="80899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l"/>
            <a:r>
              <a:rPr lang="zh-CN" altLang="en-US" sz="4400" dirty="0">
                <a:solidFill>
                  <a:schemeClr val="accent4"/>
                </a:solidFill>
                <a:effectLst/>
              </a:rPr>
              <a:t>信号量优先级实现</a:t>
            </a:r>
          </a:p>
        </p:txBody>
      </p:sp>
      <p:sp>
        <p:nvSpPr>
          <p:cNvPr id="7" name="矩形 6"/>
          <p:cNvSpPr/>
          <p:nvPr/>
        </p:nvSpPr>
        <p:spPr>
          <a:xfrm>
            <a:off x="669925" y="1764665"/>
            <a:ext cx="7207250" cy="487680"/>
          </a:xfrm>
          <a:prstGeom prst="rect">
            <a:avLst/>
          </a:prstGeom>
        </p:spPr>
        <p:txBody>
          <a:bodyPr wrap="square">
            <a:spAutoFit/>
          </a:bodyPr>
          <a:lstStyle/>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p:txBody>
      </p:sp>
      <p:sp>
        <p:nvSpPr>
          <p:cNvPr id="12" name="Text Box 11"/>
          <p:cNvSpPr txBox="1"/>
          <p:nvPr/>
        </p:nvSpPr>
        <p:spPr>
          <a:xfrm>
            <a:off x="729615" y="1764665"/>
            <a:ext cx="4526280" cy="661670"/>
          </a:xfrm>
          <a:prstGeom prst="rect">
            <a:avLst/>
          </a:prstGeom>
          <a:noFill/>
        </p:spPr>
        <p:txBody>
          <a:bodyPr wrap="none" rtlCol="0">
            <a:spAutoFit/>
          </a:bodyPr>
          <a:lstStyle/>
          <a:p>
            <a:pPr algn="l"/>
            <a:r>
              <a:rPr lang="en-US"/>
              <a:t>sema_up：</a:t>
            </a:r>
          </a:p>
          <a:p>
            <a:pPr algn="l"/>
            <a:r>
              <a:rPr lang="en-US"/>
              <a:t>添加一行代码，对信号量的等待队列排序。</a:t>
            </a:r>
          </a:p>
        </p:txBody>
      </p:sp>
      <p:sp>
        <p:nvSpPr>
          <p:cNvPr id="15" name="Text Box 14"/>
          <p:cNvSpPr txBox="1"/>
          <p:nvPr/>
        </p:nvSpPr>
        <p:spPr>
          <a:xfrm>
            <a:off x="669925" y="3695065"/>
            <a:ext cx="7848600" cy="935990"/>
          </a:xfrm>
          <a:prstGeom prst="rect">
            <a:avLst/>
          </a:prstGeom>
          <a:noFill/>
        </p:spPr>
        <p:txBody>
          <a:bodyPr wrap="none" rtlCol="0">
            <a:spAutoFit/>
          </a:bodyPr>
          <a:lstStyle/>
          <a:p>
            <a:pPr algn="l"/>
            <a:r>
              <a:rPr lang="en-US"/>
              <a:t>sema_down：</a:t>
            </a:r>
          </a:p>
          <a:p>
            <a:pPr algn="l"/>
            <a:r>
              <a:rPr lang="en-US"/>
              <a:t>将代码：list_push_back (&amp;sema-&gt;waiters, &amp;thread_current ()-&gt;elem)； 修改</a:t>
            </a:r>
          </a:p>
          <a:p>
            <a:pPr algn="l"/>
            <a:r>
              <a:rPr lang="en-US"/>
              <a:t>在信号量的等待队列中的适当位置插入elem。</a:t>
            </a:r>
          </a:p>
        </p:txBody>
      </p:sp>
      <p:pic>
        <p:nvPicPr>
          <p:cNvPr id="13" name="图片 1"/>
          <p:cNvPicPr>
            <a:picLocks noChangeAspect="1"/>
          </p:cNvPicPr>
          <p:nvPr/>
        </p:nvPicPr>
        <p:blipFill>
          <a:blip r:embed="rId4"/>
          <a:stretch>
            <a:fillRect/>
          </a:stretch>
        </p:blipFill>
        <p:spPr>
          <a:xfrm>
            <a:off x="776605" y="2426970"/>
            <a:ext cx="5271770" cy="1153160"/>
          </a:xfrm>
          <a:prstGeom prst="rect">
            <a:avLst/>
          </a:prstGeom>
          <a:noFill/>
          <a:ln>
            <a:noFill/>
          </a:ln>
        </p:spPr>
      </p:pic>
      <p:pic>
        <p:nvPicPr>
          <p:cNvPr id="16" name="图片 2"/>
          <p:cNvPicPr>
            <a:picLocks noChangeAspect="1"/>
          </p:cNvPicPr>
          <p:nvPr/>
        </p:nvPicPr>
        <p:blipFill>
          <a:blip r:embed="rId5"/>
          <a:stretch>
            <a:fillRect/>
          </a:stretch>
        </p:blipFill>
        <p:spPr>
          <a:xfrm>
            <a:off x="776605" y="4754245"/>
            <a:ext cx="5579745" cy="12452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pic>
        <p:nvPicPr>
          <p:cNvPr id="6" name="图片 5"/>
          <p:cNvPicPr>
            <a:picLocks noChangeAspect="1"/>
          </p:cNvPicPr>
          <p:nvPr/>
        </p:nvPicPr>
        <p:blipFill rotWithShape="1">
          <a:blip r:embed="rId4"/>
          <a:srcRect l="48897"/>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744855"/>
            <a:chOff x="4568825" y="432404"/>
            <a:chExt cx="7365281" cy="744855"/>
          </a:xfrm>
        </p:grpSpPr>
        <p:sp>
          <p:nvSpPr>
            <p:cNvPr id="23" name="矩形 22"/>
            <p:cNvSpPr/>
            <p:nvPr/>
          </p:nvSpPr>
          <p:spPr>
            <a:xfrm>
              <a:off x="6961426" y="432404"/>
              <a:ext cx="4972680" cy="744855"/>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在一个线程获取一个锁的时候， 如果拥有这个锁的线程优先级比自己低就提高它的优先级，并且如果这个锁还被别的锁锁着， 将会递归地捐赠优先级， 然后在这个线程释放掉这个锁之后恢复未捐赠逻辑下的优先级。</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240280" cy="384810"/>
            </a:xfrm>
            <a:prstGeom prst="rect">
              <a:avLst/>
            </a:prstGeom>
          </p:spPr>
          <p:txBody>
            <a:bodyPr wrap="none">
              <a:spAutoFit/>
            </a:bodyPr>
            <a:lstStyle/>
            <a:p>
              <a:r>
                <a:rPr lang="zh-CN" altLang="en-US" dirty="0"/>
                <a:t>捐赠优先级依次变化</a:t>
              </a:r>
            </a:p>
          </p:txBody>
        </p:sp>
      </p:grpSp>
      <p:grpSp>
        <p:nvGrpSpPr>
          <p:cNvPr id="79" name="组合 78"/>
          <p:cNvGrpSpPr/>
          <p:nvPr/>
        </p:nvGrpSpPr>
        <p:grpSpPr>
          <a:xfrm>
            <a:off x="4568825" y="1520240"/>
            <a:ext cx="7365281" cy="527050"/>
            <a:chOff x="4568825" y="432404"/>
            <a:chExt cx="7365281" cy="527050"/>
          </a:xfrm>
        </p:grpSpPr>
        <p:sp>
          <p:nvSpPr>
            <p:cNvPr id="80" name="矩形 79"/>
            <p:cNvSpPr/>
            <p:nvPr/>
          </p:nvSpPr>
          <p:spPr>
            <a:xfrm>
              <a:off x="6961426" y="432404"/>
              <a:ext cx="4972680" cy="5270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如果一个线程被多个线程捐赠， 维持当前优先级为捐赠优先级中的最大值（acquire和release之时）。</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240280" cy="384810"/>
            </a:xfrm>
            <a:prstGeom prst="rect">
              <a:avLst/>
            </a:prstGeom>
          </p:spPr>
          <p:txBody>
            <a:bodyPr wrap="none">
              <a:spAutoFit/>
            </a:bodyPr>
            <a:lstStyle/>
            <a:p>
              <a:r>
                <a:rPr lang="zh-CN" altLang="en-US" dirty="0"/>
                <a:t>多线程取最高优先级</a:t>
              </a:r>
            </a:p>
          </p:txBody>
        </p:sp>
      </p:grpSp>
      <p:grpSp>
        <p:nvGrpSpPr>
          <p:cNvPr id="88" name="组合 87"/>
          <p:cNvGrpSpPr/>
          <p:nvPr/>
        </p:nvGrpSpPr>
        <p:grpSpPr>
          <a:xfrm>
            <a:off x="4568825" y="2625613"/>
            <a:ext cx="7365281" cy="744855"/>
            <a:chOff x="4568825" y="432404"/>
            <a:chExt cx="7365281" cy="744855"/>
          </a:xfrm>
        </p:grpSpPr>
        <p:sp>
          <p:nvSpPr>
            <p:cNvPr id="89" name="矩形 88"/>
            <p:cNvSpPr/>
            <p:nvPr/>
          </p:nvSpPr>
          <p:spPr>
            <a:xfrm>
              <a:off x="6961426" y="432404"/>
              <a:ext cx="4972680" cy="744855"/>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在对一个线程进行优先级设置的时候， 如果这个线程处于被捐赠状态， 则对original_priority进行设置， 然后如果设置的优先级大于当前优先级， 则改变当前优先级， 否则在捐赠状态取消的时候恢复original_priority。</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783080" cy="384810"/>
            </a:xfrm>
            <a:prstGeom prst="rect">
              <a:avLst/>
            </a:prstGeom>
          </p:spPr>
          <p:txBody>
            <a:bodyPr wrap="none">
              <a:spAutoFit/>
            </a:bodyPr>
            <a:lstStyle/>
            <a:p>
              <a:r>
                <a:rPr lang="zh-CN" altLang="en-US" dirty="0"/>
                <a:t>优先级及时变化</a:t>
              </a:r>
            </a:p>
          </p:txBody>
        </p:sp>
      </p:grpSp>
      <p:grpSp>
        <p:nvGrpSpPr>
          <p:cNvPr id="97" name="组合 96"/>
          <p:cNvGrpSpPr/>
          <p:nvPr/>
        </p:nvGrpSpPr>
        <p:grpSpPr>
          <a:xfrm>
            <a:off x="4568825" y="3727758"/>
            <a:ext cx="7365281" cy="509896"/>
            <a:chOff x="4568825" y="438589"/>
            <a:chExt cx="7365281" cy="509896"/>
          </a:xfrm>
        </p:grpSpPr>
        <p:sp>
          <p:nvSpPr>
            <p:cNvPr id="98" name="矩形 97"/>
            <p:cNvSpPr/>
            <p:nvPr/>
          </p:nvSpPr>
          <p:spPr>
            <a:xfrm>
              <a:off x="6961426" y="551784"/>
              <a:ext cx="4972680" cy="309245"/>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将信号量的等待队列实现为优先级队列</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783080" cy="384810"/>
            </a:xfrm>
            <a:prstGeom prst="rect">
              <a:avLst/>
            </a:prstGeom>
          </p:spPr>
          <p:txBody>
            <a:bodyPr wrap="none">
              <a:spAutoFit/>
            </a:bodyPr>
            <a:lstStyle/>
            <a:p>
              <a:r>
                <a:rPr lang="zh-CN" altLang="en-US" dirty="0"/>
                <a:t>信号量优先排队</a:t>
              </a:r>
            </a:p>
          </p:txBody>
        </p:sp>
      </p:grpSp>
      <p:grpSp>
        <p:nvGrpSpPr>
          <p:cNvPr id="106" name="组合 105"/>
          <p:cNvGrpSpPr/>
          <p:nvPr/>
        </p:nvGrpSpPr>
        <p:grpSpPr>
          <a:xfrm>
            <a:off x="4568825" y="4815386"/>
            <a:ext cx="7365281" cy="509896"/>
            <a:chOff x="4568825" y="438589"/>
            <a:chExt cx="7365281" cy="509896"/>
          </a:xfrm>
        </p:grpSpPr>
        <p:sp>
          <p:nvSpPr>
            <p:cNvPr id="107" name="矩形 106"/>
            <p:cNvSpPr/>
            <p:nvPr/>
          </p:nvSpPr>
          <p:spPr>
            <a:xfrm>
              <a:off x="6961426" y="530194"/>
              <a:ext cx="4972680" cy="309245"/>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 将condition的waiters队列实现为优先级队列</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240280" cy="384810"/>
            </a:xfrm>
            <a:prstGeom prst="rect">
              <a:avLst/>
            </a:prstGeom>
          </p:spPr>
          <p:txBody>
            <a:bodyPr wrap="none">
              <a:spAutoFit/>
            </a:bodyPr>
            <a:lstStyle/>
            <a:p>
              <a:r>
                <a:rPr lang="zh-CN" altLang="en-US" dirty="0"/>
                <a:t>等待队列为优先队列</a:t>
              </a:r>
            </a:p>
          </p:txBody>
        </p:sp>
      </p:grpSp>
      <p:grpSp>
        <p:nvGrpSpPr>
          <p:cNvPr id="115" name="组合 114"/>
          <p:cNvGrpSpPr/>
          <p:nvPr/>
        </p:nvGrpSpPr>
        <p:grpSpPr>
          <a:xfrm>
            <a:off x="4568825" y="5895223"/>
            <a:ext cx="7365281" cy="509896"/>
            <a:chOff x="4568825" y="438589"/>
            <a:chExt cx="7365281" cy="509896"/>
          </a:xfrm>
        </p:grpSpPr>
        <p:sp>
          <p:nvSpPr>
            <p:cNvPr id="116" name="矩形 115"/>
            <p:cNvSpPr/>
            <p:nvPr/>
          </p:nvSpPr>
          <p:spPr>
            <a:xfrm>
              <a:off x="6961426" y="552419"/>
              <a:ext cx="4972680" cy="309245"/>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 释放锁的时候若优先级改变则可以发生抢占</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325880" cy="384810"/>
            </a:xfrm>
            <a:prstGeom prst="rect">
              <a:avLst/>
            </a:prstGeom>
          </p:spPr>
          <p:txBody>
            <a:bodyPr wrap="none">
              <a:spAutoFit/>
            </a:bodyPr>
            <a:lstStyle/>
            <a:p>
              <a:r>
                <a:rPr lang="zh-CN" altLang="en-US" dirty="0"/>
                <a:t>优先级抢占</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5"/>
          <a:srcRect l="49574"/>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pic>
        <p:nvPicPr>
          <p:cNvPr id="12" name="图片 9"/>
          <p:cNvPicPr>
            <a:picLocks noChangeAspect="1"/>
          </p:cNvPicPr>
          <p:nvPr/>
        </p:nvPicPr>
        <p:blipFill>
          <a:blip r:embed="rId4"/>
          <a:stretch>
            <a:fillRect/>
          </a:stretch>
        </p:blipFill>
        <p:spPr>
          <a:xfrm>
            <a:off x="2886556" y="1075308"/>
            <a:ext cx="7411541" cy="4952088"/>
          </a:xfrm>
          <a:prstGeom prst="rect">
            <a:avLst/>
          </a:prstGeom>
          <a:noFill/>
          <a:ln>
            <a:noFill/>
          </a:ln>
        </p:spPr>
      </p:pic>
      <p:sp>
        <p:nvSpPr>
          <p:cNvPr id="4" name="Text Box 3"/>
          <p:cNvSpPr txBox="1"/>
          <p:nvPr/>
        </p:nvSpPr>
        <p:spPr>
          <a:xfrm>
            <a:off x="5172075" y="480060"/>
            <a:ext cx="1605280" cy="548640"/>
          </a:xfrm>
          <a:prstGeom prst="rect">
            <a:avLst/>
          </a:prstGeom>
          <a:noFill/>
        </p:spPr>
        <p:txBody>
          <a:bodyPr wrap="none" rtlCol="0">
            <a:spAutoFit/>
          </a:bodyPr>
          <a:lstStyle/>
          <a:p>
            <a:r>
              <a:rPr lang="zh-CN" altLang="en-US" sz="2800"/>
              <a:t>最终结果</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2871412" y="2255024"/>
            <a:ext cx="6609939"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多级反馈队列调度</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5D24A4-C09C-4574-A620-DE076E95737C}"/>
              </a:ext>
            </a:extLst>
          </p:cNvPr>
          <p:cNvSpPr/>
          <p:nvPr/>
        </p:nvSpPr>
        <p:spPr>
          <a:xfrm>
            <a:off x="727969" y="1548020"/>
            <a:ext cx="7599285" cy="3600986"/>
          </a:xfrm>
          <a:prstGeom prst="rect">
            <a:avLst/>
          </a:prstGeom>
        </p:spPr>
        <p:txBody>
          <a:bodyPr wrap="square">
            <a:spAutoFit/>
          </a:bodyPr>
          <a:lstStyle/>
          <a:p>
            <a:r>
              <a:rPr lang="zh-CN" altLang="en-US" sz="2800" dirty="0"/>
              <a:t>参考 </a:t>
            </a:r>
            <a:r>
              <a:rPr lang="en-US" altLang="zh-CN" sz="2800" dirty="0"/>
              <a:t>4.4BSD</a:t>
            </a:r>
            <a:r>
              <a:rPr lang="en-US" altLang="zh-CN" sz="3600" dirty="0"/>
              <a:t> </a:t>
            </a:r>
            <a:r>
              <a:rPr lang="zh-CN" altLang="en-US" sz="2800" dirty="0"/>
              <a:t>实现多级反馈队列调度程序</a:t>
            </a:r>
            <a:endParaRPr lang="en-US" altLang="zh-CN" sz="2800" dirty="0"/>
          </a:p>
          <a:p>
            <a:r>
              <a:rPr lang="zh-CN" altLang="en-US" sz="2800" dirty="0"/>
              <a:t>（</a:t>
            </a:r>
            <a:r>
              <a:rPr lang="en-US" altLang="zh-CN" sz="2800" dirty="0"/>
              <a:t>multilevel feedback queue scheduler</a:t>
            </a:r>
            <a:r>
              <a:rPr lang="zh-CN" altLang="en-US" sz="2800" dirty="0"/>
              <a:t>）</a:t>
            </a:r>
            <a:endParaRPr lang="en-US" altLang="zh-CN" sz="2800" dirty="0"/>
          </a:p>
          <a:p>
            <a:endParaRPr lang="en-US" altLang="zh-CN" sz="2800" dirty="0"/>
          </a:p>
          <a:p>
            <a:r>
              <a:rPr lang="zh-CN" altLang="en-US" sz="2800" dirty="0"/>
              <a:t>以减少在系统上运行作业的平均响应时间。</a:t>
            </a:r>
            <a:endParaRPr lang="en-US" altLang="zh-CN" sz="2800" dirty="0"/>
          </a:p>
          <a:p>
            <a:endParaRPr lang="en-US" altLang="zh-CN" sz="2800" dirty="0"/>
          </a:p>
          <a:p>
            <a:r>
              <a:rPr lang="zh-CN" altLang="en-US" sz="2000" dirty="0"/>
              <a:t>这种类型的调度程序维护几个可立即运行的线程队列，其中每个队列包含具有不同优先级的线程。在任何给定时间，调度程序从最高优先级的非空队列中选择一个线程。如果最高优先级队列包含多个线程，则它们以“循环”顺序运行。</a:t>
            </a:r>
            <a:endParaRPr lang="zh-CN" altLang="en-US" sz="3200" dirty="0"/>
          </a:p>
        </p:txBody>
      </p:sp>
    </p:spTree>
    <p:extLst>
      <p:ext uri="{BB962C8B-B14F-4D97-AF65-F5344CB8AC3E}">
        <p14:creationId xmlns:p14="http://schemas.microsoft.com/office/powerpoint/2010/main" val="242691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62025" y="1310005"/>
            <a:ext cx="7916545" cy="3653790"/>
          </a:xfrm>
          <a:prstGeom prst="rect">
            <a:avLst/>
          </a:prstGeom>
        </p:spPr>
        <p:txBody>
          <a:bodyPr wrap="square">
            <a:spAutoFit/>
          </a:bodyPr>
          <a:lstStyle/>
          <a:p>
            <a:pPr>
              <a:lnSpc>
                <a:spcPct val="130000"/>
              </a:lnSpc>
            </a:pPr>
            <a:r>
              <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例</a:t>
            </a:r>
            <a:r>
              <a:rPr lang="zh-CN"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如</a:t>
            </a:r>
            <a:r>
              <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有三个进程（其优先级从高到低分别为T1、T2、T3），有一个临界资源CS（T1与T3会用到）。这时，T3先执行，获取了临界资源CS。然后T2打断T3。接着T1打断T2，但由于CS已被T3获取，因此T1被阻塞，这样T2获得时间片。直到T2执行完毕后，T3接着执行，其释放CS后，T1才能获取CS并执行。</a:t>
            </a:r>
          </a:p>
          <a:p>
            <a:pPr>
              <a:lnSpc>
                <a:spcPct val="130000"/>
              </a:lnSpc>
            </a:pPr>
            <a:endPar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endPar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endPar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r>
              <a:rPr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这时，我们看T1与T2，虽然T1优先级比T2高，但实际上T2优先于T1执行。从而产生了优先级倒置问题。</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097280" cy="384810"/>
          </a:xfrm>
          <a:prstGeom prst="rect">
            <a:avLst/>
          </a:prstGeom>
        </p:spPr>
        <p:txBody>
          <a:bodyPr wrap="none">
            <a:spAutoFit/>
          </a:bodyPr>
          <a:lstStyle/>
          <a:p>
            <a:pPr algn="l"/>
            <a:r>
              <a:rPr lang="zh-CN" altLang="en-US" dirty="0"/>
              <a:t>存在问题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837089" cy="307777"/>
          </a:xfrm>
          <a:prstGeom prst="rect">
            <a:avLst/>
          </a:prstGeom>
        </p:spPr>
        <p:txBody>
          <a:bodyPr wrap="none">
            <a:spAutoFit/>
          </a:bodyPr>
          <a:lstStyle/>
          <a:p>
            <a:r>
              <a:rPr lang="en-US" altLang="zh-CN" sz="1400" b="1" dirty="0"/>
              <a:t>4.4 BSD</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6" name="图片 5"/>
          <p:cNvPicPr>
            <a:picLocks noChangeAspect="1"/>
          </p:cNvPicPr>
          <p:nvPr/>
        </p:nvPicPr>
        <p:blipFill rotWithShape="1">
          <a:blip r:embed="rId2"/>
          <a:srcRect l="48897"/>
          <a:stretch/>
        </p:blipFill>
        <p:spPr>
          <a:xfrm>
            <a:off x="0" y="356349"/>
            <a:ext cx="3137336" cy="6145301"/>
          </a:xfrm>
          <a:prstGeom prst="rect">
            <a:avLst/>
          </a:prstGeom>
        </p:spPr>
      </p:pic>
      <p:grpSp>
        <p:nvGrpSpPr>
          <p:cNvPr id="77" name="组合 76"/>
          <p:cNvGrpSpPr/>
          <p:nvPr/>
        </p:nvGrpSpPr>
        <p:grpSpPr>
          <a:xfrm>
            <a:off x="-25400" y="646062"/>
            <a:ext cx="3855531"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8" name="组合 77"/>
          <p:cNvGrpSpPr/>
          <p:nvPr/>
        </p:nvGrpSpPr>
        <p:grpSpPr>
          <a:xfrm>
            <a:off x="3967691" y="390069"/>
            <a:ext cx="7365281" cy="701346"/>
            <a:chOff x="4568825" y="390069"/>
            <a:chExt cx="7365281" cy="701346"/>
          </a:xfrm>
        </p:grpSpPr>
        <p:sp>
          <p:nvSpPr>
            <p:cNvPr id="23" name="矩形 22"/>
            <p:cNvSpPr/>
            <p:nvPr/>
          </p:nvSpPr>
          <p:spPr>
            <a:xfrm>
              <a:off x="6961426" y="390069"/>
              <a:ext cx="4972680" cy="701346"/>
            </a:xfrm>
            <a:prstGeom prst="rect">
              <a:avLst/>
            </a:prstGeom>
          </p:spPr>
          <p:txBody>
            <a:bodyPr wrap="square">
              <a:spAutoFit/>
            </a:bodyPr>
            <a:lstStyle/>
            <a:p>
              <a:pPr>
                <a:lnSpc>
                  <a:spcPct val="130000"/>
                </a:lnSpc>
              </a:pPr>
              <a:r>
                <a:rPr lang="zh-CN" altLang="en-US" sz="1600" b="1" dirty="0">
                  <a:solidFill>
                    <a:schemeClr val="bg1">
                      <a:lumMod val="50000"/>
                    </a:schemeClr>
                  </a:solidFill>
                  <a:latin typeface="微软雅黑" charset="0"/>
                  <a:ea typeface="微软雅黑" charset="0"/>
                </a:rPr>
                <a:t>线程属性，取值</a:t>
              </a:r>
              <a:r>
                <a:rPr lang="en-US" altLang="zh-CN" sz="1600" b="1" dirty="0">
                  <a:solidFill>
                    <a:schemeClr val="bg1">
                      <a:lumMod val="50000"/>
                    </a:schemeClr>
                  </a:solidFill>
                  <a:latin typeface="微软雅黑" charset="0"/>
                  <a:ea typeface="微软雅黑" charset="0"/>
                </a:rPr>
                <a:t>[-20,+20]</a:t>
              </a:r>
              <a:r>
                <a:rPr lang="zh-CN" altLang="en-US" sz="1600" b="1" dirty="0">
                  <a:solidFill>
                    <a:schemeClr val="bg1">
                      <a:lumMod val="50000"/>
                    </a:schemeClr>
                  </a:solidFill>
                  <a:latin typeface="微软雅黑" charset="0"/>
                  <a:ea typeface="微软雅黑" charset="0"/>
                </a:rPr>
                <a:t>，越大表示该线程出让更多的</a:t>
              </a:r>
              <a:r>
                <a:rPr lang="en-US" altLang="zh-CN" sz="1600" b="1" dirty="0">
                  <a:solidFill>
                    <a:schemeClr val="bg1">
                      <a:lumMod val="50000"/>
                    </a:schemeClr>
                  </a:solidFill>
                  <a:latin typeface="微软雅黑" charset="0"/>
                  <a:ea typeface="微软雅黑" charset="0"/>
                </a:rPr>
                <a:t>CPU</a:t>
              </a:r>
              <a:r>
                <a:rPr lang="zh-CN" altLang="en-US" sz="1600" b="1" dirty="0">
                  <a:solidFill>
                    <a:schemeClr val="bg1">
                      <a:lumMod val="50000"/>
                    </a:schemeClr>
                  </a:solidFill>
                  <a:latin typeface="微软雅黑" charset="0"/>
                  <a:ea typeface="微软雅黑" charset="0"/>
                </a:rPr>
                <a:t>时间</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0" name="矩形 29"/>
            <p:cNvSpPr/>
            <p:nvPr/>
          </p:nvSpPr>
          <p:spPr>
            <a:xfrm>
              <a:off x="4677733" y="513965"/>
              <a:ext cx="598241" cy="369332"/>
            </a:xfrm>
            <a:prstGeom prst="rect">
              <a:avLst/>
            </a:prstGeom>
          </p:spPr>
          <p:txBody>
            <a:bodyPr wrap="none">
              <a:spAutoFit/>
            </a:bodyPr>
            <a:lstStyle/>
            <a:p>
              <a:r>
                <a:rPr lang="en-US" altLang="zh-CN" dirty="0"/>
                <a:t>nice</a:t>
              </a:r>
              <a:endParaRPr lang="zh-CN" altLang="en-US" dirty="0"/>
            </a:p>
          </p:txBody>
        </p:sp>
      </p:grpSp>
      <p:grpSp>
        <p:nvGrpSpPr>
          <p:cNvPr id="79" name="组合 78"/>
          <p:cNvGrpSpPr/>
          <p:nvPr/>
        </p:nvGrpSpPr>
        <p:grpSpPr>
          <a:xfrm>
            <a:off x="3967691" y="1267811"/>
            <a:ext cx="8114241" cy="905248"/>
            <a:chOff x="4568825" y="179975"/>
            <a:chExt cx="8114241" cy="905248"/>
          </a:xfrm>
        </p:grpSpPr>
        <p:sp>
          <p:nvSpPr>
            <p:cNvPr id="80" name="矩形 79"/>
            <p:cNvSpPr/>
            <p:nvPr/>
          </p:nvSpPr>
          <p:spPr>
            <a:xfrm>
              <a:off x="6945889" y="179975"/>
              <a:ext cx="5737177" cy="905248"/>
            </a:xfrm>
            <a:prstGeom prst="rect">
              <a:avLst/>
            </a:prstGeom>
          </p:spPr>
          <p:txBody>
            <a:bodyPr wrap="square">
              <a:spAutoFit/>
            </a:bodyPr>
            <a:lstStyle/>
            <a:p>
              <a:pPr>
                <a:lnSpc>
                  <a:spcPct val="130000"/>
                </a:lnSpc>
              </a:pPr>
              <a:r>
                <a:rPr lang="zh-CN" altLang="en-US" sz="1400" b="1" dirty="0">
                  <a:solidFill>
                    <a:schemeClr val="bg1">
                      <a:lumMod val="50000"/>
                    </a:schemeClr>
                  </a:solidFill>
                  <a:latin typeface="微软雅黑" charset="0"/>
                  <a:ea typeface="微软雅黑" charset="0"/>
                </a:rPr>
                <a:t>每个线程有一个优先级，介于</a:t>
              </a:r>
              <a:r>
                <a:rPr lang="en-US" altLang="zh-CN" sz="1400" b="1" dirty="0">
                  <a:solidFill>
                    <a:schemeClr val="bg1">
                      <a:lumMod val="50000"/>
                    </a:schemeClr>
                  </a:solidFill>
                  <a:latin typeface="微软雅黑" charset="0"/>
                  <a:ea typeface="微软雅黑" charset="0"/>
                </a:rPr>
                <a:t>0</a:t>
              </a:r>
              <a:r>
                <a:rPr lang="zh-CN" altLang="en-US" sz="1400" b="1" dirty="0">
                  <a:solidFill>
                    <a:schemeClr val="bg1">
                      <a:lumMod val="50000"/>
                    </a:schemeClr>
                  </a:solidFill>
                  <a:latin typeface="微软雅黑" charset="0"/>
                  <a:ea typeface="微软雅黑" charset="0"/>
                </a:rPr>
                <a:t>（</a:t>
              </a:r>
              <a:r>
                <a:rPr lang="en-US" altLang="zh-CN" sz="1400" b="1" dirty="0">
                  <a:solidFill>
                    <a:schemeClr val="bg1">
                      <a:lumMod val="50000"/>
                    </a:schemeClr>
                  </a:solidFill>
                  <a:latin typeface="微软雅黑" charset="0"/>
                  <a:ea typeface="微软雅黑" charset="0"/>
                </a:rPr>
                <a:t>PRI_MIN</a:t>
              </a:r>
              <a:r>
                <a:rPr lang="zh-CN" altLang="en-US" sz="1400" b="1" dirty="0">
                  <a:solidFill>
                    <a:schemeClr val="bg1">
                      <a:lumMod val="50000"/>
                    </a:schemeClr>
                  </a:solidFill>
                  <a:latin typeface="微软雅黑" charset="0"/>
                  <a:ea typeface="微软雅黑" charset="0"/>
                </a:rPr>
                <a:t>）到</a:t>
              </a:r>
              <a:r>
                <a:rPr lang="en-US" altLang="zh-CN" sz="1400" b="1" dirty="0">
                  <a:solidFill>
                    <a:schemeClr val="bg1">
                      <a:lumMod val="50000"/>
                    </a:schemeClr>
                  </a:solidFill>
                  <a:latin typeface="微软雅黑" charset="0"/>
                  <a:ea typeface="微软雅黑" charset="0"/>
                </a:rPr>
                <a:t>63</a:t>
              </a:r>
              <a:r>
                <a:rPr lang="zh-CN" altLang="en-US" sz="1400" b="1" dirty="0">
                  <a:solidFill>
                    <a:schemeClr val="bg1">
                      <a:lumMod val="50000"/>
                    </a:schemeClr>
                  </a:solidFill>
                  <a:latin typeface="微软雅黑" charset="0"/>
                  <a:ea typeface="微软雅黑" charset="0"/>
                </a:rPr>
                <a:t>（</a:t>
              </a:r>
              <a:r>
                <a:rPr lang="en-US" altLang="zh-CN" sz="1400" b="1" dirty="0">
                  <a:solidFill>
                    <a:schemeClr val="bg1">
                      <a:lumMod val="50000"/>
                    </a:schemeClr>
                  </a:solidFill>
                  <a:latin typeface="微软雅黑" charset="0"/>
                  <a:ea typeface="微软雅黑" charset="0"/>
                </a:rPr>
                <a:t>PRI_MAX</a:t>
              </a:r>
              <a:r>
                <a:rPr lang="zh-CN" altLang="en-US" sz="1400" b="1" dirty="0">
                  <a:solidFill>
                    <a:schemeClr val="bg1">
                      <a:lumMod val="50000"/>
                    </a:schemeClr>
                  </a:solidFill>
                  <a:latin typeface="微软雅黑" charset="0"/>
                  <a:ea typeface="微软雅黑" charset="0"/>
                </a:rPr>
                <a:t>）之间，每</a:t>
              </a:r>
              <a:r>
                <a:rPr lang="en-US" altLang="zh-CN" sz="1400" b="1" dirty="0">
                  <a:solidFill>
                    <a:schemeClr val="bg1">
                      <a:lumMod val="50000"/>
                    </a:schemeClr>
                  </a:solidFill>
                  <a:latin typeface="微软雅黑" charset="0"/>
                  <a:ea typeface="微软雅黑" charset="0"/>
                </a:rPr>
                <a:t>4</a:t>
              </a:r>
              <a:r>
                <a:rPr lang="zh-CN" altLang="en-US" sz="1400" b="1" dirty="0">
                  <a:solidFill>
                    <a:schemeClr val="bg1">
                      <a:lumMod val="50000"/>
                    </a:schemeClr>
                  </a:solidFill>
                  <a:latin typeface="微软雅黑" charset="0"/>
                  <a:ea typeface="微软雅黑" charset="0"/>
                </a:rPr>
                <a:t>个</a:t>
              </a:r>
              <a:r>
                <a:rPr lang="en-US" altLang="zh-CN" sz="1400" b="1" dirty="0" err="1">
                  <a:solidFill>
                    <a:schemeClr val="bg1">
                      <a:lumMod val="50000"/>
                    </a:schemeClr>
                  </a:solidFill>
                  <a:latin typeface="微软雅黑" charset="0"/>
                  <a:ea typeface="微软雅黑" charset="0"/>
                </a:rPr>
                <a:t>timer_ticks</a:t>
              </a:r>
              <a:r>
                <a:rPr lang="zh-CN" altLang="en-US" sz="1400" b="1" dirty="0">
                  <a:solidFill>
                    <a:schemeClr val="bg1">
                      <a:lumMod val="50000"/>
                    </a:schemeClr>
                  </a:solidFill>
                  <a:latin typeface="微软雅黑" charset="0"/>
                  <a:ea typeface="微软雅黑" charset="0"/>
                </a:rPr>
                <a:t>更新一次，</a:t>
              </a:r>
              <a:r>
                <a:rPr lang="en-US" altLang="zh-CN" sz="1400" b="1" dirty="0">
                  <a:solidFill>
                    <a:schemeClr val="bg1">
                      <a:lumMod val="50000"/>
                    </a:schemeClr>
                  </a:solidFill>
                  <a:latin typeface="微软雅黑" charset="0"/>
                  <a:ea typeface="微软雅黑" charset="0"/>
                </a:rPr>
                <a:t>ticks</a:t>
              </a:r>
              <a:r>
                <a:rPr lang="zh-CN" altLang="en-US" sz="1400" b="1" dirty="0">
                  <a:solidFill>
                    <a:schemeClr val="bg1">
                      <a:lumMod val="50000"/>
                    </a:schemeClr>
                  </a:solidFill>
                  <a:latin typeface="微软雅黑" charset="0"/>
                  <a:ea typeface="微软雅黑" charset="0"/>
                </a:rPr>
                <a:t>作为基本时间单位</a:t>
              </a:r>
              <a:endParaRPr lang="en-US" altLang="zh-CN" sz="1400" b="1" dirty="0">
                <a:solidFill>
                  <a:schemeClr val="bg1">
                    <a:lumMod val="50000"/>
                  </a:schemeClr>
                </a:solidFill>
                <a:latin typeface="微软雅黑" charset="0"/>
                <a:ea typeface="微软雅黑" charset="0"/>
              </a:endParaRPr>
            </a:p>
            <a:p>
              <a:pPr>
                <a:lnSpc>
                  <a:spcPct val="130000"/>
                </a:lnSpc>
              </a:pPr>
              <a:r>
                <a:rPr lang="en-US" altLang="zh-CN" sz="1400" b="1" dirty="0">
                  <a:solidFill>
                    <a:srgbClr val="FF0000"/>
                  </a:solidFill>
                  <a:latin typeface="微软雅黑" charset="0"/>
                  <a:ea typeface="微软雅黑" charset="0"/>
                </a:rPr>
                <a:t>priority = PRI_MAX - (</a:t>
              </a:r>
              <a:r>
                <a:rPr lang="en-US" altLang="zh-CN" sz="1400" b="1" dirty="0" err="1">
                  <a:solidFill>
                    <a:srgbClr val="FF0000"/>
                  </a:solidFill>
                  <a:latin typeface="微软雅黑" charset="0"/>
                  <a:ea typeface="微软雅黑" charset="0"/>
                </a:rPr>
                <a:t>recent_cpu</a:t>
              </a:r>
              <a:r>
                <a:rPr lang="en-US" altLang="zh-CN" sz="1400" b="1" dirty="0">
                  <a:solidFill>
                    <a:srgbClr val="FF0000"/>
                  </a:solidFill>
                  <a:latin typeface="微软雅黑" charset="0"/>
                  <a:ea typeface="微软雅黑" charset="0"/>
                </a:rPr>
                <a:t> / 4) - (nice * 2).</a:t>
              </a:r>
              <a:endParaRPr lang="zh-CN" altLang="en-US" sz="1400" b="1" dirty="0">
                <a:solidFill>
                  <a:srgbClr val="FF0000"/>
                </a:solidFill>
                <a:latin typeface="微软雅黑" charset="0"/>
                <a:ea typeface="微软雅黑" charset="0"/>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2" name="矩形 81"/>
            <p:cNvSpPr/>
            <p:nvPr/>
          </p:nvSpPr>
          <p:spPr>
            <a:xfrm>
              <a:off x="4677733" y="513965"/>
              <a:ext cx="918841" cy="369332"/>
            </a:xfrm>
            <a:prstGeom prst="rect">
              <a:avLst/>
            </a:prstGeom>
          </p:spPr>
          <p:txBody>
            <a:bodyPr wrap="none">
              <a:spAutoFit/>
            </a:bodyPr>
            <a:lstStyle/>
            <a:p>
              <a:r>
                <a:rPr lang="en-US" altLang="zh-CN" dirty="0"/>
                <a:t>priority</a:t>
              </a:r>
              <a:endParaRPr lang="zh-CN" altLang="en-US" dirty="0"/>
            </a:p>
          </p:txBody>
        </p:sp>
      </p:grpSp>
      <p:grpSp>
        <p:nvGrpSpPr>
          <p:cNvPr id="88" name="组合 87"/>
          <p:cNvGrpSpPr/>
          <p:nvPr/>
        </p:nvGrpSpPr>
        <p:grpSpPr>
          <a:xfrm>
            <a:off x="3967691" y="2340051"/>
            <a:ext cx="8354753" cy="1263423"/>
            <a:chOff x="4568825" y="146842"/>
            <a:chExt cx="8354753" cy="1263423"/>
          </a:xfrm>
        </p:grpSpPr>
        <p:sp>
          <p:nvSpPr>
            <p:cNvPr id="89" name="矩形 88"/>
            <p:cNvSpPr/>
            <p:nvPr/>
          </p:nvSpPr>
          <p:spPr>
            <a:xfrm>
              <a:off x="6945890" y="146842"/>
              <a:ext cx="5977688" cy="1263423"/>
            </a:xfrm>
            <a:prstGeom prst="rect">
              <a:avLst/>
            </a:prstGeom>
          </p:spPr>
          <p:txBody>
            <a:bodyPr wrap="square">
              <a:spAutoFit/>
            </a:bodyPr>
            <a:lstStyle/>
            <a:p>
              <a:pPr>
                <a:lnSpc>
                  <a:spcPct val="130000"/>
                </a:lnSpc>
              </a:pPr>
              <a:r>
                <a:rPr lang="zh-CN" altLang="en-US" sz="1500" b="1" dirty="0">
                  <a:solidFill>
                    <a:schemeClr val="bg1">
                      <a:lumMod val="50000"/>
                    </a:schemeClr>
                  </a:solidFill>
                  <a:latin typeface="微软雅黑" charset="0"/>
                  <a:ea typeface="微软雅黑" charset="0"/>
                </a:rPr>
                <a:t>线程消耗的</a:t>
              </a:r>
              <a:r>
                <a:rPr lang="en-US" altLang="zh-CN" sz="1500" b="1" dirty="0">
                  <a:solidFill>
                    <a:schemeClr val="bg1">
                      <a:lumMod val="50000"/>
                    </a:schemeClr>
                  </a:solidFill>
                  <a:latin typeface="微软雅黑" charset="0"/>
                  <a:ea typeface="微软雅黑" charset="0"/>
                </a:rPr>
                <a:t>CPU</a:t>
              </a:r>
              <a:r>
                <a:rPr lang="zh-CN" altLang="en-US" sz="1500" b="1" dirty="0">
                  <a:solidFill>
                    <a:schemeClr val="bg1">
                      <a:lumMod val="50000"/>
                    </a:schemeClr>
                  </a:solidFill>
                  <a:latin typeface="微软雅黑" charset="0"/>
                  <a:ea typeface="微软雅黑" charset="0"/>
                </a:rPr>
                <a:t>时间</a:t>
              </a:r>
              <a:r>
                <a:rPr lang="en-US" altLang="zh-CN" sz="1500" b="1" dirty="0">
                  <a:solidFill>
                    <a:schemeClr val="bg1">
                      <a:lumMod val="50000"/>
                    </a:schemeClr>
                  </a:solidFill>
                  <a:latin typeface="微软雅黑" charset="0"/>
                  <a:ea typeface="微软雅黑" charset="0"/>
                </a:rPr>
                <a:t>tick</a:t>
              </a:r>
              <a:r>
                <a:rPr lang="zh-CN" altLang="en-US" sz="1500" b="1" dirty="0">
                  <a:solidFill>
                    <a:schemeClr val="bg1">
                      <a:lumMod val="50000"/>
                    </a:schemeClr>
                  </a:solidFill>
                  <a:latin typeface="微软雅黑" charset="0"/>
                  <a:ea typeface="微软雅黑" charset="0"/>
                </a:rPr>
                <a:t>。每个</a:t>
              </a:r>
              <a:r>
                <a:rPr lang="en-US" altLang="zh-CN" sz="1500" b="1" dirty="0">
                  <a:solidFill>
                    <a:schemeClr val="bg1">
                      <a:lumMod val="50000"/>
                    </a:schemeClr>
                  </a:solidFill>
                  <a:latin typeface="微软雅黑" charset="0"/>
                  <a:ea typeface="微软雅黑" charset="0"/>
                </a:rPr>
                <a:t>tick</a:t>
              </a:r>
              <a:r>
                <a:rPr lang="zh-CN" altLang="en-US" sz="1500" b="1" dirty="0">
                  <a:solidFill>
                    <a:schemeClr val="bg1">
                      <a:lumMod val="50000"/>
                    </a:schemeClr>
                  </a:solidFill>
                  <a:latin typeface="微软雅黑" charset="0"/>
                  <a:ea typeface="微软雅黑" charset="0"/>
                </a:rPr>
                <a:t>加</a:t>
              </a:r>
              <a:r>
                <a:rPr lang="en-US" altLang="zh-CN" sz="1500" b="1" dirty="0">
                  <a:solidFill>
                    <a:schemeClr val="bg1">
                      <a:lumMod val="50000"/>
                    </a:schemeClr>
                  </a:solidFill>
                  <a:latin typeface="微软雅黑" charset="0"/>
                  <a:ea typeface="微软雅黑" charset="0"/>
                </a:rPr>
                <a:t>1</a:t>
              </a:r>
              <a:r>
                <a:rPr lang="zh-CN" altLang="en-US" sz="1500" b="1" dirty="0">
                  <a:solidFill>
                    <a:schemeClr val="bg1">
                      <a:lumMod val="50000"/>
                    </a:schemeClr>
                  </a:solidFill>
                  <a:latin typeface="微软雅黑" charset="0"/>
                  <a:ea typeface="微软雅黑" charset="0"/>
                </a:rPr>
                <a:t>；当</a:t>
              </a:r>
              <a:r>
                <a:rPr lang="en-US" altLang="zh-CN" sz="1500" b="1" dirty="0" err="1">
                  <a:solidFill>
                    <a:schemeClr val="bg1">
                      <a:lumMod val="50000"/>
                    </a:schemeClr>
                  </a:solidFill>
                  <a:latin typeface="微软雅黑" charset="0"/>
                  <a:ea typeface="微软雅黑" charset="0"/>
                </a:rPr>
                <a:t>timer_ticks</a:t>
              </a:r>
              <a:r>
                <a:rPr lang="en-US" altLang="zh-CN" sz="1500" b="1" dirty="0">
                  <a:solidFill>
                    <a:schemeClr val="bg1">
                      <a:lumMod val="50000"/>
                    </a:schemeClr>
                  </a:solidFill>
                  <a:latin typeface="微软雅黑" charset="0"/>
                  <a:ea typeface="微软雅黑" charset="0"/>
                </a:rPr>
                <a:t> () % TIMER_FREQ == 0</a:t>
              </a:r>
              <a:r>
                <a:rPr lang="zh-CN" altLang="en-US" sz="1500" b="1" dirty="0">
                  <a:solidFill>
                    <a:schemeClr val="bg1">
                      <a:lumMod val="50000"/>
                    </a:schemeClr>
                  </a:solidFill>
                  <a:latin typeface="微软雅黑" charset="0"/>
                  <a:ea typeface="微软雅黑" charset="0"/>
                </a:rPr>
                <a:t>时对所有线程更新，即每</a:t>
              </a:r>
              <a:r>
                <a:rPr lang="en-US" altLang="zh-CN" sz="1500" b="1" dirty="0">
                  <a:solidFill>
                    <a:schemeClr val="bg1">
                      <a:lumMod val="50000"/>
                    </a:schemeClr>
                  </a:solidFill>
                  <a:latin typeface="微软雅黑" charset="0"/>
                  <a:ea typeface="微软雅黑" charset="0"/>
                </a:rPr>
                <a:t>1</a:t>
              </a:r>
              <a:r>
                <a:rPr lang="zh-CN" altLang="en-US" sz="1500" b="1" dirty="0">
                  <a:solidFill>
                    <a:schemeClr val="bg1">
                      <a:lumMod val="50000"/>
                    </a:schemeClr>
                  </a:solidFill>
                  <a:latin typeface="微软雅黑" charset="0"/>
                  <a:ea typeface="微软雅黑" charset="0"/>
                </a:rPr>
                <a:t>秒更新</a:t>
              </a:r>
              <a:endParaRPr lang="en-US" altLang="zh-CN" sz="1500" b="1" dirty="0">
                <a:solidFill>
                  <a:schemeClr val="bg1">
                    <a:lumMod val="50000"/>
                  </a:schemeClr>
                </a:solidFill>
                <a:latin typeface="微软雅黑" charset="0"/>
                <a:ea typeface="微软雅黑" charset="0"/>
              </a:endParaRPr>
            </a:p>
            <a:p>
              <a:pPr>
                <a:lnSpc>
                  <a:spcPct val="130000"/>
                </a:lnSpc>
              </a:pPr>
              <a:r>
                <a:rPr lang="en-US" altLang="zh-CN" sz="1500" b="1" dirty="0" err="1">
                  <a:solidFill>
                    <a:srgbClr val="FF0000"/>
                  </a:solidFill>
                  <a:latin typeface="微软雅黑" charset="0"/>
                  <a:ea typeface="微软雅黑" charset="0"/>
                </a:rPr>
                <a:t>recent_cpu</a:t>
              </a:r>
              <a:r>
                <a:rPr lang="en-US" altLang="zh-CN" sz="1500" b="1" dirty="0">
                  <a:solidFill>
                    <a:srgbClr val="FF0000"/>
                  </a:solidFill>
                  <a:latin typeface="微软雅黑" charset="0"/>
                  <a:ea typeface="微软雅黑" charset="0"/>
                </a:rPr>
                <a:t> = (2*</a:t>
              </a:r>
              <a:r>
                <a:rPr lang="en-US" altLang="zh-CN" sz="1500" b="1" dirty="0" err="1">
                  <a:solidFill>
                    <a:srgbClr val="FF0000"/>
                  </a:solidFill>
                  <a:latin typeface="微软雅黑" charset="0"/>
                  <a:ea typeface="微软雅黑" charset="0"/>
                </a:rPr>
                <a:t>load_avg</a:t>
              </a:r>
              <a:r>
                <a:rPr lang="en-US" altLang="zh-CN" sz="1500" b="1" dirty="0">
                  <a:solidFill>
                    <a:srgbClr val="FF0000"/>
                  </a:solidFill>
                  <a:latin typeface="微软雅黑" charset="0"/>
                  <a:ea typeface="微软雅黑" charset="0"/>
                </a:rPr>
                <a:t>)/(2*</a:t>
              </a:r>
              <a:r>
                <a:rPr lang="en-US" altLang="zh-CN" sz="1500" b="1" dirty="0" err="1">
                  <a:solidFill>
                    <a:srgbClr val="FF0000"/>
                  </a:solidFill>
                  <a:latin typeface="微软雅黑" charset="0"/>
                  <a:ea typeface="微软雅黑" charset="0"/>
                </a:rPr>
                <a:t>load_avg</a:t>
              </a:r>
              <a:r>
                <a:rPr lang="en-US" altLang="zh-CN" sz="1500" b="1" dirty="0">
                  <a:solidFill>
                    <a:srgbClr val="FF0000"/>
                  </a:solidFill>
                  <a:latin typeface="微软雅黑" charset="0"/>
                  <a:ea typeface="微软雅黑" charset="0"/>
                </a:rPr>
                <a:t> + 1) * </a:t>
              </a:r>
              <a:r>
                <a:rPr lang="en-US" altLang="zh-CN" sz="1500" b="1" dirty="0" err="1">
                  <a:solidFill>
                    <a:srgbClr val="FF0000"/>
                  </a:solidFill>
                  <a:latin typeface="微软雅黑" charset="0"/>
                  <a:ea typeface="微软雅黑" charset="0"/>
                </a:rPr>
                <a:t>recent_cpu</a:t>
              </a:r>
              <a:r>
                <a:rPr lang="en-US" altLang="zh-CN" sz="1500" b="1" dirty="0">
                  <a:solidFill>
                    <a:srgbClr val="FF0000"/>
                  </a:solidFill>
                  <a:latin typeface="微软雅黑" charset="0"/>
                  <a:ea typeface="微软雅黑" charset="0"/>
                </a:rPr>
                <a:t> + nice.</a:t>
              </a:r>
              <a:endParaRPr lang="zh-CN" altLang="en-US" sz="1500" b="1" dirty="0">
                <a:solidFill>
                  <a:srgbClr val="FF0000"/>
                </a:solidFill>
                <a:latin typeface="微软雅黑" charset="0"/>
                <a:ea typeface="微软雅黑" charset="0"/>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1" name="矩形 90"/>
            <p:cNvSpPr/>
            <p:nvPr/>
          </p:nvSpPr>
          <p:spPr>
            <a:xfrm>
              <a:off x="4677733" y="513965"/>
              <a:ext cx="1287725" cy="369332"/>
            </a:xfrm>
            <a:prstGeom prst="rect">
              <a:avLst/>
            </a:prstGeom>
          </p:spPr>
          <p:txBody>
            <a:bodyPr wrap="none">
              <a:spAutoFit/>
            </a:bodyPr>
            <a:lstStyle/>
            <a:p>
              <a:r>
                <a:rPr lang="en-US" altLang="zh-CN" dirty="0" err="1"/>
                <a:t>recent_cpu</a:t>
              </a:r>
              <a:endParaRPr lang="zh-CN" altLang="en-US" dirty="0"/>
            </a:p>
          </p:txBody>
        </p:sp>
      </p:grpSp>
      <p:grpSp>
        <p:nvGrpSpPr>
          <p:cNvPr id="97" name="组合 96"/>
          <p:cNvGrpSpPr/>
          <p:nvPr/>
        </p:nvGrpSpPr>
        <p:grpSpPr>
          <a:xfrm>
            <a:off x="3967691" y="3645592"/>
            <a:ext cx="8224309" cy="701346"/>
            <a:chOff x="4568825" y="356423"/>
            <a:chExt cx="8224309" cy="701346"/>
          </a:xfrm>
        </p:grpSpPr>
        <p:sp>
          <p:nvSpPr>
            <p:cNvPr id="98" name="矩形 97"/>
            <p:cNvSpPr/>
            <p:nvPr/>
          </p:nvSpPr>
          <p:spPr>
            <a:xfrm>
              <a:off x="6945890" y="356423"/>
              <a:ext cx="5847244" cy="701346"/>
            </a:xfrm>
            <a:prstGeom prst="rect">
              <a:avLst/>
            </a:prstGeom>
          </p:spPr>
          <p:txBody>
            <a:bodyPr wrap="square">
              <a:spAutoFit/>
            </a:bodyPr>
            <a:lstStyle/>
            <a:p>
              <a:pPr>
                <a:lnSpc>
                  <a:spcPct val="130000"/>
                </a:lnSpc>
              </a:pPr>
              <a:r>
                <a:rPr lang="zh-CN" altLang="en-US" sz="1600" b="1" dirty="0">
                  <a:solidFill>
                    <a:schemeClr val="bg1">
                      <a:lumMod val="50000"/>
                    </a:schemeClr>
                  </a:solidFill>
                  <a:latin typeface="微软雅黑" charset="0"/>
                  <a:ea typeface="微软雅黑" charset="0"/>
                </a:rPr>
                <a:t>过去一分钟内准备运行的平均线程数，初始</a:t>
              </a:r>
              <a:r>
                <a:rPr lang="en-US" altLang="zh-CN" sz="1600" b="1" dirty="0">
                  <a:solidFill>
                    <a:schemeClr val="bg1">
                      <a:lumMod val="50000"/>
                    </a:schemeClr>
                  </a:solidFill>
                  <a:latin typeface="微软雅黑" charset="0"/>
                  <a:ea typeface="微软雅黑" charset="0"/>
                </a:rPr>
                <a:t>0</a:t>
              </a:r>
              <a:r>
                <a:rPr lang="zh-CN" altLang="en-US" sz="1600" b="1" dirty="0">
                  <a:solidFill>
                    <a:schemeClr val="bg1">
                      <a:lumMod val="50000"/>
                    </a:schemeClr>
                  </a:solidFill>
                  <a:latin typeface="微软雅黑" charset="0"/>
                  <a:ea typeface="微软雅黑" charset="0"/>
                </a:rPr>
                <a:t>，每</a:t>
              </a:r>
              <a:r>
                <a:rPr lang="en-US" altLang="zh-CN" sz="1600" b="1" dirty="0">
                  <a:solidFill>
                    <a:schemeClr val="bg1">
                      <a:lumMod val="50000"/>
                    </a:schemeClr>
                  </a:solidFill>
                  <a:latin typeface="微软雅黑" charset="0"/>
                  <a:ea typeface="微软雅黑" charset="0"/>
                </a:rPr>
                <a:t>1</a:t>
              </a:r>
              <a:r>
                <a:rPr lang="zh-CN" altLang="en-US" sz="1600" b="1" dirty="0">
                  <a:solidFill>
                    <a:schemeClr val="bg1">
                      <a:lumMod val="50000"/>
                    </a:schemeClr>
                  </a:solidFill>
                  <a:latin typeface="微软雅黑" charset="0"/>
                  <a:ea typeface="微软雅黑" charset="0"/>
                </a:rPr>
                <a:t>秒更新</a:t>
              </a:r>
              <a:endParaRPr lang="en-US" altLang="zh-CN" sz="1600" b="1" dirty="0">
                <a:solidFill>
                  <a:schemeClr val="bg1">
                    <a:lumMod val="50000"/>
                  </a:schemeClr>
                </a:solidFill>
                <a:latin typeface="微软雅黑" charset="0"/>
                <a:ea typeface="微软雅黑" charset="0"/>
              </a:endParaRPr>
            </a:p>
            <a:p>
              <a:pPr>
                <a:lnSpc>
                  <a:spcPct val="130000"/>
                </a:lnSpc>
              </a:pPr>
              <a:r>
                <a:rPr lang="en-US" altLang="zh-CN" sz="1600" b="1" dirty="0" err="1">
                  <a:solidFill>
                    <a:srgbClr val="FF0000"/>
                  </a:solidFill>
                  <a:latin typeface="微软雅黑" charset="0"/>
                  <a:ea typeface="微软雅黑" charset="0"/>
                </a:rPr>
                <a:t>load_avg</a:t>
              </a:r>
              <a:r>
                <a:rPr lang="en-US" altLang="zh-CN" sz="1600" b="1" dirty="0">
                  <a:solidFill>
                    <a:srgbClr val="FF0000"/>
                  </a:solidFill>
                  <a:latin typeface="微软雅黑" charset="0"/>
                  <a:ea typeface="微软雅黑" charset="0"/>
                </a:rPr>
                <a:t> = (59/60)*</a:t>
              </a:r>
              <a:r>
                <a:rPr lang="en-US" altLang="zh-CN" sz="1600" b="1" dirty="0" err="1">
                  <a:solidFill>
                    <a:srgbClr val="FF0000"/>
                  </a:solidFill>
                  <a:latin typeface="微软雅黑" charset="0"/>
                  <a:ea typeface="微软雅黑" charset="0"/>
                </a:rPr>
                <a:t>load_avg</a:t>
              </a:r>
              <a:r>
                <a:rPr lang="en-US" altLang="zh-CN" sz="1600" b="1" dirty="0">
                  <a:solidFill>
                    <a:srgbClr val="FF0000"/>
                  </a:solidFill>
                  <a:latin typeface="微软雅黑" charset="0"/>
                  <a:ea typeface="微软雅黑" charset="0"/>
                </a:rPr>
                <a:t> + (1/60)*</a:t>
              </a:r>
              <a:r>
                <a:rPr lang="en-US" altLang="zh-CN" sz="1600" b="1" dirty="0" err="1">
                  <a:solidFill>
                    <a:srgbClr val="FF0000"/>
                  </a:solidFill>
                  <a:latin typeface="微软雅黑" charset="0"/>
                  <a:ea typeface="微软雅黑" charset="0"/>
                </a:rPr>
                <a:t>ready_threads</a:t>
              </a:r>
              <a:endParaRPr lang="zh-CN" altLang="en-US" sz="1600" b="1" dirty="0">
                <a:solidFill>
                  <a:srgbClr val="FF0000"/>
                </a:solidFill>
                <a:latin typeface="微软雅黑" charset="0"/>
                <a:ea typeface="微软雅黑" charset="0"/>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0" name="矩形 99"/>
            <p:cNvSpPr/>
            <p:nvPr/>
          </p:nvSpPr>
          <p:spPr>
            <a:xfrm>
              <a:off x="4677733" y="513965"/>
              <a:ext cx="1084399" cy="369332"/>
            </a:xfrm>
            <a:prstGeom prst="rect">
              <a:avLst/>
            </a:prstGeom>
          </p:spPr>
          <p:txBody>
            <a:bodyPr wrap="none">
              <a:spAutoFit/>
            </a:bodyPr>
            <a:lstStyle/>
            <a:p>
              <a:r>
                <a:rPr lang="en-US" altLang="zh-CN" dirty="0" err="1"/>
                <a:t>load_avg</a:t>
              </a:r>
              <a:endParaRPr lang="zh-CN" altLang="en-US" dirty="0"/>
            </a:p>
          </p:txBody>
        </p:sp>
      </p:grpSp>
      <p:grpSp>
        <p:nvGrpSpPr>
          <p:cNvPr id="106" name="组合 105"/>
          <p:cNvGrpSpPr/>
          <p:nvPr/>
        </p:nvGrpSpPr>
        <p:grpSpPr>
          <a:xfrm>
            <a:off x="3967691" y="4809201"/>
            <a:ext cx="7365281" cy="516081"/>
            <a:chOff x="4568825" y="432404"/>
            <a:chExt cx="7365281" cy="516081"/>
          </a:xfrm>
        </p:grpSpPr>
        <p:sp>
          <p:nvSpPr>
            <p:cNvPr id="107" name="矩形 106"/>
            <p:cNvSpPr/>
            <p:nvPr/>
          </p:nvSpPr>
          <p:spPr>
            <a:xfrm>
              <a:off x="6961426" y="432404"/>
              <a:ext cx="4972680" cy="381258"/>
            </a:xfrm>
            <a:prstGeom prst="rect">
              <a:avLst/>
            </a:prstGeom>
          </p:spPr>
          <p:txBody>
            <a:bodyPr wrap="square">
              <a:spAutoFit/>
            </a:bodyPr>
            <a:lstStyle/>
            <a:p>
              <a:pPr>
                <a:lnSpc>
                  <a:spcPct val="130000"/>
                </a:lnSpc>
              </a:pPr>
              <a:r>
                <a:rPr lang="zh-CN" altLang="en-US" sz="1600" b="1" dirty="0">
                  <a:solidFill>
                    <a:schemeClr val="bg1">
                      <a:lumMod val="50000"/>
                    </a:schemeClr>
                  </a:solidFill>
                  <a:latin typeface="微软雅黑" charset="0"/>
                  <a:ea typeface="微软雅黑" charset="0"/>
                </a:rPr>
                <a:t>更新时运行或准备运行的线程数（不包括空闲线程）</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9" name="矩形 108"/>
            <p:cNvSpPr/>
            <p:nvPr/>
          </p:nvSpPr>
          <p:spPr>
            <a:xfrm>
              <a:off x="4677733" y="513965"/>
              <a:ext cx="1600503" cy="369332"/>
            </a:xfrm>
            <a:prstGeom prst="rect">
              <a:avLst/>
            </a:prstGeom>
          </p:spPr>
          <p:txBody>
            <a:bodyPr wrap="none">
              <a:spAutoFit/>
            </a:bodyPr>
            <a:lstStyle/>
            <a:p>
              <a:r>
                <a:rPr lang="en-US" altLang="zh-CN" dirty="0" err="1"/>
                <a:t>ready_threads</a:t>
              </a:r>
              <a:endParaRPr lang="zh-CN" altLang="en-US" dirty="0"/>
            </a:p>
          </p:txBody>
        </p:sp>
      </p:grpSp>
      <p:grpSp>
        <p:nvGrpSpPr>
          <p:cNvPr id="115" name="组合 114"/>
          <p:cNvGrpSpPr/>
          <p:nvPr/>
        </p:nvGrpSpPr>
        <p:grpSpPr>
          <a:xfrm>
            <a:off x="3967691" y="5599134"/>
            <a:ext cx="7365281" cy="1021433"/>
            <a:chOff x="4568825" y="142500"/>
            <a:chExt cx="7365281" cy="1021433"/>
          </a:xfrm>
        </p:grpSpPr>
        <p:sp>
          <p:nvSpPr>
            <p:cNvPr id="116" name="矩形 115"/>
            <p:cNvSpPr/>
            <p:nvPr/>
          </p:nvSpPr>
          <p:spPr>
            <a:xfrm>
              <a:off x="6961426" y="142500"/>
              <a:ext cx="4972680" cy="1021433"/>
            </a:xfrm>
            <a:prstGeom prst="rect">
              <a:avLst/>
            </a:prstGeom>
          </p:spPr>
          <p:txBody>
            <a:bodyPr wrap="square">
              <a:spAutoFit/>
            </a:bodyPr>
            <a:lstStyle/>
            <a:p>
              <a:pPr>
                <a:lnSpc>
                  <a:spcPct val="130000"/>
                </a:lnSpc>
              </a:pPr>
              <a:r>
                <a:rPr lang="en-US" altLang="zh-CN" sz="1600" b="1" dirty="0">
                  <a:solidFill>
                    <a:schemeClr val="bg1">
                      <a:lumMod val="50000"/>
                    </a:schemeClr>
                  </a:solidFill>
                  <a:latin typeface="微软雅黑" charset="0"/>
                  <a:ea typeface="微软雅黑" charset="0"/>
                </a:rPr>
                <a:t>priority</a:t>
              </a:r>
              <a:r>
                <a:rPr lang="zh-CN" altLang="en-US" sz="1600" b="1" dirty="0">
                  <a:solidFill>
                    <a:schemeClr val="bg1">
                      <a:lumMod val="50000"/>
                    </a:schemeClr>
                  </a:solidFill>
                  <a:latin typeface="微软雅黑" charset="0"/>
                  <a:ea typeface="微软雅黑" charset="0"/>
                </a:rPr>
                <a:t>，</a:t>
              </a:r>
              <a:r>
                <a:rPr lang="en-US" altLang="zh-CN" sz="1600" b="1" dirty="0">
                  <a:solidFill>
                    <a:schemeClr val="bg1">
                      <a:lumMod val="50000"/>
                    </a:schemeClr>
                  </a:solidFill>
                  <a:latin typeface="微软雅黑" charset="0"/>
                  <a:ea typeface="微软雅黑" charset="0"/>
                </a:rPr>
                <a:t>nice</a:t>
              </a:r>
              <a:r>
                <a:rPr lang="zh-CN" altLang="en-US" sz="1600" b="1" dirty="0">
                  <a:solidFill>
                    <a:schemeClr val="bg1">
                      <a:lumMod val="50000"/>
                    </a:schemeClr>
                  </a:solidFill>
                  <a:latin typeface="微软雅黑" charset="0"/>
                  <a:ea typeface="微软雅黑" charset="0"/>
                </a:rPr>
                <a:t>和 </a:t>
              </a:r>
              <a:r>
                <a:rPr lang="en-US" altLang="zh-CN" sz="1600" b="1" dirty="0" err="1">
                  <a:solidFill>
                    <a:schemeClr val="bg1">
                      <a:lumMod val="50000"/>
                    </a:schemeClr>
                  </a:solidFill>
                  <a:latin typeface="微软雅黑" charset="0"/>
                  <a:ea typeface="微软雅黑" charset="0"/>
                </a:rPr>
                <a:t>ready_threads</a:t>
              </a:r>
              <a:r>
                <a:rPr lang="zh-CN" altLang="en-US" sz="1600" b="1" dirty="0">
                  <a:solidFill>
                    <a:schemeClr val="bg1">
                      <a:lumMod val="50000"/>
                    </a:schemeClr>
                  </a:solidFill>
                  <a:latin typeface="微软雅黑" charset="0"/>
                  <a:ea typeface="微软雅黑" charset="0"/>
                </a:rPr>
                <a:t>是整数，但</a:t>
              </a:r>
              <a:r>
                <a:rPr lang="en-US" altLang="zh-CN" sz="1600" b="1" dirty="0" err="1">
                  <a:solidFill>
                    <a:schemeClr val="bg1">
                      <a:lumMod val="50000"/>
                    </a:schemeClr>
                  </a:solidFill>
                  <a:latin typeface="微软雅黑" charset="0"/>
                  <a:ea typeface="微软雅黑" charset="0"/>
                </a:rPr>
                <a:t>recent_cpu</a:t>
              </a:r>
              <a:r>
                <a:rPr lang="zh-CN" altLang="en-US" sz="1600" b="1" dirty="0">
                  <a:solidFill>
                    <a:schemeClr val="bg1">
                      <a:lumMod val="50000"/>
                    </a:schemeClr>
                  </a:solidFill>
                  <a:latin typeface="微软雅黑" charset="0"/>
                  <a:ea typeface="微软雅黑" charset="0"/>
                </a:rPr>
                <a:t>和</a:t>
              </a:r>
              <a:r>
                <a:rPr lang="en-US" altLang="zh-CN" sz="1600" b="1" dirty="0" err="1">
                  <a:solidFill>
                    <a:schemeClr val="bg1">
                      <a:lumMod val="50000"/>
                    </a:schemeClr>
                  </a:solidFill>
                  <a:latin typeface="微软雅黑" charset="0"/>
                  <a:ea typeface="微软雅黑" charset="0"/>
                </a:rPr>
                <a:t>load_avg</a:t>
              </a:r>
              <a:r>
                <a:rPr lang="en-US" altLang="zh-CN" sz="1600" b="1" dirty="0">
                  <a:solidFill>
                    <a:schemeClr val="bg1">
                      <a:lumMod val="50000"/>
                    </a:schemeClr>
                  </a:solidFill>
                  <a:latin typeface="微软雅黑" charset="0"/>
                  <a:ea typeface="微软雅黑" charset="0"/>
                </a:rPr>
                <a:t> </a:t>
              </a:r>
              <a:r>
                <a:rPr lang="zh-CN" altLang="en-US" sz="1600" b="1" dirty="0">
                  <a:solidFill>
                    <a:schemeClr val="bg1">
                      <a:lumMod val="50000"/>
                    </a:schemeClr>
                  </a:solidFill>
                  <a:latin typeface="微软雅黑" charset="0"/>
                  <a:ea typeface="微软雅黑" charset="0"/>
                </a:rPr>
                <a:t>是实数</a:t>
              </a:r>
              <a:r>
                <a:rPr lang="en-US" altLang="zh-CN" sz="1600" b="1" dirty="0">
                  <a:solidFill>
                    <a:schemeClr val="bg1">
                      <a:lumMod val="50000"/>
                    </a:schemeClr>
                  </a:solidFill>
                  <a:latin typeface="微软雅黑" charset="0"/>
                  <a:ea typeface="微软雅黑" charset="0"/>
                </a:rPr>
                <a:t>pintos</a:t>
              </a:r>
              <a:r>
                <a:rPr lang="zh-CN" altLang="en-US" sz="1600" b="1" dirty="0">
                  <a:solidFill>
                    <a:schemeClr val="bg1">
                      <a:lumMod val="50000"/>
                    </a:schemeClr>
                  </a:solidFill>
                  <a:latin typeface="微软雅黑" charset="0"/>
                  <a:ea typeface="微软雅黑" charset="0"/>
                </a:rPr>
                <a:t>不支持浮点数运算</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8" name="矩形 117"/>
            <p:cNvSpPr/>
            <p:nvPr/>
          </p:nvSpPr>
          <p:spPr>
            <a:xfrm>
              <a:off x="4677733" y="513965"/>
              <a:ext cx="1569660" cy="369332"/>
            </a:xfrm>
            <a:prstGeom prst="rect">
              <a:avLst/>
            </a:prstGeom>
          </p:spPr>
          <p:txBody>
            <a:bodyPr wrap="none">
              <a:spAutoFit/>
            </a:bodyPr>
            <a:lstStyle/>
            <a:p>
              <a:r>
                <a:rPr lang="zh-CN" altLang="en-US" dirty="0"/>
                <a:t>定点实数算术</a:t>
              </a:r>
            </a:p>
          </p:txBody>
        </p:sp>
      </p:grpSp>
      <p:sp>
        <p:nvSpPr>
          <p:cNvPr id="124" name="文本框 123"/>
          <p:cNvSpPr txBox="1"/>
          <p:nvPr/>
        </p:nvSpPr>
        <p:spPr>
          <a:xfrm>
            <a:off x="3355192"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3361266"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3361266"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3361266"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3361266"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3361266"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a:srcRect l="49574"/>
          <a:stretch/>
        </p:blipFill>
        <p:spPr>
          <a:xfrm>
            <a:off x="-8468" y="2435266"/>
            <a:ext cx="1002201" cy="1987468"/>
          </a:xfrm>
          <a:prstGeom prst="rect">
            <a:avLst/>
          </a:prstGeom>
        </p:spPr>
      </p:pic>
      <p:sp>
        <p:nvSpPr>
          <p:cNvPr id="7" name="文本框 6">
            <a:extLst>
              <a:ext uri="{FF2B5EF4-FFF2-40B4-BE49-F238E27FC236}">
                <a16:creationId xmlns:a16="http://schemas.microsoft.com/office/drawing/2014/main" id="{F8CA5E8F-4710-43C3-86BC-8D7231A14213}"/>
              </a:ext>
            </a:extLst>
          </p:cNvPr>
          <p:cNvSpPr txBox="1"/>
          <p:nvPr/>
        </p:nvSpPr>
        <p:spPr>
          <a:xfrm>
            <a:off x="480125" y="1254677"/>
            <a:ext cx="861774" cy="4042132"/>
          </a:xfrm>
          <a:prstGeom prst="rect">
            <a:avLst/>
          </a:prstGeom>
          <a:noFill/>
        </p:spPr>
        <p:txBody>
          <a:bodyPr vert="eaVert" wrap="none" rtlCol="0">
            <a:spAutoFit/>
          </a:bodyPr>
          <a:lstStyle/>
          <a:p>
            <a:r>
              <a:rPr lang="zh-CN" altLang="en-US" sz="4400" dirty="0"/>
              <a:t>动态计算优先级</a:t>
            </a:r>
          </a:p>
        </p:txBody>
      </p:sp>
    </p:spTree>
    <p:extLst>
      <p:ext uri="{BB962C8B-B14F-4D97-AF65-F5344CB8AC3E}">
        <p14:creationId xmlns:p14="http://schemas.microsoft.com/office/powerpoint/2010/main" val="2448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1C0A4-D88A-47FE-9E54-94186936707D}"/>
              </a:ext>
            </a:extLst>
          </p:cNvPr>
          <p:cNvSpPr txBox="1"/>
          <p:nvPr/>
        </p:nvSpPr>
        <p:spPr>
          <a:xfrm>
            <a:off x="428135" y="305938"/>
            <a:ext cx="2339102" cy="523220"/>
          </a:xfrm>
          <a:prstGeom prst="rect">
            <a:avLst/>
          </a:prstGeom>
          <a:noFill/>
        </p:spPr>
        <p:txBody>
          <a:bodyPr wrap="none" rtlCol="0">
            <a:spAutoFit/>
          </a:bodyPr>
          <a:lstStyle/>
          <a:p>
            <a:r>
              <a:rPr lang="zh-CN" altLang="en-US" sz="2800" dirty="0"/>
              <a:t>定义及初始化</a:t>
            </a:r>
          </a:p>
        </p:txBody>
      </p:sp>
      <p:sp>
        <p:nvSpPr>
          <p:cNvPr id="3" name="文本框 2">
            <a:extLst>
              <a:ext uri="{FF2B5EF4-FFF2-40B4-BE49-F238E27FC236}">
                <a16:creationId xmlns:a16="http://schemas.microsoft.com/office/drawing/2014/main" id="{5DC3AC2B-D006-4BBE-B304-D7C4EBCCF6D9}"/>
              </a:ext>
            </a:extLst>
          </p:cNvPr>
          <p:cNvSpPr txBox="1"/>
          <p:nvPr/>
        </p:nvSpPr>
        <p:spPr>
          <a:xfrm>
            <a:off x="1757228" y="1175476"/>
            <a:ext cx="6731680" cy="5755422"/>
          </a:xfrm>
          <a:prstGeom prst="rect">
            <a:avLst/>
          </a:prstGeom>
          <a:noFill/>
        </p:spPr>
        <p:txBody>
          <a:bodyPr wrap="square" rtlCol="0">
            <a:spAutoFit/>
          </a:bodyPr>
          <a:lstStyle/>
          <a:p>
            <a:r>
              <a:rPr lang="en-US" altLang="zh-CN" sz="2000" b="1" dirty="0" err="1"/>
              <a:t>thread.h</a:t>
            </a:r>
            <a:r>
              <a:rPr lang="zh-CN" altLang="en-US" sz="2000" b="1" dirty="0"/>
              <a:t>中，结构体</a:t>
            </a:r>
            <a:r>
              <a:rPr lang="en-US" altLang="zh-CN" sz="2000" b="1" dirty="0"/>
              <a:t>thread</a:t>
            </a:r>
            <a:r>
              <a:rPr lang="zh-CN" altLang="en-US" sz="2000" b="1" dirty="0"/>
              <a:t>添加成员</a:t>
            </a:r>
            <a:endParaRPr lang="en-US" altLang="zh-CN" sz="2000" b="1" dirty="0"/>
          </a:p>
          <a:p>
            <a:endParaRPr lang="en-US" altLang="zh-CN" dirty="0"/>
          </a:p>
          <a:p>
            <a:r>
              <a:rPr lang="en-US" altLang="zh-CN" i="1" dirty="0"/>
              <a:t>struct thread</a:t>
            </a:r>
          </a:p>
          <a:p>
            <a:r>
              <a:rPr lang="en-US" altLang="zh-CN" i="1" dirty="0"/>
              <a:t>  {</a:t>
            </a:r>
          </a:p>
          <a:p>
            <a:r>
              <a:rPr lang="en-US" altLang="zh-CN" i="1" dirty="0"/>
              <a:t>    ……</a:t>
            </a:r>
          </a:p>
          <a:p>
            <a:r>
              <a:rPr lang="en-US" altLang="zh-CN" i="1" dirty="0"/>
              <a:t>    int nice;</a:t>
            </a:r>
          </a:p>
          <a:p>
            <a:r>
              <a:rPr lang="en-US" altLang="zh-CN" i="1" dirty="0"/>
              <a:t>    int </a:t>
            </a:r>
            <a:r>
              <a:rPr lang="en-US" altLang="zh-CN" i="1" dirty="0" err="1"/>
              <a:t>recent_cpu</a:t>
            </a:r>
            <a:r>
              <a:rPr lang="en-US" altLang="zh-CN" i="1" dirty="0"/>
              <a:t>; </a:t>
            </a:r>
          </a:p>
          <a:p>
            <a:r>
              <a:rPr lang="en-US" altLang="zh-CN" i="1" dirty="0"/>
              <a:t>};</a:t>
            </a:r>
          </a:p>
          <a:p>
            <a:r>
              <a:rPr lang="en-US" altLang="zh-CN" sz="2000" b="1" dirty="0" err="1"/>
              <a:t>thread.c</a:t>
            </a:r>
            <a:r>
              <a:rPr lang="zh-CN" altLang="en-US" sz="2000" b="1" dirty="0"/>
              <a:t>中定义全局变量</a:t>
            </a:r>
            <a:endParaRPr lang="en-US" altLang="zh-CN" sz="2000" b="1" dirty="0"/>
          </a:p>
          <a:p>
            <a:endParaRPr lang="en-US" altLang="zh-CN" sz="2000" b="1" dirty="0"/>
          </a:p>
          <a:p>
            <a:r>
              <a:rPr lang="en-US" altLang="zh-CN" i="1" dirty="0"/>
              <a:t>int </a:t>
            </a:r>
            <a:r>
              <a:rPr lang="en-US" altLang="zh-CN" i="1" dirty="0" err="1"/>
              <a:t>load_avg</a:t>
            </a:r>
            <a:endParaRPr lang="en-US" altLang="zh-CN" i="1" dirty="0"/>
          </a:p>
          <a:p>
            <a:endParaRPr lang="en-US" altLang="zh-CN" i="1" dirty="0"/>
          </a:p>
          <a:p>
            <a:endParaRPr lang="en-US" altLang="zh-CN" dirty="0"/>
          </a:p>
          <a:p>
            <a:r>
              <a:rPr lang="en-US" altLang="zh-CN" sz="2000" b="1" dirty="0" err="1"/>
              <a:t>thread.c</a:t>
            </a:r>
            <a:r>
              <a:rPr lang="zh-CN" altLang="en-US" sz="2000" b="1" dirty="0"/>
              <a:t>中</a:t>
            </a:r>
            <a:r>
              <a:rPr lang="en-US" altLang="zh-CN" sz="2000" b="1" dirty="0" err="1"/>
              <a:t>thread_init</a:t>
            </a:r>
            <a:r>
              <a:rPr lang="en-US" altLang="zh-CN" sz="2000" b="1" dirty="0"/>
              <a:t>()</a:t>
            </a:r>
            <a:r>
              <a:rPr lang="zh-CN" altLang="zh-CN" sz="2000" b="1" dirty="0"/>
              <a:t>函数</a:t>
            </a:r>
            <a:r>
              <a:rPr lang="zh-CN" altLang="en-US" sz="2000" b="1" dirty="0"/>
              <a:t>内初始化</a:t>
            </a:r>
            <a:endParaRPr lang="en-US" altLang="zh-CN" sz="2000" b="1" dirty="0"/>
          </a:p>
          <a:p>
            <a:endParaRPr lang="en-US" altLang="zh-CN" dirty="0"/>
          </a:p>
          <a:p>
            <a:r>
              <a:rPr lang="fr-FR" altLang="zh-CN" i="1" dirty="0"/>
              <a:t>t-&gt;recent_cpu=0;</a:t>
            </a:r>
          </a:p>
          <a:p>
            <a:r>
              <a:rPr lang="fr-FR" altLang="zh-CN" i="1" dirty="0"/>
              <a:t>t-&gt;nice=0;</a:t>
            </a:r>
          </a:p>
          <a:p>
            <a:r>
              <a:rPr lang="en-US" altLang="zh-CN" i="1" dirty="0" err="1"/>
              <a:t>load_avg</a:t>
            </a:r>
            <a:r>
              <a:rPr lang="en-US" altLang="zh-CN" i="1" dirty="0"/>
              <a:t>=0;</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09044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1C0A4-D88A-47FE-9E54-94186936707D}"/>
              </a:ext>
            </a:extLst>
          </p:cNvPr>
          <p:cNvSpPr txBox="1"/>
          <p:nvPr/>
        </p:nvSpPr>
        <p:spPr>
          <a:xfrm>
            <a:off x="428135" y="305938"/>
            <a:ext cx="1980029" cy="523220"/>
          </a:xfrm>
          <a:prstGeom prst="rect">
            <a:avLst/>
          </a:prstGeom>
          <a:noFill/>
        </p:spPr>
        <p:txBody>
          <a:bodyPr wrap="none" rtlCol="0">
            <a:spAutoFit/>
          </a:bodyPr>
          <a:lstStyle/>
          <a:p>
            <a:r>
              <a:rPr lang="zh-CN" altLang="en-US" sz="2800" dirty="0"/>
              <a:t>浮点数运算</a:t>
            </a:r>
          </a:p>
        </p:txBody>
      </p:sp>
      <p:pic>
        <p:nvPicPr>
          <p:cNvPr id="5" name="图片 4">
            <a:extLst>
              <a:ext uri="{FF2B5EF4-FFF2-40B4-BE49-F238E27FC236}">
                <a16:creationId xmlns:a16="http://schemas.microsoft.com/office/drawing/2014/main" id="{FCB42286-9B50-4F32-81B1-3A7B3F722DF4}"/>
              </a:ext>
            </a:extLst>
          </p:cNvPr>
          <p:cNvPicPr>
            <a:picLocks noChangeAspect="1"/>
          </p:cNvPicPr>
          <p:nvPr/>
        </p:nvPicPr>
        <p:blipFill>
          <a:blip r:embed="rId2"/>
          <a:stretch>
            <a:fillRect/>
          </a:stretch>
        </p:blipFill>
        <p:spPr>
          <a:xfrm>
            <a:off x="920123" y="1078173"/>
            <a:ext cx="6960437" cy="3791132"/>
          </a:xfrm>
          <a:prstGeom prst="rect">
            <a:avLst/>
          </a:prstGeom>
        </p:spPr>
      </p:pic>
      <p:sp>
        <p:nvSpPr>
          <p:cNvPr id="6" name="矩形 5">
            <a:extLst>
              <a:ext uri="{FF2B5EF4-FFF2-40B4-BE49-F238E27FC236}">
                <a16:creationId xmlns:a16="http://schemas.microsoft.com/office/drawing/2014/main" id="{9EFD4D74-4F7B-44D3-8A4F-9BE3C405BB62}"/>
              </a:ext>
            </a:extLst>
          </p:cNvPr>
          <p:cNvSpPr/>
          <p:nvPr/>
        </p:nvSpPr>
        <p:spPr>
          <a:xfrm>
            <a:off x="1081935" y="5152006"/>
            <a:ext cx="4296561" cy="923330"/>
          </a:xfrm>
          <a:prstGeom prst="rect">
            <a:avLst/>
          </a:prstGeom>
        </p:spPr>
        <p:txBody>
          <a:bodyPr wrap="none">
            <a:spAutoFit/>
          </a:bodyPr>
          <a:lstStyle/>
          <a:p>
            <a:r>
              <a:rPr lang="en-US" altLang="zh-CN" dirty="0"/>
              <a:t>where p + q = 31, and f is 1 &lt;&lt; q.(q=14)</a:t>
            </a:r>
          </a:p>
          <a:p>
            <a:endParaRPr lang="en-US" altLang="zh-CN" dirty="0"/>
          </a:p>
          <a:p>
            <a:r>
              <a:rPr lang="en-US" altLang="zh-CN" b="1" dirty="0"/>
              <a:t>#define   </a:t>
            </a:r>
            <a:r>
              <a:rPr lang="en-US" altLang="zh-CN" dirty="0"/>
              <a:t>or    void  xxx</a:t>
            </a:r>
            <a:endParaRPr lang="zh-CN" altLang="en-US" dirty="0"/>
          </a:p>
        </p:txBody>
      </p:sp>
    </p:spTree>
    <p:extLst>
      <p:ext uri="{BB962C8B-B14F-4D97-AF65-F5344CB8AC3E}">
        <p14:creationId xmlns:p14="http://schemas.microsoft.com/office/powerpoint/2010/main" val="322018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080613" y="3305332"/>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 name="组合 11"/>
          <p:cNvGrpSpPr/>
          <p:nvPr/>
        </p:nvGrpSpPr>
        <p:grpSpPr>
          <a:xfrm>
            <a:off x="4694214" y="3098663"/>
            <a:ext cx="3403958" cy="716565"/>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p:nvGrpSpPr>
        <p:grpSpPr>
          <a:xfrm>
            <a:off x="4694214" y="1438620"/>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4" name="组合 23"/>
          <p:cNvGrpSpPr/>
          <p:nvPr/>
        </p:nvGrpSpPr>
        <p:grpSpPr>
          <a:xfrm>
            <a:off x="4694214" y="4996372"/>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67" name="直接连接符 66"/>
          <p:cNvCxnSpPr>
            <a:stCxn id="7" idx="3"/>
          </p:cNvCxnSpPr>
          <p:nvPr/>
        </p:nvCxnSpPr>
        <p:spPr>
          <a:xfrm>
            <a:off x="4361262" y="356537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cxnSpLocks/>
          </p:cNvCxnSpPr>
          <p:nvPr/>
        </p:nvCxnSpPr>
        <p:spPr>
          <a:xfrm>
            <a:off x="4528859" y="356537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cxnSpLocks/>
          </p:cNvCxnSpPr>
          <p:nvPr/>
        </p:nvCxnSpPr>
        <p:spPr>
          <a:xfrm>
            <a:off x="4528859" y="1695522"/>
            <a:ext cx="0" cy="35780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cxnSpLocks/>
          </p:cNvCxnSpPr>
          <p:nvPr/>
        </p:nvCxnSpPr>
        <p:spPr>
          <a:xfrm>
            <a:off x="4528859" y="1695522"/>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4528859" y="5258138"/>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2211520" y="3384374"/>
            <a:ext cx="2031325" cy="400110"/>
          </a:xfrm>
          <a:prstGeom prst="rect">
            <a:avLst/>
          </a:prstGeom>
        </p:spPr>
        <p:txBody>
          <a:bodyPr wrap="square">
            <a:spAutoFit/>
          </a:bodyPr>
          <a:lstStyle/>
          <a:p>
            <a:r>
              <a:rPr lang="en-US" altLang="zh-CN" sz="2000" b="1" dirty="0" err="1"/>
              <a:t>timer_interrupt</a:t>
            </a:r>
            <a:endParaRPr lang="zh-CN" altLang="en-US" sz="2000" b="1" dirty="0"/>
          </a:p>
        </p:txBody>
      </p:sp>
      <p:sp>
        <p:nvSpPr>
          <p:cNvPr id="93" name="矩形 92"/>
          <p:cNvSpPr/>
          <p:nvPr/>
        </p:nvSpPr>
        <p:spPr>
          <a:xfrm>
            <a:off x="4825122" y="3242484"/>
            <a:ext cx="3241801" cy="400110"/>
          </a:xfrm>
          <a:prstGeom prst="rect">
            <a:avLst/>
          </a:prstGeom>
        </p:spPr>
        <p:txBody>
          <a:bodyPr wrap="square">
            <a:spAutoFit/>
          </a:bodyPr>
          <a:lstStyle/>
          <a:p>
            <a:r>
              <a:rPr lang="en-US" altLang="zh-CN" sz="2000" b="1" dirty="0" err="1"/>
              <a:t>load_avg_and_recent_cpu</a:t>
            </a:r>
            <a:endParaRPr lang="zh-CN" altLang="en-US" sz="2000" b="1" dirty="0"/>
          </a:p>
        </p:txBody>
      </p:sp>
      <p:sp>
        <p:nvSpPr>
          <p:cNvPr id="94" name="矩形 93"/>
          <p:cNvSpPr/>
          <p:nvPr/>
        </p:nvSpPr>
        <p:spPr>
          <a:xfrm>
            <a:off x="4825122" y="1519711"/>
            <a:ext cx="2031325" cy="400110"/>
          </a:xfrm>
          <a:prstGeom prst="rect">
            <a:avLst/>
          </a:prstGeom>
        </p:spPr>
        <p:txBody>
          <a:bodyPr wrap="square">
            <a:spAutoFit/>
          </a:bodyPr>
          <a:lstStyle/>
          <a:p>
            <a:r>
              <a:rPr lang="en-US" altLang="zh-CN" sz="2000" b="1" dirty="0" err="1"/>
              <a:t>recent_cpu</a:t>
            </a:r>
            <a:endParaRPr lang="zh-CN" altLang="en-US" sz="2000" b="1" dirty="0"/>
          </a:p>
        </p:txBody>
      </p:sp>
      <p:sp>
        <p:nvSpPr>
          <p:cNvPr id="95" name="矩形 94"/>
          <p:cNvSpPr/>
          <p:nvPr/>
        </p:nvSpPr>
        <p:spPr>
          <a:xfrm>
            <a:off x="4825122" y="5073472"/>
            <a:ext cx="2031325" cy="400110"/>
          </a:xfrm>
          <a:prstGeom prst="rect">
            <a:avLst/>
          </a:prstGeom>
        </p:spPr>
        <p:txBody>
          <a:bodyPr wrap="square">
            <a:spAutoFit/>
          </a:bodyPr>
          <a:lstStyle/>
          <a:p>
            <a:r>
              <a:rPr lang="en-US" altLang="zh-CN" sz="2000" b="1" dirty="0"/>
              <a:t>priority</a:t>
            </a:r>
            <a:endParaRPr lang="zh-CN" altLang="en-US" sz="2000" b="1" dirty="0"/>
          </a:p>
        </p:txBody>
      </p:sp>
      <p:sp>
        <p:nvSpPr>
          <p:cNvPr id="100" name="矩形 99"/>
          <p:cNvSpPr/>
          <p:nvPr/>
        </p:nvSpPr>
        <p:spPr>
          <a:xfrm>
            <a:off x="754522" y="452245"/>
            <a:ext cx="1313180" cy="769441"/>
          </a:xfrm>
          <a:prstGeom prst="rect">
            <a:avLst/>
          </a:prstGeom>
        </p:spPr>
        <p:txBody>
          <a:bodyPr wrap="none">
            <a:spAutoFit/>
          </a:bodyPr>
          <a:lstStyle/>
          <a:p>
            <a:r>
              <a:rPr lang="zh-CN" altLang="en-US" sz="4400" dirty="0"/>
              <a:t>流程</a:t>
            </a:r>
            <a:endParaRPr lang="en-US" altLang="zh-CN" sz="4400" dirty="0"/>
          </a:p>
        </p:txBody>
      </p:sp>
      <p:sp>
        <p:nvSpPr>
          <p:cNvPr id="81" name="对话气泡: 矩形 80">
            <a:extLst>
              <a:ext uri="{FF2B5EF4-FFF2-40B4-BE49-F238E27FC236}">
                <a16:creationId xmlns:a16="http://schemas.microsoft.com/office/drawing/2014/main" id="{C4AD9B11-C752-49D2-AF82-C24F231C3454}"/>
              </a:ext>
            </a:extLst>
          </p:cNvPr>
          <p:cNvSpPr/>
          <p:nvPr/>
        </p:nvSpPr>
        <p:spPr>
          <a:xfrm rot="10800000">
            <a:off x="642346" y="4844602"/>
            <a:ext cx="3044452" cy="1382951"/>
          </a:xfrm>
          <a:prstGeom prst="wedgeRectCallout">
            <a:avLst>
              <a:gd name="adj1" fmla="val -24372"/>
              <a:gd name="adj2" fmla="val 10446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A65FF0E3-B3B6-4AC4-A4B2-D706AEDD464F}"/>
              </a:ext>
            </a:extLst>
          </p:cNvPr>
          <p:cNvSpPr txBox="1"/>
          <p:nvPr/>
        </p:nvSpPr>
        <p:spPr>
          <a:xfrm>
            <a:off x="754522" y="5108028"/>
            <a:ext cx="2942211" cy="1200329"/>
          </a:xfrm>
          <a:prstGeom prst="rect">
            <a:avLst/>
          </a:prstGeom>
          <a:noFill/>
        </p:spPr>
        <p:txBody>
          <a:bodyPr wrap="square" rtlCol="0">
            <a:spAutoFit/>
          </a:bodyPr>
          <a:lstStyle/>
          <a:p>
            <a:r>
              <a:rPr lang="zh-CN" altLang="en-US" dirty="0"/>
              <a:t>每</a:t>
            </a:r>
            <a:r>
              <a:rPr lang="en-US" altLang="zh-CN" dirty="0"/>
              <a:t>1</a:t>
            </a:r>
            <a:r>
              <a:rPr lang="zh-CN" altLang="en-US" dirty="0"/>
              <a:t>个</a:t>
            </a:r>
            <a:r>
              <a:rPr lang="en-US" altLang="zh-CN" dirty="0"/>
              <a:t>tick</a:t>
            </a:r>
            <a:r>
              <a:rPr lang="zh-CN" altLang="en-US" dirty="0"/>
              <a:t>加</a:t>
            </a:r>
            <a:r>
              <a:rPr lang="en-US" altLang="zh-CN" dirty="0"/>
              <a:t>1cpu</a:t>
            </a:r>
          </a:p>
          <a:p>
            <a:r>
              <a:rPr lang="zh-CN" altLang="en-US" dirty="0"/>
              <a:t>每</a:t>
            </a:r>
            <a:r>
              <a:rPr lang="en-US" altLang="zh-CN" dirty="0"/>
              <a:t>1</a:t>
            </a:r>
            <a:r>
              <a:rPr lang="zh-CN" altLang="en-US" dirty="0"/>
              <a:t>秒加更新</a:t>
            </a:r>
            <a:r>
              <a:rPr lang="en-US" altLang="zh-CN" dirty="0" err="1"/>
              <a:t>cpu</a:t>
            </a:r>
            <a:r>
              <a:rPr lang="zh-CN" altLang="en-US" dirty="0"/>
              <a:t>和</a:t>
            </a:r>
            <a:r>
              <a:rPr lang="en-US" altLang="zh-CN" dirty="0" err="1"/>
              <a:t>load_avg</a:t>
            </a:r>
            <a:endParaRPr lang="en-US" altLang="zh-CN" dirty="0"/>
          </a:p>
          <a:p>
            <a:r>
              <a:rPr lang="zh-CN" altLang="en-US" dirty="0"/>
              <a:t>每</a:t>
            </a:r>
            <a:r>
              <a:rPr lang="en-US" altLang="zh-CN" dirty="0"/>
              <a:t>4</a:t>
            </a:r>
            <a:r>
              <a:rPr lang="zh-CN" altLang="en-US" dirty="0"/>
              <a:t>个</a:t>
            </a:r>
            <a:r>
              <a:rPr lang="en-US" altLang="zh-CN" dirty="0"/>
              <a:t>tick</a:t>
            </a:r>
            <a:r>
              <a:rPr lang="zh-CN" altLang="en-US" dirty="0"/>
              <a:t>更新</a:t>
            </a:r>
            <a:r>
              <a:rPr lang="en-US" altLang="zh-CN" dirty="0"/>
              <a:t>priority</a:t>
            </a:r>
          </a:p>
          <a:p>
            <a:endParaRPr lang="zh-CN" altLang="en-US" dirty="0"/>
          </a:p>
        </p:txBody>
      </p:sp>
      <p:sp>
        <p:nvSpPr>
          <p:cNvPr id="83" name="矩形 82">
            <a:extLst>
              <a:ext uri="{FF2B5EF4-FFF2-40B4-BE49-F238E27FC236}">
                <a16:creationId xmlns:a16="http://schemas.microsoft.com/office/drawing/2014/main" id="{AAE187C8-4B37-4652-AF66-EDCEF1CDA0DE}"/>
              </a:ext>
            </a:extLst>
          </p:cNvPr>
          <p:cNvSpPr/>
          <p:nvPr/>
        </p:nvSpPr>
        <p:spPr>
          <a:xfrm>
            <a:off x="4665080" y="5550710"/>
            <a:ext cx="5946154" cy="369332"/>
          </a:xfrm>
          <a:prstGeom prst="rect">
            <a:avLst/>
          </a:prstGeom>
        </p:spPr>
        <p:txBody>
          <a:bodyPr wrap="square">
            <a:spAutoFit/>
          </a:bodyPr>
          <a:lstStyle/>
          <a:p>
            <a:r>
              <a:rPr lang="en-US" altLang="zh-CN" b="1" dirty="0">
                <a:solidFill>
                  <a:srgbClr val="FF0000"/>
                </a:solidFill>
                <a:latin typeface="微软雅黑" charset="0"/>
                <a:ea typeface="微软雅黑" charset="0"/>
              </a:rPr>
              <a:t>priority = PRI_MAX - (</a:t>
            </a:r>
            <a:r>
              <a:rPr lang="en-US" altLang="zh-CN" b="1" dirty="0" err="1">
                <a:solidFill>
                  <a:srgbClr val="FF0000"/>
                </a:solidFill>
                <a:latin typeface="微软雅黑" charset="0"/>
                <a:ea typeface="微软雅黑" charset="0"/>
              </a:rPr>
              <a:t>recent_cpu</a:t>
            </a:r>
            <a:r>
              <a:rPr lang="en-US" altLang="zh-CN" b="1" dirty="0">
                <a:solidFill>
                  <a:srgbClr val="FF0000"/>
                </a:solidFill>
                <a:latin typeface="微软雅黑" charset="0"/>
                <a:ea typeface="微软雅黑" charset="0"/>
              </a:rPr>
              <a:t> / 4) - (nice * 2)</a:t>
            </a:r>
            <a:endParaRPr lang="zh-CN" altLang="en-US" dirty="0"/>
          </a:p>
        </p:txBody>
      </p:sp>
      <p:sp>
        <p:nvSpPr>
          <p:cNvPr id="108" name="矩形 107">
            <a:extLst>
              <a:ext uri="{FF2B5EF4-FFF2-40B4-BE49-F238E27FC236}">
                <a16:creationId xmlns:a16="http://schemas.microsoft.com/office/drawing/2014/main" id="{782176AE-CB1F-41C4-A1EF-AE6FCEC36ACD}"/>
              </a:ext>
            </a:extLst>
          </p:cNvPr>
          <p:cNvSpPr/>
          <p:nvPr/>
        </p:nvSpPr>
        <p:spPr>
          <a:xfrm>
            <a:off x="4647468" y="4165217"/>
            <a:ext cx="5763176" cy="777457"/>
          </a:xfrm>
          <a:prstGeom prst="rect">
            <a:avLst/>
          </a:prstGeom>
        </p:spPr>
        <p:txBody>
          <a:bodyPr wrap="square">
            <a:spAutoFit/>
          </a:bodyPr>
          <a:lstStyle/>
          <a:p>
            <a:pPr>
              <a:lnSpc>
                <a:spcPct val="130000"/>
              </a:lnSpc>
            </a:pPr>
            <a:r>
              <a:rPr lang="en-US" altLang="zh-CN" b="1" dirty="0" err="1">
                <a:solidFill>
                  <a:srgbClr val="FF0000"/>
                </a:solidFill>
                <a:latin typeface="微软雅黑" charset="0"/>
                <a:ea typeface="微软雅黑" charset="0"/>
              </a:rPr>
              <a:t>recent_cpu</a:t>
            </a:r>
            <a:r>
              <a:rPr lang="en-US" altLang="zh-CN" b="1" dirty="0">
                <a:solidFill>
                  <a:srgbClr val="FF0000"/>
                </a:solidFill>
                <a:latin typeface="微软雅黑" charset="0"/>
                <a:ea typeface="微软雅黑" charset="0"/>
              </a:rPr>
              <a:t> = (2*</a:t>
            </a:r>
            <a:r>
              <a:rPr lang="en-US" altLang="zh-CN" b="1" dirty="0" err="1">
                <a:solidFill>
                  <a:srgbClr val="FF0000"/>
                </a:solidFill>
                <a:latin typeface="微软雅黑" charset="0"/>
                <a:ea typeface="微软雅黑" charset="0"/>
              </a:rPr>
              <a:t>load_avg</a:t>
            </a:r>
            <a:r>
              <a:rPr lang="en-US" altLang="zh-CN" b="1" dirty="0">
                <a:solidFill>
                  <a:srgbClr val="FF0000"/>
                </a:solidFill>
                <a:latin typeface="微软雅黑" charset="0"/>
                <a:ea typeface="微软雅黑" charset="0"/>
              </a:rPr>
              <a:t>)/(2*</a:t>
            </a:r>
            <a:r>
              <a:rPr lang="en-US" altLang="zh-CN" b="1" dirty="0" err="1">
                <a:solidFill>
                  <a:srgbClr val="FF0000"/>
                </a:solidFill>
                <a:latin typeface="微软雅黑" charset="0"/>
                <a:ea typeface="微软雅黑" charset="0"/>
              </a:rPr>
              <a:t>load_avg</a:t>
            </a:r>
            <a:r>
              <a:rPr lang="en-US" altLang="zh-CN" b="1" dirty="0">
                <a:solidFill>
                  <a:srgbClr val="FF0000"/>
                </a:solidFill>
                <a:latin typeface="微软雅黑" charset="0"/>
                <a:ea typeface="微软雅黑" charset="0"/>
              </a:rPr>
              <a:t> + 1) * </a:t>
            </a:r>
            <a:r>
              <a:rPr lang="en-US" altLang="zh-CN" b="1" dirty="0" err="1">
                <a:solidFill>
                  <a:srgbClr val="FF0000"/>
                </a:solidFill>
                <a:latin typeface="微软雅黑" charset="0"/>
                <a:ea typeface="微软雅黑" charset="0"/>
              </a:rPr>
              <a:t>recent_cpu</a:t>
            </a:r>
            <a:r>
              <a:rPr lang="en-US" altLang="zh-CN" b="1" dirty="0">
                <a:solidFill>
                  <a:srgbClr val="FF0000"/>
                </a:solidFill>
                <a:latin typeface="微软雅黑" charset="0"/>
                <a:ea typeface="微软雅黑" charset="0"/>
              </a:rPr>
              <a:t> + nice.</a:t>
            </a:r>
            <a:endParaRPr lang="zh-CN" altLang="en-US" b="1" dirty="0">
              <a:solidFill>
                <a:srgbClr val="FF0000"/>
              </a:solidFill>
              <a:latin typeface="微软雅黑" charset="0"/>
              <a:ea typeface="微软雅黑" charset="0"/>
            </a:endParaRPr>
          </a:p>
        </p:txBody>
      </p:sp>
      <p:sp>
        <p:nvSpPr>
          <p:cNvPr id="109" name="矩形 108">
            <a:extLst>
              <a:ext uri="{FF2B5EF4-FFF2-40B4-BE49-F238E27FC236}">
                <a16:creationId xmlns:a16="http://schemas.microsoft.com/office/drawing/2014/main" id="{1D8963F8-EB2C-4138-93F1-690DAA2DA993}"/>
              </a:ext>
            </a:extLst>
          </p:cNvPr>
          <p:cNvSpPr/>
          <p:nvPr/>
        </p:nvSpPr>
        <p:spPr>
          <a:xfrm>
            <a:off x="4665080" y="3777360"/>
            <a:ext cx="6300251" cy="417358"/>
          </a:xfrm>
          <a:prstGeom prst="rect">
            <a:avLst/>
          </a:prstGeom>
        </p:spPr>
        <p:txBody>
          <a:bodyPr wrap="square">
            <a:spAutoFit/>
          </a:bodyPr>
          <a:lstStyle/>
          <a:p>
            <a:pPr>
              <a:lnSpc>
                <a:spcPct val="130000"/>
              </a:lnSpc>
            </a:pPr>
            <a:r>
              <a:rPr lang="en-US" altLang="zh-CN" b="1" dirty="0" err="1">
                <a:solidFill>
                  <a:srgbClr val="FF0000"/>
                </a:solidFill>
                <a:latin typeface="微软雅黑" charset="0"/>
                <a:ea typeface="微软雅黑" charset="0"/>
              </a:rPr>
              <a:t>load_avg</a:t>
            </a:r>
            <a:r>
              <a:rPr lang="en-US" altLang="zh-CN" b="1" dirty="0">
                <a:solidFill>
                  <a:srgbClr val="FF0000"/>
                </a:solidFill>
                <a:latin typeface="微软雅黑" charset="0"/>
                <a:ea typeface="微软雅黑" charset="0"/>
              </a:rPr>
              <a:t> = (59/60)*</a:t>
            </a:r>
            <a:r>
              <a:rPr lang="en-US" altLang="zh-CN" b="1" dirty="0" err="1">
                <a:solidFill>
                  <a:srgbClr val="FF0000"/>
                </a:solidFill>
                <a:latin typeface="微软雅黑" charset="0"/>
                <a:ea typeface="微软雅黑" charset="0"/>
              </a:rPr>
              <a:t>load_avg</a:t>
            </a:r>
            <a:r>
              <a:rPr lang="en-US" altLang="zh-CN" b="1" dirty="0">
                <a:solidFill>
                  <a:srgbClr val="FF0000"/>
                </a:solidFill>
                <a:latin typeface="微软雅黑" charset="0"/>
                <a:ea typeface="微软雅黑" charset="0"/>
              </a:rPr>
              <a:t> + (1/60)*</a:t>
            </a:r>
            <a:r>
              <a:rPr lang="en-US" altLang="zh-CN" b="1" dirty="0" err="1">
                <a:solidFill>
                  <a:srgbClr val="FF0000"/>
                </a:solidFill>
                <a:latin typeface="微软雅黑" charset="0"/>
                <a:ea typeface="微软雅黑" charset="0"/>
              </a:rPr>
              <a:t>ready_threads</a:t>
            </a:r>
            <a:endParaRPr lang="en-US" altLang="zh-CN" b="1" dirty="0">
              <a:solidFill>
                <a:srgbClr val="FF0000"/>
              </a:solidFill>
              <a:latin typeface="微软雅黑" charset="0"/>
              <a:ea typeface="微软雅黑" charset="0"/>
            </a:endParaRPr>
          </a:p>
        </p:txBody>
      </p:sp>
      <p:sp>
        <p:nvSpPr>
          <p:cNvPr id="110" name="右大括号 109">
            <a:extLst>
              <a:ext uri="{FF2B5EF4-FFF2-40B4-BE49-F238E27FC236}">
                <a16:creationId xmlns:a16="http://schemas.microsoft.com/office/drawing/2014/main" id="{D2EC7B52-8860-44D4-8677-964D3D49102B}"/>
              </a:ext>
            </a:extLst>
          </p:cNvPr>
          <p:cNvSpPr/>
          <p:nvPr/>
        </p:nvSpPr>
        <p:spPr>
          <a:xfrm>
            <a:off x="10496092" y="1646906"/>
            <a:ext cx="618525" cy="42273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C6FDC24B-6EA8-4106-8F20-581CA1759BEC}"/>
              </a:ext>
            </a:extLst>
          </p:cNvPr>
          <p:cNvSpPr txBox="1"/>
          <p:nvPr/>
        </p:nvSpPr>
        <p:spPr>
          <a:xfrm>
            <a:off x="11291045" y="2944971"/>
            <a:ext cx="553998" cy="1631216"/>
          </a:xfrm>
          <a:prstGeom prst="rect">
            <a:avLst/>
          </a:prstGeom>
          <a:noFill/>
        </p:spPr>
        <p:txBody>
          <a:bodyPr vert="eaVert" wrap="none" rtlCol="0">
            <a:spAutoFit/>
          </a:bodyPr>
          <a:lstStyle/>
          <a:p>
            <a:r>
              <a:rPr lang="zh-CN" altLang="en-US" sz="2400" dirty="0"/>
              <a:t>浮点数运算</a:t>
            </a:r>
          </a:p>
        </p:txBody>
      </p:sp>
      <p:sp>
        <p:nvSpPr>
          <p:cNvPr id="112" name="文本框 111">
            <a:extLst>
              <a:ext uri="{FF2B5EF4-FFF2-40B4-BE49-F238E27FC236}">
                <a16:creationId xmlns:a16="http://schemas.microsoft.com/office/drawing/2014/main" id="{218B8DA2-66C4-4F5B-A9A4-6172780CEDA2}"/>
              </a:ext>
            </a:extLst>
          </p:cNvPr>
          <p:cNvSpPr txBox="1"/>
          <p:nvPr/>
        </p:nvSpPr>
        <p:spPr>
          <a:xfrm>
            <a:off x="9004861" y="6230733"/>
            <a:ext cx="1800493" cy="369332"/>
          </a:xfrm>
          <a:prstGeom prst="rect">
            <a:avLst/>
          </a:prstGeom>
          <a:noFill/>
        </p:spPr>
        <p:txBody>
          <a:bodyPr wrap="none" rtlCol="0">
            <a:spAutoFit/>
          </a:bodyPr>
          <a:lstStyle/>
          <a:p>
            <a:r>
              <a:rPr lang="zh-CN" altLang="en-US" dirty="0"/>
              <a:t>在头文件中声明</a:t>
            </a:r>
          </a:p>
        </p:txBody>
      </p:sp>
      <p:sp>
        <p:nvSpPr>
          <p:cNvPr id="45" name="矩形 44">
            <a:extLst>
              <a:ext uri="{FF2B5EF4-FFF2-40B4-BE49-F238E27FC236}">
                <a16:creationId xmlns:a16="http://schemas.microsoft.com/office/drawing/2014/main" id="{724911CC-1F76-4009-A956-AE8B7D32A957}"/>
              </a:ext>
            </a:extLst>
          </p:cNvPr>
          <p:cNvSpPr/>
          <p:nvPr/>
        </p:nvSpPr>
        <p:spPr>
          <a:xfrm>
            <a:off x="4665080" y="2055003"/>
            <a:ext cx="5946154" cy="369332"/>
          </a:xfrm>
          <a:prstGeom prst="rect">
            <a:avLst/>
          </a:prstGeom>
        </p:spPr>
        <p:txBody>
          <a:bodyPr wrap="square">
            <a:spAutoFit/>
          </a:bodyPr>
          <a:lstStyle/>
          <a:p>
            <a:r>
              <a:rPr lang="zh-CN" altLang="en-US" b="1" dirty="0">
                <a:solidFill>
                  <a:srgbClr val="FF0000"/>
                </a:solidFill>
              </a:rPr>
              <a:t>＋</a:t>
            </a:r>
            <a:r>
              <a:rPr lang="en-US" altLang="zh-CN" b="1" dirty="0">
                <a:solidFill>
                  <a:srgbClr val="FF0000"/>
                </a:solidFill>
              </a:rPr>
              <a:t>1</a:t>
            </a:r>
            <a:endParaRPr lang="zh-CN" altLang="en-US" b="1" dirty="0">
              <a:solidFill>
                <a:srgbClr val="FF0000"/>
              </a:solidFill>
            </a:endParaRPr>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1C0A4-D88A-47FE-9E54-94186936707D}"/>
              </a:ext>
            </a:extLst>
          </p:cNvPr>
          <p:cNvSpPr txBox="1"/>
          <p:nvPr/>
        </p:nvSpPr>
        <p:spPr>
          <a:xfrm>
            <a:off x="428135" y="567548"/>
            <a:ext cx="2781531" cy="523220"/>
          </a:xfrm>
          <a:prstGeom prst="rect">
            <a:avLst/>
          </a:prstGeom>
          <a:noFill/>
        </p:spPr>
        <p:txBody>
          <a:bodyPr wrap="none" rtlCol="0">
            <a:spAutoFit/>
          </a:bodyPr>
          <a:lstStyle/>
          <a:p>
            <a:r>
              <a:rPr lang="zh-CN" altLang="en-US" sz="2800" dirty="0"/>
              <a:t>每</a:t>
            </a:r>
            <a:r>
              <a:rPr lang="en-US" altLang="zh-CN" sz="2800" dirty="0"/>
              <a:t>1</a:t>
            </a:r>
            <a:r>
              <a:rPr lang="zh-CN" altLang="en-US" sz="2800" dirty="0"/>
              <a:t>个</a:t>
            </a:r>
            <a:r>
              <a:rPr lang="en-US" altLang="zh-CN" sz="2800" dirty="0"/>
              <a:t>tick</a:t>
            </a:r>
            <a:r>
              <a:rPr lang="zh-CN" altLang="en-US" sz="2800" dirty="0"/>
              <a:t>加</a:t>
            </a:r>
            <a:r>
              <a:rPr lang="en-US" altLang="zh-CN" sz="2800" dirty="0"/>
              <a:t>1cpu</a:t>
            </a:r>
          </a:p>
        </p:txBody>
      </p:sp>
      <p:sp>
        <p:nvSpPr>
          <p:cNvPr id="3" name="文本框 2">
            <a:extLst>
              <a:ext uri="{FF2B5EF4-FFF2-40B4-BE49-F238E27FC236}">
                <a16:creationId xmlns:a16="http://schemas.microsoft.com/office/drawing/2014/main" id="{5DC3AC2B-D006-4BBE-B304-D7C4EBCCF6D9}"/>
              </a:ext>
            </a:extLst>
          </p:cNvPr>
          <p:cNvSpPr txBox="1"/>
          <p:nvPr/>
        </p:nvSpPr>
        <p:spPr>
          <a:xfrm>
            <a:off x="428135" y="1124698"/>
            <a:ext cx="9393782" cy="5262979"/>
          </a:xfrm>
          <a:prstGeom prst="rect">
            <a:avLst/>
          </a:prstGeom>
          <a:noFill/>
        </p:spPr>
        <p:txBody>
          <a:bodyPr wrap="square" rtlCol="0">
            <a:spAutoFit/>
          </a:bodyPr>
          <a:lstStyle/>
          <a:p>
            <a:endParaRPr lang="en-US" altLang="zh-CN" sz="2400" dirty="0"/>
          </a:p>
          <a:p>
            <a:r>
              <a:rPr lang="en-US" altLang="zh-CN" sz="2400" i="1" dirty="0"/>
              <a:t>void </a:t>
            </a:r>
            <a:r>
              <a:rPr lang="en-US" altLang="zh-CN" sz="2400" i="1" dirty="0" err="1"/>
              <a:t>thread_mlfqs_increase_recent_cpu_by_one</a:t>
            </a:r>
            <a:r>
              <a:rPr lang="en-US" altLang="zh-CN" sz="2400" i="1" dirty="0"/>
              <a:t> (void)</a:t>
            </a:r>
          </a:p>
          <a:p>
            <a:r>
              <a:rPr lang="en-US" altLang="zh-CN" sz="2400" i="1" dirty="0"/>
              <a:t>{</a:t>
            </a:r>
          </a:p>
          <a:p>
            <a:r>
              <a:rPr lang="en-US" altLang="zh-CN" sz="2400" i="1" dirty="0"/>
              <a:t>  ASSERT (</a:t>
            </a:r>
            <a:r>
              <a:rPr lang="en-US" altLang="zh-CN" sz="2400" i="1" dirty="0" err="1"/>
              <a:t>thread_mlfqs</a:t>
            </a:r>
            <a:r>
              <a:rPr lang="en-US" altLang="zh-CN" sz="2400" i="1" dirty="0"/>
              <a:t>);</a:t>
            </a:r>
          </a:p>
          <a:p>
            <a:r>
              <a:rPr lang="en-US" altLang="zh-CN" sz="2400" i="1" dirty="0"/>
              <a:t>  ASSERT (</a:t>
            </a:r>
            <a:r>
              <a:rPr lang="en-US" altLang="zh-CN" sz="2400" i="1" dirty="0" err="1"/>
              <a:t>intr_context</a:t>
            </a:r>
            <a:r>
              <a:rPr lang="en-US" altLang="zh-CN" sz="2400" i="1" dirty="0"/>
              <a:t> ());</a:t>
            </a:r>
          </a:p>
          <a:p>
            <a:endParaRPr lang="en-US" altLang="zh-CN" sz="2400" i="1" dirty="0"/>
          </a:p>
          <a:p>
            <a:r>
              <a:rPr lang="en-US" altLang="zh-CN" sz="2400" i="1" dirty="0"/>
              <a:t>  struct thread *</a:t>
            </a:r>
            <a:r>
              <a:rPr lang="en-US" altLang="zh-CN" sz="2400" i="1" dirty="0" err="1"/>
              <a:t>current_thread</a:t>
            </a:r>
            <a:r>
              <a:rPr lang="en-US" altLang="zh-CN" sz="2400" i="1" dirty="0"/>
              <a:t> = </a:t>
            </a:r>
            <a:r>
              <a:rPr lang="en-US" altLang="zh-CN" sz="2400" i="1" dirty="0" err="1"/>
              <a:t>thread_current</a:t>
            </a:r>
            <a:r>
              <a:rPr lang="en-US" altLang="zh-CN" sz="2400" i="1" dirty="0"/>
              <a:t> ();</a:t>
            </a:r>
          </a:p>
          <a:p>
            <a:endParaRPr lang="en-US" altLang="zh-CN" sz="2400" i="1" dirty="0"/>
          </a:p>
          <a:p>
            <a:r>
              <a:rPr lang="en-US" altLang="zh-CN" sz="2400" b="1" i="1" dirty="0"/>
              <a:t>  if (</a:t>
            </a:r>
            <a:r>
              <a:rPr lang="en-US" altLang="zh-CN" sz="2400" b="1" i="1" dirty="0" err="1"/>
              <a:t>current_thread</a:t>
            </a:r>
            <a:r>
              <a:rPr lang="en-US" altLang="zh-CN" sz="2400" b="1" i="1" dirty="0"/>
              <a:t> == </a:t>
            </a:r>
            <a:r>
              <a:rPr lang="en-US" altLang="zh-CN" sz="2400" b="1" i="1" dirty="0" err="1"/>
              <a:t>idle_thread</a:t>
            </a:r>
            <a:r>
              <a:rPr lang="en-US" altLang="zh-CN" sz="2400" b="1" i="1" dirty="0"/>
              <a:t>)</a:t>
            </a:r>
          </a:p>
          <a:p>
            <a:r>
              <a:rPr lang="en-US" altLang="zh-CN" sz="2400" b="1" i="1" dirty="0"/>
              <a:t>    return;       </a:t>
            </a:r>
            <a:r>
              <a:rPr lang="en-US" altLang="zh-CN" sz="2400" i="1" dirty="0"/>
              <a:t>//</a:t>
            </a:r>
            <a:r>
              <a:rPr lang="zh-CN" altLang="en-US" sz="2400" dirty="0">
                <a:solidFill>
                  <a:schemeClr val="bg1">
                    <a:lumMod val="50000"/>
                  </a:schemeClr>
                </a:solidFill>
                <a:latin typeface="微软雅黑" charset="0"/>
                <a:ea typeface="微软雅黑" charset="0"/>
              </a:rPr>
              <a:t>更新时运行或准备运行的线程数（不包括空闲线程）</a:t>
            </a:r>
            <a:endParaRPr lang="en-US" altLang="zh-CN" sz="2400" i="1" dirty="0"/>
          </a:p>
          <a:p>
            <a:endParaRPr lang="en-US" altLang="zh-CN" sz="2400" b="1" i="1" dirty="0"/>
          </a:p>
          <a:p>
            <a:r>
              <a:rPr lang="en-US" altLang="zh-CN" sz="2400" i="1" dirty="0"/>
              <a:t>  </a:t>
            </a:r>
            <a:r>
              <a:rPr lang="en-US" altLang="zh-CN" sz="2400" i="1" dirty="0" err="1"/>
              <a:t>current_thread</a:t>
            </a:r>
            <a:r>
              <a:rPr lang="en-US" altLang="zh-CN" sz="2400" i="1" dirty="0"/>
              <a:t>-&gt;</a:t>
            </a:r>
            <a:r>
              <a:rPr lang="en-US" altLang="zh-CN" sz="2400" i="1" dirty="0" err="1"/>
              <a:t>recent_cpu</a:t>
            </a:r>
            <a:r>
              <a:rPr lang="en-US" altLang="zh-CN" sz="2400" i="1" dirty="0"/>
              <a:t> = FP_ADD_MIX (</a:t>
            </a:r>
            <a:r>
              <a:rPr lang="en-US" altLang="zh-CN" sz="2400" i="1" dirty="0" err="1"/>
              <a:t>current_thread</a:t>
            </a:r>
            <a:r>
              <a:rPr lang="en-US" altLang="zh-CN" sz="2400" i="1" dirty="0"/>
              <a:t>-&gt;</a:t>
            </a:r>
            <a:r>
              <a:rPr lang="en-US" altLang="zh-CN" sz="2400" i="1" dirty="0" err="1"/>
              <a:t>recent_cpu</a:t>
            </a:r>
            <a:r>
              <a:rPr lang="en-US" altLang="zh-CN" sz="2400" i="1" dirty="0"/>
              <a:t>, 1);</a:t>
            </a:r>
          </a:p>
          <a:p>
            <a:r>
              <a:rPr lang="en-US" altLang="zh-CN" sz="2400" i="1" dirty="0"/>
              <a:t>}</a:t>
            </a:r>
            <a:endParaRPr lang="zh-CN" altLang="en-US" sz="2400" i="1" dirty="0"/>
          </a:p>
        </p:txBody>
      </p:sp>
    </p:spTree>
    <p:extLst>
      <p:ext uri="{BB962C8B-B14F-4D97-AF65-F5344CB8AC3E}">
        <p14:creationId xmlns:p14="http://schemas.microsoft.com/office/powerpoint/2010/main" val="2398486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1C0A4-D88A-47FE-9E54-94186936707D}"/>
              </a:ext>
            </a:extLst>
          </p:cNvPr>
          <p:cNvSpPr txBox="1"/>
          <p:nvPr/>
        </p:nvSpPr>
        <p:spPr>
          <a:xfrm>
            <a:off x="428135" y="305938"/>
            <a:ext cx="4512326" cy="523220"/>
          </a:xfrm>
          <a:prstGeom prst="rect">
            <a:avLst/>
          </a:prstGeom>
          <a:noFill/>
        </p:spPr>
        <p:txBody>
          <a:bodyPr wrap="none" rtlCol="0">
            <a:spAutoFit/>
          </a:bodyPr>
          <a:lstStyle/>
          <a:p>
            <a:r>
              <a:rPr lang="zh-CN" altLang="en-US" sz="2800" dirty="0"/>
              <a:t>每</a:t>
            </a:r>
            <a:r>
              <a:rPr lang="en-US" altLang="zh-CN" sz="2800" dirty="0"/>
              <a:t>1</a:t>
            </a:r>
            <a:r>
              <a:rPr lang="zh-CN" altLang="en-US" sz="2800" dirty="0"/>
              <a:t>秒加更新</a:t>
            </a:r>
            <a:r>
              <a:rPr lang="en-US" altLang="zh-CN" sz="2800" dirty="0" err="1"/>
              <a:t>cpu</a:t>
            </a:r>
            <a:r>
              <a:rPr lang="zh-CN" altLang="en-US" sz="2800" dirty="0"/>
              <a:t>和</a:t>
            </a:r>
            <a:r>
              <a:rPr lang="en-US" altLang="zh-CN" sz="2800" dirty="0" err="1"/>
              <a:t>load_avg</a:t>
            </a:r>
            <a:endParaRPr lang="en-US" altLang="zh-CN" sz="2800" dirty="0"/>
          </a:p>
        </p:txBody>
      </p:sp>
      <p:sp>
        <p:nvSpPr>
          <p:cNvPr id="3" name="文本框 2">
            <a:extLst>
              <a:ext uri="{FF2B5EF4-FFF2-40B4-BE49-F238E27FC236}">
                <a16:creationId xmlns:a16="http://schemas.microsoft.com/office/drawing/2014/main" id="{5DC3AC2B-D006-4BBE-B304-D7C4EBCCF6D9}"/>
              </a:ext>
            </a:extLst>
          </p:cNvPr>
          <p:cNvSpPr txBox="1"/>
          <p:nvPr/>
        </p:nvSpPr>
        <p:spPr>
          <a:xfrm>
            <a:off x="428135" y="919740"/>
            <a:ext cx="9393782" cy="5632311"/>
          </a:xfrm>
          <a:prstGeom prst="rect">
            <a:avLst/>
          </a:prstGeom>
          <a:noFill/>
        </p:spPr>
        <p:txBody>
          <a:bodyPr wrap="square" rtlCol="0">
            <a:spAutoFit/>
          </a:bodyPr>
          <a:lstStyle/>
          <a:p>
            <a:r>
              <a:rPr lang="en-US" altLang="zh-CN" sz="2400" i="1" dirty="0"/>
              <a:t>void </a:t>
            </a:r>
            <a:r>
              <a:rPr lang="en-US" altLang="zh-CN" sz="2400" i="1" dirty="0" err="1"/>
              <a:t>thread_mlfqs_update_load_avg_and_recent_cpu</a:t>
            </a:r>
            <a:r>
              <a:rPr lang="en-US" altLang="zh-CN" sz="2400" i="1" dirty="0"/>
              <a:t> (void)</a:t>
            </a:r>
          </a:p>
          <a:p>
            <a:r>
              <a:rPr lang="en-US" altLang="zh-CN" sz="2400" i="1" dirty="0"/>
              <a:t>{</a:t>
            </a:r>
          </a:p>
          <a:p>
            <a:r>
              <a:rPr lang="en-US" altLang="zh-CN" sz="2400" i="1" dirty="0"/>
              <a:t>  ……</a:t>
            </a:r>
          </a:p>
          <a:p>
            <a:r>
              <a:rPr lang="en-US" altLang="zh-CN" sz="2400" i="1" dirty="0"/>
              <a:t>  </a:t>
            </a:r>
            <a:r>
              <a:rPr lang="en-US" altLang="zh-CN" sz="2400" b="1" i="1" dirty="0" err="1"/>
              <a:t>load_avg</a:t>
            </a:r>
            <a:r>
              <a:rPr lang="en-US" altLang="zh-CN" sz="2400" b="1" i="1" dirty="0"/>
              <a:t> = FP_ADD (FP_DIV_MIX (FP_MULT_MIX (</a:t>
            </a:r>
            <a:r>
              <a:rPr lang="en-US" altLang="zh-CN" sz="2400" b="1" i="1" dirty="0" err="1"/>
              <a:t>load_avg</a:t>
            </a:r>
            <a:r>
              <a:rPr lang="en-US" altLang="zh-CN" sz="2400" b="1" i="1" dirty="0"/>
              <a:t>, 59), 60), FP_DIV_MIX (FP_CONST (</a:t>
            </a:r>
            <a:r>
              <a:rPr lang="en-US" altLang="zh-CN" sz="2400" b="1" i="1" dirty="0" err="1"/>
              <a:t>ready_threads</a:t>
            </a:r>
            <a:r>
              <a:rPr lang="en-US" altLang="zh-CN" sz="2400" b="1" i="1" dirty="0"/>
              <a:t>), 60));</a:t>
            </a:r>
          </a:p>
          <a:p>
            <a:endParaRPr lang="en-US" altLang="zh-CN" sz="2400" i="1" dirty="0"/>
          </a:p>
          <a:p>
            <a:r>
              <a:rPr lang="en-US" altLang="zh-CN" sz="2400" i="1" dirty="0"/>
              <a:t>  </a:t>
            </a:r>
            <a:r>
              <a:rPr lang="en-US" altLang="zh-CN" sz="2400" b="1" i="1" dirty="0"/>
              <a:t>struct thread *t;</a:t>
            </a:r>
          </a:p>
          <a:p>
            <a:r>
              <a:rPr lang="en-US" altLang="zh-CN" sz="2400" b="1" i="1" dirty="0"/>
              <a:t>  struct </a:t>
            </a:r>
            <a:r>
              <a:rPr lang="en-US" altLang="zh-CN" sz="2400" b="1" i="1" dirty="0" err="1"/>
              <a:t>list_elem</a:t>
            </a:r>
            <a:r>
              <a:rPr lang="en-US" altLang="zh-CN" sz="2400" b="1" i="1" dirty="0"/>
              <a:t> *e = </a:t>
            </a:r>
            <a:r>
              <a:rPr lang="en-US" altLang="zh-CN" sz="2400" b="1" i="1" dirty="0" err="1"/>
              <a:t>list_begin</a:t>
            </a:r>
            <a:r>
              <a:rPr lang="en-US" altLang="zh-CN" sz="2400" b="1" i="1" dirty="0"/>
              <a:t> (&amp;</a:t>
            </a:r>
            <a:r>
              <a:rPr lang="en-US" altLang="zh-CN" sz="2400" b="1" i="1" dirty="0" err="1"/>
              <a:t>all_list</a:t>
            </a:r>
            <a:r>
              <a:rPr lang="en-US" altLang="zh-CN" sz="2400" b="1" i="1" dirty="0"/>
              <a:t>);</a:t>
            </a:r>
          </a:p>
          <a:p>
            <a:r>
              <a:rPr lang="en-US" altLang="zh-CN" sz="2400" b="1" i="1" dirty="0"/>
              <a:t>  for (; e != </a:t>
            </a:r>
            <a:r>
              <a:rPr lang="en-US" altLang="zh-CN" sz="2400" b="1" i="1" dirty="0" err="1"/>
              <a:t>list_end</a:t>
            </a:r>
            <a:r>
              <a:rPr lang="en-US" altLang="zh-CN" sz="2400" b="1" i="1" dirty="0"/>
              <a:t> (&amp;</a:t>
            </a:r>
            <a:r>
              <a:rPr lang="en-US" altLang="zh-CN" sz="2400" b="1" i="1" dirty="0" err="1"/>
              <a:t>all_list</a:t>
            </a:r>
            <a:r>
              <a:rPr lang="en-US" altLang="zh-CN" sz="2400" b="1" i="1" dirty="0"/>
              <a:t>); e = </a:t>
            </a:r>
            <a:r>
              <a:rPr lang="en-US" altLang="zh-CN" sz="2400" b="1" i="1" dirty="0" err="1"/>
              <a:t>list_next</a:t>
            </a:r>
            <a:r>
              <a:rPr lang="en-US" altLang="zh-CN" sz="2400" b="1" i="1" dirty="0"/>
              <a:t> (e))</a:t>
            </a:r>
          </a:p>
          <a:p>
            <a:r>
              <a:rPr lang="en-US" altLang="zh-CN" sz="2400" b="1" i="1" dirty="0"/>
              <a:t>  {</a:t>
            </a:r>
          </a:p>
          <a:p>
            <a:r>
              <a:rPr lang="en-US" altLang="zh-CN" sz="2400" b="1" i="1" dirty="0"/>
              <a:t>    t = </a:t>
            </a:r>
            <a:r>
              <a:rPr lang="en-US" altLang="zh-CN" sz="2400" b="1" i="1" dirty="0" err="1"/>
              <a:t>list_entry</a:t>
            </a:r>
            <a:r>
              <a:rPr lang="en-US" altLang="zh-CN" sz="2400" b="1" i="1" dirty="0"/>
              <a:t>(e, struct thread, </a:t>
            </a:r>
            <a:r>
              <a:rPr lang="en-US" altLang="zh-CN" sz="2400" b="1" i="1" dirty="0" err="1"/>
              <a:t>allelem</a:t>
            </a:r>
            <a:r>
              <a:rPr lang="en-US" altLang="zh-CN" sz="2400" b="1" i="1" dirty="0"/>
              <a:t>);   //</a:t>
            </a:r>
            <a:r>
              <a:rPr lang="zh-CN" altLang="en-US" sz="2400" b="1" dirty="0">
                <a:solidFill>
                  <a:schemeClr val="bg1">
                    <a:lumMod val="50000"/>
                  </a:schemeClr>
                </a:solidFill>
                <a:latin typeface="微软雅黑" charset="0"/>
                <a:ea typeface="微软雅黑" charset="0"/>
              </a:rPr>
              <a:t>对所有线程更新</a:t>
            </a:r>
            <a:endParaRPr lang="en-US" altLang="zh-CN" sz="2400" b="1" i="1" dirty="0"/>
          </a:p>
          <a:p>
            <a:r>
              <a:rPr lang="en-US" altLang="zh-CN" sz="2400" i="1" dirty="0"/>
              <a:t>    if (t != </a:t>
            </a:r>
            <a:r>
              <a:rPr lang="en-US" altLang="zh-CN" sz="2400" i="1" dirty="0" err="1"/>
              <a:t>idle_thread</a:t>
            </a:r>
            <a:r>
              <a:rPr lang="en-US" altLang="zh-CN" sz="2400" i="1" dirty="0"/>
              <a:t>)</a:t>
            </a:r>
          </a:p>
          <a:p>
            <a:r>
              <a:rPr lang="en-US" altLang="zh-CN" sz="2400" i="1" dirty="0"/>
              <a:t>    {……    }</a:t>
            </a:r>
          </a:p>
          <a:p>
            <a:r>
              <a:rPr lang="en-US" altLang="zh-CN" sz="2400" i="1" dirty="0"/>
              <a:t>  }</a:t>
            </a:r>
          </a:p>
          <a:p>
            <a:r>
              <a:rPr lang="en-US" altLang="zh-CN" sz="2400" i="1" dirty="0"/>
              <a:t>}</a:t>
            </a:r>
            <a:endParaRPr lang="zh-CN" altLang="en-US" sz="2400" i="1" dirty="0"/>
          </a:p>
        </p:txBody>
      </p:sp>
    </p:spTree>
    <p:extLst>
      <p:ext uri="{BB962C8B-B14F-4D97-AF65-F5344CB8AC3E}">
        <p14:creationId xmlns:p14="http://schemas.microsoft.com/office/powerpoint/2010/main" val="1937750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1C0A4-D88A-47FE-9E54-94186936707D}"/>
              </a:ext>
            </a:extLst>
          </p:cNvPr>
          <p:cNvSpPr txBox="1"/>
          <p:nvPr/>
        </p:nvSpPr>
        <p:spPr>
          <a:xfrm>
            <a:off x="428135" y="305938"/>
            <a:ext cx="3506088" cy="523220"/>
          </a:xfrm>
          <a:prstGeom prst="rect">
            <a:avLst/>
          </a:prstGeom>
          <a:noFill/>
        </p:spPr>
        <p:txBody>
          <a:bodyPr wrap="none" rtlCol="0">
            <a:spAutoFit/>
          </a:bodyPr>
          <a:lstStyle/>
          <a:p>
            <a:r>
              <a:rPr lang="zh-CN" altLang="en-US" sz="2800" dirty="0"/>
              <a:t>每</a:t>
            </a:r>
            <a:r>
              <a:rPr lang="en-US" altLang="zh-CN" sz="2800" dirty="0"/>
              <a:t>4</a:t>
            </a:r>
            <a:r>
              <a:rPr lang="zh-CN" altLang="en-US" sz="2800" dirty="0"/>
              <a:t>个</a:t>
            </a:r>
            <a:r>
              <a:rPr lang="en-US" altLang="zh-CN" sz="2800" dirty="0"/>
              <a:t>tick</a:t>
            </a:r>
            <a:r>
              <a:rPr lang="zh-CN" altLang="en-US" sz="2800" dirty="0"/>
              <a:t>更新</a:t>
            </a:r>
            <a:r>
              <a:rPr lang="en-US" altLang="zh-CN" sz="2800" dirty="0"/>
              <a:t>priority</a:t>
            </a:r>
          </a:p>
        </p:txBody>
      </p:sp>
      <p:sp>
        <p:nvSpPr>
          <p:cNvPr id="3" name="文本框 2">
            <a:extLst>
              <a:ext uri="{FF2B5EF4-FFF2-40B4-BE49-F238E27FC236}">
                <a16:creationId xmlns:a16="http://schemas.microsoft.com/office/drawing/2014/main" id="{5DC3AC2B-D006-4BBE-B304-D7C4EBCCF6D9}"/>
              </a:ext>
            </a:extLst>
          </p:cNvPr>
          <p:cNvSpPr txBox="1"/>
          <p:nvPr/>
        </p:nvSpPr>
        <p:spPr>
          <a:xfrm>
            <a:off x="428135" y="1218658"/>
            <a:ext cx="9393782" cy="5262979"/>
          </a:xfrm>
          <a:prstGeom prst="rect">
            <a:avLst/>
          </a:prstGeom>
          <a:noFill/>
        </p:spPr>
        <p:txBody>
          <a:bodyPr wrap="square" rtlCol="0">
            <a:spAutoFit/>
          </a:bodyPr>
          <a:lstStyle/>
          <a:p>
            <a:r>
              <a:rPr lang="en-US" altLang="zh-CN" sz="2400" i="1" dirty="0"/>
              <a:t>void </a:t>
            </a:r>
            <a:r>
              <a:rPr lang="en-US" altLang="zh-CN" sz="2400" i="1" dirty="0" err="1"/>
              <a:t>thread_mlfqs_update_priority</a:t>
            </a:r>
            <a:r>
              <a:rPr lang="en-US" altLang="zh-CN" sz="2400" i="1" dirty="0"/>
              <a:t> (struct thread *t)</a:t>
            </a:r>
          </a:p>
          <a:p>
            <a:r>
              <a:rPr lang="en-US" altLang="zh-CN" sz="2400" i="1" dirty="0"/>
              <a:t>{</a:t>
            </a:r>
          </a:p>
          <a:p>
            <a:r>
              <a:rPr lang="en-US" altLang="zh-CN" sz="2400" i="1" dirty="0"/>
              <a:t>  if (t == </a:t>
            </a:r>
            <a:r>
              <a:rPr lang="en-US" altLang="zh-CN" sz="2400" i="1" dirty="0" err="1"/>
              <a:t>idle_thread</a:t>
            </a:r>
            <a:r>
              <a:rPr lang="en-US" altLang="zh-CN" sz="2400" i="1" dirty="0"/>
              <a:t>)</a:t>
            </a:r>
          </a:p>
          <a:p>
            <a:r>
              <a:rPr lang="en-US" altLang="zh-CN" sz="2400" i="1" dirty="0"/>
              <a:t>    return;</a:t>
            </a:r>
          </a:p>
          <a:p>
            <a:endParaRPr lang="en-US" altLang="zh-CN" sz="2400" i="1" dirty="0"/>
          </a:p>
          <a:p>
            <a:r>
              <a:rPr lang="en-US" altLang="zh-CN" sz="2400" i="1" dirty="0"/>
              <a:t>  ASSERT (</a:t>
            </a:r>
            <a:r>
              <a:rPr lang="en-US" altLang="zh-CN" sz="2400" i="1" dirty="0" err="1"/>
              <a:t>thread_mlfqs</a:t>
            </a:r>
            <a:r>
              <a:rPr lang="en-US" altLang="zh-CN" sz="2400" i="1" dirty="0"/>
              <a:t>);</a:t>
            </a:r>
          </a:p>
          <a:p>
            <a:r>
              <a:rPr lang="en-US" altLang="zh-CN" sz="2400" i="1" dirty="0"/>
              <a:t>  ASSERT (t != </a:t>
            </a:r>
            <a:r>
              <a:rPr lang="en-US" altLang="zh-CN" sz="2400" i="1" dirty="0" err="1"/>
              <a:t>idle_thread</a:t>
            </a:r>
            <a:r>
              <a:rPr lang="en-US" altLang="zh-CN" sz="2400" i="1" dirty="0"/>
              <a:t>);</a:t>
            </a:r>
          </a:p>
          <a:p>
            <a:endParaRPr lang="en-US" altLang="zh-CN" sz="2400" i="1" dirty="0"/>
          </a:p>
          <a:p>
            <a:r>
              <a:rPr lang="en-US" altLang="zh-CN" sz="2400" i="1" dirty="0"/>
              <a:t>  t-&gt;priority = FP_INT_PART (FP_SUB_MIX (FP_SUB (FP_CONST (PRI_MAX), FP_DIV_MIX (t-&gt;</a:t>
            </a:r>
            <a:r>
              <a:rPr lang="en-US" altLang="zh-CN" sz="2400" i="1" dirty="0" err="1"/>
              <a:t>recent_cpu</a:t>
            </a:r>
            <a:r>
              <a:rPr lang="en-US" altLang="zh-CN" sz="2400" i="1" dirty="0"/>
              <a:t>, 4)), 2 * t-&gt;nice));</a:t>
            </a:r>
          </a:p>
          <a:p>
            <a:r>
              <a:rPr lang="en-US" altLang="zh-CN" sz="2400" i="1" dirty="0"/>
              <a:t>    </a:t>
            </a:r>
            <a:r>
              <a:rPr lang="en-US" altLang="zh-CN" sz="2400" b="1" i="1" dirty="0"/>
              <a:t>if (t-&gt; priority &gt; PRI_MAX)     t-&gt; priority = PRI_MAX;</a:t>
            </a:r>
          </a:p>
          <a:p>
            <a:r>
              <a:rPr lang="en-US" altLang="zh-CN" sz="2400" b="1" i="1" dirty="0"/>
              <a:t>    if (t-&gt; priority &lt; PRI_MIN)     t-&gt; priority = PRI_MIN;</a:t>
            </a:r>
          </a:p>
          <a:p>
            <a:r>
              <a:rPr lang="en-US" altLang="zh-CN" sz="2400" b="1" i="1" dirty="0"/>
              <a:t>//</a:t>
            </a:r>
            <a:r>
              <a:rPr lang="zh-CN" altLang="en-US" sz="2400" b="1" dirty="0">
                <a:solidFill>
                  <a:schemeClr val="bg1">
                    <a:lumMod val="50000"/>
                  </a:schemeClr>
                </a:solidFill>
                <a:latin typeface="微软雅黑" charset="0"/>
                <a:ea typeface="微软雅黑" charset="0"/>
              </a:rPr>
              <a:t>介于</a:t>
            </a:r>
            <a:r>
              <a:rPr lang="en-US" altLang="zh-CN" sz="2400" b="1" dirty="0">
                <a:solidFill>
                  <a:schemeClr val="bg1">
                    <a:lumMod val="50000"/>
                  </a:schemeClr>
                </a:solidFill>
                <a:latin typeface="微软雅黑" charset="0"/>
                <a:ea typeface="微软雅黑" charset="0"/>
              </a:rPr>
              <a:t>0</a:t>
            </a:r>
            <a:r>
              <a:rPr lang="zh-CN" altLang="en-US" sz="2400" b="1" dirty="0">
                <a:solidFill>
                  <a:schemeClr val="bg1">
                    <a:lumMod val="50000"/>
                  </a:schemeClr>
                </a:solidFill>
                <a:latin typeface="微软雅黑" charset="0"/>
                <a:ea typeface="微软雅黑" charset="0"/>
              </a:rPr>
              <a:t>（</a:t>
            </a:r>
            <a:r>
              <a:rPr lang="en-US" altLang="zh-CN" sz="2400" b="1" dirty="0">
                <a:solidFill>
                  <a:schemeClr val="bg1">
                    <a:lumMod val="50000"/>
                  </a:schemeClr>
                </a:solidFill>
                <a:latin typeface="微软雅黑" charset="0"/>
                <a:ea typeface="微软雅黑" charset="0"/>
              </a:rPr>
              <a:t>PRI_MIN</a:t>
            </a:r>
            <a:r>
              <a:rPr lang="zh-CN" altLang="en-US" sz="2400" b="1" dirty="0">
                <a:solidFill>
                  <a:schemeClr val="bg1">
                    <a:lumMod val="50000"/>
                  </a:schemeClr>
                </a:solidFill>
                <a:latin typeface="微软雅黑" charset="0"/>
                <a:ea typeface="微软雅黑" charset="0"/>
              </a:rPr>
              <a:t>）到</a:t>
            </a:r>
            <a:r>
              <a:rPr lang="en-US" altLang="zh-CN" sz="2400" b="1" dirty="0">
                <a:solidFill>
                  <a:schemeClr val="bg1">
                    <a:lumMod val="50000"/>
                  </a:schemeClr>
                </a:solidFill>
                <a:latin typeface="微软雅黑" charset="0"/>
                <a:ea typeface="微软雅黑" charset="0"/>
              </a:rPr>
              <a:t>63</a:t>
            </a:r>
            <a:r>
              <a:rPr lang="zh-CN" altLang="en-US" sz="2400" b="1" dirty="0">
                <a:solidFill>
                  <a:schemeClr val="bg1">
                    <a:lumMod val="50000"/>
                  </a:schemeClr>
                </a:solidFill>
                <a:latin typeface="微软雅黑" charset="0"/>
                <a:ea typeface="微软雅黑" charset="0"/>
              </a:rPr>
              <a:t>（</a:t>
            </a:r>
            <a:r>
              <a:rPr lang="en-US" altLang="zh-CN" sz="2400" b="1" dirty="0">
                <a:solidFill>
                  <a:schemeClr val="bg1">
                    <a:lumMod val="50000"/>
                  </a:schemeClr>
                </a:solidFill>
                <a:latin typeface="微软雅黑" charset="0"/>
                <a:ea typeface="微软雅黑" charset="0"/>
              </a:rPr>
              <a:t>PRI_MAX</a:t>
            </a:r>
            <a:r>
              <a:rPr lang="zh-CN" altLang="en-US" sz="2400" b="1" dirty="0">
                <a:solidFill>
                  <a:schemeClr val="bg1">
                    <a:lumMod val="50000"/>
                  </a:schemeClr>
                </a:solidFill>
                <a:latin typeface="微软雅黑" charset="0"/>
                <a:ea typeface="微软雅黑" charset="0"/>
              </a:rPr>
              <a:t>）之间</a:t>
            </a:r>
            <a:endParaRPr lang="en-US" altLang="zh-CN" sz="2400" b="1" i="1" dirty="0"/>
          </a:p>
          <a:p>
            <a:r>
              <a:rPr lang="en-US" altLang="zh-CN" sz="2400" i="1" dirty="0"/>
              <a:t>}</a:t>
            </a:r>
            <a:endParaRPr lang="zh-CN" altLang="en-US" sz="2400" i="1" dirty="0"/>
          </a:p>
        </p:txBody>
      </p:sp>
    </p:spTree>
    <p:extLst>
      <p:ext uri="{BB962C8B-B14F-4D97-AF65-F5344CB8AC3E}">
        <p14:creationId xmlns:p14="http://schemas.microsoft.com/office/powerpoint/2010/main" val="3291058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94003" y="580697"/>
            <a:ext cx="3262432" cy="707886"/>
          </a:xfrm>
          <a:prstGeom prst="rect">
            <a:avLst/>
          </a:prstGeom>
        </p:spPr>
        <p:txBody>
          <a:bodyPr wrap="none">
            <a:spAutoFit/>
          </a:bodyPr>
          <a:lstStyle/>
          <a:p>
            <a:r>
              <a:rPr lang="zh-CN" altLang="en-US" sz="4000" b="1" dirty="0"/>
              <a:t>四个辅助函数</a:t>
            </a:r>
          </a:p>
        </p:txBody>
      </p:sp>
      <p:grpSp>
        <p:nvGrpSpPr>
          <p:cNvPr id="9" name="Group 4"/>
          <p:cNvGrpSpPr>
            <a:grpSpLocks noChangeAspect="1"/>
          </p:cNvGrpSpPr>
          <p:nvPr/>
        </p:nvGrpSpPr>
        <p:grpSpPr bwMode="auto">
          <a:xfrm>
            <a:off x="4767991" y="1695244"/>
            <a:ext cx="935788" cy="937441"/>
            <a:chOff x="611" y="1151"/>
            <a:chExt cx="566" cy="567"/>
          </a:xfrm>
        </p:grpSpPr>
        <p:sp>
          <p:nvSpPr>
            <p:cNvPr id="10" name="Oval 5"/>
            <p:cNvSpPr>
              <a:spLocks noChangeArrowheads="1"/>
            </p:cNvSpPr>
            <p:nvPr/>
          </p:nvSpPr>
          <p:spPr bwMode="auto">
            <a:xfrm>
              <a:off x="611"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Group 9"/>
          <p:cNvGrpSpPr>
            <a:grpSpLocks noChangeAspect="1"/>
          </p:cNvGrpSpPr>
          <p:nvPr/>
        </p:nvGrpSpPr>
        <p:grpSpPr bwMode="auto">
          <a:xfrm>
            <a:off x="8455944" y="1706163"/>
            <a:ext cx="935788" cy="937441"/>
            <a:chOff x="1587" y="1151"/>
            <a:chExt cx="566" cy="567"/>
          </a:xfrm>
        </p:grpSpPr>
        <p:sp>
          <p:nvSpPr>
            <p:cNvPr id="13" name="Oval 10"/>
            <p:cNvSpPr>
              <a:spLocks noChangeArrowheads="1"/>
            </p:cNvSpPr>
            <p:nvPr/>
          </p:nvSpPr>
          <p:spPr bwMode="auto">
            <a:xfrm>
              <a:off x="1587"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Group 24"/>
          <p:cNvGrpSpPr>
            <a:grpSpLocks noChangeAspect="1"/>
          </p:cNvGrpSpPr>
          <p:nvPr/>
        </p:nvGrpSpPr>
        <p:grpSpPr bwMode="auto">
          <a:xfrm>
            <a:off x="4767991" y="4333601"/>
            <a:ext cx="935788" cy="937441"/>
            <a:chOff x="4516" y="1151"/>
            <a:chExt cx="566" cy="567"/>
          </a:xfrm>
        </p:grpSpPr>
        <p:sp>
          <p:nvSpPr>
            <p:cNvPr id="16" name="Oval 25"/>
            <p:cNvSpPr>
              <a:spLocks noChangeArrowheads="1"/>
            </p:cNvSpPr>
            <p:nvPr/>
          </p:nvSpPr>
          <p:spPr bwMode="auto">
            <a:xfrm>
              <a:off x="4516"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34"/>
          <p:cNvGrpSpPr>
            <a:grpSpLocks noChangeAspect="1"/>
          </p:cNvGrpSpPr>
          <p:nvPr/>
        </p:nvGrpSpPr>
        <p:grpSpPr bwMode="auto">
          <a:xfrm>
            <a:off x="8451394" y="4333601"/>
            <a:ext cx="935788" cy="937441"/>
            <a:chOff x="6469" y="1151"/>
            <a:chExt cx="566" cy="567"/>
          </a:xfrm>
        </p:grpSpPr>
        <p:sp>
          <p:nvSpPr>
            <p:cNvPr id="19" name="Oval 35"/>
            <p:cNvSpPr>
              <a:spLocks noChangeArrowheads="1"/>
            </p:cNvSpPr>
            <p:nvPr/>
          </p:nvSpPr>
          <p:spPr bwMode="auto">
            <a:xfrm>
              <a:off x="6469"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矩形 20"/>
          <p:cNvSpPr/>
          <p:nvPr/>
        </p:nvSpPr>
        <p:spPr>
          <a:xfrm>
            <a:off x="4170188" y="2837675"/>
            <a:ext cx="2151811" cy="400110"/>
          </a:xfrm>
          <a:prstGeom prst="rect">
            <a:avLst/>
          </a:prstGeom>
        </p:spPr>
        <p:txBody>
          <a:bodyPr wrap="square">
            <a:spAutoFit/>
          </a:bodyPr>
          <a:lstStyle/>
          <a:p>
            <a:r>
              <a:rPr lang="en-US" altLang="zh-CN" sz="2000" b="1" dirty="0" err="1"/>
              <a:t>thread_set_nice</a:t>
            </a:r>
            <a:endParaRPr lang="zh-CN" altLang="en-US" sz="2000" b="1" dirty="0"/>
          </a:p>
        </p:txBody>
      </p:sp>
      <p:sp>
        <p:nvSpPr>
          <p:cNvPr id="23" name="矩形 22"/>
          <p:cNvSpPr/>
          <p:nvPr/>
        </p:nvSpPr>
        <p:spPr>
          <a:xfrm>
            <a:off x="7857061" y="2837675"/>
            <a:ext cx="2198500" cy="400110"/>
          </a:xfrm>
          <a:prstGeom prst="rect">
            <a:avLst/>
          </a:prstGeom>
        </p:spPr>
        <p:txBody>
          <a:bodyPr wrap="square">
            <a:spAutoFit/>
          </a:bodyPr>
          <a:lstStyle/>
          <a:p>
            <a:r>
              <a:rPr lang="en-US" altLang="zh-CN" sz="2000" b="1" dirty="0" err="1"/>
              <a:t>thread_get_nice</a:t>
            </a:r>
            <a:endParaRPr lang="zh-CN" altLang="en-US" sz="2000" b="1" dirty="0"/>
          </a:p>
        </p:txBody>
      </p:sp>
      <p:sp>
        <p:nvSpPr>
          <p:cNvPr id="25" name="矩形 24"/>
          <p:cNvSpPr/>
          <p:nvPr/>
        </p:nvSpPr>
        <p:spPr>
          <a:xfrm>
            <a:off x="4099032" y="5478976"/>
            <a:ext cx="2777071" cy="400110"/>
          </a:xfrm>
          <a:prstGeom prst="rect">
            <a:avLst/>
          </a:prstGeom>
        </p:spPr>
        <p:txBody>
          <a:bodyPr wrap="square">
            <a:spAutoFit/>
          </a:bodyPr>
          <a:lstStyle/>
          <a:p>
            <a:r>
              <a:rPr lang="en-US" altLang="zh-CN" sz="2000" b="1" dirty="0" err="1"/>
              <a:t>thread_get_load_avg</a:t>
            </a:r>
            <a:endParaRPr lang="zh-CN" altLang="en-US" sz="2000" b="1" dirty="0"/>
          </a:p>
        </p:txBody>
      </p:sp>
      <p:sp>
        <p:nvSpPr>
          <p:cNvPr id="27" name="矩形 26"/>
          <p:cNvSpPr/>
          <p:nvPr/>
        </p:nvSpPr>
        <p:spPr>
          <a:xfrm>
            <a:off x="7762867" y="5478976"/>
            <a:ext cx="3026206" cy="400110"/>
          </a:xfrm>
          <a:prstGeom prst="rect">
            <a:avLst/>
          </a:prstGeom>
        </p:spPr>
        <p:txBody>
          <a:bodyPr wrap="square">
            <a:spAutoFit/>
          </a:bodyPr>
          <a:lstStyle/>
          <a:p>
            <a:r>
              <a:rPr lang="en-US" altLang="zh-CN" sz="2000" b="1" dirty="0" err="1"/>
              <a:t>thread_get_recent_cpu</a:t>
            </a:r>
            <a:endParaRPr lang="zh-CN" altLang="en-US" sz="2000" b="1" dirty="0"/>
          </a:p>
        </p:txBody>
      </p:sp>
      <p:sp>
        <p:nvSpPr>
          <p:cNvPr id="29" name="矩形 28">
            <a:extLst>
              <a:ext uri="{FF2B5EF4-FFF2-40B4-BE49-F238E27FC236}">
                <a16:creationId xmlns:a16="http://schemas.microsoft.com/office/drawing/2014/main" id="{E4038F4D-4221-4CA1-BA1A-0B9E258C25C5}"/>
              </a:ext>
            </a:extLst>
          </p:cNvPr>
          <p:cNvSpPr/>
          <p:nvPr/>
        </p:nvSpPr>
        <p:spPr>
          <a:xfrm>
            <a:off x="3555289" y="3387091"/>
            <a:ext cx="3939859" cy="777457"/>
          </a:xfrm>
          <a:prstGeom prst="rect">
            <a:avLst/>
          </a:prstGeom>
        </p:spPr>
        <p:txBody>
          <a:bodyPr wrap="square">
            <a:spAutoFit/>
          </a:bodyPr>
          <a:lstStyle/>
          <a:p>
            <a:pPr lvl="0" algn="just">
              <a:lnSpc>
                <a:spcPct val="130000"/>
              </a:lnSpc>
            </a:pPr>
            <a:r>
              <a:rPr lang="zh-CN" altLang="en-US" dirty="0">
                <a:solidFill>
                  <a:schemeClr val="bg1">
                    <a:lumMod val="50000"/>
                  </a:schemeClr>
                </a:solidFill>
                <a:latin typeface="微软雅黑" charset="0"/>
                <a:ea typeface="微软雅黑" charset="0"/>
              </a:rPr>
              <a:t>设置</a:t>
            </a:r>
            <a:r>
              <a:rPr lang="en-US" altLang="zh-CN" dirty="0">
                <a:solidFill>
                  <a:schemeClr val="bg1">
                    <a:lumMod val="50000"/>
                  </a:schemeClr>
                </a:solidFill>
                <a:latin typeface="微软雅黑" charset="0"/>
                <a:ea typeface="微软雅黑" charset="0"/>
              </a:rPr>
              <a:t>nice</a:t>
            </a:r>
            <a:r>
              <a:rPr lang="zh-CN" altLang="en-US" dirty="0">
                <a:solidFill>
                  <a:schemeClr val="bg1">
                    <a:lumMod val="50000"/>
                  </a:schemeClr>
                </a:solidFill>
                <a:latin typeface="微软雅黑" charset="0"/>
                <a:ea typeface="微软雅黑" charset="0"/>
              </a:rPr>
              <a:t>值后线程的优先级发生了改变，需要重新计算优先级并调度</a:t>
            </a:r>
          </a:p>
        </p:txBody>
      </p:sp>
      <p:sp>
        <p:nvSpPr>
          <p:cNvPr id="30" name="矩形 29">
            <a:extLst>
              <a:ext uri="{FF2B5EF4-FFF2-40B4-BE49-F238E27FC236}">
                <a16:creationId xmlns:a16="http://schemas.microsoft.com/office/drawing/2014/main" id="{CAF8A1C5-0E22-49E7-9A5F-12C7E6877703}"/>
              </a:ext>
            </a:extLst>
          </p:cNvPr>
          <p:cNvSpPr/>
          <p:nvPr/>
        </p:nvSpPr>
        <p:spPr>
          <a:xfrm>
            <a:off x="6201057" y="5988381"/>
            <a:ext cx="3939859" cy="417358"/>
          </a:xfrm>
          <a:prstGeom prst="rect">
            <a:avLst/>
          </a:prstGeom>
        </p:spPr>
        <p:txBody>
          <a:bodyPr wrap="square">
            <a:spAutoFit/>
          </a:bodyPr>
          <a:lstStyle/>
          <a:p>
            <a:pPr lvl="0" algn="just">
              <a:lnSpc>
                <a:spcPct val="130000"/>
              </a:lnSpc>
            </a:pPr>
            <a:r>
              <a:rPr lang="en-US" altLang="zh-CN" dirty="0">
                <a:solidFill>
                  <a:schemeClr val="bg1">
                    <a:lumMod val="50000"/>
                  </a:schemeClr>
                </a:solidFill>
                <a:latin typeface="微软雅黑" charset="0"/>
                <a:ea typeface="微软雅黑" charset="0"/>
              </a:rPr>
              <a:t>100</a:t>
            </a:r>
            <a:r>
              <a:rPr lang="zh-CN" altLang="en-US" dirty="0">
                <a:solidFill>
                  <a:schemeClr val="bg1">
                    <a:lumMod val="50000"/>
                  </a:schemeClr>
                </a:solidFill>
                <a:latin typeface="微软雅黑" charset="0"/>
                <a:ea typeface="微软雅黑" charset="0"/>
              </a:rPr>
              <a:t>倍四舍五入取整</a:t>
            </a: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721A03-9324-4053-8241-6F08882522F3}"/>
              </a:ext>
            </a:extLst>
          </p:cNvPr>
          <p:cNvPicPr>
            <a:picLocks noChangeAspect="1"/>
          </p:cNvPicPr>
          <p:nvPr/>
        </p:nvPicPr>
        <p:blipFill>
          <a:blip r:embed="rId2"/>
          <a:stretch>
            <a:fillRect/>
          </a:stretch>
        </p:blipFill>
        <p:spPr>
          <a:xfrm>
            <a:off x="3568884" y="2494565"/>
            <a:ext cx="4667618" cy="2095190"/>
          </a:xfrm>
          <a:prstGeom prst="rect">
            <a:avLst/>
          </a:prstGeom>
        </p:spPr>
      </p:pic>
    </p:spTree>
    <p:extLst>
      <p:ext uri="{BB962C8B-B14F-4D97-AF65-F5344CB8AC3E}">
        <p14:creationId xmlns:p14="http://schemas.microsoft.com/office/powerpoint/2010/main" val="2617509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矩形 13"/>
          <p:cNvSpPr/>
          <p:nvPr/>
        </p:nvSpPr>
        <p:spPr>
          <a:xfrm>
            <a:off x="5772150" y="4636770"/>
            <a:ext cx="6160135" cy="1646555"/>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a:solidFill>
                  <a:schemeClr val="tx1"/>
                </a:solidFill>
              </a:rPr>
              <a:t>小组成员：</a:t>
            </a:r>
          </a:p>
          <a:p>
            <a:pPr algn="ctr"/>
            <a:endParaRPr lang="en-US" altLang="zh-CN" b="1" dirty="0">
              <a:solidFill>
                <a:schemeClr val="tx1"/>
              </a:solidFill>
            </a:endParaRPr>
          </a:p>
          <a:p>
            <a:pPr algn="ctr"/>
            <a:r>
              <a:rPr lang="zh-CN" altLang="en-US" dirty="0">
                <a:solidFill>
                  <a:schemeClr val="tx1"/>
                </a:solidFill>
              </a:rPr>
              <a:t>黄春浦 马楠 袁少随 宋旻 杨珺瑶 王玮誉</a:t>
            </a:r>
          </a:p>
        </p:txBody>
      </p:sp>
      <p:sp>
        <p:nvSpPr>
          <p:cNvPr id="1048734" name="矩形 4"/>
          <p:cNvSpPr/>
          <p:nvPr/>
        </p:nvSpPr>
        <p:spPr>
          <a:xfrm>
            <a:off x="1793700" y="2211656"/>
            <a:ext cx="8604600" cy="830997"/>
          </a:xfrm>
          <a:prstGeom prst="rect">
            <a:avLst/>
          </a:prstGeom>
        </p:spPr>
        <p:txBody>
          <a:bodyPr wrap="none">
            <a:spAutoFit/>
          </a:bodyPr>
          <a:lstStyle/>
          <a:p>
            <a:pPr algn="ctr"/>
            <a:r>
              <a:rPr lang="en-US" altLang="zh-CN" sz="4800" b="1" dirty="0"/>
              <a:t>THANK YOU FOR WATCHING</a:t>
            </a:r>
          </a:p>
        </p:txBody>
      </p:sp>
    </p:spTree>
    <p:extLst>
      <p:ext uri="{BB962C8B-B14F-4D97-AF65-F5344CB8AC3E}">
        <p14:creationId xmlns:p14="http://schemas.microsoft.com/office/powerpoint/2010/main" val="18881917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62025" y="1310005"/>
            <a:ext cx="7916545" cy="2585085"/>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当发现高优先级的任务因为低优先级任务占用资源而阻塞时，就将低优先级任务的优先级提升到等待它所占有的资源的最高优先级任务的优先级。</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打开pintos/src/tests/threads文件夹</a:t>
            </a:r>
            <a:r>
              <a:rPr lang="zh-CN"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，我们将要就优先级以及死锁的问题对其中已有的部分代码进行合理的修改</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r>
              <a:rPr lang="zh-CN"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首先我们测试priority-donate-one</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097280" cy="384810"/>
          </a:xfrm>
          <a:prstGeom prst="rect">
            <a:avLst/>
          </a:prstGeom>
        </p:spPr>
        <p:txBody>
          <a:bodyPr wrap="none">
            <a:spAutoFit/>
          </a:bodyPr>
          <a:lstStyle/>
          <a:p>
            <a:pPr algn="l"/>
            <a:r>
              <a:rPr lang="zh-CN" altLang="en-US" dirty="0"/>
              <a:t>解决方案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6192520" cy="815340"/>
          </a:xfrm>
          <a:prstGeom prst="rect">
            <a:avLst/>
          </a:prstGeom>
        </p:spPr>
        <p:txBody>
          <a:bodyPr wrap="none">
            <a:spAutoFit/>
          </a:bodyPr>
          <a:lstStyle/>
          <a:p>
            <a:pPr algn="l"/>
            <a:r>
              <a:rPr lang="zh-CN" altLang="en-US" sz="4400" dirty="0"/>
              <a:t>priority-donate-one测试</a:t>
            </a:r>
          </a:p>
        </p:txBody>
      </p:sp>
      <p:sp>
        <p:nvSpPr>
          <p:cNvPr id="6" name="矩形 5"/>
          <p:cNvSpPr/>
          <p:nvPr/>
        </p:nvSpPr>
        <p:spPr>
          <a:xfrm>
            <a:off x="573184" y="568340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573405" y="1629410"/>
            <a:ext cx="7207250" cy="5242560"/>
          </a:xfrm>
          <a:prstGeom prst="rect">
            <a:avLst/>
          </a:prstGeom>
        </p:spPr>
        <p:txBody>
          <a:bodyPr wrap="square">
            <a:spAutoFit/>
          </a:bodyPr>
          <a:lstStyle/>
          <a:p>
            <a:pPr>
              <a:lnSpc>
                <a:spcPct val="130000"/>
              </a:lnSpc>
            </a:pPr>
            <a:r>
              <a:rPr lang="zh-CN" altLang="en-US" sz="2000" dirty="0">
                <a:solidFill>
                  <a:schemeClr val="bg1">
                    <a:lumMod val="50000"/>
                  </a:schemeClr>
                </a:solidFill>
                <a:latin typeface="微软雅黑" panose="020B0503020204020204" charset="-122"/>
                <a:ea typeface="微软雅黑" panose="020B0503020204020204" charset="-122"/>
              </a:rPr>
              <a:t> 首先当前线程（称为original_thread）是一个优先级为P的线程</a:t>
            </a:r>
            <a:r>
              <a:rPr lang="en-US" altLang="zh-CN" sz="2000" dirty="0">
                <a:solidFill>
                  <a:schemeClr val="bg1">
                    <a:lumMod val="50000"/>
                  </a:schemeClr>
                </a:solidFill>
                <a:latin typeface="微软雅黑" panose="020B0503020204020204" charset="-122"/>
                <a:ea typeface="微软雅黑" panose="020B0503020204020204" charset="-122"/>
              </a:rPr>
              <a:t>1</a:t>
            </a:r>
            <a:r>
              <a:rPr lang="zh-CN" altLang="en-US" sz="2000" dirty="0">
                <a:solidFill>
                  <a:schemeClr val="bg1">
                    <a:lumMod val="50000"/>
                  </a:schemeClr>
                </a:solidFill>
                <a:latin typeface="微软雅黑" panose="020B0503020204020204" charset="-122"/>
                <a:ea typeface="微软雅黑" panose="020B0503020204020204" charset="-122"/>
              </a:rPr>
              <a:t>， 而后创建了一个锁， 接着创建一个线程acquire1，优先级为P+1</a:t>
            </a:r>
            <a:r>
              <a:rPr lang="en-US" altLang="zh-CN" sz="2000" dirty="0">
                <a:solidFill>
                  <a:schemeClr val="bg1">
                    <a:lumMod val="50000"/>
                  </a:schemeClr>
                </a:solidFill>
                <a:latin typeface="微软雅黑" panose="020B0503020204020204" charset="-122"/>
                <a:ea typeface="微软雅黑" panose="020B0503020204020204" charset="-122"/>
              </a:rPr>
              <a:t>.</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2000" dirty="0">
                <a:solidFill>
                  <a:schemeClr val="bg1">
                    <a:lumMod val="50000"/>
                  </a:schemeClr>
                </a:solidFill>
                <a:latin typeface="微软雅黑" panose="020B0503020204020204" charset="-122"/>
                <a:ea typeface="微软雅黑" panose="020B0503020204020204" charset="-122"/>
              </a:rPr>
              <a:t>抢占式调度会让acquire1马上执行 ，直接调用信号量PV操作中的P操作，即把线程丢到这个信号量的队列waiters里， 阻塞该线程等待唤醒（因为阻塞不输出）</a:t>
            </a:r>
          </a:p>
          <a:p>
            <a:pPr>
              <a:lnSpc>
                <a:spcPct val="130000"/>
              </a:lnSpc>
            </a:pPr>
            <a:endParaRPr sz="2000" dirty="0">
              <a:solidFill>
                <a:schemeClr val="bg1">
                  <a:lumMod val="50000"/>
                </a:schemeClr>
              </a:solidFill>
              <a:latin typeface="微软雅黑" panose="020B0503020204020204" charset="-122"/>
              <a:ea typeface="微软雅黑" panose="020B0503020204020204" charset="-122"/>
            </a:endParaRPr>
          </a:p>
          <a:p>
            <a:pPr>
              <a:lnSpc>
                <a:spcPct val="130000"/>
              </a:lnSpc>
            </a:pPr>
            <a:r>
              <a:rPr sz="2000" dirty="0">
                <a:solidFill>
                  <a:schemeClr val="bg1">
                    <a:lumMod val="50000"/>
                  </a:schemeClr>
                </a:solidFill>
                <a:latin typeface="微软雅黑" panose="020B0503020204020204" charset="-122"/>
                <a:ea typeface="微软雅黑" panose="020B0503020204020204" charset="-122"/>
              </a:rPr>
              <a:t>创建一个线程acquire2, 优先级为P+2， 然后original_thread释放了这个锁（V操作）， 释放的过程触发被锁着的线程acquire1, acquire2， 然后根据优先级调度， 先执行acquire2, 再acquire1, 最后再执行original_thread</a:t>
            </a:r>
            <a:r>
              <a:rPr lang="zh-CN" sz="2000" dirty="0">
                <a:solidFill>
                  <a:schemeClr val="bg1">
                    <a:lumMod val="50000"/>
                  </a:schemeClr>
                </a:solidFill>
                <a:latin typeface="微软雅黑" panose="020B0503020204020204" charset="-122"/>
                <a:ea typeface="微软雅黑" panose="020B0503020204020204" charset="-122"/>
              </a:rPr>
              <a:t>，依次输出</a:t>
            </a:r>
            <a:r>
              <a:rPr sz="2000" dirty="0">
                <a:solidFill>
                  <a:schemeClr val="bg1">
                    <a:lumMod val="50000"/>
                  </a:schemeClr>
                </a:solidFill>
                <a:latin typeface="微软雅黑" panose="020B0503020204020204" charset="-122"/>
                <a:ea typeface="微软雅黑" panose="020B0503020204020204" charset="-122"/>
              </a:rPr>
              <a:t>。</a:t>
            </a:r>
          </a:p>
          <a:p>
            <a:pPr>
              <a:lnSpc>
                <a:spcPct val="130000"/>
              </a:lnSpc>
            </a:pPr>
            <a:endParaRPr sz="20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1054100" y="4143375"/>
            <a:ext cx="7916545" cy="2585085"/>
          </a:xfrm>
          <a:prstGeom prst="rect">
            <a:avLst/>
          </a:prstGeom>
        </p:spPr>
        <p:txBody>
          <a:bodyPr wrap="square">
            <a:spAutoFit/>
          </a:bodyPr>
          <a:lstStyle/>
          <a:p>
            <a:pPr>
              <a:lnSpc>
                <a:spcPct val="130000"/>
              </a:lnSpc>
            </a:pPr>
            <a:r>
              <a:rPr lang="zh-CN"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优</a:t>
            </a: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先级捐赠行为：</a:t>
            </a:r>
          </a:p>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original_thread拥有的锁被acquire1获取之后， 因为acquire1线程被阻塞于这个锁， 那么acquire1的执行必须要original_thread继续执行释放这个锁， 从优先级的角度来说， original_thread的优先级应该提升到acquire1的优先级，因为original_thread本身的执行包含了acquire1执行的阻塞， 所以此时acquire1对original_thread做了捐赠， 优先级提到PRI_DEFAULT+1， acquire2行为类似。</a:t>
            </a:r>
          </a:p>
        </p:txBody>
      </p:sp>
      <p:grpSp>
        <p:nvGrpSpPr>
          <p:cNvPr id="12" name="组合 11"/>
          <p:cNvGrpSpPr/>
          <p:nvPr/>
        </p:nvGrpSpPr>
        <p:grpSpPr>
          <a:xfrm>
            <a:off x="923494" y="725312"/>
            <a:ext cx="2300757" cy="509896"/>
            <a:chOff x="888096" y="1000203"/>
            <a:chExt cx="4259825" cy="944066"/>
          </a:xfrm>
        </p:grpSpPr>
        <p:sp>
          <p:nvSpPr>
            <p:cNvPr id="14" name="矩形 1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5" name="矩形 44"/>
          <p:cNvSpPr/>
          <p:nvPr/>
        </p:nvSpPr>
        <p:spPr>
          <a:xfrm>
            <a:off x="1054401" y="800688"/>
            <a:ext cx="1325880" cy="384810"/>
          </a:xfrm>
          <a:prstGeom prst="rect">
            <a:avLst/>
          </a:prstGeom>
        </p:spPr>
        <p:txBody>
          <a:bodyPr wrap="none">
            <a:spAutoFit/>
          </a:bodyPr>
          <a:lstStyle/>
          <a:p>
            <a:pPr algn="l"/>
            <a:r>
              <a:rPr lang="zh-CN" altLang="en-US" dirty="0"/>
              <a:t>输出与分析</a:t>
            </a:r>
          </a:p>
        </p:txBody>
      </p:sp>
      <p:pic>
        <p:nvPicPr>
          <p:cNvPr id="5" name="图片 1"/>
          <p:cNvPicPr>
            <a:picLocks noChangeAspect="1"/>
          </p:cNvPicPr>
          <p:nvPr/>
        </p:nvPicPr>
        <p:blipFill>
          <a:blip r:embed="rId4"/>
          <a:stretch>
            <a:fillRect/>
          </a:stretch>
        </p:blipFill>
        <p:spPr>
          <a:xfrm>
            <a:off x="1054100" y="1375410"/>
            <a:ext cx="7211060" cy="26835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3355" cy="316230"/>
          </a:xfrm>
          <a:prstGeom prst="rect">
            <a:avLst/>
          </a:prstGeom>
        </p:spPr>
        <p:txBody>
          <a:bodyPr wrap="none">
            <a:spAutoFit/>
          </a:bodyPr>
          <a:lstStyle/>
          <a:p>
            <a:r>
              <a:rPr lang="en-US" altLang="zh-CN" sz="1400" b="1" dirty="0"/>
              <a:t>Pintos Project1</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5" name="矩形 4"/>
          <p:cNvSpPr/>
          <p:nvPr/>
        </p:nvSpPr>
        <p:spPr>
          <a:xfrm>
            <a:off x="669704" y="734390"/>
            <a:ext cx="4094480" cy="808990"/>
          </a:xfrm>
          <a:prstGeom prst="rect">
            <a:avLst/>
          </a:prstGeom>
        </p:spPr>
        <p:txBody>
          <a:bodyPr wrap="none">
            <a:spAutoFit/>
          </a:bodyPr>
          <a:lstStyle/>
          <a:p>
            <a:pPr algn="l"/>
            <a:r>
              <a:rPr lang="zh-CN" altLang="en-US" sz="4400" dirty="0"/>
              <a:t>锁的获取和释放</a:t>
            </a:r>
          </a:p>
        </p:txBody>
      </p:sp>
      <p:sp>
        <p:nvSpPr>
          <p:cNvPr id="6" name="矩形 5"/>
          <p:cNvSpPr/>
          <p:nvPr/>
        </p:nvSpPr>
        <p:spPr>
          <a:xfrm>
            <a:off x="669704" y="5612281"/>
            <a:ext cx="309880" cy="842645"/>
          </a:xfrm>
          <a:prstGeom prst="rect">
            <a:avLst/>
          </a:prstGeom>
        </p:spPr>
        <p:txBody>
          <a:bodyPr wrap="none">
            <a:spAutoFit/>
          </a:bodyPr>
          <a:lstStyle/>
          <a:p>
            <a:pPr algn="l"/>
            <a:endParaRPr lang="zh-CN" altLang="en-US" sz="2400" dirty="0"/>
          </a:p>
          <a:p>
            <a:pPr algn="l"/>
            <a:endParaRPr lang="zh-CN" altLang="en-US" sz="2400" dirty="0"/>
          </a:p>
        </p:txBody>
      </p:sp>
      <p:sp>
        <p:nvSpPr>
          <p:cNvPr id="7" name="矩形 6"/>
          <p:cNvSpPr/>
          <p:nvPr/>
        </p:nvSpPr>
        <p:spPr>
          <a:xfrm>
            <a:off x="669925" y="1764665"/>
            <a:ext cx="7207250" cy="2468880"/>
          </a:xfrm>
          <a:prstGeom prst="rect">
            <a:avLst/>
          </a:prstGeom>
        </p:spPr>
        <p:txBody>
          <a:bodyPr wrap="square">
            <a:spAutoFit/>
          </a:bodyPr>
          <a:lstStyle/>
          <a:p>
            <a:pPr>
              <a:lnSpc>
                <a:spcPct val="130000"/>
              </a:lnSpc>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思路：</a:t>
            </a:r>
          </a:p>
          <a:p>
            <a:pPr>
              <a:lnSpc>
                <a:spcPct val="130000"/>
              </a:lnSpc>
            </a:pPr>
            <a:r>
              <a:rPr sz="20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在一个线程获取一个锁的时候， 如果拥有这个锁的线程优先级比自己低就提高它的优先级，然后在这个线程释放掉这个锁之后把原来拥有这个锁的线程改回原来的优先级。</a:t>
            </a:r>
          </a:p>
          <a:p>
            <a:pPr>
              <a:lnSpc>
                <a:spcPct val="130000"/>
              </a:lnSpc>
            </a:pPr>
            <a:endParaRPr lang="zh-CN" altLang="en-US" sz="20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
        <p:nvSpPr>
          <p:cNvPr id="26" name="矩形 25"/>
          <p:cNvSpPr/>
          <p:nvPr/>
        </p:nvSpPr>
        <p:spPr>
          <a:xfrm>
            <a:off x="962025" y="1310005"/>
            <a:ext cx="7916545" cy="4010025"/>
          </a:xfrm>
          <a:prstGeom prst="rect">
            <a:avLst/>
          </a:prstGeom>
        </p:spPr>
        <p:txBody>
          <a:bodyPr wrap="square">
            <a:spAutoFit/>
          </a:bodyPr>
          <a:lstStyle/>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重点在于original_thread的优先级变化， 第一次输出是正常的， priority-donate-one已经测试了这个逻辑。</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这里特别的是original_thread拥有两把锁分别给a, b两个线程占有了。</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r>
              <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后面是释放了b之后， original_thread的优先级恢复到32, 即当前线程的优先级还是被a的优先级所捐赠着的，最后释放了a之后才回到原来的优先级。</a:t>
            </a: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30000"/>
              </a:lnSpc>
            </a:pPr>
            <a:endParaRPr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45" name="矩形 44"/>
          <p:cNvSpPr/>
          <p:nvPr/>
        </p:nvSpPr>
        <p:spPr>
          <a:xfrm>
            <a:off x="1054401" y="800688"/>
            <a:ext cx="2965450" cy="387350"/>
          </a:xfrm>
          <a:prstGeom prst="rect">
            <a:avLst/>
          </a:prstGeom>
        </p:spPr>
        <p:txBody>
          <a:bodyPr wrap="none">
            <a:spAutoFit/>
          </a:bodyPr>
          <a:lstStyle/>
          <a:p>
            <a:pPr algn="l"/>
            <a:r>
              <a:rPr lang="zh-CN" altLang="en-US" dirty="0"/>
              <a:t>priority-donte-multiple分析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2455</Words>
  <Application>Microsoft Office PowerPoint</Application>
  <PresentationFormat>宽屏</PresentationFormat>
  <Paragraphs>312</Paragraphs>
  <Slides>49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微软雅黑</vt:lpstr>
      <vt:lpstr>Arial</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杨 珺瑶</cp:lastModifiedBy>
  <cp:revision>130</cp:revision>
  <dcterms:created xsi:type="dcterms:W3CDTF">2015-08-18T02:51:00Z</dcterms:created>
  <dcterms:modified xsi:type="dcterms:W3CDTF">2019-05-09T01:37:45Z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1033-10.1.0.5785</vt:lpwstr>
  </property>
</Properties>
</file>