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ATNT 50 KNN Correct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4762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Sheet1!$A$1:$A$22</c:f>
              <c:numCache>
                <c:formatCode>General</c:formatCode>
                <c:ptCount val="22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</c:numCache>
            </c:numRef>
          </c:cat>
          <c:val>
            <c:numRef>
              <c:f>Sheet1!$B$1:$B$22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0.8</c:v>
                </c:pt>
                <c:pt idx="5">
                  <c:v>0.8</c:v>
                </c:pt>
                <c:pt idx="6">
                  <c:v>1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0.8</c:v>
                </c:pt>
                <c:pt idx="11">
                  <c:v>0.6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3166552"/>
        <c:axId val="342874888"/>
      </c:lineChart>
      <c:catAx>
        <c:axId val="34316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874888"/>
        <c:crosses val="autoZero"/>
        <c:auto val="1"/>
        <c:lblAlgn val="ctr"/>
        <c:lblOffset val="100"/>
        <c:noMultiLvlLbl val="0"/>
      </c:catAx>
      <c:valAx>
        <c:axId val="34287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16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ATNT200</a:t>
            </a:r>
            <a:r>
              <a:rPr lang="en-US" baseline="0"/>
              <a:t> KNN Correct Classification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31391960706043E-2"/>
          <c:y val="9.3639576331042779E-2"/>
          <c:w val="0.94780218761466173"/>
          <c:h val="0.8480324237193930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Sheet1!$A$1:$A$89</c:f>
              <c:numCache>
                <c:formatCode>General</c:formatCode>
                <c:ptCount val="8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</c:numCache>
            </c:numRef>
          </c:cat>
          <c:val>
            <c:numRef>
              <c:f>Sheet1!$B$1:$B$89</c:f>
              <c:numCache>
                <c:formatCode>General</c:formatCode>
                <c:ptCount val="89"/>
                <c:pt idx="0">
                  <c:v>0.95</c:v>
                </c:pt>
                <c:pt idx="1">
                  <c:v>0.95</c:v>
                </c:pt>
                <c:pt idx="2">
                  <c:v>0.9</c:v>
                </c:pt>
                <c:pt idx="3">
                  <c:v>0.9</c:v>
                </c:pt>
                <c:pt idx="4">
                  <c:v>0.85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0.8</c:v>
                </c:pt>
                <c:pt idx="13">
                  <c:v>0.75</c:v>
                </c:pt>
                <c:pt idx="14">
                  <c:v>0.75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0.7</c:v>
                </c:pt>
                <c:pt idx="19">
                  <c:v>0.6</c:v>
                </c:pt>
                <c:pt idx="20">
                  <c:v>0.55000000000000004</c:v>
                </c:pt>
                <c:pt idx="21">
                  <c:v>0.55000000000000004</c:v>
                </c:pt>
                <c:pt idx="22">
                  <c:v>0.55000000000000004</c:v>
                </c:pt>
                <c:pt idx="23">
                  <c:v>0.5</c:v>
                </c:pt>
                <c:pt idx="24">
                  <c:v>0.55000000000000004</c:v>
                </c:pt>
                <c:pt idx="25">
                  <c:v>0.55000000000000004</c:v>
                </c:pt>
                <c:pt idx="26">
                  <c:v>0.55000000000000004</c:v>
                </c:pt>
                <c:pt idx="27">
                  <c:v>0.5</c:v>
                </c:pt>
                <c:pt idx="28">
                  <c:v>0.3</c:v>
                </c:pt>
                <c:pt idx="29">
                  <c:v>0.35</c:v>
                </c:pt>
                <c:pt idx="30">
                  <c:v>0.3</c:v>
                </c:pt>
                <c:pt idx="31">
                  <c:v>0.3</c:v>
                </c:pt>
                <c:pt idx="32">
                  <c:v>0.3</c:v>
                </c:pt>
                <c:pt idx="33">
                  <c:v>0.3</c:v>
                </c:pt>
                <c:pt idx="34">
                  <c:v>0.3</c:v>
                </c:pt>
                <c:pt idx="35">
                  <c:v>0.3</c:v>
                </c:pt>
                <c:pt idx="36">
                  <c:v>0.3</c:v>
                </c:pt>
                <c:pt idx="37">
                  <c:v>0.3</c:v>
                </c:pt>
                <c:pt idx="38">
                  <c:v>0.25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0.25</c:v>
                </c:pt>
                <c:pt idx="43">
                  <c:v>0.25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0.15</c:v>
                </c:pt>
                <c:pt idx="58">
                  <c:v>0.15</c:v>
                </c:pt>
                <c:pt idx="59">
                  <c:v>0.15</c:v>
                </c:pt>
                <c:pt idx="60">
                  <c:v>0.15</c:v>
                </c:pt>
                <c:pt idx="61">
                  <c:v>0.15</c:v>
                </c:pt>
                <c:pt idx="62">
                  <c:v>0.15</c:v>
                </c:pt>
                <c:pt idx="63">
                  <c:v>0.15</c:v>
                </c:pt>
                <c:pt idx="64">
                  <c:v>0.15</c:v>
                </c:pt>
                <c:pt idx="65">
                  <c:v>0.15</c:v>
                </c:pt>
                <c:pt idx="66">
                  <c:v>0.15</c:v>
                </c:pt>
                <c:pt idx="67">
                  <c:v>0.15</c:v>
                </c:pt>
                <c:pt idx="68">
                  <c:v>0.15</c:v>
                </c:pt>
                <c:pt idx="69">
                  <c:v>0.15</c:v>
                </c:pt>
                <c:pt idx="70">
                  <c:v>0.15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0.05</c:v>
                </c:pt>
                <c:pt idx="85">
                  <c:v>0.05</c:v>
                </c:pt>
                <c:pt idx="86">
                  <c:v>0.05</c:v>
                </c:pt>
                <c:pt idx="87">
                  <c:v>0.05</c:v>
                </c:pt>
                <c:pt idx="88">
                  <c:v>0.05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762096"/>
        <c:axId val="344182728"/>
      </c:lineChart>
      <c:catAx>
        <c:axId val="4077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182728"/>
        <c:crosses val="autoZero"/>
        <c:auto val="1"/>
        <c:lblAlgn val="ctr"/>
        <c:lblOffset val="100"/>
        <c:noMultiLvlLbl val="0"/>
      </c:catAx>
      <c:valAx>
        <c:axId val="34418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3C3F-D36F-4B1A-A959-B36391D1B06D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DBF2-25CE-48A8-AB19-36A49EE2E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Wood</a:t>
            </a:r>
          </a:p>
          <a:p>
            <a:r>
              <a:rPr lang="en-US" dirty="0" smtClean="0"/>
              <a:t>Ethan Bowen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ANTN200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Centroid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100% classified correctly</a:t>
            </a:r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/>
              <a:t>100% classified </a:t>
            </a:r>
            <a:r>
              <a:rPr lang="en-US" dirty="0" smtClean="0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ATNT200 Results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69852"/>
              </p:ext>
            </p:extLst>
          </p:nvPr>
        </p:nvGraphicFramePr>
        <p:xfrm>
          <a:off x="493058" y="1940858"/>
          <a:ext cx="9977717" cy="4917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K-nearest neighbors</a:t>
            </a:r>
          </a:p>
          <a:p>
            <a:pPr lvl="1"/>
            <a:r>
              <a:rPr lang="en-US" dirty="0" smtClean="0"/>
              <a:t>Training and Classification on based on variable K, where K is identified by the number of nearest neighbors (points).</a:t>
            </a:r>
          </a:p>
          <a:p>
            <a:pPr marL="0" indent="0">
              <a:buNone/>
            </a:pPr>
            <a:r>
              <a:rPr lang="en-US" dirty="0" smtClean="0"/>
              <a:t>Centroid</a:t>
            </a:r>
          </a:p>
          <a:p>
            <a:pPr lvl="1"/>
            <a:r>
              <a:rPr lang="en-US" dirty="0" smtClean="0"/>
              <a:t>Average of all points in a classification.</a:t>
            </a:r>
          </a:p>
          <a:p>
            <a:pPr marL="0" indent="0">
              <a:buNone/>
            </a:pPr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Fitting a line or plane in a feature space in an attempt to determine the best class indicators.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tested the algorithms against 2-dimensional features.</a:t>
            </a:r>
          </a:p>
          <a:p>
            <a:endParaRPr lang="en-US" dirty="0" smtClean="0"/>
          </a:p>
          <a:p>
            <a:r>
              <a:rPr lang="en-US" dirty="0" smtClean="0"/>
              <a:t>The data sets included 46-dimensional feature vectors.</a:t>
            </a:r>
          </a:p>
          <a:p>
            <a:endParaRPr lang="en-US" dirty="0"/>
          </a:p>
          <a:p>
            <a:r>
              <a:rPr lang="en-US" dirty="0" smtClean="0"/>
              <a:t>Can these algorithms handle N-dimensional vector spaces?!</a:t>
            </a:r>
          </a:p>
          <a:p>
            <a:endParaRPr lang="en-US" dirty="0"/>
          </a:p>
          <a:p>
            <a:r>
              <a:rPr lang="en-US" dirty="0" smtClean="0"/>
              <a:t>Here is some examples of what our algorithms look like on 2-dimensional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297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K-nearest Neighbors (k=3)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10059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Centroid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46" y="2336800"/>
            <a:ext cx="4798483" cy="3598863"/>
          </a:xfrm>
        </p:spPr>
      </p:pic>
    </p:spTree>
    <p:extLst>
      <p:ext uri="{BB962C8B-B14F-4D97-AF65-F5344CB8AC3E}">
        <p14:creationId xmlns:p14="http://schemas.microsoft.com/office/powerpoint/2010/main" val="16677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21" y="4095750"/>
            <a:ext cx="4729879" cy="1918720"/>
          </a:xfrm>
        </p:spPr>
        <p:txBody>
          <a:bodyPr>
            <a:normAutofit/>
          </a:bodyPr>
          <a:lstStyle/>
          <a:p>
            <a:r>
              <a:rPr lang="en-US" dirty="0" smtClean="0"/>
              <a:t>ATNT50:</a:t>
            </a:r>
          </a:p>
          <a:p>
            <a:pPr lvl="1"/>
            <a:r>
              <a:rPr lang="en-US" dirty="0" smtClean="0"/>
              <a:t>45 training data points</a:t>
            </a:r>
          </a:p>
          <a:p>
            <a:pPr lvl="1"/>
            <a:r>
              <a:rPr lang="en-US" dirty="0" smtClean="0"/>
              <a:t>5 classes</a:t>
            </a:r>
          </a:p>
          <a:p>
            <a:pPr lvl="1"/>
            <a:r>
              <a:rPr lang="en-US" dirty="0" smtClean="0"/>
              <a:t>5 images to classify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321" y="4095750"/>
            <a:ext cx="4729879" cy="191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ATNT200:</a:t>
            </a:r>
          </a:p>
          <a:p>
            <a:pPr lvl="1"/>
            <a:r>
              <a:rPr lang="en-US" dirty="0" smtClean="0"/>
              <a:t>180 training data points</a:t>
            </a:r>
          </a:p>
          <a:p>
            <a:pPr lvl="1"/>
            <a:r>
              <a:rPr lang="en-US" dirty="0" smtClean="0"/>
              <a:t>20 classes</a:t>
            </a:r>
          </a:p>
          <a:p>
            <a:pPr lvl="1"/>
            <a:r>
              <a:rPr lang="en-US" dirty="0" smtClean="0"/>
              <a:t>20 images to classify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7086" y="2489273"/>
            <a:ext cx="4729879" cy="160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Feature Vector</a:t>
            </a:r>
          </a:p>
          <a:p>
            <a:pPr lvl="1"/>
            <a:r>
              <a:rPr lang="en-US" b="1" dirty="0" smtClean="0"/>
              <a:t>2-dimensional in previous examples</a:t>
            </a:r>
          </a:p>
          <a:p>
            <a:pPr lvl="1"/>
            <a:r>
              <a:rPr lang="en-US" b="1" dirty="0" smtClean="0"/>
              <a:t>46-dimensional in provided data</a:t>
            </a:r>
          </a:p>
        </p:txBody>
      </p:sp>
    </p:spTree>
    <p:extLst>
      <p:ext uri="{BB962C8B-B14F-4D97-AF65-F5344CB8AC3E}">
        <p14:creationId xmlns:p14="http://schemas.microsoft.com/office/powerpoint/2010/main" val="3703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ANTN50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Centroid </a:t>
            </a:r>
          </a:p>
          <a:p>
            <a:pPr lvl="1"/>
            <a:r>
              <a:rPr lang="en-US" dirty="0" smtClean="0"/>
              <a:t>100% classified correctly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100</a:t>
            </a:r>
            <a:r>
              <a:rPr lang="en-US" dirty="0"/>
              <a:t>% classified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ANTN50 Results (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85381"/>
              </p:ext>
            </p:extLst>
          </p:nvPr>
        </p:nvGraphicFramePr>
        <p:xfrm>
          <a:off x="838200" y="2047876"/>
          <a:ext cx="10172700" cy="4638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123</TotalTime>
  <Words>200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Data Mining Project 1</vt:lpstr>
      <vt:lpstr>Algorithms</vt:lpstr>
      <vt:lpstr>Algorithms (Cont)</vt:lpstr>
      <vt:lpstr>Results – Linear Regression</vt:lpstr>
      <vt:lpstr>Results – K-nearest Neighbors (k=3)</vt:lpstr>
      <vt:lpstr>Results – Centroid</vt:lpstr>
      <vt:lpstr>Data</vt:lpstr>
      <vt:lpstr>ANTN50 Results</vt:lpstr>
      <vt:lpstr>ANTN50 Results (Cont)</vt:lpstr>
      <vt:lpstr>ANTN200 Results</vt:lpstr>
      <vt:lpstr>ATNT200 Results (Cont)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Admin</dc:creator>
  <cp:lastModifiedBy>Admin</cp:lastModifiedBy>
  <cp:revision>31</cp:revision>
  <dcterms:created xsi:type="dcterms:W3CDTF">2016-03-02T01:51:36Z</dcterms:created>
  <dcterms:modified xsi:type="dcterms:W3CDTF">2016-03-03T01:27:15Z</dcterms:modified>
</cp:coreProperties>
</file>