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45"/>
  </p:notesMasterIdLst>
  <p:sldIdLst>
    <p:sldId id="256" r:id="rId2"/>
    <p:sldId id="258" r:id="rId3"/>
    <p:sldId id="335" r:id="rId4"/>
    <p:sldId id="346" r:id="rId5"/>
    <p:sldId id="459" r:id="rId6"/>
    <p:sldId id="470" r:id="rId7"/>
    <p:sldId id="471" r:id="rId8"/>
    <p:sldId id="460" r:id="rId9"/>
    <p:sldId id="463" r:id="rId10"/>
    <p:sldId id="473" r:id="rId11"/>
    <p:sldId id="474" r:id="rId12"/>
    <p:sldId id="477" r:id="rId13"/>
    <p:sldId id="478" r:id="rId14"/>
    <p:sldId id="479" r:id="rId15"/>
    <p:sldId id="481" r:id="rId16"/>
    <p:sldId id="484" r:id="rId17"/>
    <p:sldId id="488" r:id="rId18"/>
    <p:sldId id="485" r:id="rId19"/>
    <p:sldId id="486" r:id="rId20"/>
    <p:sldId id="505" r:id="rId21"/>
    <p:sldId id="487" r:id="rId22"/>
    <p:sldId id="500" r:id="rId23"/>
    <p:sldId id="502" r:id="rId24"/>
    <p:sldId id="501" r:id="rId25"/>
    <p:sldId id="490" r:id="rId26"/>
    <p:sldId id="491" r:id="rId27"/>
    <p:sldId id="494" r:id="rId28"/>
    <p:sldId id="495" r:id="rId29"/>
    <p:sldId id="497" r:id="rId30"/>
    <p:sldId id="503" r:id="rId31"/>
    <p:sldId id="496" r:id="rId32"/>
    <p:sldId id="498" r:id="rId33"/>
    <p:sldId id="499" r:id="rId34"/>
    <p:sldId id="492" r:id="rId35"/>
    <p:sldId id="395" r:id="rId36"/>
    <p:sldId id="458" r:id="rId37"/>
    <p:sldId id="464" r:id="rId38"/>
    <p:sldId id="468" r:id="rId39"/>
    <p:sldId id="469" r:id="rId40"/>
    <p:sldId id="465" r:id="rId41"/>
    <p:sldId id="466" r:id="rId42"/>
    <p:sldId id="394" r:id="rId43"/>
    <p:sldId id="326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1FD"/>
    <a:srgbClr val="EFCAFE"/>
    <a:srgbClr val="FF0066"/>
    <a:srgbClr val="CC9900"/>
    <a:srgbClr val="FF9900"/>
    <a:srgbClr val="800000"/>
    <a:srgbClr val="CC3300"/>
    <a:srgbClr val="F96739"/>
    <a:srgbClr val="663300"/>
    <a:srgbClr val="4D4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737" autoAdjust="0"/>
  </p:normalViewPr>
  <p:slideViewPr>
    <p:cSldViewPr>
      <p:cViewPr varScale="1">
        <p:scale>
          <a:sx n="68" d="100"/>
          <a:sy n="68" d="100"/>
        </p:scale>
        <p:origin x="-13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C9A77-C4C4-4897-99ED-CD1B13BBC964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D5ADD10-0AEC-4299-9083-23041EA07425}">
      <dgm:prSet phldrT="[文字]" custT="1"/>
      <dgm:spPr/>
      <dgm:t>
        <a:bodyPr/>
        <a:lstStyle/>
        <a:p>
          <a:r>
            <a:rPr lang="en-US" altLang="zh-TW" sz="2300" dirty="0" smtClean="0"/>
            <a:t>Weight Computation</a:t>
          </a:r>
          <a:endParaRPr lang="zh-TW" altLang="en-US" sz="2300" dirty="0"/>
        </a:p>
      </dgm:t>
    </dgm:pt>
    <dgm:pt modelId="{11A86970-0CE4-43A4-844D-BFB03F2312AE}" type="parTrans" cxnId="{4B426949-9DD2-4AF6-AC63-E968BA63CBB7}">
      <dgm:prSet/>
      <dgm:spPr/>
      <dgm:t>
        <a:bodyPr/>
        <a:lstStyle/>
        <a:p>
          <a:endParaRPr lang="zh-TW" altLang="en-US"/>
        </a:p>
      </dgm:t>
    </dgm:pt>
    <dgm:pt modelId="{E6925EF2-F1E9-4CDE-AC4A-6DD6E3DB14C5}" type="sibTrans" cxnId="{4B426949-9DD2-4AF6-AC63-E968BA63CBB7}">
      <dgm:prSet/>
      <dgm:spPr/>
      <dgm:t>
        <a:bodyPr/>
        <a:lstStyle/>
        <a:p>
          <a:endParaRPr lang="zh-TW" altLang="en-US"/>
        </a:p>
      </dgm:t>
    </dgm:pt>
    <dgm:pt modelId="{4382E197-1581-4683-9B25-DB4F40038A1D}">
      <dgm:prSet phldrT="[文字]" custT="1"/>
      <dgm:spPr/>
      <dgm:t>
        <a:bodyPr/>
        <a:lstStyle/>
        <a:p>
          <a:r>
            <a:rPr lang="en-US" altLang="zh-TW" sz="2200" dirty="0" smtClean="0"/>
            <a:t>Compute weight for each pixel</a:t>
          </a:r>
          <a:endParaRPr lang="zh-TW" altLang="en-US" sz="2200" dirty="0"/>
        </a:p>
      </dgm:t>
    </dgm:pt>
    <dgm:pt modelId="{45561804-3AFF-478E-BAAD-688FDB23EB28}" type="parTrans" cxnId="{9A7DBF42-FF26-4D34-A9E0-C93377161D1A}">
      <dgm:prSet/>
      <dgm:spPr/>
      <dgm:t>
        <a:bodyPr/>
        <a:lstStyle/>
        <a:p>
          <a:endParaRPr lang="zh-TW" altLang="en-US"/>
        </a:p>
      </dgm:t>
    </dgm:pt>
    <dgm:pt modelId="{2DF0CC17-E90C-43D2-97E0-6C244A72AF01}" type="sibTrans" cxnId="{9A7DBF42-FF26-4D34-A9E0-C93377161D1A}">
      <dgm:prSet/>
      <dgm:spPr/>
      <dgm:t>
        <a:bodyPr/>
        <a:lstStyle/>
        <a:p>
          <a:endParaRPr lang="zh-TW" altLang="en-US"/>
        </a:p>
      </dgm:t>
    </dgm:pt>
    <dgm:pt modelId="{86B3D8D7-7A3A-4648-A283-158029CF9B17}">
      <dgm:prSet phldrT="[文字]" custT="1"/>
      <dgm:spPr/>
      <dgm:t>
        <a:bodyPr/>
        <a:lstStyle/>
        <a:p>
          <a:r>
            <a:rPr lang="en-US" altLang="zh-TW" sz="2300" dirty="0" smtClean="0"/>
            <a:t>Two-pass aggregation </a:t>
          </a:r>
          <a:endParaRPr lang="zh-TW" altLang="en-US" sz="2300" dirty="0"/>
        </a:p>
      </dgm:t>
    </dgm:pt>
    <dgm:pt modelId="{17F8A4ED-D12C-4F7E-8893-3FBBA64E8A43}" type="parTrans" cxnId="{205B0BE8-5724-4E79-B76D-1A2B09070B5F}">
      <dgm:prSet/>
      <dgm:spPr/>
      <dgm:t>
        <a:bodyPr/>
        <a:lstStyle/>
        <a:p>
          <a:endParaRPr lang="zh-TW" altLang="en-US"/>
        </a:p>
      </dgm:t>
    </dgm:pt>
    <dgm:pt modelId="{64E8FC09-3399-4625-A86D-9028F18056F8}" type="sibTrans" cxnId="{205B0BE8-5724-4E79-B76D-1A2B09070B5F}">
      <dgm:prSet/>
      <dgm:spPr/>
      <dgm:t>
        <a:bodyPr/>
        <a:lstStyle/>
        <a:p>
          <a:endParaRPr lang="zh-TW" altLang="en-US"/>
        </a:p>
      </dgm:t>
    </dgm:pt>
    <dgm:pt modelId="{3154B500-FABA-42FE-AF58-11FB0F6C595D}">
      <dgm:prSet phldrT="[文字]" custT="1"/>
      <dgm:spPr/>
      <dgm:t>
        <a:bodyPr/>
        <a:lstStyle/>
        <a:p>
          <a:r>
            <a:rPr lang="en-US" altLang="zh-TW" sz="2200" dirty="0" smtClean="0"/>
            <a:t>Aggregate matching cost</a:t>
          </a:r>
          <a:endParaRPr lang="zh-TW" altLang="en-US" sz="2200" dirty="0"/>
        </a:p>
      </dgm:t>
    </dgm:pt>
    <dgm:pt modelId="{0E85CBAC-34EF-4593-A5D3-77DBEF6BC921}" type="parTrans" cxnId="{1371A8E4-EB62-4967-92F8-D9F5EC29670C}">
      <dgm:prSet/>
      <dgm:spPr/>
      <dgm:t>
        <a:bodyPr/>
        <a:lstStyle/>
        <a:p>
          <a:endParaRPr lang="zh-TW" altLang="en-US"/>
        </a:p>
      </dgm:t>
    </dgm:pt>
    <dgm:pt modelId="{33E00BB3-3941-459A-9186-D90A9BD23A3F}" type="sibTrans" cxnId="{1371A8E4-EB62-4967-92F8-D9F5EC29670C}">
      <dgm:prSet/>
      <dgm:spPr/>
      <dgm:t>
        <a:bodyPr/>
        <a:lstStyle/>
        <a:p>
          <a:endParaRPr lang="zh-TW" altLang="en-US"/>
        </a:p>
      </dgm:t>
    </dgm:pt>
    <dgm:pt modelId="{B9EB4064-2DA8-445B-B87F-829FEC5E6E2A}">
      <dgm:prSet phldrT="[文字]" custT="1"/>
      <dgm:spPr/>
      <dgm:t>
        <a:bodyPr/>
        <a:lstStyle/>
        <a:p>
          <a:r>
            <a:rPr lang="en-US" altLang="zh-TW" sz="2200" dirty="0" smtClean="0"/>
            <a:t>2D aggregation </a:t>
          </a:r>
          <a:r>
            <a:rPr lang="zh-TW" altLang="en-US" sz="2200" dirty="0" smtClean="0"/>
            <a:t>→ </a:t>
          </a:r>
          <a:r>
            <a:rPr lang="en-US" altLang="zh-TW" sz="2200" dirty="0" smtClean="0"/>
            <a:t>two 1D windows</a:t>
          </a:r>
          <a:endParaRPr lang="zh-TW" altLang="en-US" sz="2200" dirty="0"/>
        </a:p>
      </dgm:t>
    </dgm:pt>
    <dgm:pt modelId="{70C4C5CE-0321-487D-B84D-B3779E2AD28D}" type="parTrans" cxnId="{CD7C1889-2F08-4B07-9C29-7BFE12C10C91}">
      <dgm:prSet/>
      <dgm:spPr/>
      <dgm:t>
        <a:bodyPr/>
        <a:lstStyle/>
        <a:p>
          <a:endParaRPr lang="zh-TW" altLang="en-US"/>
        </a:p>
      </dgm:t>
    </dgm:pt>
    <dgm:pt modelId="{BF83D43D-5D80-4AF5-BD99-8AAE054240EF}" type="sibTrans" cxnId="{CD7C1889-2F08-4B07-9C29-7BFE12C10C91}">
      <dgm:prSet/>
      <dgm:spPr/>
      <dgm:t>
        <a:bodyPr/>
        <a:lstStyle/>
        <a:p>
          <a:endParaRPr lang="zh-TW" altLang="en-US"/>
        </a:p>
      </dgm:t>
    </dgm:pt>
    <dgm:pt modelId="{F26566C6-6DE0-444D-856E-A17BBC5CB6DD}">
      <dgm:prSet phldrT="[文字]" custT="1"/>
      <dgm:spPr/>
      <dgm:t>
        <a:bodyPr/>
        <a:lstStyle/>
        <a:p>
          <a:r>
            <a:rPr lang="en-US" altLang="zh-TW" sz="2300" dirty="0" smtClean="0"/>
            <a:t>Winner-take-all </a:t>
          </a:r>
          <a:endParaRPr lang="zh-TW" altLang="en-US" sz="2300" dirty="0"/>
        </a:p>
      </dgm:t>
    </dgm:pt>
    <dgm:pt modelId="{6FF542F7-C478-461A-9EAD-C70787DFB43B}" type="parTrans" cxnId="{84B66F42-D3A6-48E3-9CF2-6CF91DA41233}">
      <dgm:prSet/>
      <dgm:spPr/>
      <dgm:t>
        <a:bodyPr/>
        <a:lstStyle/>
        <a:p>
          <a:endParaRPr lang="zh-TW" altLang="en-US"/>
        </a:p>
      </dgm:t>
    </dgm:pt>
    <dgm:pt modelId="{CBDD9877-96F5-4581-B4CD-71F3293CE832}" type="sibTrans" cxnId="{84B66F42-D3A6-48E3-9CF2-6CF91DA41233}">
      <dgm:prSet/>
      <dgm:spPr/>
      <dgm:t>
        <a:bodyPr/>
        <a:lstStyle/>
        <a:p>
          <a:endParaRPr lang="zh-TW" altLang="en-US"/>
        </a:p>
      </dgm:t>
    </dgm:pt>
    <dgm:pt modelId="{36AA3FC3-B866-469D-9136-0646CF8501A3}">
      <dgm:prSet phldrT="[文字]" custT="1"/>
      <dgm:spPr/>
      <dgm:t>
        <a:bodyPr/>
        <a:lstStyle/>
        <a:p>
          <a:r>
            <a:rPr lang="en-US" altLang="zh-TW" sz="2200" dirty="0" smtClean="0"/>
            <a:t>Improve dynamic programming(DP) optimization technique</a:t>
          </a:r>
          <a:endParaRPr lang="zh-TW" altLang="en-US" sz="2200" dirty="0"/>
        </a:p>
      </dgm:t>
    </dgm:pt>
    <dgm:pt modelId="{C875D865-57F2-4675-B233-FB71964CF4F7}" type="parTrans" cxnId="{9B597820-767C-43F1-ACE7-C30B5665956D}">
      <dgm:prSet/>
      <dgm:spPr/>
      <dgm:t>
        <a:bodyPr/>
        <a:lstStyle/>
        <a:p>
          <a:endParaRPr lang="zh-TW" altLang="en-US"/>
        </a:p>
      </dgm:t>
    </dgm:pt>
    <dgm:pt modelId="{55B793BB-16CB-408C-A4FB-6310577FC4A9}" type="sibTrans" cxnId="{9B597820-767C-43F1-ACE7-C30B5665956D}">
      <dgm:prSet/>
      <dgm:spPr/>
      <dgm:t>
        <a:bodyPr/>
        <a:lstStyle/>
        <a:p>
          <a:endParaRPr lang="zh-TW" altLang="en-US"/>
        </a:p>
      </dgm:t>
    </dgm:pt>
    <dgm:pt modelId="{66A20FFC-DA27-431E-91D2-97252B553DB1}">
      <dgm:prSet phldrT="[文字]" custT="1"/>
      <dgm:spPr/>
      <dgm:t>
        <a:bodyPr/>
        <a:lstStyle/>
        <a:p>
          <a:r>
            <a:rPr lang="en-US" altLang="zh-TW" sz="2200" dirty="0" smtClean="0">
              <a:solidFill>
                <a:schemeClr val="accent1">
                  <a:lumMod val="75000"/>
                </a:schemeClr>
              </a:solidFill>
            </a:rPr>
            <a:t>Occlusion  boundary improving</a:t>
          </a:r>
          <a:endParaRPr lang="zh-TW" altLang="en-US" sz="2200" dirty="0">
            <a:solidFill>
              <a:schemeClr val="accent1">
                <a:lumMod val="75000"/>
              </a:schemeClr>
            </a:solidFill>
          </a:endParaRPr>
        </a:p>
      </dgm:t>
    </dgm:pt>
    <dgm:pt modelId="{C70F99AD-6820-4AA0-A657-2CAE54ADDB63}" type="parTrans" cxnId="{5BE552B5-F402-41F4-891B-5D6BD4109188}">
      <dgm:prSet/>
      <dgm:spPr/>
      <dgm:t>
        <a:bodyPr/>
        <a:lstStyle/>
        <a:p>
          <a:endParaRPr lang="zh-TW" altLang="en-US"/>
        </a:p>
      </dgm:t>
    </dgm:pt>
    <dgm:pt modelId="{B8B54F88-2C3A-44AF-8A47-39074DB2F12F}" type="sibTrans" cxnId="{5BE552B5-F402-41F4-891B-5D6BD4109188}">
      <dgm:prSet/>
      <dgm:spPr/>
      <dgm:t>
        <a:bodyPr/>
        <a:lstStyle/>
        <a:p>
          <a:endParaRPr lang="zh-TW" altLang="en-US"/>
        </a:p>
      </dgm:t>
    </dgm:pt>
    <dgm:pt modelId="{15E75C37-884E-47A8-9E1C-81C9065C4FFB}">
      <dgm:prSet phldrT="[文字]" custT="1"/>
      <dgm:spPr/>
      <dgm:t>
        <a:bodyPr/>
        <a:lstStyle/>
        <a:p>
          <a:r>
            <a:rPr lang="en-US" altLang="zh-TW" sz="2200" dirty="0" smtClean="0"/>
            <a:t>CPU and GPU in parallel</a:t>
          </a:r>
          <a:endParaRPr lang="zh-TW" altLang="en-US" sz="2200" dirty="0"/>
        </a:p>
      </dgm:t>
    </dgm:pt>
    <dgm:pt modelId="{E1997069-DAE2-4A9E-A4D8-E5A32AF00199}" type="parTrans" cxnId="{2C9462C6-E02E-4310-991E-3DFEA1D382C2}">
      <dgm:prSet/>
      <dgm:spPr/>
      <dgm:t>
        <a:bodyPr/>
        <a:lstStyle/>
        <a:p>
          <a:endParaRPr lang="zh-TW" altLang="en-US"/>
        </a:p>
      </dgm:t>
    </dgm:pt>
    <dgm:pt modelId="{9E8686F7-8C8D-460F-B521-451C9AA10A42}" type="sibTrans" cxnId="{2C9462C6-E02E-4310-991E-3DFEA1D382C2}">
      <dgm:prSet/>
      <dgm:spPr/>
      <dgm:t>
        <a:bodyPr/>
        <a:lstStyle/>
        <a:p>
          <a:endParaRPr lang="zh-TW" altLang="en-US"/>
        </a:p>
      </dgm:t>
    </dgm:pt>
    <dgm:pt modelId="{4D46DEBE-BA86-440C-BCDB-CB52EC9BA535}">
      <dgm:prSet phldrT="[文字]" custT="1"/>
      <dgm:spPr/>
      <dgm:t>
        <a:bodyPr/>
        <a:lstStyle/>
        <a:p>
          <a:r>
            <a:rPr lang="en-US" altLang="zh-TW" sz="2100" dirty="0" smtClean="0"/>
            <a:t>Acceleration using graphics hardware</a:t>
          </a:r>
          <a:endParaRPr lang="zh-TW" altLang="en-US" sz="2100" dirty="0"/>
        </a:p>
      </dgm:t>
    </dgm:pt>
    <dgm:pt modelId="{17F3708C-D5AE-498D-BB36-7218B83E02BA}" type="parTrans" cxnId="{4C8C7840-BC65-469E-BDE7-CFED11A1FC1A}">
      <dgm:prSet/>
      <dgm:spPr/>
      <dgm:t>
        <a:bodyPr/>
        <a:lstStyle/>
        <a:p>
          <a:endParaRPr lang="zh-TW" altLang="en-US"/>
        </a:p>
      </dgm:t>
    </dgm:pt>
    <dgm:pt modelId="{47772085-12A7-4E77-85C8-9684EE649D81}" type="sibTrans" cxnId="{4C8C7840-BC65-469E-BDE7-CFED11A1FC1A}">
      <dgm:prSet/>
      <dgm:spPr/>
      <dgm:t>
        <a:bodyPr/>
        <a:lstStyle/>
        <a:p>
          <a:endParaRPr lang="zh-TW" altLang="en-US"/>
        </a:p>
      </dgm:t>
    </dgm:pt>
    <dgm:pt modelId="{6C1A9EF9-F530-4915-A4FE-CC3C829DB85D}">
      <dgm:prSet phldrT="[文字]" custT="1"/>
      <dgm:spPr/>
      <dgm:t>
        <a:bodyPr/>
        <a:lstStyle/>
        <a:p>
          <a:r>
            <a:rPr lang="en-US" altLang="zh-TW" sz="2200" dirty="0" smtClean="0">
              <a:solidFill>
                <a:schemeClr val="accent1">
                  <a:lumMod val="75000"/>
                </a:schemeClr>
              </a:solidFill>
            </a:rPr>
            <a:t>O(S</a:t>
          </a:r>
          <a:r>
            <a:rPr lang="en-US" altLang="zh-TW" sz="2200" baseline="30000" dirty="0" smtClean="0">
              <a:solidFill>
                <a:schemeClr val="accent1">
                  <a:lumMod val="75000"/>
                </a:schemeClr>
              </a:solidFill>
            </a:rPr>
            <a:t>2</a:t>
          </a:r>
          <a:r>
            <a:rPr lang="en-US" altLang="zh-TW" sz="2200" dirty="0" smtClean="0">
              <a:solidFill>
                <a:schemeClr val="accent1">
                  <a:lumMod val="75000"/>
                </a:schemeClr>
              </a:solidFill>
            </a:rPr>
            <a:t>) </a:t>
          </a:r>
          <a:r>
            <a:rPr lang="zh-TW" altLang="en-US" sz="2200" dirty="0" smtClean="0">
              <a:solidFill>
                <a:schemeClr val="accent1">
                  <a:lumMod val="75000"/>
                </a:schemeClr>
              </a:solidFill>
            </a:rPr>
            <a:t>→ </a:t>
          </a:r>
          <a:r>
            <a:rPr lang="en-US" altLang="zh-TW" sz="2200" dirty="0" smtClean="0">
              <a:solidFill>
                <a:schemeClr val="accent1">
                  <a:lumMod val="75000"/>
                </a:schemeClr>
              </a:solidFill>
            </a:rPr>
            <a:t>O(S)</a:t>
          </a:r>
          <a:endParaRPr lang="zh-TW" altLang="en-US" sz="2200" dirty="0">
            <a:solidFill>
              <a:schemeClr val="accent1">
                <a:lumMod val="75000"/>
              </a:schemeClr>
            </a:solidFill>
          </a:endParaRPr>
        </a:p>
      </dgm:t>
    </dgm:pt>
    <dgm:pt modelId="{699D36BD-A0B3-4CE2-839E-810995A6FCB1}" type="parTrans" cxnId="{28839846-7DC3-4D3A-AF4B-7F99DEDF21D0}">
      <dgm:prSet/>
      <dgm:spPr/>
      <dgm:t>
        <a:bodyPr/>
        <a:lstStyle/>
        <a:p>
          <a:endParaRPr lang="zh-TW" altLang="en-US"/>
        </a:p>
      </dgm:t>
    </dgm:pt>
    <dgm:pt modelId="{C0472644-C80C-4E94-AE90-FBB7FCF2BE25}" type="sibTrans" cxnId="{28839846-7DC3-4D3A-AF4B-7F99DEDF21D0}">
      <dgm:prSet/>
      <dgm:spPr/>
      <dgm:t>
        <a:bodyPr/>
        <a:lstStyle/>
        <a:p>
          <a:endParaRPr lang="zh-TW" altLang="en-US"/>
        </a:p>
      </dgm:t>
    </dgm:pt>
    <dgm:pt modelId="{91B087C8-763D-4381-818C-43406DB3C2AE}">
      <dgm:prSet phldrT="[文字]" custT="1"/>
      <dgm:spPr/>
      <dgm:t>
        <a:bodyPr/>
        <a:lstStyle/>
        <a:p>
          <a:r>
            <a:rPr lang="en-US" altLang="zh-TW" sz="2200" dirty="0" smtClean="0">
              <a:solidFill>
                <a:schemeClr val="accent1">
                  <a:lumMod val="75000"/>
                </a:schemeClr>
              </a:solidFill>
            </a:rPr>
            <a:t>Speed acceleration</a:t>
          </a:r>
          <a:endParaRPr lang="zh-TW" altLang="en-US" sz="2200" dirty="0">
            <a:solidFill>
              <a:schemeClr val="accent1">
                <a:lumMod val="75000"/>
              </a:schemeClr>
            </a:solidFill>
          </a:endParaRPr>
        </a:p>
      </dgm:t>
    </dgm:pt>
    <dgm:pt modelId="{D529D93B-5B0C-4F73-9DE3-FB805A70903D}" type="parTrans" cxnId="{42E93954-357B-452B-A2B2-6A74DBC89C34}">
      <dgm:prSet/>
      <dgm:spPr/>
      <dgm:t>
        <a:bodyPr/>
        <a:lstStyle/>
        <a:p>
          <a:endParaRPr lang="zh-TW" altLang="en-US"/>
        </a:p>
      </dgm:t>
    </dgm:pt>
    <dgm:pt modelId="{9A7DC221-7326-49A2-843A-BA4FAE34200C}" type="sibTrans" cxnId="{42E93954-357B-452B-A2B2-6A74DBC89C34}">
      <dgm:prSet/>
      <dgm:spPr/>
      <dgm:t>
        <a:bodyPr/>
        <a:lstStyle/>
        <a:p>
          <a:endParaRPr lang="zh-TW" altLang="en-US"/>
        </a:p>
      </dgm:t>
    </dgm:pt>
    <dgm:pt modelId="{2DFE4A54-AA42-44D9-B481-DC41364B398F}">
      <dgm:prSet phldrT="[文字]" custT="1"/>
      <dgm:spPr/>
      <dgm:t>
        <a:bodyPr/>
        <a:lstStyle/>
        <a:p>
          <a:r>
            <a:rPr lang="en-US" altLang="zh-TW" sz="2200" dirty="0" smtClean="0"/>
            <a:t>By color similarity</a:t>
          </a:r>
          <a:endParaRPr lang="zh-TW" altLang="en-US" sz="2200" dirty="0"/>
        </a:p>
      </dgm:t>
    </dgm:pt>
    <dgm:pt modelId="{D268A4B0-511E-4B16-903B-813EFD51C05D}" type="parTrans" cxnId="{6625FF52-46BD-4D72-9541-4CA081F5A57F}">
      <dgm:prSet/>
      <dgm:spPr/>
      <dgm:t>
        <a:bodyPr/>
        <a:lstStyle/>
        <a:p>
          <a:endParaRPr lang="zh-TW" altLang="en-US"/>
        </a:p>
      </dgm:t>
    </dgm:pt>
    <dgm:pt modelId="{49B9B000-65A9-4AB0-99AC-72060673B4A4}" type="sibTrans" cxnId="{6625FF52-46BD-4D72-9541-4CA081F5A57F}">
      <dgm:prSet/>
      <dgm:spPr/>
      <dgm:t>
        <a:bodyPr/>
        <a:lstStyle/>
        <a:p>
          <a:endParaRPr lang="zh-TW" altLang="en-US"/>
        </a:p>
      </dgm:t>
    </dgm:pt>
    <dgm:pt modelId="{F4BB769C-BA42-4CE0-A0E1-9B98525CB486}" type="pres">
      <dgm:prSet presAssocID="{FE4C9A77-C4C4-4897-99ED-CD1B13BBC9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4BC418E-C343-4657-AFFE-86F8C0E856AD}" type="pres">
      <dgm:prSet presAssocID="{CD5ADD10-0AEC-4299-9083-23041EA07425}" presName="linNode" presStyleCnt="0"/>
      <dgm:spPr/>
    </dgm:pt>
    <dgm:pt modelId="{A9241D9A-701C-4B34-BDCF-69C98139B799}" type="pres">
      <dgm:prSet presAssocID="{CD5ADD10-0AEC-4299-9083-23041EA07425}" presName="parentText" presStyleLbl="node1" presStyleIdx="0" presStyleCnt="4" custScaleX="8460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AA397A-9946-4E95-B421-C0BCC78E3396}" type="pres">
      <dgm:prSet presAssocID="{CD5ADD10-0AEC-4299-9083-23041EA0742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318C6D-B999-4AC9-84D9-AD3F23C403B7}" type="pres">
      <dgm:prSet presAssocID="{E6925EF2-F1E9-4CDE-AC4A-6DD6E3DB14C5}" presName="sp" presStyleCnt="0"/>
      <dgm:spPr/>
    </dgm:pt>
    <dgm:pt modelId="{F09C0897-9752-4FCD-8C3D-C445613D7481}" type="pres">
      <dgm:prSet presAssocID="{86B3D8D7-7A3A-4648-A283-158029CF9B17}" presName="linNode" presStyleCnt="0"/>
      <dgm:spPr/>
    </dgm:pt>
    <dgm:pt modelId="{E7C71EA9-20EE-4945-BF68-115C2EADEA21}" type="pres">
      <dgm:prSet presAssocID="{86B3D8D7-7A3A-4648-A283-158029CF9B17}" presName="parentText" presStyleLbl="node1" presStyleIdx="1" presStyleCnt="4" custScaleX="8460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E6DAB6-46D7-4FE5-A84E-DBE1D3C1F889}" type="pres">
      <dgm:prSet presAssocID="{86B3D8D7-7A3A-4648-A283-158029CF9B1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E63949-41AE-409C-8F8A-0478DE85C034}" type="pres">
      <dgm:prSet presAssocID="{64E8FC09-3399-4625-A86D-9028F18056F8}" presName="sp" presStyleCnt="0"/>
      <dgm:spPr/>
    </dgm:pt>
    <dgm:pt modelId="{07165B0E-3328-410A-8A9D-A8915DAC54B4}" type="pres">
      <dgm:prSet presAssocID="{F26566C6-6DE0-444D-856E-A17BBC5CB6DD}" presName="linNode" presStyleCnt="0"/>
      <dgm:spPr/>
    </dgm:pt>
    <dgm:pt modelId="{3AC0D7D3-F005-45EE-9840-8CA27BAC9C8A}" type="pres">
      <dgm:prSet presAssocID="{F26566C6-6DE0-444D-856E-A17BBC5CB6DD}" presName="parentText" presStyleLbl="node1" presStyleIdx="2" presStyleCnt="4" custScaleX="8460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6158B9-24A0-4BB3-B2C7-7A080C75DD90}" type="pres">
      <dgm:prSet presAssocID="{F26566C6-6DE0-444D-856E-A17BBC5CB6D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E0A957-49AB-461B-8BB7-7EF22A7B6D51}" type="pres">
      <dgm:prSet presAssocID="{CBDD9877-96F5-4581-B4CD-71F3293CE832}" presName="sp" presStyleCnt="0"/>
      <dgm:spPr/>
    </dgm:pt>
    <dgm:pt modelId="{B94BBCAF-CE81-4BB6-9775-7844E1B509D5}" type="pres">
      <dgm:prSet presAssocID="{4D46DEBE-BA86-440C-BCDB-CB52EC9BA535}" presName="linNode" presStyleCnt="0"/>
      <dgm:spPr/>
    </dgm:pt>
    <dgm:pt modelId="{2791EEC6-21BC-4C03-856D-BF33DB85E450}" type="pres">
      <dgm:prSet presAssocID="{4D46DEBE-BA86-440C-BCDB-CB52EC9BA535}" presName="parentText" presStyleLbl="node1" presStyleIdx="3" presStyleCnt="4" custScaleX="8460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025804-B84A-4C07-9D61-D7826CF1B928}" type="pres">
      <dgm:prSet presAssocID="{4D46DEBE-BA86-440C-BCDB-CB52EC9BA53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47460BB-DD8C-4F81-A29B-DF3EF19FD951}" type="presOf" srcId="{B9EB4064-2DA8-445B-B87F-829FEC5E6E2A}" destId="{3AE6DAB6-46D7-4FE5-A84E-DBE1D3C1F889}" srcOrd="0" destOrd="1" presId="urn:microsoft.com/office/officeart/2005/8/layout/vList5"/>
    <dgm:cxn modelId="{79DF060E-8DE6-4312-B3E0-600BBEA08DF5}" type="presOf" srcId="{36AA3FC3-B866-469D-9136-0646CF8501A3}" destId="{BF6158B9-24A0-4BB3-B2C7-7A080C75DD90}" srcOrd="0" destOrd="0" presId="urn:microsoft.com/office/officeart/2005/8/layout/vList5"/>
    <dgm:cxn modelId="{26DDC183-AA0C-488C-A855-AA2B3AA8149B}" type="presOf" srcId="{4D46DEBE-BA86-440C-BCDB-CB52EC9BA535}" destId="{2791EEC6-21BC-4C03-856D-BF33DB85E450}" srcOrd="0" destOrd="0" presId="urn:microsoft.com/office/officeart/2005/8/layout/vList5"/>
    <dgm:cxn modelId="{CD7C1889-2F08-4B07-9C29-7BFE12C10C91}" srcId="{86B3D8D7-7A3A-4648-A283-158029CF9B17}" destId="{B9EB4064-2DA8-445B-B87F-829FEC5E6E2A}" srcOrd="1" destOrd="0" parTransId="{70C4C5CE-0321-487D-B84D-B3779E2AD28D}" sibTransId="{BF83D43D-5D80-4AF5-BD99-8AAE054240EF}"/>
    <dgm:cxn modelId="{5BE552B5-F402-41F4-891B-5D6BD4109188}" srcId="{F26566C6-6DE0-444D-856E-A17BBC5CB6DD}" destId="{66A20FFC-DA27-431E-91D2-97252B553DB1}" srcOrd="1" destOrd="0" parTransId="{C70F99AD-6820-4AA0-A657-2CAE54ADDB63}" sibTransId="{B8B54F88-2C3A-44AF-8A47-39074DB2F12F}"/>
    <dgm:cxn modelId="{28839846-7DC3-4D3A-AF4B-7F99DEDF21D0}" srcId="{86B3D8D7-7A3A-4648-A283-158029CF9B17}" destId="{6C1A9EF9-F530-4915-A4FE-CC3C829DB85D}" srcOrd="2" destOrd="0" parTransId="{699D36BD-A0B3-4CE2-839E-810995A6FCB1}" sibTransId="{C0472644-C80C-4E94-AE90-FBB7FCF2BE25}"/>
    <dgm:cxn modelId="{1371A8E4-EB62-4967-92F8-D9F5EC29670C}" srcId="{86B3D8D7-7A3A-4648-A283-158029CF9B17}" destId="{3154B500-FABA-42FE-AF58-11FB0F6C595D}" srcOrd="0" destOrd="0" parTransId="{0E85CBAC-34EF-4593-A5D3-77DBEF6BC921}" sibTransId="{33E00BB3-3941-459A-9186-D90A9BD23A3F}"/>
    <dgm:cxn modelId="{12591316-DC6B-4AB6-88F5-908BF8FDA13B}" type="presOf" srcId="{2DFE4A54-AA42-44D9-B481-DC41364B398F}" destId="{19AA397A-9946-4E95-B421-C0BCC78E3396}" srcOrd="0" destOrd="1" presId="urn:microsoft.com/office/officeart/2005/8/layout/vList5"/>
    <dgm:cxn modelId="{6483B6C9-7FFF-413A-A5EA-E3A3DBAE2DF4}" type="presOf" srcId="{66A20FFC-DA27-431E-91D2-97252B553DB1}" destId="{BF6158B9-24A0-4BB3-B2C7-7A080C75DD90}" srcOrd="0" destOrd="1" presId="urn:microsoft.com/office/officeart/2005/8/layout/vList5"/>
    <dgm:cxn modelId="{2C9462C6-E02E-4310-991E-3DFEA1D382C2}" srcId="{4D46DEBE-BA86-440C-BCDB-CB52EC9BA535}" destId="{15E75C37-884E-47A8-9E1C-81C9065C4FFB}" srcOrd="0" destOrd="0" parTransId="{E1997069-DAE2-4A9E-A4D8-E5A32AF00199}" sibTransId="{9E8686F7-8C8D-460F-B521-451C9AA10A42}"/>
    <dgm:cxn modelId="{13435FAF-EBB9-43A7-8163-3D7E9E42B6B6}" type="presOf" srcId="{86B3D8D7-7A3A-4648-A283-158029CF9B17}" destId="{E7C71EA9-20EE-4945-BF68-115C2EADEA21}" srcOrd="0" destOrd="0" presId="urn:microsoft.com/office/officeart/2005/8/layout/vList5"/>
    <dgm:cxn modelId="{5F4F3634-EA30-412E-B248-B539FE8BF5C8}" type="presOf" srcId="{F26566C6-6DE0-444D-856E-A17BBC5CB6DD}" destId="{3AC0D7D3-F005-45EE-9840-8CA27BAC9C8A}" srcOrd="0" destOrd="0" presId="urn:microsoft.com/office/officeart/2005/8/layout/vList5"/>
    <dgm:cxn modelId="{88F6C3C8-F9E6-401A-87A7-193E3BDE6966}" type="presOf" srcId="{3154B500-FABA-42FE-AF58-11FB0F6C595D}" destId="{3AE6DAB6-46D7-4FE5-A84E-DBE1D3C1F889}" srcOrd="0" destOrd="0" presId="urn:microsoft.com/office/officeart/2005/8/layout/vList5"/>
    <dgm:cxn modelId="{D28950BD-23DE-490E-A16A-3693C8E63CD6}" type="presOf" srcId="{91B087C8-763D-4381-818C-43406DB3C2AE}" destId="{AE025804-B84A-4C07-9D61-D7826CF1B928}" srcOrd="0" destOrd="1" presId="urn:microsoft.com/office/officeart/2005/8/layout/vList5"/>
    <dgm:cxn modelId="{42E93954-357B-452B-A2B2-6A74DBC89C34}" srcId="{4D46DEBE-BA86-440C-BCDB-CB52EC9BA535}" destId="{91B087C8-763D-4381-818C-43406DB3C2AE}" srcOrd="1" destOrd="0" parTransId="{D529D93B-5B0C-4F73-9DE3-FB805A70903D}" sibTransId="{9A7DC221-7326-49A2-843A-BA4FAE34200C}"/>
    <dgm:cxn modelId="{6625FF52-46BD-4D72-9541-4CA081F5A57F}" srcId="{CD5ADD10-0AEC-4299-9083-23041EA07425}" destId="{2DFE4A54-AA42-44D9-B481-DC41364B398F}" srcOrd="1" destOrd="0" parTransId="{D268A4B0-511E-4B16-903B-813EFD51C05D}" sibTransId="{49B9B000-65A9-4AB0-99AC-72060673B4A4}"/>
    <dgm:cxn modelId="{9B597820-767C-43F1-ACE7-C30B5665956D}" srcId="{F26566C6-6DE0-444D-856E-A17BBC5CB6DD}" destId="{36AA3FC3-B866-469D-9136-0646CF8501A3}" srcOrd="0" destOrd="0" parTransId="{C875D865-57F2-4675-B233-FB71964CF4F7}" sibTransId="{55B793BB-16CB-408C-A4FB-6310577FC4A9}"/>
    <dgm:cxn modelId="{FCCF3892-3504-4AD4-9B2F-8593F3CF9377}" type="presOf" srcId="{15E75C37-884E-47A8-9E1C-81C9065C4FFB}" destId="{AE025804-B84A-4C07-9D61-D7826CF1B928}" srcOrd="0" destOrd="0" presId="urn:microsoft.com/office/officeart/2005/8/layout/vList5"/>
    <dgm:cxn modelId="{4C8C7840-BC65-469E-BDE7-CFED11A1FC1A}" srcId="{FE4C9A77-C4C4-4897-99ED-CD1B13BBC964}" destId="{4D46DEBE-BA86-440C-BCDB-CB52EC9BA535}" srcOrd="3" destOrd="0" parTransId="{17F3708C-D5AE-498D-BB36-7218B83E02BA}" sibTransId="{47772085-12A7-4E77-85C8-9684EE649D81}"/>
    <dgm:cxn modelId="{BC2ACDDC-18A6-412F-AEC7-E80B56D2A60C}" type="presOf" srcId="{6C1A9EF9-F530-4915-A4FE-CC3C829DB85D}" destId="{3AE6DAB6-46D7-4FE5-A84E-DBE1D3C1F889}" srcOrd="0" destOrd="2" presId="urn:microsoft.com/office/officeart/2005/8/layout/vList5"/>
    <dgm:cxn modelId="{4B426949-9DD2-4AF6-AC63-E968BA63CBB7}" srcId="{FE4C9A77-C4C4-4897-99ED-CD1B13BBC964}" destId="{CD5ADD10-0AEC-4299-9083-23041EA07425}" srcOrd="0" destOrd="0" parTransId="{11A86970-0CE4-43A4-844D-BFB03F2312AE}" sibTransId="{E6925EF2-F1E9-4CDE-AC4A-6DD6E3DB14C5}"/>
    <dgm:cxn modelId="{84B66F42-D3A6-48E3-9CF2-6CF91DA41233}" srcId="{FE4C9A77-C4C4-4897-99ED-CD1B13BBC964}" destId="{F26566C6-6DE0-444D-856E-A17BBC5CB6DD}" srcOrd="2" destOrd="0" parTransId="{6FF542F7-C478-461A-9EAD-C70787DFB43B}" sibTransId="{CBDD9877-96F5-4581-B4CD-71F3293CE832}"/>
    <dgm:cxn modelId="{9A7DBF42-FF26-4D34-A9E0-C93377161D1A}" srcId="{CD5ADD10-0AEC-4299-9083-23041EA07425}" destId="{4382E197-1581-4683-9B25-DB4F40038A1D}" srcOrd="0" destOrd="0" parTransId="{45561804-3AFF-478E-BAAD-688FDB23EB28}" sibTransId="{2DF0CC17-E90C-43D2-97E0-6C244A72AF01}"/>
    <dgm:cxn modelId="{F18A5AFB-278B-4FB6-BC8C-7F03EC6930E2}" type="presOf" srcId="{4382E197-1581-4683-9B25-DB4F40038A1D}" destId="{19AA397A-9946-4E95-B421-C0BCC78E3396}" srcOrd="0" destOrd="0" presId="urn:microsoft.com/office/officeart/2005/8/layout/vList5"/>
    <dgm:cxn modelId="{94AEDD39-B05B-4A8A-AB30-B9C301FEF249}" type="presOf" srcId="{CD5ADD10-0AEC-4299-9083-23041EA07425}" destId="{A9241D9A-701C-4B34-BDCF-69C98139B799}" srcOrd="0" destOrd="0" presId="urn:microsoft.com/office/officeart/2005/8/layout/vList5"/>
    <dgm:cxn modelId="{205B0BE8-5724-4E79-B76D-1A2B09070B5F}" srcId="{FE4C9A77-C4C4-4897-99ED-CD1B13BBC964}" destId="{86B3D8D7-7A3A-4648-A283-158029CF9B17}" srcOrd="1" destOrd="0" parTransId="{17F8A4ED-D12C-4F7E-8893-3FBBA64E8A43}" sibTransId="{64E8FC09-3399-4625-A86D-9028F18056F8}"/>
    <dgm:cxn modelId="{8FB52BAC-B3D9-451E-B51E-3F908D898EAB}" type="presOf" srcId="{FE4C9A77-C4C4-4897-99ED-CD1B13BBC964}" destId="{F4BB769C-BA42-4CE0-A0E1-9B98525CB486}" srcOrd="0" destOrd="0" presId="urn:microsoft.com/office/officeart/2005/8/layout/vList5"/>
    <dgm:cxn modelId="{824813E5-7921-4A6F-9DA3-77F5646A0B1F}" type="presParOf" srcId="{F4BB769C-BA42-4CE0-A0E1-9B98525CB486}" destId="{84BC418E-C343-4657-AFFE-86F8C0E856AD}" srcOrd="0" destOrd="0" presId="urn:microsoft.com/office/officeart/2005/8/layout/vList5"/>
    <dgm:cxn modelId="{33853FE8-8B18-4EB3-944E-9F19107808C6}" type="presParOf" srcId="{84BC418E-C343-4657-AFFE-86F8C0E856AD}" destId="{A9241D9A-701C-4B34-BDCF-69C98139B799}" srcOrd="0" destOrd="0" presId="urn:microsoft.com/office/officeart/2005/8/layout/vList5"/>
    <dgm:cxn modelId="{6FEF639E-B021-4B75-BE5C-9C437B5CEA30}" type="presParOf" srcId="{84BC418E-C343-4657-AFFE-86F8C0E856AD}" destId="{19AA397A-9946-4E95-B421-C0BCC78E3396}" srcOrd="1" destOrd="0" presId="urn:microsoft.com/office/officeart/2005/8/layout/vList5"/>
    <dgm:cxn modelId="{B1CF1F64-04B2-4766-B893-BFE67FBBDC0C}" type="presParOf" srcId="{F4BB769C-BA42-4CE0-A0E1-9B98525CB486}" destId="{DE318C6D-B999-4AC9-84D9-AD3F23C403B7}" srcOrd="1" destOrd="0" presId="urn:microsoft.com/office/officeart/2005/8/layout/vList5"/>
    <dgm:cxn modelId="{857C7D4B-FEF8-4E3A-93FA-03C1263407F4}" type="presParOf" srcId="{F4BB769C-BA42-4CE0-A0E1-9B98525CB486}" destId="{F09C0897-9752-4FCD-8C3D-C445613D7481}" srcOrd="2" destOrd="0" presId="urn:microsoft.com/office/officeart/2005/8/layout/vList5"/>
    <dgm:cxn modelId="{2DAE1BEA-9EDD-4BA6-8897-C5796DA9B23C}" type="presParOf" srcId="{F09C0897-9752-4FCD-8C3D-C445613D7481}" destId="{E7C71EA9-20EE-4945-BF68-115C2EADEA21}" srcOrd="0" destOrd="0" presId="urn:microsoft.com/office/officeart/2005/8/layout/vList5"/>
    <dgm:cxn modelId="{88EDB0B7-17E5-49D6-8517-5B13203CE6E3}" type="presParOf" srcId="{F09C0897-9752-4FCD-8C3D-C445613D7481}" destId="{3AE6DAB6-46D7-4FE5-A84E-DBE1D3C1F889}" srcOrd="1" destOrd="0" presId="urn:microsoft.com/office/officeart/2005/8/layout/vList5"/>
    <dgm:cxn modelId="{A0057CF7-B5F0-42C3-AB01-4DF134AAF689}" type="presParOf" srcId="{F4BB769C-BA42-4CE0-A0E1-9B98525CB486}" destId="{E6E63949-41AE-409C-8F8A-0478DE85C034}" srcOrd="3" destOrd="0" presId="urn:microsoft.com/office/officeart/2005/8/layout/vList5"/>
    <dgm:cxn modelId="{6E5D9011-BEF4-4230-9D22-B688548F8966}" type="presParOf" srcId="{F4BB769C-BA42-4CE0-A0E1-9B98525CB486}" destId="{07165B0E-3328-410A-8A9D-A8915DAC54B4}" srcOrd="4" destOrd="0" presId="urn:microsoft.com/office/officeart/2005/8/layout/vList5"/>
    <dgm:cxn modelId="{0780EF55-AE26-4802-ADE7-1BCCC6EF1A23}" type="presParOf" srcId="{07165B0E-3328-410A-8A9D-A8915DAC54B4}" destId="{3AC0D7D3-F005-45EE-9840-8CA27BAC9C8A}" srcOrd="0" destOrd="0" presId="urn:microsoft.com/office/officeart/2005/8/layout/vList5"/>
    <dgm:cxn modelId="{027E9353-5809-430A-AB41-BF9F47BF5339}" type="presParOf" srcId="{07165B0E-3328-410A-8A9D-A8915DAC54B4}" destId="{BF6158B9-24A0-4BB3-B2C7-7A080C75DD90}" srcOrd="1" destOrd="0" presId="urn:microsoft.com/office/officeart/2005/8/layout/vList5"/>
    <dgm:cxn modelId="{8136731E-C144-45B5-92CF-B057DB40BF12}" type="presParOf" srcId="{F4BB769C-BA42-4CE0-A0E1-9B98525CB486}" destId="{21E0A957-49AB-461B-8BB7-7EF22A7B6D51}" srcOrd="5" destOrd="0" presId="urn:microsoft.com/office/officeart/2005/8/layout/vList5"/>
    <dgm:cxn modelId="{EE1AF756-1135-4F22-93E3-B11DD49C0C0D}" type="presParOf" srcId="{F4BB769C-BA42-4CE0-A0E1-9B98525CB486}" destId="{B94BBCAF-CE81-4BB6-9775-7844E1B509D5}" srcOrd="6" destOrd="0" presId="urn:microsoft.com/office/officeart/2005/8/layout/vList5"/>
    <dgm:cxn modelId="{FEB00219-0D60-414B-B904-406976275E3A}" type="presParOf" srcId="{B94BBCAF-CE81-4BB6-9775-7844E1B509D5}" destId="{2791EEC6-21BC-4C03-856D-BF33DB85E450}" srcOrd="0" destOrd="0" presId="urn:microsoft.com/office/officeart/2005/8/layout/vList5"/>
    <dgm:cxn modelId="{D3281BD8-261C-419C-B01D-3A87B6BBBBE6}" type="presParOf" srcId="{B94BBCAF-CE81-4BB6-9775-7844E1B509D5}" destId="{AE025804-B84A-4C07-9D61-D7826CF1B9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A397A-9946-4E95-B421-C0BCC78E3396}">
      <dsp:nvSpPr>
        <dsp:cNvPr id="0" name=""/>
        <dsp:cNvSpPr/>
      </dsp:nvSpPr>
      <dsp:spPr>
        <a:xfrm rot="5400000">
          <a:off x="4432711" y="-1781111"/>
          <a:ext cx="1029208" cy="485408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200" kern="1200" dirty="0" smtClean="0"/>
            <a:t>Compute weight for each pixel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200" kern="1200" dirty="0" smtClean="0"/>
            <a:t>By color similarity</a:t>
          </a:r>
          <a:endParaRPr lang="zh-TW" altLang="en-US" sz="2200" kern="1200" dirty="0"/>
        </a:p>
      </dsp:txBody>
      <dsp:txXfrm rot="-5400000">
        <a:off x="2520274" y="181568"/>
        <a:ext cx="4803840" cy="928724"/>
      </dsp:txXfrm>
    </dsp:sp>
    <dsp:sp modelId="{A9241D9A-701C-4B34-BDCF-69C98139B799}">
      <dsp:nvSpPr>
        <dsp:cNvPr id="0" name=""/>
        <dsp:cNvSpPr/>
      </dsp:nvSpPr>
      <dsp:spPr>
        <a:xfrm>
          <a:off x="210146" y="2674"/>
          <a:ext cx="2310127" cy="12865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Weight Computation</a:t>
          </a:r>
          <a:endParaRPr lang="zh-TW" altLang="en-US" sz="2300" kern="1200" dirty="0"/>
        </a:p>
      </dsp:txBody>
      <dsp:txXfrm>
        <a:off x="272948" y="65476"/>
        <a:ext cx="2184523" cy="1160906"/>
      </dsp:txXfrm>
    </dsp:sp>
    <dsp:sp modelId="{3AE6DAB6-46D7-4FE5-A84E-DBE1D3C1F889}">
      <dsp:nvSpPr>
        <dsp:cNvPr id="0" name=""/>
        <dsp:cNvSpPr/>
      </dsp:nvSpPr>
      <dsp:spPr>
        <a:xfrm rot="5400000">
          <a:off x="4432711" y="-430275"/>
          <a:ext cx="1029208" cy="4854082"/>
        </a:xfrm>
        <a:prstGeom prst="round2SameRect">
          <a:avLst/>
        </a:prstGeom>
        <a:solidFill>
          <a:schemeClr val="accent5">
            <a:tint val="40000"/>
            <a:alpha val="90000"/>
            <a:hueOff val="-5612545"/>
            <a:satOff val="1118"/>
            <a:lumOff val="-109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612545"/>
              <a:satOff val="1118"/>
              <a:lumOff val="-1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200" kern="1200" dirty="0" smtClean="0"/>
            <a:t>Aggregate matching cost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200" kern="1200" dirty="0" smtClean="0"/>
            <a:t>2D aggregation </a:t>
          </a:r>
          <a:r>
            <a:rPr lang="zh-TW" altLang="en-US" sz="2200" kern="1200" dirty="0" smtClean="0"/>
            <a:t>→ </a:t>
          </a:r>
          <a:r>
            <a:rPr lang="en-US" altLang="zh-TW" sz="2200" kern="1200" dirty="0" smtClean="0"/>
            <a:t>two 1D windows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200" kern="1200" dirty="0" smtClean="0">
              <a:solidFill>
                <a:schemeClr val="accent1">
                  <a:lumMod val="75000"/>
                </a:schemeClr>
              </a:solidFill>
            </a:rPr>
            <a:t>O(S</a:t>
          </a:r>
          <a:r>
            <a:rPr lang="en-US" altLang="zh-TW" sz="2200" kern="1200" baseline="30000" dirty="0" smtClean="0">
              <a:solidFill>
                <a:schemeClr val="accent1">
                  <a:lumMod val="75000"/>
                </a:schemeClr>
              </a:solidFill>
            </a:rPr>
            <a:t>2</a:t>
          </a:r>
          <a:r>
            <a:rPr lang="en-US" altLang="zh-TW" sz="2200" kern="1200" dirty="0" smtClean="0">
              <a:solidFill>
                <a:schemeClr val="accent1">
                  <a:lumMod val="75000"/>
                </a:schemeClr>
              </a:solidFill>
            </a:rPr>
            <a:t>) </a:t>
          </a:r>
          <a:r>
            <a:rPr lang="zh-TW" altLang="en-US" sz="2200" kern="1200" dirty="0" smtClean="0">
              <a:solidFill>
                <a:schemeClr val="accent1">
                  <a:lumMod val="75000"/>
                </a:schemeClr>
              </a:solidFill>
            </a:rPr>
            <a:t>→ </a:t>
          </a:r>
          <a:r>
            <a:rPr lang="en-US" altLang="zh-TW" sz="2200" kern="1200" dirty="0" smtClean="0">
              <a:solidFill>
                <a:schemeClr val="accent1">
                  <a:lumMod val="75000"/>
                </a:schemeClr>
              </a:solidFill>
            </a:rPr>
            <a:t>O(S)</a:t>
          </a:r>
          <a:endParaRPr lang="zh-TW" altLang="en-US" sz="22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520274" y="1532404"/>
        <a:ext cx="4803840" cy="928724"/>
      </dsp:txXfrm>
    </dsp:sp>
    <dsp:sp modelId="{E7C71EA9-20EE-4945-BF68-115C2EADEA21}">
      <dsp:nvSpPr>
        <dsp:cNvPr id="0" name=""/>
        <dsp:cNvSpPr/>
      </dsp:nvSpPr>
      <dsp:spPr>
        <a:xfrm>
          <a:off x="210146" y="1353510"/>
          <a:ext cx="2310127" cy="1286510"/>
        </a:xfrm>
        <a:prstGeom prst="roundRect">
          <a:avLst/>
        </a:prstGeom>
        <a:solidFill>
          <a:schemeClr val="accent5">
            <a:hueOff val="-5553231"/>
            <a:satOff val="5441"/>
            <a:lumOff val="-62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Two-pass aggregation </a:t>
          </a:r>
          <a:endParaRPr lang="zh-TW" altLang="en-US" sz="2300" kern="1200" dirty="0"/>
        </a:p>
      </dsp:txBody>
      <dsp:txXfrm>
        <a:off x="272948" y="1416312"/>
        <a:ext cx="2184523" cy="1160906"/>
      </dsp:txXfrm>
    </dsp:sp>
    <dsp:sp modelId="{BF6158B9-24A0-4BB3-B2C7-7A080C75DD90}">
      <dsp:nvSpPr>
        <dsp:cNvPr id="0" name=""/>
        <dsp:cNvSpPr/>
      </dsp:nvSpPr>
      <dsp:spPr>
        <a:xfrm rot="5400000">
          <a:off x="4432711" y="920560"/>
          <a:ext cx="1029208" cy="4854082"/>
        </a:xfrm>
        <a:prstGeom prst="round2SameRect">
          <a:avLst/>
        </a:prstGeom>
        <a:solidFill>
          <a:schemeClr val="accent5">
            <a:tint val="40000"/>
            <a:alpha val="90000"/>
            <a:hueOff val="-11225090"/>
            <a:satOff val="2237"/>
            <a:lumOff val="-218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1225090"/>
              <a:satOff val="2237"/>
              <a:lumOff val="-21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200" kern="1200" dirty="0" smtClean="0"/>
            <a:t>Improve dynamic programming(DP) optimization technique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200" kern="1200" dirty="0" smtClean="0">
              <a:solidFill>
                <a:schemeClr val="accent1">
                  <a:lumMod val="75000"/>
                </a:schemeClr>
              </a:solidFill>
            </a:rPr>
            <a:t>Occlusion  boundary improving</a:t>
          </a:r>
          <a:endParaRPr lang="zh-TW" altLang="en-US" sz="22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520274" y="2883239"/>
        <a:ext cx="4803840" cy="928724"/>
      </dsp:txXfrm>
    </dsp:sp>
    <dsp:sp modelId="{3AC0D7D3-F005-45EE-9840-8CA27BAC9C8A}">
      <dsp:nvSpPr>
        <dsp:cNvPr id="0" name=""/>
        <dsp:cNvSpPr/>
      </dsp:nvSpPr>
      <dsp:spPr>
        <a:xfrm>
          <a:off x="210146" y="2704346"/>
          <a:ext cx="2310127" cy="1286510"/>
        </a:xfrm>
        <a:prstGeom prst="roundRect">
          <a:avLst/>
        </a:prstGeom>
        <a:solidFill>
          <a:schemeClr val="accent5">
            <a:hueOff val="-11106463"/>
            <a:satOff val="10882"/>
            <a:lumOff val="-12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Winner-take-all </a:t>
          </a:r>
          <a:endParaRPr lang="zh-TW" altLang="en-US" sz="2300" kern="1200" dirty="0"/>
        </a:p>
      </dsp:txBody>
      <dsp:txXfrm>
        <a:off x="272948" y="2767148"/>
        <a:ext cx="2184523" cy="1160906"/>
      </dsp:txXfrm>
    </dsp:sp>
    <dsp:sp modelId="{AE025804-B84A-4C07-9D61-D7826CF1B928}">
      <dsp:nvSpPr>
        <dsp:cNvPr id="0" name=""/>
        <dsp:cNvSpPr/>
      </dsp:nvSpPr>
      <dsp:spPr>
        <a:xfrm rot="5400000">
          <a:off x="4432711" y="2271396"/>
          <a:ext cx="1029208" cy="4854082"/>
        </a:xfrm>
        <a:prstGeom prst="round2SameRect">
          <a:avLst/>
        </a:prstGeom>
        <a:solidFill>
          <a:schemeClr val="accent5">
            <a:tint val="40000"/>
            <a:alpha val="90000"/>
            <a:hueOff val="-16837635"/>
            <a:satOff val="3355"/>
            <a:lumOff val="-327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6837635"/>
              <a:satOff val="3355"/>
              <a:lumOff val="-32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200" kern="1200" dirty="0" smtClean="0"/>
            <a:t>CPU and GPU in parallel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200" kern="1200" dirty="0" smtClean="0">
              <a:solidFill>
                <a:schemeClr val="accent1">
                  <a:lumMod val="75000"/>
                </a:schemeClr>
              </a:solidFill>
            </a:rPr>
            <a:t>Speed acceleration</a:t>
          </a:r>
          <a:endParaRPr lang="zh-TW" altLang="en-US" sz="22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520274" y="4234075"/>
        <a:ext cx="4803840" cy="928724"/>
      </dsp:txXfrm>
    </dsp:sp>
    <dsp:sp modelId="{2791EEC6-21BC-4C03-856D-BF33DB85E450}">
      <dsp:nvSpPr>
        <dsp:cNvPr id="0" name=""/>
        <dsp:cNvSpPr/>
      </dsp:nvSpPr>
      <dsp:spPr>
        <a:xfrm>
          <a:off x="210146" y="4055182"/>
          <a:ext cx="2310127" cy="1286510"/>
        </a:xfrm>
        <a:prstGeom prst="roundRect">
          <a:avLst/>
        </a:prstGeom>
        <a:solidFill>
          <a:schemeClr val="accent5">
            <a:hueOff val="-16659694"/>
            <a:satOff val="16323"/>
            <a:lumOff val="-188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Acceleration using graphics hardware</a:t>
          </a:r>
          <a:endParaRPr lang="zh-TW" altLang="en-US" sz="2100" kern="1200" dirty="0"/>
        </a:p>
      </dsp:txBody>
      <dsp:txXfrm>
        <a:off x="272948" y="4117984"/>
        <a:ext cx="2184523" cy="1160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E624C-03E7-4CDA-B03F-FF1251FE43BC}" type="datetimeFigureOut">
              <a:rPr lang="zh-TW" altLang="en-US" smtClean="0"/>
              <a:t>2012/12/6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28091-EF21-492D-9326-31A14A0A8F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83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28091-EF21-492D-9326-31A14A0A8F0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20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516B-FAA7-448B-A611-7B75380F0825}" type="datetime1">
              <a:rPr lang="zh-TW" altLang="en-US" smtClean="0"/>
              <a:t>2012/12/6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9F3-604D-4A94-B0B4-97D172B6066B}" type="datetime1">
              <a:rPr lang="zh-TW" altLang="en-US" smtClean="0"/>
              <a:t>2012/12/6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3FD-CB59-4F0C-9854-43199A485057}" type="datetime1">
              <a:rPr lang="zh-TW" altLang="en-US" smtClean="0"/>
              <a:t>2012/12/6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FF0E-C4E7-43A5-B9BA-A906DFE471E2}" type="datetime1">
              <a:rPr lang="zh-TW" altLang="en-US" smtClean="0"/>
              <a:t>2012/12/6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4A19-386B-4E95-A94E-3D504046A351}" type="datetime1">
              <a:rPr lang="zh-TW" altLang="en-US" smtClean="0"/>
              <a:t>2012/12/6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1767-2614-4922-9574-8B5606F64D01}" type="datetime1">
              <a:rPr lang="zh-TW" altLang="en-US" smtClean="0"/>
              <a:t>2012/12/6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22B-DA63-49EF-9152-99A83589090C}" type="datetime1">
              <a:rPr lang="zh-TW" altLang="en-US" smtClean="0"/>
              <a:t>2012/12/6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CDD5-A165-449E-88A1-73E0FD709C83}" type="datetime1">
              <a:rPr lang="zh-TW" altLang="en-US" smtClean="0"/>
              <a:t>2012/12/6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78C6-1711-4A67-8A12-DE12989E409E}" type="datetime1">
              <a:rPr lang="zh-TW" altLang="en-US" smtClean="0"/>
              <a:t>2012/12/6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90E2-BCA1-4FEF-85D8-402395E890B1}" type="datetime1">
              <a:rPr lang="zh-TW" altLang="en-US" smtClean="0"/>
              <a:t>2012/12/6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A7D6-0D73-428A-82EB-307588432103}" type="datetime1">
              <a:rPr lang="zh-TW" altLang="en-US" smtClean="0"/>
              <a:t>2012/12/6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E5CF76B-3B17-494E-A1CE-CE42C7DA3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97263F8-DE24-4B55-9B18-E6D5BE52D7ED}" type="datetime1">
              <a:rPr lang="zh-TW" altLang="en-US" smtClean="0"/>
              <a:t>2012/12/6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2"/>
            <a:ext cx="9144000" cy="2593975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latin typeface="+mn-lt"/>
              </a:rPr>
              <a:t>Real-Time </a:t>
            </a:r>
            <a:r>
              <a:rPr lang="en-US" altLang="zh-TW" sz="4000" b="1" dirty="0">
                <a:latin typeface="+mn-lt"/>
              </a:rPr>
              <a:t>Accurate Stereo Matching using Modified Two-Pass Aggregation and Winn</a:t>
            </a:r>
            <a:r>
              <a:rPr lang="en-US" altLang="zh-TW" sz="4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er-</a:t>
            </a:r>
            <a:r>
              <a:rPr lang="en-US" altLang="zh-TW" sz="4000" b="1" dirty="0">
                <a:latin typeface="+mn-lt"/>
              </a:rPr>
              <a:t>Take-All Guided Dynamic Programming</a:t>
            </a:r>
            <a:endParaRPr lang="zh-TW" altLang="en-US" sz="40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2" y="3212976"/>
            <a:ext cx="7992888" cy="2232248"/>
          </a:xfrm>
        </p:spPr>
        <p:txBody>
          <a:bodyPr>
            <a:noAutofit/>
          </a:bodyPr>
          <a:lstStyle/>
          <a:p>
            <a:r>
              <a:rPr lang="en-US" altLang="zh-TW" sz="2400" dirty="0" err="1" smtClean="0"/>
              <a:t>Xuefeng</a:t>
            </a:r>
            <a:r>
              <a:rPr lang="en-US" altLang="zh-TW" sz="2400" dirty="0" smtClean="0"/>
              <a:t> Chang,  </a:t>
            </a:r>
            <a:r>
              <a:rPr lang="en-US" altLang="zh-TW" sz="2400" dirty="0" err="1"/>
              <a:t>Zhong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Zhou,  </a:t>
            </a:r>
            <a:r>
              <a:rPr lang="en-US" altLang="zh-TW" sz="2400" dirty="0" err="1"/>
              <a:t>Yingjie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Shi, </a:t>
            </a:r>
            <a:r>
              <a:rPr lang="en-US" altLang="zh-TW" sz="2400" dirty="0" err="1"/>
              <a:t>Qinping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Zhao</a:t>
            </a:r>
            <a:endParaRPr lang="en-US" altLang="zh-TW" sz="2400" dirty="0"/>
          </a:p>
          <a:p>
            <a:r>
              <a:rPr lang="en-US" altLang="zh-TW" sz="2400" dirty="0" smtClean="0"/>
              <a:t>       - State </a:t>
            </a:r>
            <a:r>
              <a:rPr lang="en-US" altLang="zh-TW" sz="2400" dirty="0"/>
              <a:t>Key Laboratory of Virtual Reality Technology and 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Systems, </a:t>
            </a:r>
            <a:r>
              <a:rPr lang="en-US" altLang="zh-TW" sz="2400" dirty="0" err="1" smtClean="0"/>
              <a:t>Beihang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University, Beijing 100191, China</a:t>
            </a:r>
          </a:p>
          <a:p>
            <a:r>
              <a:rPr lang="en-US" altLang="zh-TW" sz="2400" dirty="0"/>
              <a:t>Liang Wang</a:t>
            </a:r>
            <a:endParaRPr lang="en-US" altLang="zh-TW" sz="2400" dirty="0" smtClean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-University </a:t>
            </a:r>
            <a:r>
              <a:rPr lang="en-US" altLang="zh-TW" sz="2400" dirty="0"/>
              <a:t>of Kentucky, Lexington, KY, USA</a:t>
            </a:r>
            <a:endParaRPr lang="zh-TW" altLang="en-US" sz="2400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79512" y="6034608"/>
            <a:ext cx="8964488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2011 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International Conference on 3D Imaging, Modeling, Processing, Visualization and Transmission (3DIMPVT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08920"/>
            <a:ext cx="8460432" cy="1143000"/>
          </a:xfrm>
        </p:spPr>
        <p:txBody>
          <a:bodyPr/>
          <a:lstStyle/>
          <a:p>
            <a:pPr algn="ctr"/>
            <a:r>
              <a:rPr lang="en-US" altLang="zh-TW" sz="6600" dirty="0" smtClean="0">
                <a:latin typeface="Comic Sans MS" pitchFamily="66" charset="0"/>
              </a:rPr>
              <a:t>Weight Computation</a:t>
            </a:r>
            <a:endParaRPr lang="zh-TW" altLang="en-US" sz="3200" dirty="0">
              <a:latin typeface="Comic Sans MS" pitchFamily="66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5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Weight Computation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</p:spPr>
            <p:txBody>
              <a:bodyPr>
                <a:normAutofit/>
              </a:bodyPr>
              <a:lstStyle/>
              <a:p>
                <a:pPr marL="342900" lvl="1">
                  <a:buClr>
                    <a:schemeClr val="accent1"/>
                  </a:buClr>
                </a:pPr>
                <a:r>
                  <a:rPr lang="en-US" altLang="zh-TW" sz="3000" b="1" dirty="0" smtClean="0">
                    <a:solidFill>
                      <a:srgbClr val="663300"/>
                    </a:solidFill>
                  </a:rPr>
                  <a:t>Pixel-wise matching cost:</a:t>
                </a:r>
              </a:p>
              <a:p>
                <a:pPr marL="480060" lvl="2" indent="0">
                  <a:buNone/>
                </a:pPr>
                <a:endParaRPr lang="en-US" altLang="zh-TW" sz="2800" dirty="0" smtClean="0"/>
              </a:p>
              <a:p>
                <a:pPr marL="708660" lvl="2"/>
                <a:endParaRPr lang="en-US" altLang="zh-TW" sz="2800" dirty="0"/>
              </a:p>
              <a:p>
                <a:pPr marL="708660" lvl="2"/>
                <a:endParaRPr lang="en-US" altLang="zh-TW" sz="23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 marL="708660" lvl="2"/>
                <a:r>
                  <a:rPr lang="en-US" altLang="zh-TW" sz="2300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altLang="zh-TW" sz="2800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altLang="zh-TW" sz="23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:</a:t>
                </a:r>
                <a:r>
                  <a:rPr lang="en-US" altLang="zh-TW" sz="28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altLang="zh-TW" sz="23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pixel in the left image</a:t>
                </a:r>
              </a:p>
              <a:p>
                <a:pPr marL="708660" lvl="2"/>
                <a:r>
                  <a:rPr lang="en-US" altLang="zh-TW" sz="2300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d </a:t>
                </a:r>
                <a:r>
                  <a:rPr lang="en-US" altLang="zh-TW" sz="23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: disparity hypothesis</a:t>
                </a:r>
              </a:p>
              <a:p>
                <a:pPr marL="708660" lvl="2"/>
                <a:r>
                  <a:rPr lang="en-US" altLang="zh-TW" sz="23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pixel in the target image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300" i="1" smtClean="0">
                            <a:latin typeface="Cambria Math"/>
                            <a:ea typeface="Cambria Math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TW" sz="2300" b="0" i="1" smtClean="0">
                            <a:latin typeface="Cambria Math"/>
                            <a:ea typeface="Cambria Math" pitchFamily="18" charset="0"/>
                            <a:cs typeface="Times New Roman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zh-TW" sz="23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= (</a:t>
                </a:r>
                <a:r>
                  <a:rPr lang="en-US" altLang="zh-TW" sz="2300" i="1" dirty="0" err="1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x+d</a:t>
                </a:r>
                <a:r>
                  <a:rPr lang="en-US" altLang="zh-TW" sz="2300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y</a:t>
                </a:r>
                <a:r>
                  <a:rPr lang="en-US" altLang="zh-TW" sz="23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)</a:t>
                </a:r>
                <a:endParaRPr lang="en-US" altLang="zh-TW" sz="2300" dirty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 lvl="1"/>
                <a:endParaRPr lang="en-US" altLang="zh-TW" sz="2800" u="sng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  <a:blipFill rotWithShape="1">
                <a:blip r:embed="rId3"/>
                <a:stretch>
                  <a:fillRect l="-70" t="-15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17" y="2546093"/>
            <a:ext cx="4037459" cy="882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63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Weight Computation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</p:spPr>
            <p:txBody>
              <a:bodyPr>
                <a:normAutofit/>
              </a:bodyPr>
              <a:lstStyle/>
              <a:p>
                <a:pPr marL="342900" lvl="1">
                  <a:buClr>
                    <a:schemeClr val="accent1"/>
                  </a:buClr>
                </a:pPr>
                <a:r>
                  <a:rPr lang="en-US" altLang="zh-TW" sz="3000" b="1" dirty="0" smtClean="0">
                    <a:solidFill>
                      <a:srgbClr val="663300"/>
                    </a:solidFill>
                  </a:rPr>
                  <a:t>Weighting function:</a:t>
                </a:r>
                <a:endParaRPr lang="en-US" altLang="zh-TW" sz="3000" b="1" dirty="0">
                  <a:solidFill>
                    <a:srgbClr val="663300"/>
                  </a:solidFill>
                </a:endParaRPr>
              </a:p>
              <a:p>
                <a:pPr marL="708660" lvl="2">
                  <a:spcBef>
                    <a:spcPts val="1000"/>
                  </a:spcBef>
                  <a:buClr>
                    <a:schemeClr val="accent1"/>
                  </a:buClr>
                </a:pPr>
                <a:r>
                  <a:rPr lang="en-US" altLang="zh-TW" sz="2600" dirty="0" smtClean="0"/>
                  <a:t>The likelihood that pixel q lies on the same surface with p </a:t>
                </a:r>
              </a:p>
              <a:p>
                <a:pPr marL="480060" lvl="2" indent="0">
                  <a:buNone/>
                </a:pPr>
                <a:endParaRPr lang="en-US" altLang="zh-TW" sz="2800" dirty="0" smtClean="0"/>
              </a:p>
              <a:p>
                <a:pPr marL="708660" lvl="2"/>
                <a:endParaRPr lang="en-US" altLang="zh-TW" sz="2800" dirty="0"/>
              </a:p>
              <a:p>
                <a:pPr marL="708660" lvl="2"/>
                <a:endParaRPr lang="en-US" altLang="zh-TW" sz="23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 marL="708660" lvl="2"/>
                <a:r>
                  <a:rPr lang="en-US" altLang="zh-TW" sz="2300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altLang="zh-TW" sz="2800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altLang="zh-TW" sz="23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:</a:t>
                </a:r>
                <a:r>
                  <a:rPr lang="en-US" altLang="zh-TW" sz="28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altLang="zh-TW" sz="23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pixel in the left image</a:t>
                </a:r>
              </a:p>
              <a:p>
                <a:pPr marL="708660" lvl="2"/>
                <a:r>
                  <a:rPr lang="en-US" altLang="zh-TW" sz="2300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q </a:t>
                </a:r>
                <a:r>
                  <a:rPr lang="en-US" altLang="zh-TW" sz="23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: pixels in the window centered at pixel p</a:t>
                </a:r>
              </a:p>
              <a:p>
                <a:pPr marL="708660" lvl="2"/>
                <a14:m>
                  <m:oMath xmlns:m="http://schemas.openxmlformats.org/officeDocument/2006/math">
                    <m:r>
                      <a:rPr lang="en-US" altLang="zh-TW" sz="23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∆</m:t>
                    </m:r>
                    <m:r>
                      <a:rPr lang="en-US" altLang="zh-TW" sz="23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US" altLang="zh-TW" sz="2300" b="0" i="1" baseline="-25000" smtClean="0">
                        <a:latin typeface="Cambria Math"/>
                        <a:ea typeface="Cambria Math"/>
                        <a:cs typeface="Times New Roman" pitchFamily="18" charset="0"/>
                      </a:rPr>
                      <m:t>pq</m:t>
                    </m:r>
                  </m:oMath>
                </a14:m>
                <a:r>
                  <a:rPr lang="en-US" altLang="zh-TW" sz="2300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 </a:t>
                </a:r>
                <a:r>
                  <a:rPr lang="en-US" altLang="zh-TW" sz="23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: color similarity between p, q</a:t>
                </a:r>
              </a:p>
              <a:p>
                <a:pPr marL="708660" lvl="2"/>
                <a14:m>
                  <m:oMath xmlns:m="http://schemas.openxmlformats.org/officeDocument/2006/math">
                    <m:r>
                      <a:rPr lang="en-US" altLang="zh-TW" sz="2300" i="1">
                        <a:latin typeface="Cambria Math"/>
                        <a:ea typeface="Cambria Math"/>
                        <a:cs typeface="Times New Roman" pitchFamily="18" charset="0"/>
                      </a:rPr>
                      <m:t>∆</m:t>
                    </m:r>
                    <m:r>
                      <m:rPr>
                        <m:nor/>
                      </m:rPr>
                      <a:rPr lang="en-US" altLang="zh-TW" sz="23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altLang="zh-TW" sz="2300" i="1" baseline="-25000">
                        <a:latin typeface="Cambria Math"/>
                        <a:ea typeface="Cambria Math"/>
                        <a:cs typeface="Times New Roman" pitchFamily="18" charset="0"/>
                      </a:rPr>
                      <m:t>pq</m:t>
                    </m:r>
                  </m:oMath>
                </a14:m>
                <a:r>
                  <a:rPr lang="en-US" altLang="zh-TW" sz="2300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 </a:t>
                </a:r>
                <a:r>
                  <a:rPr lang="en-US" altLang="zh-TW" sz="23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: </a:t>
                </a:r>
                <a:r>
                  <a:rPr lang="en-US" altLang="zh-TW" sz="23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geometric similarity </a:t>
                </a:r>
                <a:r>
                  <a:rPr lang="en-US" altLang="zh-TW" sz="23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between </a:t>
                </a:r>
                <a:r>
                  <a:rPr lang="en-US" altLang="zh-TW" sz="23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p, q</a:t>
                </a:r>
                <a:endParaRPr lang="en-US" altLang="zh-TW" sz="2300" dirty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 marL="708660" lvl="2"/>
                <a:endParaRPr lang="en-US" altLang="zh-TW" sz="23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 marL="708660" lvl="2"/>
                <a:endParaRPr lang="en-US" altLang="zh-TW" sz="2300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 lvl="1"/>
                <a:endParaRPr lang="en-US" altLang="zh-TW" sz="2800" u="sng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  <a:blipFill rotWithShape="1">
                <a:blip r:embed="rId2"/>
                <a:stretch>
                  <a:fillRect l="-70" t="-1525" r="-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537" y="3031118"/>
            <a:ext cx="4043655" cy="88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2996952"/>
            <a:ext cx="2900519" cy="86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接點 8"/>
          <p:cNvCxnSpPr/>
          <p:nvPr/>
        </p:nvCxnSpPr>
        <p:spPr>
          <a:xfrm>
            <a:off x="1403648" y="5589240"/>
            <a:ext cx="288000" cy="36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76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Weight Computation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05912"/>
            <a:ext cx="5976664" cy="531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2555776" y="4581128"/>
            <a:ext cx="252000" cy="756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1979712" y="5373272"/>
            <a:ext cx="828000" cy="50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 flipV="1">
            <a:off x="2807776" y="5373272"/>
            <a:ext cx="216000" cy="612000"/>
          </a:xfrm>
          <a:prstGeom prst="line">
            <a:avLst/>
          </a:prstGeom>
          <a:ln w="1905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2699792" y="5373216"/>
            <a:ext cx="126000" cy="171552"/>
          </a:xfrm>
          <a:prstGeom prst="line">
            <a:avLst/>
          </a:prstGeom>
          <a:ln w="1905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487522" y="1259468"/>
            <a:ext cx="1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96739"/>
                </a:solidFill>
              </a:rPr>
              <a:t>Color</a:t>
            </a:r>
            <a:endParaRPr lang="zh-TW" altLang="en-US" b="1" dirty="0">
              <a:solidFill>
                <a:srgbClr val="F96739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88024" y="1268760"/>
            <a:ext cx="208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96739"/>
                </a:solidFill>
              </a:rPr>
              <a:t>Color + Geometry</a:t>
            </a:r>
            <a:endParaRPr lang="zh-TW" altLang="en-US" b="1" dirty="0">
              <a:solidFill>
                <a:srgbClr val="F967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5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08920"/>
            <a:ext cx="8460432" cy="1143000"/>
          </a:xfrm>
        </p:spPr>
        <p:txBody>
          <a:bodyPr/>
          <a:lstStyle/>
          <a:p>
            <a:pPr algn="ctr"/>
            <a:r>
              <a:rPr lang="en-US" altLang="zh-TW" sz="6600" dirty="0" smtClean="0">
                <a:latin typeface="Comic Sans MS" pitchFamily="66" charset="0"/>
              </a:rPr>
              <a:t>Two-Pass Aggregation </a:t>
            </a:r>
            <a:endParaRPr lang="zh-TW" altLang="en-US" sz="3200" dirty="0">
              <a:latin typeface="Comic Sans MS" pitchFamily="66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Calibri" pitchFamily="34" charset="0"/>
                <a:cs typeface="Calibri" pitchFamily="34" charset="0"/>
              </a:rPr>
              <a:t>Aggregation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</p:spPr>
            <p:txBody>
              <a:bodyPr>
                <a:normAutofit/>
              </a:bodyPr>
              <a:lstStyle/>
              <a:p>
                <a:pPr marL="342900" lvl="1">
                  <a:buClr>
                    <a:schemeClr val="accent1"/>
                  </a:buClr>
                </a:pPr>
                <a:r>
                  <a:rPr lang="en-US" altLang="zh-TW" sz="3200" b="1" dirty="0" smtClean="0">
                    <a:solidFill>
                      <a:srgbClr val="663300"/>
                    </a:solidFill>
                  </a:rPr>
                  <a:t>Aggregate matching cost:</a:t>
                </a:r>
                <a:endParaRPr lang="en-US" altLang="zh-TW" sz="3200" b="1" dirty="0">
                  <a:solidFill>
                    <a:srgbClr val="663300"/>
                  </a:solidFill>
                </a:endParaRPr>
              </a:p>
              <a:p>
                <a:pPr marL="480060" lvl="2" indent="0">
                  <a:buNone/>
                </a:pPr>
                <a:endParaRPr lang="en-US" altLang="zh-TW" sz="2800" dirty="0" smtClean="0"/>
              </a:p>
              <a:p>
                <a:pPr marL="708660" lvl="2"/>
                <a:endParaRPr lang="en-US" altLang="zh-TW" sz="2800" dirty="0"/>
              </a:p>
              <a:p>
                <a:pPr marL="708660" lvl="2"/>
                <a:endParaRPr lang="en-US" altLang="zh-TW" sz="23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 marL="708660" lvl="2">
                  <a:spcBef>
                    <a:spcPts val="1400"/>
                  </a:spcBef>
                </a:pPr>
                <a:r>
                  <a:rPr lang="en-US" altLang="zh-TW" sz="2000" i="1" dirty="0" err="1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altLang="zh-TW" sz="2000" i="1" baseline="-25000" dirty="0" err="1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altLang="zh-TW" sz="2000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altLang="zh-TW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: the set of all pixels covered by the support window </a:t>
                </a:r>
              </a:p>
              <a:p>
                <a:pPr marL="708660" lvl="2"/>
                <a:r>
                  <a:rPr lang="en-US" altLang="zh-TW" sz="2000" i="1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p , q  </a:t>
                </a:r>
                <a:r>
                  <a:rPr lang="en-US" altLang="zh-TW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: pixel in the left (reference) image</a:t>
                </a:r>
              </a:p>
              <a:p>
                <a:pPr marL="708660"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000" i="1" smtClean="0">
                            <a:latin typeface="Cambria Math"/>
                            <a:ea typeface="Cambria Math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 pitchFamily="18" charset="0"/>
                            <a:cs typeface="Times New Roman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zh-TW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000" i="1" dirty="0" smtClean="0">
                            <a:latin typeface="Cambria Math"/>
                            <a:ea typeface="Cambria Math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TW" sz="2000" b="0" i="1" dirty="0" smtClean="0">
                            <a:latin typeface="Cambria Math"/>
                            <a:ea typeface="Cambria Math" pitchFamily="18" charset="0"/>
                            <a:cs typeface="Times New Roman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altLang="zh-TW" sz="2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altLang="zh-TW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: pixel </a:t>
                </a:r>
                <a:r>
                  <a:rPr lang="en-US" altLang="zh-TW" sz="2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in the </a:t>
                </a:r>
                <a:r>
                  <a:rPr lang="en-US" altLang="zh-TW" sz="2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right (target) image</a:t>
                </a:r>
              </a:p>
              <a:p>
                <a:pPr marL="342900" lvl="1">
                  <a:spcBef>
                    <a:spcPts val="2200"/>
                  </a:spcBef>
                </a:pPr>
                <a:r>
                  <a:rPr lang="en-US" altLang="zh-TW" sz="2300" dirty="0" smtClean="0">
                    <a:ea typeface="Cambria Math" pitchFamily="18" charset="0"/>
                    <a:cs typeface="Times New Roman" pitchFamily="18" charset="0"/>
                  </a:rPr>
                  <a:t>Complexity : O(S</a:t>
                </a:r>
                <a:r>
                  <a:rPr lang="en-US" altLang="zh-TW" sz="2300" baseline="30000" dirty="0" smtClean="0"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altLang="zh-TW" sz="2300" dirty="0" smtClean="0">
                    <a:ea typeface="Cambria Math" pitchFamily="18" charset="0"/>
                    <a:cs typeface="Times New Roman" pitchFamily="18" charset="0"/>
                  </a:rPr>
                  <a:t>)   </a:t>
                </a:r>
                <a:r>
                  <a:rPr lang="en-US" altLang="zh-TW" sz="2300" dirty="0" smtClean="0">
                    <a:solidFill>
                      <a:schemeClr val="accent4">
                        <a:lumMod val="75000"/>
                      </a:schemeClr>
                    </a:solidFill>
                    <a:ea typeface="Cambria Math" pitchFamily="18" charset="0"/>
                    <a:cs typeface="Times New Roman" pitchFamily="18" charset="0"/>
                  </a:rPr>
                  <a:t>( S : support window width )</a:t>
                </a:r>
              </a:p>
              <a:p>
                <a:pPr marL="342900" lvl="1">
                  <a:spcBef>
                    <a:spcPts val="1000"/>
                  </a:spcBef>
                </a:pPr>
                <a:r>
                  <a:rPr lang="en-US" altLang="zh-TW" sz="2300" dirty="0">
                    <a:ea typeface="Cambria Math" pitchFamily="18" charset="0"/>
                    <a:cs typeface="Times New Roman" pitchFamily="18" charset="0"/>
                  </a:rPr>
                  <a:t>High computational cost</a:t>
                </a:r>
              </a:p>
              <a:p>
                <a:pPr marL="342900" lvl="1">
                  <a:spcBef>
                    <a:spcPts val="2200"/>
                  </a:spcBef>
                </a:pPr>
                <a:endParaRPr lang="en-US" altLang="zh-TW" sz="2500" dirty="0">
                  <a:ea typeface="Cambria Math" pitchFamily="18" charset="0"/>
                  <a:cs typeface="Times New Roman" pitchFamily="18" charset="0"/>
                </a:endParaRPr>
              </a:p>
              <a:p>
                <a:pPr marL="708660" lvl="2"/>
                <a:endParaRPr lang="en-US" altLang="zh-TW" sz="23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  <a:blipFill rotWithShape="1">
                <a:blip r:embed="rId2"/>
                <a:stretch>
                  <a:fillRect l="-211" t="-16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4136305" cy="110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0"/>
            <a:ext cx="2760671" cy="222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7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Two-Pass Aggregation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en-US" altLang="zh-TW" sz="2800" dirty="0" smtClean="0"/>
              <a:t>2D aggregation </a:t>
            </a:r>
            <a:r>
              <a:rPr lang="zh-TW" altLang="en-US" sz="2800" dirty="0" smtClean="0"/>
              <a:t>→ </a:t>
            </a:r>
            <a:r>
              <a:rPr lang="en-US" altLang="zh-TW" sz="2800" dirty="0" smtClean="0"/>
              <a:t>separate 1D windows</a:t>
            </a:r>
          </a:p>
          <a:p>
            <a:pPr marL="342900" lvl="1">
              <a:buClr>
                <a:schemeClr val="accent1"/>
              </a:buClr>
            </a:pPr>
            <a:r>
              <a:rPr lang="en-US" altLang="zh-TW" sz="2800" dirty="0" smtClean="0"/>
              <a:t>Horizontal &amp; vertical</a:t>
            </a:r>
          </a:p>
          <a:p>
            <a:pPr marL="342900" lvl="1">
              <a:buClr>
                <a:schemeClr val="accent1"/>
              </a:buClr>
            </a:pPr>
            <a:r>
              <a:rPr lang="en-US" altLang="zh-TW" sz="2800" dirty="0">
                <a:ea typeface="Cambria Math" pitchFamily="18" charset="0"/>
                <a:cs typeface="Times New Roman" pitchFamily="18" charset="0"/>
              </a:rPr>
              <a:t>Complexity : O(S</a:t>
            </a:r>
            <a:r>
              <a:rPr lang="en-US" altLang="zh-TW" sz="2800" baseline="30000" dirty="0"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altLang="zh-TW" sz="2800" dirty="0" smtClean="0">
                <a:ea typeface="Cambria Math" pitchFamily="18" charset="0"/>
                <a:cs typeface="Times New Roman" pitchFamily="18" charset="0"/>
              </a:rPr>
              <a:t>) </a:t>
            </a:r>
            <a:r>
              <a:rPr lang="zh-TW" altLang="en-US" sz="2800" dirty="0" smtClean="0">
                <a:ea typeface="Cambria Math" pitchFamily="18" charset="0"/>
                <a:cs typeface="Times New Roman" pitchFamily="18" charset="0"/>
              </a:rPr>
              <a:t>→ </a:t>
            </a:r>
            <a:r>
              <a:rPr lang="en-US" altLang="zh-TW" sz="2800" dirty="0" smtClean="0">
                <a:ea typeface="Cambria Math" pitchFamily="18" charset="0"/>
                <a:cs typeface="Times New Roman" pitchFamily="18" charset="0"/>
              </a:rPr>
              <a:t>O(S)</a:t>
            </a:r>
            <a:endParaRPr lang="en-US" altLang="zh-TW" sz="2800" dirty="0"/>
          </a:p>
          <a:p>
            <a:pPr marL="480060" lvl="2" indent="0">
              <a:buNone/>
            </a:pPr>
            <a:endParaRPr lang="en-US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2" y="3573016"/>
            <a:ext cx="67056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165304"/>
            <a:ext cx="3024336" cy="41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5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Two-Pass Aggregation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pPr marL="480060" lvl="2" indent="0">
              <a:buNone/>
            </a:pPr>
            <a:endParaRPr lang="en-US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473825" cy="487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1772816"/>
            <a:ext cx="3096344" cy="3024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49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00382 0.084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Two-Pass Aggregation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zh-TW" altLang="en-US" sz="2800" dirty="0"/>
              <a:t> </a:t>
            </a:r>
            <a:endParaRPr lang="en-US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1447" y="3832820"/>
            <a:ext cx="3283092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3024336" cy="41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19828"/>
            <a:ext cx="3117527" cy="110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89040"/>
            <a:ext cx="2907801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2051720" y="2759450"/>
            <a:ext cx="288032" cy="3095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7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Credibility Estimation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</p:spPr>
            <p:txBody>
              <a:bodyPr>
                <a:normAutofit/>
              </a:bodyPr>
              <a:lstStyle/>
              <a:p>
                <a:pPr marL="342900" lvl="1">
                  <a:buClr>
                    <a:schemeClr val="accent1"/>
                  </a:buClr>
                </a:pPr>
                <a:r>
                  <a:rPr lang="zh-TW" altLang="en-US" sz="2800" dirty="0" smtClean="0"/>
                  <a:t> </a:t>
                </a:r>
                <a:endParaRPr lang="en-US" altLang="zh-TW" sz="2800" dirty="0"/>
              </a:p>
              <a:p>
                <a:pPr marL="342900" lvl="1">
                  <a:buClr>
                    <a:schemeClr val="accent1"/>
                  </a:buClr>
                </a:pPr>
                <a:endParaRPr lang="en-US" altLang="zh-TW" sz="2800" dirty="0" smtClean="0"/>
              </a:p>
              <a:p>
                <a:pPr marL="342900" lvl="1">
                  <a:buClr>
                    <a:schemeClr val="accent1"/>
                  </a:buClr>
                </a:pPr>
                <a:endParaRPr lang="en-US" altLang="zh-TW" sz="2800" dirty="0"/>
              </a:p>
              <a:p>
                <a:pPr marL="342900" lvl="1">
                  <a:buClr>
                    <a:schemeClr val="accent1"/>
                  </a:buClr>
                </a:pPr>
                <a:endParaRPr lang="en-US" altLang="zh-TW" sz="2800" dirty="0" smtClean="0"/>
              </a:p>
              <a:p>
                <a:pPr marL="342900" lvl="1">
                  <a:buClr>
                    <a:schemeClr val="accent1"/>
                  </a:buClr>
                </a:pPr>
                <a:endParaRPr lang="en-US" altLang="zh-TW" sz="2800" dirty="0"/>
              </a:p>
              <a:p>
                <a:pPr marL="342900" lvl="1">
                  <a:spcBef>
                    <a:spcPts val="1000"/>
                  </a:spcBef>
                  <a:buClr>
                    <a:schemeClr val="accent1"/>
                  </a:buClr>
                </a:pPr>
                <a:endParaRPr lang="en-US" altLang="zh-TW" sz="2400" dirty="0" smtClean="0"/>
              </a:p>
              <a:p>
                <a:pPr marL="342900" lvl="1">
                  <a:spcBef>
                    <a:spcPts val="1000"/>
                  </a:spcBef>
                  <a:buClr>
                    <a:schemeClr val="accent1"/>
                  </a:buClr>
                </a:pPr>
                <a:r>
                  <a:rPr lang="en-US" altLang="zh-TW" sz="2400" dirty="0" smtClean="0"/>
                  <a:t>0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∆</m:t>
                    </m:r>
                    <m:r>
                      <a:rPr lang="en-US" altLang="zh-TW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US" altLang="zh-TW" sz="2400" i="1" baseline="-25000">
                        <a:latin typeface="Cambria Math"/>
                        <a:ea typeface="Cambria Math"/>
                        <a:cs typeface="Times New Roman" pitchFamily="18" charset="0"/>
                      </a:rPr>
                      <m:t>p</m:t>
                    </m:r>
                    <m:r>
                      <a:rPr lang="en-US" altLang="zh-TW" sz="2400" i="1" baseline="-25000">
                        <a:latin typeface="Cambria Math"/>
                        <a:ea typeface="Cambria Math"/>
                        <a:cs typeface="Times New Roman" pitchFamily="18" charset="0"/>
                      </a:rPr>
                      <m:t>𝑐</m:t>
                    </m:r>
                    <m:r>
                      <a:rPr lang="en-US" altLang="zh-TW" sz="2400" i="1" baseline="-25000">
                        <a:latin typeface="Cambria Math"/>
                        <a:ea typeface="Cambria Math"/>
                        <a:cs typeface="Times New Roman" pitchFamily="18" charset="0"/>
                      </a:rPr>
                      <m:t>′+∆</m:t>
                    </m:r>
                    <m:r>
                      <m:rPr>
                        <m:nor/>
                      </m:rPr>
                      <a:rPr lang="en-US" altLang="zh-TW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TW" sz="2400" i="1" baseline="-25000">
                        <a:latin typeface="Cambria Math"/>
                        <a:ea typeface="Cambria Math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TW" sz="2400" b="0" i="1" baseline="-25000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TW" sz="2400" i="1" baseline="-25000">
                        <a:latin typeface="Cambria Math"/>
                        <a:ea typeface="Cambria Math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  <m:r>
                      <a:rPr lang="en-US" altLang="zh-TW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−∆</m:t>
                    </m:r>
                    <m:r>
                      <m:rPr>
                        <m:nor/>
                      </m:rPr>
                      <a:rPr lang="en-US" altLang="zh-TW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TW" sz="2400" b="0" i="1" baseline="-25000" smtClean="0">
                        <a:latin typeface="Cambria Math"/>
                        <a:ea typeface="Cambria Math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TW" sz="2400" i="1" baseline="-25000">
                        <a:latin typeface="Cambria Math"/>
                        <a:ea typeface="Cambria Math"/>
                        <a:cs typeface="Times New Roman" pitchFamily="18" charset="0"/>
                      </a:rPr>
                      <m:t>c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≤2×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𝑚𝑖𝑛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(∆</m:t>
                    </m:r>
                    <m:r>
                      <a:rPr lang="en-US" altLang="zh-TW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US" altLang="zh-TW" sz="2400" i="1" baseline="-25000">
                        <a:latin typeface="Cambria Math"/>
                        <a:ea typeface="Cambria Math"/>
                        <a:cs typeface="Times New Roman" pitchFamily="18" charset="0"/>
                      </a:rPr>
                      <m:t>p</m:t>
                    </m:r>
                    <m:r>
                      <a:rPr lang="en-US" altLang="zh-TW" sz="2400" b="0" i="1" baseline="-2500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𝑐</m:t>
                    </m:r>
                    <m:r>
                      <a:rPr lang="en-US" altLang="zh-TW" sz="2400" b="0" i="1" baseline="-25000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′,∆</m:t>
                    </m:r>
                    <m:r>
                      <m:rPr>
                        <m:nor/>
                      </m:rPr>
                      <a:rPr lang="en-US" altLang="zh-TW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TW" sz="2400" b="0" i="1" baseline="-25000" smtClean="0">
                        <a:latin typeface="Cambria Math"/>
                        <a:ea typeface="Cambria Math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TW" sz="2400" b="0" i="1" baseline="-25000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TW" sz="2400" b="0" i="1" baseline="-25000" smtClean="0">
                        <a:latin typeface="Cambria Math"/>
                        <a:ea typeface="Cambria Math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TW" sz="2400" b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2400" b="0" dirty="0" smtClean="0">
                  <a:ea typeface="Cambria Math"/>
                  <a:cs typeface="Times New Roman" pitchFamily="18" charset="0"/>
                </a:endParaRPr>
              </a:p>
              <a:p>
                <a:pPr marL="342900" lvl="1">
                  <a:spcBef>
                    <a:spcPts val="1400"/>
                  </a:spcBef>
                  <a:buClr>
                    <a:schemeClr val="accent1"/>
                  </a:buClr>
                </a:pPr>
                <a:r>
                  <a:rPr lang="en-US" altLang="zh-TW" sz="2400" dirty="0" smtClean="0">
                    <a:ea typeface="Cambria Math"/>
                    <a:cs typeface="Times New Roman" pitchFamily="18" charset="0"/>
                  </a:rPr>
                  <a:t>The larger the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∆</m:t>
                    </m:r>
                    <m:r>
                      <a:rPr lang="en-US" altLang="zh-TW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US" altLang="zh-TW" sz="2400" i="1" baseline="-25000">
                        <a:latin typeface="Cambria Math"/>
                        <a:ea typeface="Cambria Math"/>
                        <a:cs typeface="Times New Roman" pitchFamily="18" charset="0"/>
                      </a:rPr>
                      <m:t>p</m:t>
                    </m:r>
                    <m:r>
                      <a:rPr lang="en-US" altLang="zh-TW" sz="2400" i="1" baseline="-25000">
                        <a:latin typeface="Cambria Math"/>
                        <a:ea typeface="Cambria Math"/>
                        <a:cs typeface="Times New Roman" pitchFamily="18" charset="0"/>
                      </a:rPr>
                      <m:t>𝑐</m:t>
                    </m:r>
                    <m:r>
                      <a:rPr lang="en-US" altLang="zh-TW" sz="2400" i="1" baseline="-25000">
                        <a:latin typeface="Cambria Math"/>
                        <a:ea typeface="Cambria Math"/>
                        <a:cs typeface="Times New Roman" pitchFamily="18" charset="0"/>
                      </a:rPr>
                      <m:t>′</m:t>
                    </m:r>
                  </m:oMath>
                </a14:m>
                <a:r>
                  <a:rPr lang="en-US" altLang="zh-TW" sz="2400" dirty="0" smtClean="0">
                    <a:ea typeface="Cambria Math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∆</m:t>
                    </m:r>
                    <m:r>
                      <m:rPr>
                        <m:nor/>
                      </m:rPr>
                      <a:rPr lang="en-US" altLang="zh-TW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TW" sz="2400" i="1" baseline="-25000">
                        <a:latin typeface="Cambria Math"/>
                        <a:ea typeface="Cambria Math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TW" sz="2400" i="1" baseline="-25000">
                        <a:latin typeface="Cambria Math"/>
                        <a:ea typeface="Cambria Math"/>
                        <a:cs typeface="Times New Roman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TW" sz="2400" i="1" baseline="-25000">
                        <a:latin typeface="Cambria Math"/>
                        <a:ea typeface="Cambria Math"/>
                        <a:cs typeface="Times New Roman" pitchFamily="18" charset="0"/>
                      </a:rPr>
                      <m:t>c</m:t>
                    </m:r>
                  </m:oMath>
                </a14:m>
                <a:r>
                  <a:rPr lang="en-US" altLang="zh-TW" sz="2400" dirty="0" smtClean="0">
                    <a:ea typeface="Cambria Math"/>
                    <a:cs typeface="Times New Roman" pitchFamily="18" charset="0"/>
                  </a:rPr>
                  <a:t> , the larger the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ea typeface="Cambria Math"/>
                    <a:cs typeface="Times New Roman" pitchFamily="18" charset="0"/>
                  </a:rPr>
                  <a:t>accuracy loss</a:t>
                </a:r>
                <a:r>
                  <a:rPr lang="en-US" altLang="zh-TW" sz="2400" dirty="0" smtClean="0">
                    <a:ea typeface="Cambria Math"/>
                    <a:cs typeface="Times New Roman" pitchFamily="18" charset="0"/>
                  </a:rPr>
                  <a:t>.</a:t>
                </a:r>
              </a:p>
              <a:p>
                <a:pPr marL="34290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US" altLang="zh-TW" sz="2600" dirty="0">
                    <a:ea typeface="Cambria Math"/>
                    <a:cs typeface="Times New Roman" pitchFamily="18" charset="0"/>
                  </a:rPr>
                  <a:t>u</a:t>
                </a:r>
                <a:r>
                  <a:rPr lang="en-US" altLang="zh-TW" sz="2600" dirty="0" smtClean="0">
                    <a:ea typeface="Cambria Math"/>
                    <a:cs typeface="Times New Roman" pitchFamily="18" charset="0"/>
                  </a:rPr>
                  <a:t>sing credibility estimation to reduce it</a:t>
                </a:r>
                <a:endParaRPr lang="en-US" altLang="zh-TW" sz="2600" b="0" dirty="0" smtClean="0">
                  <a:ea typeface="Cambria Math"/>
                  <a:cs typeface="Times New Roman" pitchFamily="18" charset="0"/>
                </a:endParaRPr>
              </a:p>
              <a:p>
                <a:pPr marL="342900" lvl="1">
                  <a:buClr>
                    <a:schemeClr val="accent1"/>
                  </a:buClr>
                </a:pPr>
                <a:endParaRPr lang="en-US" altLang="zh-TW" sz="26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  <a:blipFill rotWithShape="1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8" y="1629550"/>
            <a:ext cx="2789227" cy="2375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3" y="1628800"/>
            <a:ext cx="6120681" cy="229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向右箭號 10"/>
          <p:cNvSpPr/>
          <p:nvPr/>
        </p:nvSpPr>
        <p:spPr>
          <a:xfrm>
            <a:off x="2627783" y="2604695"/>
            <a:ext cx="288032" cy="30951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47584" y="5805288"/>
            <a:ext cx="180000" cy="21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83724"/>
            <a:ext cx="1944216" cy="2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83724"/>
            <a:ext cx="1913518" cy="23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86" y="3884829"/>
            <a:ext cx="2020961" cy="24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392" y="3884828"/>
            <a:ext cx="2020961" cy="24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627" y="3881747"/>
            <a:ext cx="1913518" cy="23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3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Outline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3568"/>
            <a:ext cx="8579296" cy="5257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3000" dirty="0" smtClean="0"/>
              <a:t>Introduction</a:t>
            </a:r>
          </a:p>
          <a:p>
            <a:pPr>
              <a:spcBef>
                <a:spcPts val="1200"/>
              </a:spcBef>
            </a:pPr>
            <a:r>
              <a:rPr lang="en-US" altLang="zh-TW" sz="3000" dirty="0" smtClean="0"/>
              <a:t>Framework</a:t>
            </a:r>
          </a:p>
          <a:p>
            <a:pPr>
              <a:spcBef>
                <a:spcPts val="1200"/>
              </a:spcBef>
            </a:pPr>
            <a:r>
              <a:rPr lang="en-US" altLang="zh-TW" sz="3000" dirty="0" smtClean="0"/>
              <a:t>Proposed Algorithm </a:t>
            </a:r>
          </a:p>
          <a:p>
            <a:pPr lvl="1">
              <a:spcBef>
                <a:spcPts val="1200"/>
              </a:spcBef>
            </a:pPr>
            <a:r>
              <a:rPr lang="en-US" altLang="zh-TW" sz="2600" dirty="0" smtClean="0"/>
              <a:t>Weight computation</a:t>
            </a:r>
          </a:p>
          <a:p>
            <a:pPr lvl="1">
              <a:spcBef>
                <a:spcPts val="1200"/>
              </a:spcBef>
            </a:pPr>
            <a:r>
              <a:rPr lang="en-US" altLang="zh-TW" sz="2600" dirty="0" smtClean="0"/>
              <a:t>Two-pass aggregation based on credibility estimation</a:t>
            </a:r>
          </a:p>
          <a:p>
            <a:pPr lvl="1">
              <a:spcBef>
                <a:spcPts val="1200"/>
              </a:spcBef>
            </a:pPr>
            <a:r>
              <a:rPr lang="en-US" altLang="zh-TW" sz="2600" dirty="0" smtClean="0"/>
              <a:t>Winner-take-all guided DP</a:t>
            </a:r>
          </a:p>
          <a:p>
            <a:pPr>
              <a:spcBef>
                <a:spcPts val="1200"/>
              </a:spcBef>
            </a:pPr>
            <a:r>
              <a:rPr lang="en-US" altLang="zh-TW" sz="3000" dirty="0" smtClean="0"/>
              <a:t>Experimental Results</a:t>
            </a:r>
          </a:p>
          <a:p>
            <a:pPr>
              <a:spcBef>
                <a:spcPts val="1200"/>
              </a:spcBef>
            </a:pPr>
            <a:r>
              <a:rPr lang="en-US" altLang="zh-TW" sz="3000" dirty="0" smtClean="0"/>
              <a:t>Conclusion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6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Credibility Estimation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zh-TW" altLang="en-US" sz="2800" dirty="0" smtClean="0"/>
              <a:t> </a:t>
            </a:r>
            <a:endParaRPr lang="en-US" altLang="zh-TW" sz="2800" dirty="0"/>
          </a:p>
          <a:p>
            <a:pPr marL="342900" lvl="1">
              <a:buClr>
                <a:schemeClr val="accent1"/>
              </a:buClr>
            </a:pPr>
            <a:endParaRPr lang="en-US" altLang="zh-TW" sz="2800" dirty="0" smtClean="0"/>
          </a:p>
          <a:p>
            <a:pPr marL="342900" lvl="1">
              <a:buClr>
                <a:schemeClr val="accent1"/>
              </a:buClr>
            </a:pPr>
            <a:endParaRPr lang="en-US" altLang="zh-TW" sz="2800" dirty="0"/>
          </a:p>
          <a:p>
            <a:pPr marL="342900" lvl="1">
              <a:buClr>
                <a:schemeClr val="accent1"/>
              </a:buClr>
            </a:pPr>
            <a:endParaRPr lang="en-US" altLang="zh-TW" sz="2800" dirty="0" smtClean="0"/>
          </a:p>
          <a:p>
            <a:pPr marL="342900" lvl="1">
              <a:buClr>
                <a:schemeClr val="accent1"/>
              </a:buClr>
            </a:pPr>
            <a:endParaRPr lang="en-US" altLang="zh-TW" sz="2800" dirty="0"/>
          </a:p>
          <a:p>
            <a:pPr marL="342900" lvl="1">
              <a:spcBef>
                <a:spcPts val="1000"/>
              </a:spcBef>
              <a:buClr>
                <a:schemeClr val="accent1"/>
              </a:buClr>
            </a:pPr>
            <a:endParaRPr lang="en-US" altLang="zh-TW" sz="2400" dirty="0" smtClean="0"/>
          </a:p>
          <a:p>
            <a:pPr marL="342900" lvl="1">
              <a:buClr>
                <a:schemeClr val="accent1"/>
              </a:buClr>
            </a:pPr>
            <a:endParaRPr lang="en-US" altLang="zh-TW" sz="260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08920"/>
            <a:ext cx="365063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3024336" cy="41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580112" y="4401108"/>
            <a:ext cx="432048" cy="28803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C’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635896" y="4409492"/>
            <a:ext cx="432048" cy="288032"/>
          </a:xfrm>
          <a:prstGeom prst="rect">
            <a:avLst/>
          </a:prstGeom>
          <a:solidFill>
            <a:srgbClr val="F0A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8064" y="5733256"/>
            <a:ext cx="432048" cy="288032"/>
          </a:xfrm>
          <a:prstGeom prst="rect">
            <a:avLst/>
          </a:prstGeom>
          <a:solidFill>
            <a:srgbClr val="F0A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Credibility Estimation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pPr marL="342900" lvl="1">
              <a:spcBef>
                <a:spcPts val="600"/>
              </a:spcBef>
              <a:buClr>
                <a:schemeClr val="accent1"/>
              </a:buClr>
            </a:pPr>
            <a:r>
              <a:rPr lang="en-US" altLang="zh-TW" sz="2600" dirty="0" smtClean="0">
                <a:ea typeface="Cambria Math"/>
                <a:cs typeface="Times New Roman" pitchFamily="18" charset="0"/>
              </a:rPr>
              <a:t>Compute support weight and its </a:t>
            </a:r>
            <a:r>
              <a:rPr lang="en-US" altLang="zh-TW" sz="2600" dirty="0" smtClean="0">
                <a:solidFill>
                  <a:srgbClr val="FF0000"/>
                </a:solidFill>
                <a:ea typeface="Cambria Math"/>
                <a:cs typeface="Times New Roman" pitchFamily="18" charset="0"/>
              </a:rPr>
              <a:t>credibility</a:t>
            </a:r>
            <a:r>
              <a:rPr lang="zh-TW" altLang="en-US" sz="2600" dirty="0" smtClean="0">
                <a:ea typeface="Cambria Math"/>
                <a:cs typeface="Times New Roman" pitchFamily="18" charset="0"/>
              </a:rPr>
              <a:t>：</a:t>
            </a:r>
            <a:endParaRPr lang="en-US" altLang="zh-TW" sz="2600" dirty="0" smtClean="0">
              <a:ea typeface="Cambria Math"/>
              <a:cs typeface="Times New Roman" pitchFamily="18" charset="0"/>
            </a:endParaRPr>
          </a:p>
          <a:p>
            <a:pPr marL="342900" lvl="1">
              <a:spcBef>
                <a:spcPts val="600"/>
              </a:spcBef>
              <a:buClr>
                <a:schemeClr val="accent1"/>
              </a:buClr>
            </a:pPr>
            <a:endParaRPr lang="en-US" altLang="zh-TW" sz="2400" b="0" dirty="0" smtClean="0">
              <a:ea typeface="Cambria Math"/>
              <a:cs typeface="Times New Roman" pitchFamily="18" charset="0"/>
            </a:endParaRPr>
          </a:p>
          <a:p>
            <a:pPr marL="342900" lvl="1">
              <a:buClr>
                <a:schemeClr val="accent1"/>
              </a:buClr>
            </a:pPr>
            <a:endParaRPr lang="en-US" altLang="zh-TW" sz="2600" dirty="0" smtClean="0"/>
          </a:p>
          <a:p>
            <a:pPr marL="342900" lvl="1">
              <a:buClr>
                <a:schemeClr val="accent1"/>
              </a:buClr>
            </a:pPr>
            <a:endParaRPr lang="en-US" altLang="zh-TW" sz="2600" dirty="0"/>
          </a:p>
          <a:p>
            <a:pPr marL="342900" lvl="1">
              <a:buClr>
                <a:schemeClr val="accent1"/>
              </a:buClr>
            </a:pPr>
            <a:r>
              <a:rPr lang="en-US" altLang="zh-TW" sz="26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T(x) : </a:t>
            </a:r>
          </a:p>
          <a:p>
            <a:pPr marL="342900" lvl="1">
              <a:buClr>
                <a:schemeClr val="accent1"/>
              </a:buClr>
            </a:pPr>
            <a:endParaRPr lang="en-US" altLang="zh-TW" sz="2600" i="1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lvl="1">
              <a:buClr>
                <a:schemeClr val="accent1"/>
              </a:buClr>
            </a:pPr>
            <a:endParaRPr lang="en-US" altLang="zh-TW" sz="26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lvl="1">
              <a:buClr>
                <a:schemeClr val="accent1"/>
              </a:buClr>
            </a:pPr>
            <a:endParaRPr lang="en-US" altLang="zh-TW" sz="2600" i="1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lvl="1">
              <a:buClr>
                <a:schemeClr val="accent1"/>
              </a:buClr>
            </a:pPr>
            <a:r>
              <a:rPr lang="en-US" altLang="zh-TW" sz="2600" dirty="0"/>
              <a:t>Excludes points which may be unreliable from two-pass aggregation </a:t>
            </a:r>
            <a:endParaRPr lang="en-US" altLang="zh-TW" sz="26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47584" y="5517232"/>
            <a:ext cx="180000" cy="21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2780928"/>
            <a:ext cx="4248471" cy="5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13" y="4099598"/>
            <a:ext cx="2425007" cy="95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4" r="28697"/>
          <a:stretch/>
        </p:blipFill>
        <p:spPr bwMode="auto">
          <a:xfrm>
            <a:off x="4572000" y="2413698"/>
            <a:ext cx="764377" cy="36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4" r="857"/>
          <a:stretch/>
        </p:blipFill>
        <p:spPr bwMode="auto">
          <a:xfrm>
            <a:off x="2987824" y="2413698"/>
            <a:ext cx="764376" cy="36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" r="68457"/>
          <a:stretch/>
        </p:blipFill>
        <p:spPr bwMode="auto">
          <a:xfrm>
            <a:off x="1475656" y="2413698"/>
            <a:ext cx="764376" cy="36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4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Two-Pass Aggregation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en-US" altLang="zh-TW" sz="2800" dirty="0" smtClean="0"/>
              <a:t>Judge </a:t>
            </a:r>
            <a:r>
              <a:rPr lang="el-GR" altLang="zh-TW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’(</a:t>
            </a:r>
            <a:r>
              <a:rPr lang="en-US" altLang="zh-TW" sz="2800" i="1" dirty="0" err="1" smtClean="0">
                <a:latin typeface="Times New Roman" pitchFamily="18" charset="0"/>
                <a:cs typeface="Times New Roman" pitchFamily="18" charset="0"/>
              </a:rPr>
              <a:t>c,p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342900" lvl="1">
              <a:buClr>
                <a:schemeClr val="accent1"/>
              </a:buClr>
            </a:pPr>
            <a:endParaRPr lang="en-US" altLang="zh-TW" sz="2800" dirty="0" smtClean="0"/>
          </a:p>
          <a:p>
            <a:pPr marL="114300" lvl="1" indent="0">
              <a:buClr>
                <a:schemeClr val="accent1"/>
              </a:buClr>
              <a:buNone/>
            </a:pPr>
            <a:endParaRPr lang="en-US" altLang="zh-TW" sz="2800" dirty="0" smtClean="0"/>
          </a:p>
          <a:p>
            <a:pPr marL="342900" lvl="1">
              <a:buClr>
                <a:schemeClr val="accent1"/>
              </a:buClr>
            </a:pPr>
            <a:endParaRPr lang="en-US" altLang="zh-TW" sz="2300" dirty="0" smtClean="0"/>
          </a:p>
          <a:p>
            <a:pPr marL="342900" lvl="1">
              <a:buClr>
                <a:schemeClr val="accent1"/>
              </a:buClr>
            </a:pPr>
            <a:r>
              <a:rPr lang="en-US" altLang="zh-TW" sz="2800" dirty="0" smtClean="0"/>
              <a:t>Aggregation matching cost:</a:t>
            </a:r>
            <a:endParaRPr lang="en-US" altLang="zh-TW" sz="2800" dirty="0"/>
          </a:p>
          <a:p>
            <a:pPr marL="342900" lvl="1">
              <a:buClr>
                <a:schemeClr val="accent1"/>
              </a:buClr>
            </a:pPr>
            <a:endParaRPr lang="en-US" altLang="zh-TW" sz="2300" dirty="0" smtClean="0"/>
          </a:p>
          <a:p>
            <a:pPr marL="342900" lvl="1">
              <a:buClr>
                <a:schemeClr val="accent1"/>
              </a:buClr>
            </a:pPr>
            <a:endParaRPr lang="en-US" altLang="zh-TW" sz="2300" dirty="0" smtClean="0"/>
          </a:p>
          <a:p>
            <a:pPr marL="114300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altLang="zh-TW" dirty="0" smtClean="0"/>
          </a:p>
          <a:p>
            <a:pPr marL="114300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altLang="zh-TW" dirty="0"/>
          </a:p>
          <a:p>
            <a:pPr marL="114300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altLang="zh-TW" dirty="0" smtClean="0"/>
          </a:p>
          <a:p>
            <a:pPr marL="114300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altLang="zh-TW" dirty="0" smtClean="0"/>
          </a:p>
          <a:p>
            <a:pPr marL="342900" lvl="1">
              <a:spcBef>
                <a:spcPts val="0"/>
              </a:spcBef>
              <a:buClr>
                <a:schemeClr val="accent1"/>
              </a:buClr>
            </a:pPr>
            <a:r>
              <a:rPr lang="en-US" altLang="zh-TW" dirty="0" err="1" smtClean="0"/>
              <a:t>H</a:t>
            </a:r>
            <a:r>
              <a:rPr lang="en-US" altLang="zh-TW" baseline="-25000" dirty="0" err="1" smtClean="0"/>
              <a:t>c</a:t>
            </a:r>
            <a:r>
              <a:rPr lang="en-US" altLang="zh-TW" baseline="-25000" dirty="0" smtClean="0"/>
              <a:t>’ </a:t>
            </a:r>
            <a:r>
              <a:rPr lang="en-US" altLang="zh-TW" dirty="0" smtClean="0"/>
              <a:t>: the set off all pixels locate on the same line with c’</a:t>
            </a:r>
          </a:p>
          <a:p>
            <a:pPr marL="342900" lvl="1">
              <a:buClr>
                <a:schemeClr val="accent1"/>
              </a:buClr>
            </a:pPr>
            <a:r>
              <a:rPr lang="en-US" altLang="zh-TW" dirty="0" err="1" smtClean="0"/>
              <a:t>V</a:t>
            </a:r>
            <a:r>
              <a:rPr lang="en-US" altLang="zh-TW" baseline="-25000" dirty="0" err="1" smtClean="0"/>
              <a:t>c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:</a:t>
            </a:r>
            <a:r>
              <a:rPr lang="en-US" altLang="zh-TW" dirty="0"/>
              <a:t> the set off all pixels locate on the same </a:t>
            </a:r>
            <a:r>
              <a:rPr lang="en-US" altLang="zh-TW" dirty="0" smtClean="0"/>
              <a:t>column </a:t>
            </a:r>
            <a:r>
              <a:rPr lang="en-US" altLang="zh-TW" dirty="0"/>
              <a:t>with </a:t>
            </a:r>
            <a:r>
              <a:rPr lang="en-US" altLang="zh-TW" dirty="0" smtClean="0"/>
              <a:t>c</a:t>
            </a:r>
            <a:endParaRPr lang="en-US" altLang="zh-TW" dirty="0"/>
          </a:p>
          <a:p>
            <a:pPr marL="342900" lvl="1">
              <a:buClr>
                <a:schemeClr val="accent1"/>
              </a:buClr>
            </a:pPr>
            <a:endParaRPr lang="en-US" altLang="zh-TW" dirty="0" smtClean="0"/>
          </a:p>
          <a:p>
            <a:pPr marL="480060" lvl="2" indent="0">
              <a:buNone/>
            </a:pPr>
            <a:endParaRPr lang="en-US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21" y="2276872"/>
            <a:ext cx="3622923" cy="105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05354"/>
            <a:ext cx="4824536" cy="159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1" t="25006" r="26296" b="25006"/>
          <a:stretch/>
        </p:blipFill>
        <p:spPr bwMode="auto">
          <a:xfrm>
            <a:off x="6444208" y="1988840"/>
            <a:ext cx="1633242" cy="138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1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Two-Pass Aggregation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en-US" altLang="zh-TW" sz="2800" dirty="0" smtClean="0"/>
              <a:t>Judge </a:t>
            </a:r>
            <a:r>
              <a:rPr lang="el-GR" altLang="zh-TW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’(</a:t>
            </a:r>
            <a:r>
              <a:rPr lang="en-US" altLang="zh-TW" sz="2800" i="1" dirty="0" err="1" smtClean="0">
                <a:latin typeface="Times New Roman" pitchFamily="18" charset="0"/>
                <a:cs typeface="Times New Roman" pitchFamily="18" charset="0"/>
              </a:rPr>
              <a:t>c,p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342900" lvl="1">
              <a:buClr>
                <a:schemeClr val="accent1"/>
              </a:buClr>
            </a:pPr>
            <a:endParaRPr lang="en-US" altLang="zh-TW" sz="2800" dirty="0" smtClean="0"/>
          </a:p>
          <a:p>
            <a:pPr marL="114300" lvl="1" indent="0">
              <a:buClr>
                <a:schemeClr val="accent1"/>
              </a:buClr>
              <a:buNone/>
            </a:pPr>
            <a:endParaRPr lang="en-US" altLang="zh-TW" sz="2800" dirty="0" smtClean="0"/>
          </a:p>
          <a:p>
            <a:pPr marL="342900" lvl="1">
              <a:buClr>
                <a:schemeClr val="accent1"/>
              </a:buClr>
            </a:pPr>
            <a:endParaRPr lang="en-US" altLang="zh-TW" sz="2300" dirty="0" smtClean="0"/>
          </a:p>
          <a:p>
            <a:pPr marL="342900" lvl="1">
              <a:buClr>
                <a:schemeClr val="accent1"/>
              </a:buClr>
            </a:pPr>
            <a:r>
              <a:rPr lang="en-US" altLang="zh-TW" sz="2800" dirty="0" smtClean="0"/>
              <a:t>Aggregation matching cost:</a:t>
            </a:r>
            <a:endParaRPr lang="en-US" altLang="zh-TW" sz="2800" dirty="0"/>
          </a:p>
          <a:p>
            <a:pPr marL="342900" lvl="1">
              <a:buClr>
                <a:schemeClr val="accent1"/>
              </a:buClr>
            </a:pPr>
            <a:endParaRPr lang="en-US" altLang="zh-TW" sz="2300" dirty="0" smtClean="0"/>
          </a:p>
          <a:p>
            <a:pPr marL="480060" lvl="2" indent="0">
              <a:buNone/>
            </a:pPr>
            <a:endParaRPr lang="en-US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76872"/>
            <a:ext cx="3599709" cy="105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1804468" y="4293096"/>
            <a:ext cx="5112568" cy="2376264"/>
            <a:chOff x="1804468" y="4293096"/>
            <a:chExt cx="5112568" cy="23762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468" y="4293096"/>
              <a:ext cx="5112568" cy="2272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2627784" y="6165304"/>
              <a:ext cx="576064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2334114" y="4293096"/>
            <a:ext cx="30809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b="1" dirty="0" smtClean="0">
                <a:solidFill>
                  <a:srgbClr val="FF0000"/>
                </a:solidFill>
              </a:rPr>
              <a:t>c</a:t>
            </a:r>
            <a:endParaRPr lang="zh-TW" altLang="en-US" sz="23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206703" y="4077072"/>
            <a:ext cx="30809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b="1" dirty="0" smtClean="0">
                <a:solidFill>
                  <a:srgbClr val="FF0000"/>
                </a:solidFill>
              </a:rPr>
              <a:t>c</a:t>
            </a:r>
            <a:endParaRPr lang="zh-TW" altLang="en-US" sz="23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860032" y="4077072"/>
            <a:ext cx="39145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b="1" dirty="0" smtClean="0">
                <a:solidFill>
                  <a:srgbClr val="FF0000"/>
                </a:solidFill>
              </a:rPr>
              <a:t>p</a:t>
            </a:r>
            <a:r>
              <a:rPr lang="en-US" altLang="zh-TW" sz="2300" b="1" baseline="-25000" dirty="0" smtClean="0">
                <a:solidFill>
                  <a:srgbClr val="FF0000"/>
                </a:solidFill>
              </a:rPr>
              <a:t>i</a:t>
            </a:r>
            <a:endParaRPr lang="zh-TW" altLang="en-US" sz="23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92080" y="4077072"/>
            <a:ext cx="197784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b="1" dirty="0" smtClean="0">
                <a:solidFill>
                  <a:srgbClr val="FF0000"/>
                </a:solidFill>
              </a:rPr>
              <a:t>pixel-wise cost</a:t>
            </a:r>
            <a:endParaRPr lang="zh-TW" altLang="en-US" sz="2300" b="1" dirty="0">
              <a:solidFill>
                <a:srgbClr val="FF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1" t="25006" r="26296" b="25006"/>
          <a:stretch/>
        </p:blipFill>
        <p:spPr bwMode="auto">
          <a:xfrm>
            <a:off x="6444208" y="1988840"/>
            <a:ext cx="1633242" cy="138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7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Two-Pass Aggregation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pPr marL="480060" lvl="2" indent="0">
              <a:buNone/>
            </a:pPr>
            <a:endParaRPr lang="en-US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20"/>
          <a:stretch/>
        </p:blipFill>
        <p:spPr bwMode="auto">
          <a:xfrm>
            <a:off x="611560" y="1876367"/>
            <a:ext cx="7473825" cy="335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2092391"/>
            <a:ext cx="3096344" cy="3024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8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00382 0.084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Comparison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8344605" cy="320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615314" y="1979548"/>
            <a:ext cx="35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96739"/>
                </a:solidFill>
              </a:rPr>
              <a:t>Without Credibility Estimation</a:t>
            </a:r>
            <a:endParaRPr lang="zh-TW" altLang="en-US" b="1" dirty="0">
              <a:solidFill>
                <a:srgbClr val="F96739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91778" y="2002039"/>
            <a:ext cx="35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96739"/>
                </a:solidFill>
              </a:rPr>
              <a:t>With Credibility Estimation</a:t>
            </a:r>
            <a:endParaRPr lang="zh-TW" altLang="en-US" b="1" dirty="0">
              <a:solidFill>
                <a:srgbClr val="F967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08920"/>
            <a:ext cx="8460432" cy="1143000"/>
          </a:xfrm>
        </p:spPr>
        <p:txBody>
          <a:bodyPr/>
          <a:lstStyle/>
          <a:p>
            <a:pPr algn="ctr"/>
            <a:r>
              <a:rPr lang="en-US" altLang="zh-TW" sz="6600" dirty="0" smtClean="0">
                <a:latin typeface="Comic Sans MS" pitchFamily="66" charset="0"/>
              </a:rPr>
              <a:t>Winner-take-all guided DP</a:t>
            </a:r>
            <a:endParaRPr lang="zh-TW" altLang="en-US" sz="3200" dirty="0">
              <a:latin typeface="Comic Sans MS" pitchFamily="66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6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b="1" dirty="0" smtClean="0">
                <a:latin typeface="Calibri" pitchFamily="34" charset="0"/>
                <a:cs typeface="Calibri" pitchFamily="34" charset="0"/>
              </a:rPr>
              <a:t>Winner-take-all </a:t>
            </a:r>
            <a:r>
              <a:rPr lang="en-US" altLang="zh-TW" sz="4900" b="1" dirty="0">
                <a:latin typeface="Calibri" pitchFamily="34" charset="0"/>
                <a:cs typeface="Calibri" pitchFamily="34" charset="0"/>
              </a:rPr>
              <a:t>guided DP</a:t>
            </a:r>
            <a:endParaRPr lang="zh-TW" altLang="en-US" sz="49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147248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Adopt amended scan-line optimization technique</a:t>
            </a:r>
          </a:p>
          <a:p>
            <a:pPr>
              <a:spcBef>
                <a:spcPts val="1400"/>
              </a:spcBef>
            </a:pPr>
            <a:r>
              <a:rPr lang="en-US" altLang="zh-TW" sz="2800" dirty="0"/>
              <a:t>Combines </a:t>
            </a:r>
            <a:r>
              <a:rPr lang="en-US" altLang="zh-TW" sz="2800" dirty="0" smtClean="0"/>
              <a:t>-</a:t>
            </a:r>
          </a:p>
          <a:p>
            <a:pPr lvl="1">
              <a:spcBef>
                <a:spcPts val="600"/>
              </a:spcBef>
            </a:pPr>
            <a:r>
              <a:rPr lang="en-US" altLang="zh-TW" sz="2500" dirty="0" smtClean="0"/>
              <a:t>Winner-Take-All (</a:t>
            </a:r>
            <a:r>
              <a:rPr lang="en-US" altLang="zh-TW" sz="2500" dirty="0" smtClean="0">
                <a:solidFill>
                  <a:srgbClr val="FF0000"/>
                </a:solidFill>
              </a:rPr>
              <a:t>WTA</a:t>
            </a:r>
            <a:r>
              <a:rPr lang="en-US" altLang="zh-TW" sz="2500" dirty="0" smtClean="0"/>
              <a:t>) </a:t>
            </a:r>
          </a:p>
          <a:p>
            <a:pPr lvl="1">
              <a:spcBef>
                <a:spcPts val="600"/>
              </a:spcBef>
            </a:pPr>
            <a:r>
              <a:rPr lang="en-US" altLang="zh-TW" sz="2500" dirty="0" smtClean="0"/>
              <a:t>Dynamic Programming (</a:t>
            </a:r>
            <a:r>
              <a:rPr lang="en-US" altLang="zh-TW" sz="2500" dirty="0" smtClean="0">
                <a:solidFill>
                  <a:srgbClr val="FF0000"/>
                </a:solidFill>
              </a:rPr>
              <a:t>DP</a:t>
            </a:r>
            <a:r>
              <a:rPr lang="en-US" altLang="zh-TW" sz="2500" dirty="0" smtClean="0"/>
              <a:t>)</a:t>
            </a:r>
          </a:p>
          <a:p>
            <a:pPr>
              <a:spcBef>
                <a:spcPts val="1400"/>
              </a:spcBef>
            </a:pPr>
            <a:r>
              <a:rPr lang="en-US" altLang="zh-TW" sz="2800" dirty="0" smtClean="0"/>
              <a:t>Improving depth estimation at </a:t>
            </a:r>
            <a:r>
              <a:rPr lang="en-US" altLang="zh-TW" sz="2800" dirty="0" smtClean="0">
                <a:solidFill>
                  <a:srgbClr val="FF0000"/>
                </a:solidFill>
              </a:rPr>
              <a:t>occlusion boundaries</a:t>
            </a:r>
          </a:p>
          <a:p>
            <a:pPr>
              <a:spcBef>
                <a:spcPts val="1400"/>
              </a:spcBef>
            </a:pPr>
            <a:r>
              <a:rPr lang="en-US" altLang="zh-TW" sz="2800" dirty="0" smtClean="0"/>
              <a:t>Better preserves depth discontinuities 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endParaRPr lang="en-US" altLang="zh-TW" sz="2800" dirty="0" smtClean="0"/>
          </a:p>
          <a:p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0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b="1" dirty="0" smtClean="0">
                <a:latin typeface="Calibri" pitchFamily="34" charset="0"/>
                <a:cs typeface="Calibri" pitchFamily="34" charset="0"/>
              </a:rPr>
              <a:t>Dynamic Programming (DP)</a:t>
            </a:r>
            <a:endParaRPr lang="zh-TW" altLang="en-US" sz="49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147248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Energy minimization framework</a:t>
            </a:r>
          </a:p>
          <a:p>
            <a:r>
              <a:rPr lang="en-US" altLang="zh-TW" sz="2800" dirty="0" smtClean="0"/>
              <a:t>Objective : find disparity function d</a:t>
            </a:r>
          </a:p>
          <a:p>
            <a:pPr>
              <a:lnSpc>
                <a:spcPct val="150000"/>
              </a:lnSpc>
            </a:pPr>
            <a:endParaRPr lang="en-US" altLang="zh-TW" sz="2800" dirty="0"/>
          </a:p>
          <a:p>
            <a:pPr>
              <a:lnSpc>
                <a:spcPct val="150000"/>
              </a:lnSpc>
            </a:pPr>
            <a:endParaRPr lang="en-US" altLang="zh-TW" sz="2800" dirty="0" smtClean="0"/>
          </a:p>
          <a:p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11" y="3140968"/>
            <a:ext cx="3452533" cy="42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7" r="45085"/>
          <a:stretch/>
        </p:blipFill>
        <p:spPr bwMode="auto">
          <a:xfrm>
            <a:off x="1697874" y="4039175"/>
            <a:ext cx="836610" cy="37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向右箭號 10"/>
          <p:cNvSpPr/>
          <p:nvPr/>
        </p:nvSpPr>
        <p:spPr>
          <a:xfrm>
            <a:off x="2705985" y="4116151"/>
            <a:ext cx="190118" cy="22814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95" t="293" r="-497" b="-293"/>
          <a:stretch/>
        </p:blipFill>
        <p:spPr bwMode="auto">
          <a:xfrm>
            <a:off x="1553856" y="5006993"/>
            <a:ext cx="1160919" cy="37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向右箭號 12"/>
          <p:cNvSpPr/>
          <p:nvPr/>
        </p:nvSpPr>
        <p:spPr>
          <a:xfrm>
            <a:off x="2795985" y="5083969"/>
            <a:ext cx="190118" cy="22814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392" y="4775683"/>
            <a:ext cx="3453917" cy="8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493889" y="5949280"/>
            <a:ext cx="3518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γ</a:t>
            </a:r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: penalize of depth discontinuities</a:t>
            </a:r>
          </a:p>
          <a:p>
            <a:r>
              <a:rPr lang="en-US" altLang="zh-TW" i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en-US" altLang="zh-TW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image width </a:t>
            </a:r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076528" y="40677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Aggregate matching cost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8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b="1" dirty="0" smtClean="0">
                <a:latin typeface="Calibri" pitchFamily="34" charset="0"/>
                <a:cs typeface="Calibri" pitchFamily="34" charset="0"/>
              </a:rPr>
              <a:t>Dynamic Programming (DP)</a:t>
            </a:r>
            <a:endParaRPr lang="zh-TW" altLang="en-US" sz="49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147248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Energy minimization framework</a:t>
            </a:r>
          </a:p>
          <a:p>
            <a:r>
              <a:rPr lang="en-US" altLang="zh-TW" sz="2800" dirty="0" smtClean="0"/>
              <a:t>Objective : find disparity function d</a:t>
            </a:r>
          </a:p>
          <a:p>
            <a:pPr>
              <a:lnSpc>
                <a:spcPct val="150000"/>
              </a:lnSpc>
            </a:pPr>
            <a:endParaRPr lang="en-US" altLang="zh-TW" sz="2800" dirty="0"/>
          </a:p>
          <a:p>
            <a:pPr>
              <a:lnSpc>
                <a:spcPct val="150000"/>
              </a:lnSpc>
            </a:pPr>
            <a:endParaRPr lang="en-US" altLang="zh-TW" sz="2800" dirty="0" smtClean="0"/>
          </a:p>
          <a:p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11" y="3140968"/>
            <a:ext cx="3452533" cy="42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380" y="4128292"/>
            <a:ext cx="3565852" cy="46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4" r="28697"/>
          <a:stretch/>
        </p:blipFill>
        <p:spPr bwMode="auto">
          <a:xfrm>
            <a:off x="5664823" y="3861048"/>
            <a:ext cx="641561" cy="30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4" r="857"/>
          <a:stretch/>
        </p:blipFill>
        <p:spPr bwMode="auto">
          <a:xfrm>
            <a:off x="4368680" y="3861049"/>
            <a:ext cx="641560" cy="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" r="68457"/>
          <a:stretch/>
        </p:blipFill>
        <p:spPr bwMode="auto">
          <a:xfrm>
            <a:off x="3216552" y="3861049"/>
            <a:ext cx="641560" cy="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7" r="45085"/>
          <a:stretch/>
        </p:blipFill>
        <p:spPr bwMode="auto">
          <a:xfrm>
            <a:off x="1697874" y="4039175"/>
            <a:ext cx="836610" cy="37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向右箭號 10"/>
          <p:cNvSpPr/>
          <p:nvPr/>
        </p:nvSpPr>
        <p:spPr>
          <a:xfrm>
            <a:off x="2705985" y="4116151"/>
            <a:ext cx="190118" cy="22814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95" t="293" r="-497" b="-293"/>
          <a:stretch/>
        </p:blipFill>
        <p:spPr bwMode="auto">
          <a:xfrm>
            <a:off x="1553856" y="5006993"/>
            <a:ext cx="1160919" cy="37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向右箭號 12"/>
          <p:cNvSpPr/>
          <p:nvPr/>
        </p:nvSpPr>
        <p:spPr>
          <a:xfrm>
            <a:off x="2795985" y="5083969"/>
            <a:ext cx="190118" cy="22814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392" y="4775683"/>
            <a:ext cx="3453917" cy="8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493889" y="5949280"/>
            <a:ext cx="3518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γ</a:t>
            </a:r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: penalize of depth discontinuities</a:t>
            </a:r>
          </a:p>
          <a:p>
            <a:r>
              <a:rPr lang="en-US" altLang="zh-TW" i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en-US" altLang="zh-TW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image width </a:t>
            </a:r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9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2708920"/>
            <a:ext cx="7620000" cy="1143000"/>
          </a:xfrm>
        </p:spPr>
        <p:txBody>
          <a:bodyPr/>
          <a:lstStyle/>
          <a:p>
            <a:r>
              <a:rPr lang="en-US" altLang="zh-TW" sz="6600" dirty="0" smtClean="0">
                <a:latin typeface="Comic Sans MS" pitchFamily="66" charset="0"/>
              </a:rPr>
              <a:t>Introduction</a:t>
            </a:r>
            <a:endParaRPr lang="zh-TW" altLang="en-US" sz="6600" dirty="0">
              <a:latin typeface="Comic Sans MS" pitchFamily="66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/>
          <p:cNvSpPr txBox="1">
            <a:spLocks/>
          </p:cNvSpPr>
          <p:nvPr/>
        </p:nvSpPr>
        <p:spPr>
          <a:xfrm>
            <a:off x="609600" y="1565176"/>
            <a:ext cx="8147248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800" dirty="0" err="1"/>
              <a:t>S</a:t>
            </a:r>
            <a:r>
              <a:rPr lang="en-US" altLang="zh-TW" sz="2800" dirty="0" err="1" smtClean="0"/>
              <a:t>canline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optomization</a:t>
            </a:r>
            <a:r>
              <a:rPr lang="en-US" altLang="zh-TW" sz="2800" dirty="0" smtClean="0"/>
              <a:t> :</a:t>
            </a:r>
          </a:p>
          <a:p>
            <a:pPr>
              <a:lnSpc>
                <a:spcPct val="150000"/>
              </a:lnSpc>
            </a:pPr>
            <a:endParaRPr lang="en-US" altLang="zh-TW" sz="2800" dirty="0" smtClean="0"/>
          </a:p>
          <a:p>
            <a:pPr>
              <a:lnSpc>
                <a:spcPct val="150000"/>
              </a:lnSpc>
            </a:pPr>
            <a:endParaRPr lang="en-US" altLang="zh-TW" sz="2800" dirty="0" smtClean="0"/>
          </a:p>
          <a:p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b="1" dirty="0" smtClean="0">
                <a:latin typeface="Calibri" pitchFamily="34" charset="0"/>
                <a:cs typeface="Calibri" pitchFamily="34" charset="0"/>
              </a:rPr>
              <a:t>Dynamic Programming (DP)</a:t>
            </a:r>
            <a:endParaRPr lang="zh-TW" altLang="en-US" sz="49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147248" cy="5257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altLang="zh-TW" sz="2800" dirty="0"/>
          </a:p>
          <a:p>
            <a:pPr marL="114300" indent="0">
              <a:buNone/>
            </a:pPr>
            <a:r>
              <a:rPr lang="en-US" altLang="zh-TW" sz="2300" i="1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altLang="zh-TW" sz="23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</a:t>
            </a:r>
            <a:endParaRPr lang="en-US" altLang="zh-TW" sz="2800" dirty="0" smtClean="0"/>
          </a:p>
          <a:p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924590"/>
            <a:ext cx="8382545" cy="281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2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b="1" dirty="0" smtClean="0">
                <a:latin typeface="Calibri" pitchFamily="34" charset="0"/>
                <a:cs typeface="Calibri" pitchFamily="34" charset="0"/>
              </a:rPr>
              <a:t>Dynamic </a:t>
            </a:r>
            <a:r>
              <a:rPr lang="en-US" altLang="zh-TW" sz="4900" b="1" dirty="0" smtClean="0">
                <a:latin typeface="Calibri" pitchFamily="34" charset="0"/>
                <a:cs typeface="Calibri" pitchFamily="34" charset="0"/>
              </a:rPr>
              <a:t>Programming </a:t>
            </a:r>
            <a:r>
              <a:rPr lang="en-US" altLang="zh-TW" sz="4900" b="1" dirty="0" smtClean="0">
                <a:latin typeface="Calibri" pitchFamily="34" charset="0"/>
                <a:cs typeface="Calibri" pitchFamily="34" charset="0"/>
              </a:rPr>
              <a:t>(DP)</a:t>
            </a:r>
            <a:endParaRPr lang="zh-TW" altLang="en-US" sz="49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075240" cy="5257800"/>
          </a:xfrm>
        </p:spPr>
        <p:txBody>
          <a:bodyPr>
            <a:normAutofit/>
          </a:bodyPr>
          <a:lstStyle/>
          <a:p>
            <a:r>
              <a:rPr lang="en-US" altLang="zh-TW" sz="2500" dirty="0" smtClean="0"/>
              <a:t>Traverse the aggregated costs along each </a:t>
            </a:r>
            <a:r>
              <a:rPr lang="en-US" altLang="zh-TW" sz="2500" dirty="0" smtClean="0"/>
              <a:t>scan-line from </a:t>
            </a:r>
            <a:r>
              <a:rPr lang="en-US" altLang="zh-TW" sz="2500" dirty="0" smtClean="0"/>
              <a:t>left to right </a:t>
            </a:r>
            <a:endParaRPr lang="en-US" altLang="zh-TW" sz="2500" dirty="0"/>
          </a:p>
          <a:p>
            <a:r>
              <a:rPr lang="en-US" altLang="zh-TW" sz="2500" dirty="0" smtClean="0"/>
              <a:t>Maintain the minimal accumulated costs (up to current position)</a:t>
            </a:r>
            <a:endParaRPr lang="en-US" altLang="zh-TW" sz="2500" dirty="0"/>
          </a:p>
          <a:p>
            <a:pPr marL="114300" indent="0">
              <a:buNone/>
            </a:pPr>
            <a:endParaRPr lang="en-US" altLang="zh-TW" sz="2800" dirty="0"/>
          </a:p>
          <a:p>
            <a:pPr marL="114300" indent="0">
              <a:spcBef>
                <a:spcPts val="3300"/>
              </a:spcBef>
              <a:buNone/>
            </a:pPr>
            <a:r>
              <a:rPr lang="en-US" altLang="zh-TW" sz="2000" i="1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altLang="zh-TW" sz="20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TW" sz="20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- </a:t>
            </a:r>
            <a:r>
              <a:rPr lang="en-US" altLang="zh-TW" sz="20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 = </a:t>
            </a:r>
            <a:r>
              <a:rPr lang="en-US" altLang="zh-TW" sz="2000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TW" sz="2000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x,y</a:t>
            </a:r>
            <a:r>
              <a:rPr lang="en-US" altLang="zh-TW" sz="2000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en-US" altLang="zh-TW" sz="20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,   p</a:t>
            </a:r>
            <a:r>
              <a:rPr lang="en-US" altLang="zh-TW" sz="2000" i="1" dirty="0" smtClean="0">
                <a:solidFill>
                  <a:schemeClr val="accent5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 </a:t>
            </a:r>
            <a:r>
              <a:rPr lang="en-US" altLang="zh-TW" sz="20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= (x-1,y</a:t>
            </a:r>
            <a:r>
              <a:rPr lang="en-US" altLang="zh-TW" sz="20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en-US" altLang="zh-TW" sz="20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>
              <a:spcBef>
                <a:spcPts val="1400"/>
              </a:spcBef>
            </a:pPr>
            <a:r>
              <a:rPr lang="en-US" altLang="zh-TW" sz="2300" dirty="0" smtClean="0"/>
              <a:t>For pixel </a:t>
            </a:r>
            <a:r>
              <a:rPr lang="en-US" altLang="zh-TW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1"/>
            <a:r>
              <a:rPr lang="en-US" altLang="zh-TW" sz="2100" dirty="0" smtClean="0"/>
              <a:t>Traverse the all the disparities </a:t>
            </a:r>
            <a:r>
              <a:rPr lang="en-US" altLang="zh-TW" sz="2100" i="1" dirty="0" smtClean="0">
                <a:latin typeface="Times New Roman" pitchFamily="18" charset="0"/>
                <a:cs typeface="Times New Roman" pitchFamily="18" charset="0"/>
              </a:rPr>
              <a:t>d(p</a:t>
            </a:r>
            <a:r>
              <a:rPr lang="en-US" altLang="zh-TW" sz="21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altLang="zh-TW" sz="21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sz="2100" dirty="0" smtClean="0"/>
              <a:t>Calculate the minimum energy </a:t>
            </a:r>
          </a:p>
          <a:p>
            <a:pPr>
              <a:lnSpc>
                <a:spcPct val="150000"/>
              </a:lnSpc>
            </a:pPr>
            <a:endParaRPr lang="en-US" altLang="zh-TW" sz="2800" dirty="0"/>
          </a:p>
          <a:p>
            <a:pPr>
              <a:lnSpc>
                <a:spcPct val="150000"/>
              </a:lnSpc>
            </a:pPr>
            <a:endParaRPr lang="en-US" altLang="zh-TW" sz="2800" dirty="0" smtClean="0"/>
          </a:p>
          <a:p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32"/>
          <a:stretch/>
        </p:blipFill>
        <p:spPr bwMode="auto">
          <a:xfrm>
            <a:off x="905222" y="3294276"/>
            <a:ext cx="4962922" cy="54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6" t="44764"/>
          <a:stretch/>
        </p:blipFill>
        <p:spPr bwMode="auto">
          <a:xfrm>
            <a:off x="4055226" y="3358691"/>
            <a:ext cx="3757134" cy="69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95536" y="5805264"/>
            <a:ext cx="7704856" cy="10081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O(D</a:t>
            </a:r>
            <a:r>
              <a:rPr lang="en-US" altLang="zh-TW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 ( D : disparity search range)      not suitable for real-time system</a:t>
            </a:r>
            <a:endParaRPr lang="en-US" altLang="zh-TW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539552" y="6225195"/>
            <a:ext cx="190118" cy="22814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4283968" y="6139951"/>
            <a:ext cx="190118" cy="22814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20347" y="3212976"/>
            <a:ext cx="103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Sum cost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08779" y="3212976"/>
            <a:ext cx="103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Sum cost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-4692" y="3438292"/>
            <a:ext cx="104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Minimize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67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b="1" dirty="0" smtClean="0">
                <a:latin typeface="Calibri" pitchFamily="34" charset="0"/>
                <a:cs typeface="Calibri" pitchFamily="34" charset="0"/>
              </a:rPr>
              <a:t>Dynamic Programming (DP)</a:t>
            </a:r>
            <a:endParaRPr lang="zh-TW" altLang="en-US" sz="49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3568"/>
            <a:ext cx="8435280" cy="5257800"/>
          </a:xfrm>
        </p:spPr>
        <p:txBody>
          <a:bodyPr>
            <a:normAutofit/>
          </a:bodyPr>
          <a:lstStyle/>
          <a:p>
            <a:r>
              <a:rPr lang="en-US" altLang="zh-TW" sz="2500" dirty="0" smtClean="0"/>
              <a:t>Only consider </a:t>
            </a:r>
            <a:r>
              <a:rPr lang="en-US" altLang="zh-TW" sz="23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d(p)-1, d(p), d(p)+1 </a:t>
            </a:r>
            <a:r>
              <a:rPr lang="en-US" altLang="zh-TW" sz="2500" dirty="0"/>
              <a:t>as disparity </a:t>
            </a:r>
            <a:r>
              <a:rPr lang="en-US" altLang="zh-TW" sz="2500" dirty="0">
                <a:solidFill>
                  <a:srgbClr val="FF0000"/>
                </a:solidFill>
              </a:rPr>
              <a:t>smoothness </a:t>
            </a:r>
            <a:r>
              <a:rPr lang="en-US" altLang="zh-TW" sz="2500" dirty="0" smtClean="0">
                <a:solidFill>
                  <a:srgbClr val="FF0000"/>
                </a:solidFill>
              </a:rPr>
              <a:t>constrain</a:t>
            </a:r>
          </a:p>
          <a:p>
            <a:pPr>
              <a:spcBef>
                <a:spcPts val="1400"/>
              </a:spcBef>
            </a:pPr>
            <a:r>
              <a:rPr lang="en-US" altLang="zh-TW" sz="2500" dirty="0" smtClean="0"/>
              <a:t>A pixel usually have similar disparity with surrounding pixels</a:t>
            </a:r>
            <a:endParaRPr lang="en-US" altLang="zh-TW" sz="2500" dirty="0"/>
          </a:p>
          <a:p>
            <a:pPr marL="114300" indent="0">
              <a:buNone/>
            </a:pPr>
            <a:endParaRPr lang="en-US" altLang="zh-TW" sz="2800" dirty="0" smtClean="0"/>
          </a:p>
          <a:p>
            <a:pPr marL="114300" indent="0">
              <a:buNone/>
            </a:pPr>
            <a:r>
              <a:rPr lang="en-US" altLang="zh-TW" sz="23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</a:t>
            </a:r>
            <a:endParaRPr lang="en-US" altLang="zh-TW" sz="2300" i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altLang="zh-TW" sz="2300" i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altLang="zh-TW" sz="2800" dirty="0"/>
          </a:p>
          <a:p>
            <a:pPr>
              <a:lnSpc>
                <a:spcPct val="150000"/>
              </a:lnSpc>
            </a:pPr>
            <a:endParaRPr lang="en-US" altLang="zh-TW" sz="2800" dirty="0" smtClean="0"/>
          </a:p>
          <a:p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95536" y="4594724"/>
            <a:ext cx="7704856" cy="15705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TW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O(D)  ( D : disparity search range)    </a:t>
            </a:r>
          </a:p>
          <a:p>
            <a:pPr>
              <a:spcBef>
                <a:spcPts val="600"/>
              </a:spcBef>
            </a:pPr>
            <a:r>
              <a:rPr lang="en-US" altLang="zh-TW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disparity change slowly at depth discontinue areas</a:t>
            </a:r>
          </a:p>
          <a:p>
            <a:pPr>
              <a:spcBef>
                <a:spcPts val="600"/>
              </a:spcBef>
            </a:pPr>
            <a:r>
              <a:rPr lang="en-US" altLang="zh-TW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blur the occlusion borders</a:t>
            </a:r>
            <a:r>
              <a:rPr lang="en-US" altLang="zh-TW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(over-smooth)        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WTA</a:t>
            </a:r>
          </a:p>
        </p:txBody>
      </p:sp>
      <p:sp>
        <p:nvSpPr>
          <p:cNvPr id="19" name="向右箭號 18"/>
          <p:cNvSpPr/>
          <p:nvPr/>
        </p:nvSpPr>
        <p:spPr>
          <a:xfrm>
            <a:off x="539552" y="4954764"/>
            <a:ext cx="190118" cy="22814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4932040" y="5662727"/>
            <a:ext cx="190118" cy="22814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</a:t>
            </a:r>
            <a:endParaRPr lang="zh-TW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32" b="57517"/>
          <a:stretch/>
        </p:blipFill>
        <p:spPr bwMode="auto">
          <a:xfrm>
            <a:off x="467544" y="3501007"/>
            <a:ext cx="3172095" cy="38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3" t="41202" r="827" b="605"/>
          <a:stretch/>
        </p:blipFill>
        <p:spPr bwMode="auto">
          <a:xfrm>
            <a:off x="3254327" y="3523516"/>
            <a:ext cx="4846065" cy="52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向右箭號 12"/>
          <p:cNvSpPr/>
          <p:nvPr/>
        </p:nvSpPr>
        <p:spPr>
          <a:xfrm>
            <a:off x="539552" y="5302687"/>
            <a:ext cx="190118" cy="22814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539552" y="5662727"/>
            <a:ext cx="190118" cy="22814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637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b="1" dirty="0" smtClean="0">
                <a:latin typeface="Calibri" pitchFamily="34" charset="0"/>
                <a:cs typeface="Calibri" pitchFamily="34" charset="0"/>
              </a:rPr>
              <a:t>Winner-Take-All (WTA)</a:t>
            </a:r>
            <a:endParaRPr lang="zh-TW" altLang="en-US" sz="49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7584"/>
            <a:ext cx="8435280" cy="52578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Combine WTA and </a:t>
            </a:r>
            <a:r>
              <a:rPr lang="en-US" altLang="zh-TW" sz="2800" dirty="0" err="1" smtClean="0"/>
              <a:t>scanline</a:t>
            </a:r>
            <a:r>
              <a:rPr lang="en-US" altLang="zh-TW" sz="2800" dirty="0" smtClean="0"/>
              <a:t> DP</a:t>
            </a:r>
          </a:p>
          <a:p>
            <a:pPr>
              <a:spcBef>
                <a:spcPts val="1400"/>
              </a:spcBef>
            </a:pPr>
            <a:r>
              <a:rPr lang="en-US" altLang="zh-TW" sz="2800" dirty="0" smtClean="0"/>
              <a:t>Better handle in depth discontinuity areas</a:t>
            </a:r>
          </a:p>
          <a:p>
            <a:pPr>
              <a:spcBef>
                <a:spcPts val="1400"/>
              </a:spcBef>
            </a:pPr>
            <a:endParaRPr lang="en-US" altLang="zh-TW" sz="2800" dirty="0"/>
          </a:p>
          <a:p>
            <a:pPr>
              <a:spcBef>
                <a:spcPts val="1400"/>
              </a:spcBef>
            </a:pPr>
            <a:endParaRPr lang="en-US" altLang="zh-TW" sz="2800" dirty="0" smtClean="0"/>
          </a:p>
          <a:p>
            <a:pPr marL="114300" indent="0">
              <a:spcBef>
                <a:spcPts val="1400"/>
              </a:spcBef>
              <a:buNone/>
            </a:pPr>
            <a:endParaRPr lang="en-US" altLang="zh-TW" sz="2800" dirty="0"/>
          </a:p>
          <a:p>
            <a:pPr>
              <a:spcBef>
                <a:spcPts val="1400"/>
              </a:spcBef>
            </a:pPr>
            <a:r>
              <a:rPr lang="en-US" altLang="zh-TW" sz="2300" dirty="0" smtClean="0"/>
              <a:t>Fourth disparity candidate :</a:t>
            </a:r>
            <a:endParaRPr lang="en-US" altLang="zh-TW" sz="2300" dirty="0" smtClean="0"/>
          </a:p>
          <a:p>
            <a:pPr marL="114300" indent="0">
              <a:buNone/>
            </a:pPr>
            <a:r>
              <a:rPr lang="en-US" altLang="zh-TW" sz="23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</a:t>
            </a:r>
            <a:endParaRPr lang="en-US" altLang="zh-TW" sz="2300" i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altLang="zh-TW" sz="2300" i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altLang="zh-TW" sz="2800" dirty="0"/>
          </a:p>
          <a:p>
            <a:pPr>
              <a:lnSpc>
                <a:spcPct val="150000"/>
              </a:lnSpc>
            </a:pPr>
            <a:endParaRPr lang="en-US" altLang="zh-TW" sz="2800" dirty="0" smtClean="0"/>
          </a:p>
          <a:p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9" y="3450708"/>
            <a:ext cx="3000760" cy="37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06" y="3431437"/>
            <a:ext cx="5087856" cy="501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65" y="5373216"/>
            <a:ext cx="3035693" cy="55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9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Comparison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11258" y="2483604"/>
            <a:ext cx="35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96739"/>
                </a:solidFill>
              </a:rPr>
              <a:t>DP method</a:t>
            </a:r>
            <a:endParaRPr lang="zh-TW" altLang="en-US" b="1" dirty="0">
              <a:solidFill>
                <a:srgbClr val="F96739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92280" y="24522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96739"/>
                </a:solidFill>
              </a:rPr>
              <a:t>WTA</a:t>
            </a:r>
            <a:endParaRPr lang="zh-TW" altLang="en-US" b="1" dirty="0">
              <a:solidFill>
                <a:srgbClr val="F96739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35790"/>
            <a:ext cx="5760640" cy="527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3191" y="5157192"/>
            <a:ext cx="12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96739"/>
                </a:solidFill>
              </a:rPr>
              <a:t>DP + WTA</a:t>
            </a:r>
            <a:endParaRPr lang="zh-TW" altLang="en-US" b="1" dirty="0">
              <a:solidFill>
                <a:srgbClr val="F96739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164288" y="517201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96739"/>
                </a:solidFill>
              </a:rPr>
              <a:t>Ground   </a:t>
            </a:r>
          </a:p>
          <a:p>
            <a:r>
              <a:rPr lang="en-US" altLang="zh-TW" b="1" dirty="0">
                <a:solidFill>
                  <a:srgbClr val="F96739"/>
                </a:solidFill>
              </a:rPr>
              <a:t> </a:t>
            </a:r>
            <a:r>
              <a:rPr lang="en-US" altLang="zh-TW" b="1" dirty="0" smtClean="0">
                <a:solidFill>
                  <a:srgbClr val="F96739"/>
                </a:solidFill>
              </a:rPr>
              <a:t> Truth</a:t>
            </a:r>
            <a:endParaRPr lang="zh-TW" altLang="en-US" b="1" dirty="0">
              <a:solidFill>
                <a:srgbClr val="F967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5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08920"/>
            <a:ext cx="8460432" cy="1143000"/>
          </a:xfrm>
        </p:spPr>
        <p:txBody>
          <a:bodyPr/>
          <a:lstStyle/>
          <a:p>
            <a:pPr algn="ctr"/>
            <a:r>
              <a:rPr lang="en-US" altLang="zh-TW" sz="6600" dirty="0" smtClean="0">
                <a:latin typeface="Comic Sans MS" pitchFamily="66" charset="0"/>
              </a:rPr>
              <a:t>Experimental</a:t>
            </a:r>
            <a:br>
              <a:rPr lang="en-US" altLang="zh-TW" sz="6600" dirty="0" smtClean="0">
                <a:latin typeface="Comic Sans MS" pitchFamily="66" charset="0"/>
              </a:rPr>
            </a:br>
            <a:r>
              <a:rPr lang="en-US" altLang="zh-TW" sz="6600" dirty="0" smtClean="0">
                <a:latin typeface="Comic Sans MS" pitchFamily="66" charset="0"/>
              </a:rPr>
              <a:t>Results</a:t>
            </a:r>
            <a:endParaRPr lang="zh-TW" altLang="en-US" sz="3200" dirty="0">
              <a:latin typeface="Comic Sans MS" pitchFamily="66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6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Experimental Results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Intel </a:t>
            </a:r>
            <a:r>
              <a:rPr lang="en-US" altLang="zh-TW" sz="2800" dirty="0"/>
              <a:t>W3350 </a:t>
            </a:r>
            <a:r>
              <a:rPr lang="en-US" altLang="zh-TW" sz="2800" dirty="0" smtClean="0"/>
              <a:t>CPU with </a:t>
            </a:r>
            <a:r>
              <a:rPr lang="en-US" altLang="zh-TW" sz="2800" dirty="0"/>
              <a:t>3.0 GHZ 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err="1" smtClean="0"/>
              <a:t>Geforce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GTX 285 graphics card</a:t>
            </a:r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Cost aggregation : using CUDA on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GPU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support window (35*35</a:t>
            </a:r>
            <a:r>
              <a:rPr lang="en-US" altLang="zh-TW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800" dirty="0" smtClean="0">
                <a:latin typeface="Cambria Math" pitchFamily="18" charset="0"/>
                <a:ea typeface="Cambria Math" pitchFamily="18" charset="0"/>
              </a:rPr>
              <a:t>K=2</a:t>
            </a:r>
            <a:r>
              <a:rPr lang="en-US" altLang="zh-TW" sz="28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l-GR" altLang="zh-TW" sz="2800" dirty="0" smtClean="0">
                <a:latin typeface="Cambria Math" pitchFamily="18" charset="0"/>
                <a:ea typeface="Cambria Math" pitchFamily="18" charset="0"/>
              </a:rPr>
              <a:t>γ</a:t>
            </a:r>
            <a:r>
              <a:rPr lang="en-US" altLang="zh-TW" sz="2800" baseline="-25000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altLang="zh-TW" sz="2800" dirty="0" smtClean="0">
                <a:latin typeface="Cambria Math" pitchFamily="18" charset="0"/>
                <a:ea typeface="Cambria Math" pitchFamily="18" charset="0"/>
              </a:rPr>
              <a:t>=36</a:t>
            </a:r>
            <a:r>
              <a:rPr lang="en-US" altLang="zh-TW" sz="2800" dirty="0" smtClean="0"/>
              <a:t>, </a:t>
            </a:r>
            <a:r>
              <a:rPr lang="en-US" altLang="zh-TW" sz="2800" dirty="0"/>
              <a:t>discontinuity cost </a:t>
            </a:r>
            <a:r>
              <a:rPr lang="en-US" altLang="zh-TW" sz="2800" dirty="0" smtClean="0"/>
              <a:t>(</a:t>
            </a:r>
            <a:r>
              <a:rPr lang="el-GR" altLang="zh-TW" sz="2800" dirty="0">
                <a:latin typeface="Cambria Math" pitchFamily="18" charset="0"/>
                <a:ea typeface="Cambria Math" pitchFamily="18" charset="0"/>
              </a:rPr>
              <a:t>γ </a:t>
            </a:r>
            <a:r>
              <a:rPr lang="en-US" altLang="zh-TW" sz="2800" dirty="0">
                <a:latin typeface="Cambria Math" pitchFamily="18" charset="0"/>
                <a:ea typeface="Cambria Math" pitchFamily="18" charset="0"/>
              </a:rPr>
              <a:t>=3.25</a:t>
            </a:r>
            <a:r>
              <a:rPr lang="en-US" altLang="zh-TW" sz="2800" dirty="0" smtClean="0"/>
              <a:t>)</a:t>
            </a:r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0"/>
            <a:ext cx="414446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67544" y="908720"/>
            <a:ext cx="1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96739"/>
                </a:solidFill>
              </a:rPr>
              <a:t>Ground Truth</a:t>
            </a:r>
            <a:endParaRPr lang="zh-TW" altLang="en-US" b="1" dirty="0">
              <a:solidFill>
                <a:srgbClr val="F96739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444208" y="827420"/>
            <a:ext cx="1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96739"/>
                </a:solidFill>
              </a:rPr>
              <a:t>Proposed</a:t>
            </a:r>
            <a:endParaRPr lang="zh-TW" altLang="en-US" b="1" dirty="0">
              <a:solidFill>
                <a:srgbClr val="F967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Experiment on dynamic scene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5257800"/>
          </a:xfrm>
        </p:spPr>
        <p:txBody>
          <a:bodyPr>
            <a:normAutofit/>
          </a:bodyPr>
          <a:lstStyle/>
          <a:p>
            <a:pPr>
              <a:spcBef>
                <a:spcPts val="1700"/>
              </a:spcBef>
            </a:pPr>
            <a:r>
              <a:rPr lang="en-US" altLang="zh-TW" sz="3000" dirty="0"/>
              <a:t>L</a:t>
            </a:r>
            <a:r>
              <a:rPr lang="en-US" altLang="zh-TW" sz="3000" dirty="0" smtClean="0"/>
              <a:t>ive </a:t>
            </a:r>
            <a:r>
              <a:rPr lang="en-US" altLang="zh-TW" sz="3000" dirty="0"/>
              <a:t>videos captured </a:t>
            </a:r>
            <a:r>
              <a:rPr lang="en-US" altLang="zh-TW" sz="3000" dirty="0" smtClean="0"/>
              <a:t>by a </a:t>
            </a:r>
            <a:r>
              <a:rPr lang="en-US" altLang="zh-TW" sz="3000" dirty="0">
                <a:solidFill>
                  <a:srgbClr val="FF0000"/>
                </a:solidFill>
              </a:rPr>
              <a:t>bumblebee XB3 camera</a:t>
            </a:r>
            <a:endParaRPr lang="en-US" altLang="zh-TW" sz="3000" dirty="0" smtClean="0">
              <a:solidFill>
                <a:srgbClr val="FF0000"/>
              </a:solidFill>
            </a:endParaRPr>
          </a:p>
          <a:p>
            <a:pPr>
              <a:spcBef>
                <a:spcPts val="1700"/>
              </a:spcBef>
            </a:pPr>
            <a:r>
              <a:rPr lang="en-US" altLang="zh-TW" sz="3000" dirty="0"/>
              <a:t>A</a:t>
            </a:r>
            <a:r>
              <a:rPr lang="en-US" altLang="zh-TW" sz="3000" dirty="0" smtClean="0"/>
              <a:t>chieve </a:t>
            </a:r>
            <a:r>
              <a:rPr lang="en-US" altLang="zh-TW" sz="3000" dirty="0">
                <a:solidFill>
                  <a:srgbClr val="FF0000"/>
                </a:solidFill>
              </a:rPr>
              <a:t>20 fps </a:t>
            </a:r>
            <a:r>
              <a:rPr lang="en-US" altLang="zh-TW" sz="3000" dirty="0" smtClean="0"/>
              <a:t>when:</a:t>
            </a:r>
          </a:p>
          <a:p>
            <a:pPr lvl="1">
              <a:spcBef>
                <a:spcPts val="600"/>
              </a:spcBef>
            </a:pPr>
            <a:r>
              <a:rPr lang="en-US" altLang="zh-TW" sz="2600" dirty="0" smtClean="0"/>
              <a:t> handing </a:t>
            </a:r>
            <a:r>
              <a:rPr lang="en-US" altLang="zh-TW" sz="2800" dirty="0" smtClean="0"/>
              <a:t>stereo </a:t>
            </a:r>
            <a:r>
              <a:rPr lang="en-US" altLang="zh-TW" sz="2800" dirty="0"/>
              <a:t>image pairs </a:t>
            </a:r>
            <a:r>
              <a:rPr lang="en-US" altLang="zh-TW" sz="2800" dirty="0">
                <a:solidFill>
                  <a:srgbClr val="FF0000"/>
                </a:solidFill>
              </a:rPr>
              <a:t>of 320×240 </a:t>
            </a:r>
            <a:r>
              <a:rPr lang="en-US" altLang="zh-TW" sz="2800" dirty="0" smtClean="0">
                <a:solidFill>
                  <a:srgbClr val="FF0000"/>
                </a:solidFill>
              </a:rPr>
              <a:t>pixels</a:t>
            </a:r>
          </a:p>
          <a:p>
            <a:pPr lvl="1">
              <a:spcBef>
                <a:spcPts val="600"/>
              </a:spcBef>
            </a:pPr>
            <a:r>
              <a:rPr lang="en-US" altLang="zh-TW" sz="2800" dirty="0" smtClean="0"/>
              <a:t> </a:t>
            </a:r>
            <a:r>
              <a:rPr lang="en-US" altLang="zh-TW" sz="2800" dirty="0"/>
              <a:t>with </a:t>
            </a:r>
            <a:r>
              <a:rPr lang="en-US" altLang="zh-TW" sz="2800" dirty="0">
                <a:solidFill>
                  <a:srgbClr val="FF0000"/>
                </a:solidFill>
              </a:rPr>
              <a:t>24 </a:t>
            </a:r>
            <a:r>
              <a:rPr lang="en-US" altLang="zh-TW" sz="2800" dirty="0" smtClean="0">
                <a:solidFill>
                  <a:srgbClr val="FF0000"/>
                </a:solidFill>
              </a:rPr>
              <a:t>disparity levels</a:t>
            </a:r>
          </a:p>
          <a:p>
            <a:pPr>
              <a:spcBef>
                <a:spcPts val="1700"/>
              </a:spcBef>
            </a:pPr>
            <a:r>
              <a:rPr lang="en-US" altLang="zh-TW" sz="3000" dirty="0"/>
              <a:t>E</a:t>
            </a:r>
            <a:r>
              <a:rPr lang="en-US" altLang="zh-TW" sz="3000" dirty="0" smtClean="0"/>
              <a:t>quivalent </a:t>
            </a:r>
            <a:r>
              <a:rPr lang="en-US" altLang="zh-TW" sz="3000" dirty="0"/>
              <a:t>to 36.87 </a:t>
            </a:r>
            <a:r>
              <a:rPr lang="en-US" altLang="zh-TW" sz="3000" dirty="0" smtClean="0"/>
              <a:t>MDE/s</a:t>
            </a:r>
            <a:endParaRPr lang="en-US" altLang="zh-TW" sz="3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27584" y="4797152"/>
            <a:ext cx="6588732" cy="1440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MDE/s)</a:t>
            </a:r>
            <a:r>
              <a:rPr lang="zh-TW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‧Million </a:t>
            </a:r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Disparity Evaluations per second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‧(</a:t>
            </a:r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pixels) * (disparity range ) * (obtained frame-rate)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‧captures </a:t>
            </a:r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performance of a stereo algorithm in a single number</a:t>
            </a:r>
          </a:p>
        </p:txBody>
      </p:sp>
    </p:spTree>
    <p:extLst>
      <p:ext uri="{BB962C8B-B14F-4D97-AF65-F5344CB8AC3E}">
        <p14:creationId xmlns:p14="http://schemas.microsoft.com/office/powerpoint/2010/main" val="29190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Experiment on dynamic scene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5776"/>
            <a:ext cx="6696744" cy="503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3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Background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en-US" altLang="zh-TW" sz="3200" b="1" dirty="0" smtClean="0">
                <a:solidFill>
                  <a:srgbClr val="663300"/>
                </a:solidFill>
              </a:rPr>
              <a:t>Global stereo algorithms:</a:t>
            </a:r>
          </a:p>
          <a:p>
            <a:pPr marL="708660" lvl="2"/>
            <a:r>
              <a:rPr lang="en-US" altLang="zh-TW" sz="2800" dirty="0"/>
              <a:t>Minimize certain cost </a:t>
            </a:r>
            <a:r>
              <a:rPr lang="en-US" altLang="zh-TW" sz="2800" dirty="0" smtClean="0"/>
              <a:t>functions</a:t>
            </a:r>
            <a:endParaRPr lang="en-US" altLang="zh-TW" sz="2800" dirty="0"/>
          </a:p>
          <a:p>
            <a:pPr marL="708660" lvl="2"/>
            <a:r>
              <a:rPr lang="en-US" altLang="zh-TW" sz="2800" dirty="0" smtClean="0"/>
              <a:t>Belief propagation, Graph-cut</a:t>
            </a:r>
          </a:p>
          <a:p>
            <a:pPr marL="708660" lvl="2"/>
            <a:r>
              <a:rPr lang="en-US" altLang="zh-TW" sz="2800" dirty="0" smtClean="0"/>
              <a:t>High accuracy but low speed</a:t>
            </a:r>
          </a:p>
          <a:p>
            <a:pPr>
              <a:spcBef>
                <a:spcPts val="2400"/>
              </a:spcBef>
            </a:pPr>
            <a:r>
              <a:rPr lang="en-US" altLang="zh-TW" sz="3200" b="1" dirty="0" smtClean="0">
                <a:solidFill>
                  <a:srgbClr val="663300"/>
                </a:solidFill>
              </a:rPr>
              <a:t>Local </a:t>
            </a:r>
            <a:r>
              <a:rPr lang="en-US" altLang="zh-TW" sz="3200" b="1" dirty="0">
                <a:solidFill>
                  <a:srgbClr val="663300"/>
                </a:solidFill>
              </a:rPr>
              <a:t>stereo algorithms </a:t>
            </a:r>
            <a:r>
              <a:rPr lang="en-US" altLang="zh-TW" sz="3000" b="1" dirty="0" smtClean="0">
                <a:solidFill>
                  <a:srgbClr val="663300"/>
                </a:solidFill>
              </a:rPr>
              <a:t>:</a:t>
            </a:r>
            <a:endParaRPr lang="en-US" altLang="zh-TW" sz="3000" b="1" dirty="0">
              <a:solidFill>
                <a:srgbClr val="663300"/>
              </a:solidFill>
            </a:endParaRPr>
          </a:p>
          <a:p>
            <a:pPr lvl="1"/>
            <a:r>
              <a:rPr lang="en-US" altLang="zh-TW" sz="2800" dirty="0" smtClean="0"/>
              <a:t>Based on correlation (in local </a:t>
            </a:r>
            <a:r>
              <a:rPr lang="en-US" altLang="zh-TW" sz="2800" dirty="0"/>
              <a:t>support </a:t>
            </a:r>
            <a:r>
              <a:rPr lang="en-US" altLang="zh-TW" sz="2800" dirty="0" smtClean="0"/>
              <a:t>window)</a:t>
            </a:r>
          </a:p>
          <a:p>
            <a:pPr lvl="1"/>
            <a:r>
              <a:rPr lang="en-US" altLang="zh-TW" sz="2800" dirty="0" smtClean="0"/>
              <a:t>Fast implementation</a:t>
            </a:r>
          </a:p>
          <a:p>
            <a:pPr lvl="1"/>
            <a:endParaRPr lang="en-US" altLang="zh-TW" sz="2800" u="sng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1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Experimental Results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 </a:t>
            </a:r>
          </a:p>
          <a:p>
            <a:endParaRPr lang="en-US" altLang="zh-TW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44824"/>
            <a:ext cx="89916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/>
          <a:stretch/>
        </p:blipFill>
        <p:spPr bwMode="auto">
          <a:xfrm>
            <a:off x="45989" y="5026847"/>
            <a:ext cx="8961988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3" b="22577"/>
          <a:stretch/>
        </p:blipFill>
        <p:spPr bwMode="auto">
          <a:xfrm>
            <a:off x="35496" y="4221088"/>
            <a:ext cx="8972550" cy="805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4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Experimental Results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46856" y="1600200"/>
            <a:ext cx="7931224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Without &amp; With Credibility Estimation</a:t>
            </a:r>
          </a:p>
          <a:p>
            <a:pPr>
              <a:lnSpc>
                <a:spcPct val="150000"/>
              </a:lnSpc>
            </a:pPr>
            <a:endParaRPr lang="en-US" altLang="zh-TW" sz="2800" dirty="0"/>
          </a:p>
          <a:p>
            <a:pPr>
              <a:lnSpc>
                <a:spcPct val="150000"/>
              </a:lnSpc>
            </a:pP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DP vs. WTA vs. DP+WTA</a:t>
            </a:r>
          </a:p>
          <a:p>
            <a:endParaRPr lang="en-US" altLang="zh-TW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0888"/>
            <a:ext cx="9144000" cy="120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9120"/>
            <a:ext cx="8460432" cy="1126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0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5736" y="2708920"/>
            <a:ext cx="7620000" cy="1143000"/>
          </a:xfrm>
        </p:spPr>
        <p:txBody>
          <a:bodyPr/>
          <a:lstStyle/>
          <a:p>
            <a:r>
              <a:rPr lang="en-US" altLang="zh-TW" sz="6600" dirty="0" smtClean="0">
                <a:latin typeface="Comic Sans MS" pitchFamily="66" charset="0"/>
              </a:rPr>
              <a:t>Conclusion</a:t>
            </a:r>
            <a:endParaRPr lang="zh-TW" altLang="en-US" sz="6600" dirty="0">
              <a:latin typeface="Comic Sans MS" pitchFamily="66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8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Conclusion</a:t>
            </a:r>
            <a:endParaRPr lang="en-US" altLang="zh-TW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dirty="0" smtClean="0"/>
              <a:t>Propose a high quality real-time stereo algorit</a:t>
            </a:r>
            <a:r>
              <a:rPr lang="en-US" altLang="zh-TW" sz="3200" dirty="0" smtClean="0">
                <a:solidFill>
                  <a:schemeClr val="bg1"/>
                </a:solidFill>
              </a:rPr>
              <a:t>hm</a:t>
            </a:r>
          </a:p>
          <a:p>
            <a:pPr lvl="1">
              <a:spcBef>
                <a:spcPts val="1000"/>
              </a:spcBef>
            </a:pPr>
            <a:r>
              <a:rPr lang="en-US" altLang="zh-TW" sz="3000" dirty="0" smtClean="0">
                <a:solidFill>
                  <a:srgbClr val="FF0000"/>
                </a:solidFill>
              </a:rPr>
              <a:t>Two-pass aggregation</a:t>
            </a:r>
            <a:endParaRPr lang="en-US" altLang="zh-TW" sz="3000" dirty="0">
              <a:solidFill>
                <a:srgbClr val="FF0000"/>
              </a:solidFill>
            </a:endParaRPr>
          </a:p>
          <a:p>
            <a:pPr lvl="2"/>
            <a:r>
              <a:rPr lang="en-US" altLang="zh-TW" sz="2800" dirty="0" smtClean="0"/>
              <a:t>Aggregate matching cost</a:t>
            </a:r>
          </a:p>
          <a:p>
            <a:pPr lvl="1"/>
            <a:r>
              <a:rPr lang="en-US" altLang="zh-TW" sz="3000" dirty="0" smtClean="0">
                <a:solidFill>
                  <a:srgbClr val="FF0000"/>
                </a:solidFill>
              </a:rPr>
              <a:t>WTA</a:t>
            </a:r>
            <a:r>
              <a:rPr lang="en-US" altLang="zh-TW" sz="3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US" altLang="zh-TW" sz="2800" dirty="0"/>
              <a:t>I</a:t>
            </a:r>
            <a:r>
              <a:rPr lang="en-US" altLang="zh-TW" sz="2800" dirty="0" smtClean="0"/>
              <a:t>mprove DP optimization technique</a:t>
            </a:r>
          </a:p>
          <a:p>
            <a:pPr lvl="2"/>
            <a:r>
              <a:rPr lang="en-US" altLang="zh-TW" sz="2800" dirty="0" smtClean="0"/>
              <a:t>Improve depth estimation at occlusion boundaries </a:t>
            </a:r>
          </a:p>
          <a:p>
            <a:pPr lvl="1"/>
            <a:r>
              <a:rPr lang="en-US" altLang="zh-TW" sz="3000" dirty="0" smtClean="0">
                <a:solidFill>
                  <a:srgbClr val="FF0000"/>
                </a:solidFill>
              </a:rPr>
              <a:t>CPU and GPU in parallel</a:t>
            </a:r>
          </a:p>
          <a:p>
            <a:pPr lvl="2"/>
            <a:r>
              <a:rPr lang="en-US" altLang="zh-TW" sz="2800" dirty="0" smtClean="0"/>
              <a:t>High-quality depth map at video frame rate</a:t>
            </a:r>
          </a:p>
          <a:p>
            <a:pPr lvl="1"/>
            <a:endParaRPr lang="en-US" altLang="zh-TW" sz="3000" dirty="0" smtClean="0"/>
          </a:p>
          <a:p>
            <a:r>
              <a:rPr lang="en-US" altLang="zh-TW" sz="3200" dirty="0" smtClean="0"/>
              <a:t>Best accuracy among all real-time algorithms</a:t>
            </a:r>
          </a:p>
          <a:p>
            <a:endParaRPr lang="en-US" altLang="zh-TW" sz="3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2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Objective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en-US" altLang="zh-TW" sz="3000" dirty="0" smtClean="0"/>
              <a:t>Present a real-time stereo algorithm</a:t>
            </a:r>
          </a:p>
          <a:p>
            <a:pPr marL="708660" lvl="2">
              <a:spcBef>
                <a:spcPts val="1700"/>
              </a:spcBef>
              <a:buClr>
                <a:schemeClr val="accent1"/>
              </a:buClr>
            </a:pPr>
            <a:r>
              <a:rPr lang="en-US" altLang="zh-TW" sz="2800" dirty="0" smtClean="0"/>
              <a:t>Improve the accuracy </a:t>
            </a:r>
            <a:r>
              <a:rPr lang="en-US" altLang="zh-TW" sz="2800" dirty="0" smtClean="0"/>
              <a:t>over </a:t>
            </a:r>
            <a:r>
              <a:rPr lang="en-US" altLang="zh-TW" sz="2800" dirty="0" err="1" smtClean="0"/>
              <a:t>scanline</a:t>
            </a:r>
            <a:r>
              <a:rPr lang="en-US" altLang="zh-TW" sz="2800" dirty="0" smtClean="0"/>
              <a:t>-based </a:t>
            </a:r>
            <a:r>
              <a:rPr lang="en-US" altLang="zh-TW" sz="2800" dirty="0" smtClean="0"/>
              <a:t>approach</a:t>
            </a:r>
          </a:p>
          <a:p>
            <a:pPr marL="708660" lvl="2">
              <a:spcBef>
                <a:spcPts val="600"/>
              </a:spcBef>
              <a:buClr>
                <a:schemeClr val="accent1"/>
              </a:buClr>
            </a:pPr>
            <a:r>
              <a:rPr lang="en-US" altLang="zh-TW" sz="2800" dirty="0" smtClean="0"/>
              <a:t>Perform in real-time with high quality</a:t>
            </a:r>
          </a:p>
          <a:p>
            <a:pPr marL="342900" lvl="1">
              <a:spcBef>
                <a:spcPts val="2600"/>
              </a:spcBef>
              <a:buClr>
                <a:schemeClr val="accent1"/>
              </a:buClr>
            </a:pPr>
            <a:r>
              <a:rPr lang="en-US" altLang="zh-TW" sz="3000" dirty="0" smtClean="0"/>
              <a:t>Related to </a:t>
            </a:r>
            <a:r>
              <a:rPr lang="en-US" altLang="zh-TW" sz="2600" dirty="0" smtClean="0"/>
              <a:t>[20] </a:t>
            </a:r>
            <a:r>
              <a:rPr lang="en-US" altLang="zh-TW" sz="3000" dirty="0" smtClean="0"/>
              <a:t>and inspired by </a:t>
            </a:r>
            <a:r>
              <a:rPr lang="en-US" altLang="zh-TW" sz="2600" dirty="0" smtClean="0"/>
              <a:t>[12] </a:t>
            </a:r>
          </a:p>
          <a:p>
            <a:pPr marL="708660" lvl="2">
              <a:buClr>
                <a:schemeClr val="accent1"/>
              </a:buClr>
            </a:pPr>
            <a:endParaRPr lang="en-US" altLang="zh-TW" sz="3000" dirty="0" smtClean="0"/>
          </a:p>
          <a:p>
            <a:pPr lvl="1"/>
            <a:endParaRPr lang="en-US" altLang="zh-TW" sz="2800" u="sng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5301208"/>
            <a:ext cx="90364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[20] K.-J. Yoon and I.-S. </a:t>
            </a:r>
            <a:r>
              <a:rPr lang="en-US" altLang="zh-TW" sz="1700" dirty="0" err="1">
                <a:solidFill>
                  <a:schemeClr val="accent3">
                    <a:lumMod val="75000"/>
                  </a:schemeClr>
                </a:solidFill>
              </a:rPr>
              <a:t>Kweon</a:t>
            </a:r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, “Locally adaptive </a:t>
            </a:r>
            <a:r>
              <a:rPr lang="en-US" altLang="zh-TW" sz="1700" dirty="0" smtClean="0">
                <a:solidFill>
                  <a:schemeClr val="accent3">
                    <a:lumMod val="75000"/>
                  </a:schemeClr>
                </a:solidFill>
              </a:rPr>
              <a:t>support-weight approach </a:t>
            </a:r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for visual correspond</a:t>
            </a:r>
            <a:r>
              <a:rPr lang="en-US" altLang="zh-TW" sz="1700" dirty="0">
                <a:solidFill>
                  <a:schemeClr val="bg1"/>
                </a:solidFill>
              </a:rPr>
              <a:t>ence</a:t>
            </a:r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 search,” in Proc. of </a:t>
            </a:r>
            <a:r>
              <a:rPr lang="en-US" altLang="zh-TW" sz="1700" dirty="0" smtClean="0">
                <a:solidFill>
                  <a:schemeClr val="accent3">
                    <a:lumMod val="75000"/>
                  </a:schemeClr>
                </a:solidFill>
              </a:rPr>
              <a:t>IEEE Conf</a:t>
            </a:r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. on Computer Vision and Pattern </a:t>
            </a:r>
            <a:r>
              <a:rPr lang="en-US" altLang="zh-TW" sz="1700" dirty="0" smtClean="0">
                <a:solidFill>
                  <a:schemeClr val="accent3">
                    <a:lumMod val="75000"/>
                  </a:schemeClr>
                </a:solidFill>
              </a:rPr>
              <a:t>recognition</a:t>
            </a:r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, 2005, </a:t>
            </a:r>
            <a:r>
              <a:rPr lang="en-US" altLang="zh-TW" sz="1700" dirty="0" smtClean="0">
                <a:solidFill>
                  <a:schemeClr val="accent3">
                    <a:lumMod val="75000"/>
                  </a:schemeClr>
                </a:solidFill>
              </a:rPr>
              <a:t>pp.924–931</a:t>
            </a:r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7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034062"/>
            <a:ext cx="860444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[12] L. Wang, M. Liao, M. Gong, and R. Yang, “</a:t>
            </a:r>
            <a:r>
              <a:rPr lang="en-US" altLang="zh-TW" sz="1700" dirty="0" smtClean="0">
                <a:solidFill>
                  <a:schemeClr val="accent3">
                    <a:lumMod val="75000"/>
                  </a:schemeClr>
                </a:solidFill>
              </a:rPr>
              <a:t>High-quality real-time </a:t>
            </a:r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stereo </a:t>
            </a:r>
            <a:r>
              <a:rPr lang="en-US" altLang="zh-TW" sz="1700" dirty="0" smtClean="0">
                <a:solidFill>
                  <a:schemeClr val="accent3">
                    <a:lumMod val="75000"/>
                  </a:schemeClr>
                </a:solidFill>
              </a:rPr>
              <a:t>using adaptive </a:t>
            </a:r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cost aggregation and </a:t>
            </a:r>
            <a:r>
              <a:rPr lang="en-US" altLang="zh-TW" sz="1700" dirty="0" smtClean="0">
                <a:solidFill>
                  <a:schemeClr val="accent3">
                    <a:lumMod val="75000"/>
                  </a:schemeClr>
                </a:solidFill>
              </a:rPr>
              <a:t>dynamic programming</a:t>
            </a:r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,” in Intl. Symposium on 3D Data Processing,</a:t>
            </a:r>
          </a:p>
          <a:p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Visualization and Transmission, 2006, pp. 798–805.</a:t>
            </a:r>
            <a:endParaRPr lang="zh-TW" altLang="en-US" sz="17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en-US" altLang="zh-TW" sz="5400" b="1" dirty="0">
                <a:latin typeface="+mn-lt"/>
              </a:rPr>
              <a:t>Locally Adaptive Support-Weigh</a:t>
            </a:r>
            <a:r>
              <a:rPr lang="en-US" altLang="zh-TW" sz="5400" b="1" dirty="0">
                <a:solidFill>
                  <a:schemeClr val="bg1"/>
                </a:solidFill>
                <a:latin typeface="+mn-lt"/>
              </a:rPr>
              <a:t>t </a:t>
            </a:r>
            <a:r>
              <a:rPr lang="en-US" altLang="zh-TW" sz="5400" b="1" dirty="0" smtClean="0">
                <a:latin typeface="+mn-lt"/>
              </a:rPr>
              <a:t>Approach</a:t>
            </a:r>
            <a:r>
              <a:rPr lang="en-US" altLang="zh-TW" sz="3700" b="1" dirty="0" smtClean="0">
                <a:latin typeface="+mn-lt"/>
              </a:rPr>
              <a:t>[20]</a:t>
            </a:r>
            <a:endParaRPr lang="zh-TW" altLang="en-US" sz="3700" b="1" dirty="0">
              <a:latin typeface="+mn-lt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67526"/>
            <a:ext cx="8686800" cy="4800600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en-US" altLang="zh-TW" sz="3000" dirty="0" smtClean="0">
                <a:solidFill>
                  <a:srgbClr val="FF0000"/>
                </a:solidFill>
              </a:rPr>
              <a:t>Fix-sized</a:t>
            </a:r>
            <a:r>
              <a:rPr lang="en-US" altLang="zh-TW" sz="3000" dirty="0" smtClean="0"/>
              <a:t> support window  </a:t>
            </a:r>
          </a:p>
          <a:p>
            <a:pPr marL="342900" lvl="1">
              <a:spcBef>
                <a:spcPts val="2200"/>
              </a:spcBef>
              <a:buClr>
                <a:schemeClr val="accent1"/>
              </a:buClr>
            </a:pPr>
            <a:r>
              <a:rPr lang="en-US" altLang="zh-TW" sz="2800" dirty="0" smtClean="0"/>
              <a:t>Based on </a:t>
            </a:r>
            <a:r>
              <a:rPr lang="en-US" altLang="zh-TW" sz="2800" dirty="0" smtClean="0">
                <a:solidFill>
                  <a:srgbClr val="FF0000"/>
                </a:solidFill>
              </a:rPr>
              <a:t>color similarity</a:t>
            </a:r>
            <a:r>
              <a:rPr lang="en-US" altLang="zh-TW" sz="2800" dirty="0" smtClean="0"/>
              <a:t> and </a:t>
            </a:r>
          </a:p>
          <a:p>
            <a:pPr marL="11430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zh-TW" sz="2600" dirty="0" smtClean="0">
                <a:solidFill>
                  <a:srgbClr val="FF0000"/>
                </a:solidFill>
              </a:rPr>
              <a:t>   geometry similarity</a:t>
            </a:r>
          </a:p>
          <a:p>
            <a:pPr marL="342900" lvl="1">
              <a:spcBef>
                <a:spcPts val="2200"/>
              </a:spcBef>
              <a:buClr>
                <a:schemeClr val="accent1"/>
              </a:buClr>
            </a:pPr>
            <a:r>
              <a:rPr lang="en-US" altLang="zh-TW" sz="2800" dirty="0" smtClean="0"/>
              <a:t>strong results but </a:t>
            </a:r>
            <a:r>
              <a:rPr lang="en-US" altLang="zh-TW" sz="2800" dirty="0" smtClean="0">
                <a:solidFill>
                  <a:srgbClr val="FF0000"/>
                </a:solidFill>
              </a:rPr>
              <a:t>time </a:t>
            </a:r>
          </a:p>
          <a:p>
            <a:pPr marL="11430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  </a:t>
            </a:r>
            <a:r>
              <a:rPr lang="en-US" altLang="zh-TW" sz="2600" dirty="0" smtClean="0">
                <a:solidFill>
                  <a:srgbClr val="FF0000"/>
                </a:solidFill>
              </a:rPr>
              <a:t>consuming</a:t>
            </a:r>
          </a:p>
          <a:p>
            <a:pPr marL="114300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altLang="zh-TW" sz="2800" dirty="0" smtClean="0"/>
          </a:p>
          <a:p>
            <a:pPr marL="114300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altLang="zh-TW" sz="2600" dirty="0" smtClean="0"/>
          </a:p>
          <a:p>
            <a:pPr marL="708660" lvl="2">
              <a:buClr>
                <a:schemeClr val="accent1"/>
              </a:buClr>
            </a:pPr>
            <a:endParaRPr lang="en-US" altLang="zh-TW" sz="3000" dirty="0" smtClean="0"/>
          </a:p>
          <a:p>
            <a:pPr lvl="1"/>
            <a:endParaRPr lang="en-US" altLang="zh-TW" sz="2800" u="sng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6296253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[20] K.-J. Yoon and I.-S. </a:t>
            </a:r>
            <a:r>
              <a:rPr lang="en-US" altLang="zh-TW" sz="1700" dirty="0" err="1">
                <a:solidFill>
                  <a:schemeClr val="accent3">
                    <a:lumMod val="75000"/>
                  </a:schemeClr>
                </a:solidFill>
              </a:rPr>
              <a:t>Kweon</a:t>
            </a:r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, “Locally adaptive </a:t>
            </a:r>
            <a:r>
              <a:rPr lang="en-US" altLang="zh-TW" sz="1700" dirty="0" smtClean="0">
                <a:solidFill>
                  <a:schemeClr val="accent3">
                    <a:lumMod val="75000"/>
                  </a:schemeClr>
                </a:solidFill>
              </a:rPr>
              <a:t>support-weight approach </a:t>
            </a:r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for visual correspondence search,” in Proc. of </a:t>
            </a:r>
            <a:r>
              <a:rPr lang="en-US" altLang="zh-TW" sz="1700" dirty="0" smtClean="0">
                <a:solidFill>
                  <a:schemeClr val="accent3">
                    <a:lumMod val="75000"/>
                  </a:schemeClr>
                </a:solidFill>
              </a:rPr>
              <a:t>IEEE Conf</a:t>
            </a:r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. on Computer Vision and Pattern </a:t>
            </a:r>
            <a:r>
              <a:rPr lang="en-US" altLang="zh-TW" sz="1700" dirty="0" smtClean="0">
                <a:solidFill>
                  <a:schemeClr val="accent3">
                    <a:lumMod val="75000"/>
                  </a:schemeClr>
                </a:solidFill>
              </a:rPr>
              <a:t>recognition</a:t>
            </a:r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, 2005, </a:t>
            </a:r>
            <a:r>
              <a:rPr lang="en-US" altLang="zh-TW" sz="1700" dirty="0" smtClean="0">
                <a:solidFill>
                  <a:schemeClr val="accent3">
                    <a:lumMod val="75000"/>
                  </a:schemeClr>
                </a:solidFill>
              </a:rPr>
              <a:t>pp.924–931</a:t>
            </a:r>
            <a:r>
              <a:rPr lang="en-US" altLang="zh-TW" sz="17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7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872" y="2204864"/>
            <a:ext cx="32670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02" y="5267926"/>
            <a:ext cx="19526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09"/>
          <a:stretch/>
        </p:blipFill>
        <p:spPr bwMode="auto">
          <a:xfrm>
            <a:off x="5401000" y="4991836"/>
            <a:ext cx="3275456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56"/>
          <a:stretch/>
        </p:blipFill>
        <p:spPr bwMode="auto">
          <a:xfrm>
            <a:off x="5401000" y="5259230"/>
            <a:ext cx="913401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3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en-US" altLang="zh-TW" sz="5400" b="1" dirty="0">
                <a:latin typeface="+mn-lt"/>
              </a:rPr>
              <a:t>Locally Adaptive Support-Weigh</a:t>
            </a:r>
            <a:r>
              <a:rPr lang="en-US" altLang="zh-TW" sz="5400" b="1" dirty="0">
                <a:solidFill>
                  <a:schemeClr val="bg1"/>
                </a:solidFill>
                <a:latin typeface="+mn-lt"/>
              </a:rPr>
              <a:t>t </a:t>
            </a:r>
            <a:r>
              <a:rPr lang="en-US" altLang="zh-TW" sz="5400" b="1" dirty="0" smtClean="0">
                <a:latin typeface="+mn-lt"/>
              </a:rPr>
              <a:t>Approach</a:t>
            </a:r>
            <a:r>
              <a:rPr lang="en-US" altLang="zh-TW" sz="3700" b="1" dirty="0" smtClean="0">
                <a:latin typeface="+mn-lt"/>
              </a:rPr>
              <a:t>[20]</a:t>
            </a:r>
            <a:endParaRPr lang="zh-TW" altLang="en-US" sz="3700" b="1" dirty="0">
              <a:latin typeface="+mn-lt"/>
              <a:cs typeface="Calibri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872" y="2200566"/>
            <a:ext cx="32670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02" y="5263628"/>
            <a:ext cx="19526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09"/>
          <a:stretch/>
        </p:blipFill>
        <p:spPr bwMode="auto">
          <a:xfrm>
            <a:off x="5401000" y="4987538"/>
            <a:ext cx="3275456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56"/>
          <a:stretch/>
        </p:blipFill>
        <p:spPr bwMode="auto">
          <a:xfrm>
            <a:off x="5401000" y="5254932"/>
            <a:ext cx="913401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4" y="3895476"/>
            <a:ext cx="36195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5316"/>
            <a:ext cx="48196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91" y="4789140"/>
            <a:ext cx="33909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9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08920"/>
            <a:ext cx="8460432" cy="1143000"/>
          </a:xfrm>
        </p:spPr>
        <p:txBody>
          <a:bodyPr/>
          <a:lstStyle/>
          <a:p>
            <a:pPr algn="ctr"/>
            <a:r>
              <a:rPr lang="en-US" altLang="zh-TW" sz="6600" dirty="0" smtClean="0">
                <a:latin typeface="Comic Sans MS" pitchFamily="66" charset="0"/>
              </a:rPr>
              <a:t>Framework</a:t>
            </a:r>
            <a:endParaRPr lang="zh-TW" altLang="en-US" sz="3200" dirty="0">
              <a:latin typeface="Comic Sans MS" pitchFamily="66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>
                <a:latin typeface="Calibri" pitchFamily="34" charset="0"/>
                <a:cs typeface="Calibri" pitchFamily="34" charset="0"/>
              </a:rPr>
              <a:t>Framework</a:t>
            </a:r>
            <a:endParaRPr lang="zh-TW" altLang="en-US" sz="5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F76B-3B17-494E-A1CE-CE42C7DA32D2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991153262"/>
              </p:ext>
            </p:extLst>
          </p:nvPr>
        </p:nvGraphicFramePr>
        <p:xfrm>
          <a:off x="395536" y="1397000"/>
          <a:ext cx="7584504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向下箭號 4"/>
          <p:cNvSpPr/>
          <p:nvPr/>
        </p:nvSpPr>
        <p:spPr>
          <a:xfrm>
            <a:off x="1583704" y="2564904"/>
            <a:ext cx="324000" cy="288000"/>
          </a:xfrm>
          <a:prstGeom prst="down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1583704" y="3933088"/>
            <a:ext cx="324000" cy="288000"/>
          </a:xfrm>
          <a:prstGeom prst="down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1583704" y="5229200"/>
            <a:ext cx="324000" cy="288000"/>
          </a:xfrm>
          <a:prstGeom prst="down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9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時裝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7080</TotalTime>
  <Words>1174</Words>
  <Application>Microsoft Office PowerPoint</Application>
  <PresentationFormat>如螢幕大小 (4:3)</PresentationFormat>
  <Paragraphs>316</Paragraphs>
  <Slides>43</Slides>
  <Notes>1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相鄰</vt:lpstr>
      <vt:lpstr>Real-Time Accurate Stereo Matching using Modified Two-Pass Aggregation and Winner-Take-All Guided Dynamic Programming</vt:lpstr>
      <vt:lpstr>Outline</vt:lpstr>
      <vt:lpstr>Introduction</vt:lpstr>
      <vt:lpstr>Background</vt:lpstr>
      <vt:lpstr>Objective</vt:lpstr>
      <vt:lpstr>Locally Adaptive Support-Weight Approach[20]</vt:lpstr>
      <vt:lpstr>Locally Adaptive Support-Weight Approach[20]</vt:lpstr>
      <vt:lpstr>Framework</vt:lpstr>
      <vt:lpstr>Framework</vt:lpstr>
      <vt:lpstr>Weight Computation</vt:lpstr>
      <vt:lpstr>Weight Computation</vt:lpstr>
      <vt:lpstr>Weight Computation</vt:lpstr>
      <vt:lpstr>Weight Computation</vt:lpstr>
      <vt:lpstr>Two-Pass Aggregation </vt:lpstr>
      <vt:lpstr>Aggregation</vt:lpstr>
      <vt:lpstr>Two-Pass Aggregation</vt:lpstr>
      <vt:lpstr>Two-Pass Aggregation</vt:lpstr>
      <vt:lpstr>Two-Pass Aggregation</vt:lpstr>
      <vt:lpstr>Credibility Estimation</vt:lpstr>
      <vt:lpstr>Credibility Estimation</vt:lpstr>
      <vt:lpstr>Credibility Estimation</vt:lpstr>
      <vt:lpstr>Two-Pass Aggregation</vt:lpstr>
      <vt:lpstr>Two-Pass Aggregation</vt:lpstr>
      <vt:lpstr>Two-Pass Aggregation</vt:lpstr>
      <vt:lpstr>Comparison</vt:lpstr>
      <vt:lpstr>Winner-take-all guided DP</vt:lpstr>
      <vt:lpstr>Winner-take-all guided DP</vt:lpstr>
      <vt:lpstr>Dynamic Programming (DP)</vt:lpstr>
      <vt:lpstr>Dynamic Programming (DP)</vt:lpstr>
      <vt:lpstr>Dynamic Programming (DP)</vt:lpstr>
      <vt:lpstr>Dynamic Programming (DP)</vt:lpstr>
      <vt:lpstr>Dynamic Programming (DP)</vt:lpstr>
      <vt:lpstr>Winner-Take-All (WTA)</vt:lpstr>
      <vt:lpstr>Comparison</vt:lpstr>
      <vt:lpstr>Experimental Results</vt:lpstr>
      <vt:lpstr>Experimental Results</vt:lpstr>
      <vt:lpstr>PowerPoint 簡報</vt:lpstr>
      <vt:lpstr>Experiment on dynamic scene</vt:lpstr>
      <vt:lpstr>Experiment on dynamic scene</vt:lpstr>
      <vt:lpstr>Experimental Results</vt:lpstr>
      <vt:lpstr>Experimental Results</vt:lpstr>
      <vt:lpstr>Conclusion</vt:lpstr>
      <vt:lpstr>Conclusion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Motion Interpolation for Special Effect Applications</dc:title>
  <dc:creator>Donli</dc:creator>
  <cp:lastModifiedBy>Donli</cp:lastModifiedBy>
  <cp:revision>765</cp:revision>
  <dcterms:created xsi:type="dcterms:W3CDTF">2012-08-20T07:21:16Z</dcterms:created>
  <dcterms:modified xsi:type="dcterms:W3CDTF">2012-12-05T21:49:09Z</dcterms:modified>
</cp:coreProperties>
</file>