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6" r:id="rId2"/>
    <p:sldId id="297" r:id="rId3"/>
    <p:sldId id="298" r:id="rId4"/>
    <p:sldId id="299" r:id="rId5"/>
    <p:sldId id="300" r:id="rId6"/>
    <p:sldId id="262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73" r:id="rId19"/>
    <p:sldId id="274" r:id="rId20"/>
    <p:sldId id="275" r:id="rId21"/>
    <p:sldId id="276" r:id="rId22"/>
    <p:sldId id="312" r:id="rId23"/>
    <p:sldId id="313" r:id="rId24"/>
    <p:sldId id="277" r:id="rId25"/>
    <p:sldId id="278" r:id="rId26"/>
    <p:sldId id="279" r:id="rId27"/>
    <p:sldId id="281" r:id="rId28"/>
    <p:sldId id="280" r:id="rId29"/>
    <p:sldId id="282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2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58557-3A3D-48BE-902E-A1C878A20C9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0402-2811-439F-90FE-2D8B902A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8E0D0D8-B292-4BB5-9451-9B0EE5DFE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159DF1-B310-41D5-BAC3-4C577D3A0422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09EF740-6B31-4039-A621-16D828F8B0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F3D6126-0288-4D5B-AF0A-0CEE6CCD9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12C8B2B-2CAC-4464-A02C-C1C1BFA31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DC23AD-2B97-4C02-92D7-2E3BB823BDAE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53790F0-25A6-49E4-A378-6BBAAF23F4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A30D71C-EF45-4DFB-BA95-E4E7A60B4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00E95A5-5B9D-4295-9E41-260AE1EAB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48DCEA-1FE1-4CCD-8498-7BA596C07E67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C59CFB6-ECAF-436A-9C7E-BC043E3CEF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3C43B33-60C7-4DE9-92F8-24B67B13E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4C32631-FA6E-44AD-8C84-EC6BBD19B6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DE4F24-9B1A-4F3E-8C1D-F225755EA88E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376824C-959E-433E-9F00-5B0BD6EB79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826A307-D1FC-4F3A-ABF2-3B1137CAD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730BFA4-DCD3-4D93-AE48-D4F531289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CE0CC7-0A6A-44C3-ACD5-B387EBEAA189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736ABF3-25F1-486E-96F1-1953CE9CEC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8751139-1040-448C-8C3E-9A118E298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2A43CCD-DED5-48DD-B6ED-1D4DF5A91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CE59C9-9A25-47B1-B0F5-3B57B83C90E1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ED9A601-7483-4A0D-B7E6-429D185F90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CDB37C8-E304-40B5-BFD6-BEB47E95D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5E449E0-8D3C-45A8-9407-D6B82190E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DA5067-D548-43F7-9FA0-1A501730C147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431606F-EA30-4181-A70F-401210DD90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EF3E240-6C35-4AEC-9DD1-86919A1E3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F9391A6-B986-41CD-8EF0-B7DD7C266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74607D-914F-453A-93A4-3B08B87EF851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1A501A0-0E3F-4819-A910-FB18F1AB7B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1EF496C-EDB7-4F7E-84E9-43F7C6897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E80EC90-10D4-488A-8201-AF93EB7A9D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E2764F-B81E-4DC7-89C3-CE067C18FC8C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E091C48-FE12-4D91-A7FC-3D4E6C8D6D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2A5F479-8F30-4554-9171-7A9C0BF79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6502379-54FF-4705-8079-30FF540AF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705A6A-17E2-468B-ABD8-62723F6727AD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968BD53-DC7C-4CD7-8FB9-8DD306DF26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A587B57-5DDB-4AFF-97D8-6820DEB0B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D735405-38C8-45CD-9C33-E9BCCAE32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79763A-3118-4E86-BFFC-ACB73EDCA65B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FC031F2-F806-4F11-95D6-B6A43FBE97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01558B1-F306-434B-BE34-43C8D0592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59A8F20-A754-4BEE-976C-0C32CA195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5EE689-7C87-4F3A-A8C0-EF613CAFFE11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3FD068A-270A-496D-A7AE-4C0D0B9E51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7F8C4CB-211C-4284-A1E1-AF57CAFCF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AE9B50E-51F8-4177-B429-FB8A34D3F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DFCB1B-1127-48B1-9323-6465BAF583D7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01E1A3A-49D8-46AA-B8CA-71137B56F8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60F7A28-F08A-4ED1-AA49-8E1F15AD2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DCF334E-58CE-48A3-AA5E-F18E18C0A7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865305-DC69-463F-9545-C1C6E4A07DBE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A8EBCF0-7C2E-4F0B-80D5-D513231D43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F806A97-971A-49B8-9D18-F87E08E5D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095EDBF-30B2-49BF-8846-52B2394C4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B35BEF-87A3-484F-AEF6-20E622188726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21FD1C2-85C7-460E-998B-EDDCB687B5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9F10327-F485-495F-8A25-F425C75FD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161E437-A7D2-4E16-9BB0-E4F85C2C6E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31FB86-EB61-480A-8B46-A433071BB0D9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BA5038E-94C5-4ED2-AB2C-83881760BA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13D1A6F-1A30-4DF0-8ACA-E93DA4009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C376D68-214B-4024-9919-67B13F974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9195B0-349E-42A9-80D9-3854395E2F64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107190C-A543-4D32-B2FF-9322FC6C33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D2EF066-9B8C-45A0-B824-2CD90F90A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499AECD-21B2-49F3-80A6-1642B4E8BC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A51916-4F53-42BF-99A0-20BED12589F5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F0E7B46-CFB1-4962-890E-E4B4A91B70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063302B-B757-41CA-A9DD-2599665F3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E5316D1-06A7-455A-8F79-4EEEC3289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B0434B-BAE7-4D36-9C19-89CB17C65A9C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DA1EEB8-4550-4EF3-AF7C-6008EACC1E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310EAE7-A7E6-4801-97D5-CDE7342C0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A477FA74-03F5-4DAF-AB81-99AE58415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59BDCC-DF3A-4AF0-BD5B-049FD398B902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80FC364-8AC1-4C68-A013-DEAF260D20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FE28F35-E6BF-4B80-AEF7-520BE506E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8FD3CDE-A5FC-4190-B557-338AA4894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516FF8-9EA3-42A6-BEDD-391546CB296D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DEF9422-9E96-4A08-8964-DB057CC219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52D7724-EB3F-4245-9A88-23940904A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382602B-55E4-4A56-B170-72736C89C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4A654C-6B9D-4C50-83C6-B9B448DACB2C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83750D5-BAA7-4FE8-B87D-EFB08B099A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D48E895-68C5-4B77-8803-22838060D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3CECEF5-D531-42E7-A157-4E901D3B1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C4A0F-678D-49BE-AEA2-D5A98DE19E0E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4A1D98D-3159-4637-8484-DB9DA1C60D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19F3047-993F-476C-9BAE-FC7F2C3E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F11F8AE-5101-4C87-85D1-8D7BC6FA2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D8820A-112C-4FC7-8873-6CF8E244FAED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66D3F5-D542-4281-B8DA-F32A606FCC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3B8D87F-BB93-4BC8-9DC2-1784845B3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CB8072C-DB42-4E0C-AAA8-CF8C91A78E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F0ACB6-49EE-448B-BAA1-F1B8B990C784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F4373CE-E583-441D-A8B0-B811D75EBB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6CB15F9-8AC6-4ECD-8C7D-36C6300DE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F9362A4-F3ED-4BD4-B8E8-27DD423F8E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6D36FF-9D2D-4000-8F0A-3A54CA65AD0B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8D93B90-351C-4694-A906-44757076A8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0852D77-77C3-4A88-A14F-415447488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F94BD2E-DBA6-4100-B160-7DADAD452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6069D-94CF-46BB-AB43-00B23C6DA9D9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E10E6D9-3ECD-4D7D-BBC9-0BD526A76C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B71D6CE-9B68-4959-A3BB-5184F6261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2582120-C08D-467D-8972-16A988EA5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DB6E98-AD1F-4241-8A71-5D67CB3A88C1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900285B-5BF3-4B6C-9031-82E50FC081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739626E-E660-447D-9FC7-517E4906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B7B1812-44AC-4379-A4C7-0CF4CE83B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DABADD-1805-46CF-AADD-5A69ABC23C30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8BEC8B9-F1A7-4945-BFE7-C85844BCC2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9CEA3BC-1EF6-4523-80CB-BE9DA7A70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96D801D-13A7-4777-8B23-87FBB0731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77F385-C942-4F00-A6FE-877ED3851A07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57A36B5-1CCB-4284-B0B5-B6FB82102B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93B15DE-8919-445B-90D5-C7FA30829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77B1-A890-4CA0-BDA6-3027F6E9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E1E4A-DF21-4B02-815A-5206F57AE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E9F3-678C-4DC0-AE92-BAAF3B6D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0F21-2CCA-4BA2-A5F4-9FBBAF67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D31F-AE70-4E1A-8D46-2AF1E34F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F81D-428C-4EC0-A343-F80630A2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5CB9-766A-4F85-97C9-CEF1C702F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74424-5F3B-4AFF-A2D6-71D6160C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EB54-342E-45FB-9890-6D0FAC49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FB00-1152-423B-871D-8A0EC5AB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BF7DD-A345-47B8-B350-BCDDB8848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FF11E-7600-4600-BE0A-A7C590372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6884-9BEA-4881-B916-B66F1B93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DC77-21B5-466C-B8BA-0CAADA3C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9386-CC4F-4545-AFD3-57102825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63564"/>
            <a:ext cx="10972800" cy="808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745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63564"/>
            <a:ext cx="10972800" cy="808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80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0960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22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F07C-9AB4-40BF-92EE-8FAA707F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F5C2-38C3-4B2F-8BF1-39348530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4A12-6369-4737-B470-A4AD9122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2A2E-3B6D-4A92-95F9-8DF80CAB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3D01-EF5C-43C9-9690-8B75AA96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E66D-C46B-4FA9-8D9D-F0917719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046DA-F9DD-4694-8CF0-DB28B95E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8218-91E2-4C29-9AC2-B3AC9DC5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33B1-DB06-474E-8FA5-37D785CE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9911-8DE0-469A-807C-C8C563DB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2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636B-8FF2-4DA3-8B34-7276219F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208F-4F81-445C-911A-3663B788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66B61-95B1-46A1-8183-63F48ABA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8FBD-9D8E-48DB-A545-6ED938E7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50293-BCD5-4B7A-987B-5424366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7CB4-B136-40C9-AE2F-EAA0114F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3234-FC25-4EB2-892A-C0923AB5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259E-EDD9-43AF-B349-019AB9744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7F14-05DF-4F68-846F-EBF98825B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E5D6B-3D22-418B-B4CF-582F07E45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9F51F-3501-4E34-9EBD-2771D6D2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C67AA-9302-441A-8BC2-84667B8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752FE-9390-4B01-A1F2-7F362024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6D00A-9983-4C12-9827-F0ABD059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E140-105F-4E03-93A8-EACFFF57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D11AB-01DB-4463-A461-51A002A7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3B380-4839-4413-9F86-51AAAE3F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94D9D-2C6A-4712-87C6-3F4912B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1FC5F-C754-4E71-AC85-7DECEF5C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B6DD1-0FF7-404F-9878-61D81A5B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31FDB-EC0E-4069-8C4A-033BE057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E748-147A-4E07-B111-E39CDC1F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FA38-B818-4539-9CE5-D1D1FCF2E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63AB8-535F-471A-946C-480F8D45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B8FF-2349-443A-A021-4A4519F9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FC6D-50E8-47CC-B952-061CD748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6C054-F037-40BE-8A81-0B74CB18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38DD-547D-4C39-BCE8-E39E3617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4E09C-1389-4D27-BA08-CBC648AE7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8D66-D1E3-41C8-A716-BF4949AF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D7928-B17B-408F-B8C8-050CDDE4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88EC0-D2B6-4BE4-AEB6-6F80B3A9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42D3F-46D3-401E-A88A-EA919058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F8F11-4D97-4077-91A6-E5F015F2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B88A-6FCC-4DA1-B8A2-97505D458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0560-416A-4F46-A1E3-2B1C44735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939D-194A-48EC-A8F2-D431BED7BFD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A5DC-3140-4C5B-ADC7-144C4127C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FC71B-70B8-4150-96EA-C8379A23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DB74-4F6A-4251-8931-0C4A5A09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5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4D1ABDA8-D997-41A7-A23F-9A8AFA154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first design</a:t>
            </a:r>
          </a:p>
        </p:txBody>
      </p:sp>
      <p:pic>
        <p:nvPicPr>
          <p:cNvPr id="20483" name="Picture 6" descr="decorator_01">
            <a:extLst>
              <a:ext uri="{FF2B5EF4-FFF2-40B4-BE49-F238E27FC236}">
                <a16:creationId xmlns:a16="http://schemas.microsoft.com/office/drawing/2014/main" id="{B58531EC-F6A6-4B0B-9E6F-63E2DEB71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9" y="2078039"/>
            <a:ext cx="7235825" cy="3570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Text Box 8">
            <a:extLst>
              <a:ext uri="{FF2B5EF4-FFF2-40B4-BE49-F238E27FC236}">
                <a16:creationId xmlns:a16="http://schemas.microsoft.com/office/drawing/2014/main" id="{818C2717-0ED8-4445-AB9D-C48838B5F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738314"/>
            <a:ext cx="2819400" cy="119062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bg1"/>
                </a:solidFill>
                <a:latin typeface="Franklin Gothic" pitchFamily="48" charset="0"/>
              </a:rPr>
              <a:t>Starbuzz Coffee:</a:t>
            </a:r>
            <a:r>
              <a:rPr lang="en-US" altLang="en-US" sz="1800" i="0">
                <a:solidFill>
                  <a:schemeClr val="bg1"/>
                </a:solidFill>
                <a:latin typeface="Franklin Gothic" pitchFamily="48" charset="0"/>
              </a:rPr>
              <a:t> Their first computer system implemented “beverages” as shown.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A48C8001-AE95-455E-B2C6-E896C270B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76400"/>
            <a:ext cx="24384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0">
                <a:latin typeface="Franklin Gothic" pitchFamily="48" charset="0"/>
              </a:rPr>
              <a:t>Beverage is an abstract class…</a:t>
            </a:r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03C81EE9-36C4-4FBA-853E-A8D7E5D8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00400"/>
            <a:ext cx="24384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0">
                <a:latin typeface="Franklin Gothic" pitchFamily="48" charset="0"/>
              </a:rPr>
              <a:t>… because of the cost() method</a:t>
            </a:r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DBA4D209-BB44-4A8F-89AC-672F525FA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3810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0">
                <a:latin typeface="Franklin Gothic" pitchFamily="48" charset="0"/>
              </a:rPr>
              <a:t>Each subclass implements cost() to return cost of beverage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6" grpId="0" animBg="1"/>
      <p:bldP spid="61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2A1E107-9AAD-4F04-988D-3214B0DF6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Composition vs. Inheritance?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07BAEFF-0C95-47A7-A95A-FA3EB9ED332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Wingdings 2"/>
              <a:buChar char=""/>
              <a:defRPr/>
            </a:pPr>
            <a:r>
              <a:rPr lang="en-US" sz="2400" dirty="0"/>
              <a:t>Difference between "is-a" and "has-a"</a:t>
            </a:r>
          </a:p>
          <a:p>
            <a:pPr marL="521208" lvl="1"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first example, Apple is related to Fruit by inheritance ("is-a")</a:t>
            </a:r>
          </a:p>
          <a:p>
            <a:pPr marL="521208" lvl="1"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second example, Apple is related to Fruit by composition (</a:t>
            </a:r>
            <a:r>
              <a:rPr 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Apple has an instance variable referencing Fruit, or "has-a")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sz="2400" dirty="0"/>
              <a:t>If </a:t>
            </a:r>
            <a:r>
              <a:rPr lang="en-US" sz="2400" dirty="0" err="1"/>
              <a:t>superclasses</a:t>
            </a:r>
            <a:r>
              <a:rPr lang="en-US" sz="2400" dirty="0"/>
              <a:t> changes frequently, then "is-a" results in brittle code.</a:t>
            </a:r>
          </a:p>
          <a:p>
            <a:pPr marL="274320" indent="-274320">
              <a:buFont typeface="Wingdings 2"/>
              <a:buChar char=""/>
              <a:defRPr/>
            </a:pPr>
            <a:endParaRPr lang="en-US" sz="2400" dirty="0"/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B8185AC6-6A8F-4846-A018-42759C14E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52601"/>
            <a:ext cx="3733800" cy="1484313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Fruit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// …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Apple: public Fruit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// …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D267DF32-E0F4-450F-ADD8-82C977DAB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3733800" cy="2032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Fruit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//…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Apple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private: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      Fruit fruit;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// …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  <a:endParaRPr lang="en-US" altLang="en-US" i="0"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  <p:bldP spid="81925" grpId="0" animBg="1"/>
      <p:bldP spid="819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0DE0306-EB35-45D9-A47F-6C9766479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Our goal: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D9EE543E-5106-4A01-9EFC-BEB2B422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0"/>
            <a:ext cx="7772400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2400" b="1">
                <a:solidFill>
                  <a:schemeClr val="bg1"/>
                </a:solidFill>
                <a:latin typeface="Franklin Gothic" pitchFamily="48" charset="0"/>
              </a:rPr>
              <a:t>Allow classes to be easily extended to incorporate new behaviour without modifying existing code.</a:t>
            </a:r>
            <a:br>
              <a:rPr lang="en-CA" altLang="en-US" sz="2400" b="1">
                <a:solidFill>
                  <a:schemeClr val="bg1"/>
                </a:solidFill>
                <a:latin typeface="Franklin Gothic" pitchFamily="48" charset="0"/>
              </a:rPr>
            </a:br>
            <a:endParaRPr lang="en-CA" altLang="en-US" sz="2400" b="1">
              <a:solidFill>
                <a:schemeClr val="bg1"/>
              </a:solidFill>
              <a:latin typeface="Franklin Gothic" pitchFamily="4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CA" altLang="en-US" sz="2400" b="1">
                <a:solidFill>
                  <a:schemeClr val="bg1"/>
                </a:solidFill>
                <a:latin typeface="Franklin Gothic" pitchFamily="48" charset="0"/>
              </a:rPr>
              <a:t>This produces designs that are resilient to change and flexible enough to take on new functionality to meet changing requirements (i.e., more &amp; more use cases).</a:t>
            </a:r>
          </a:p>
          <a:p>
            <a:pPr eaLnBrk="1" hangingPunct="1">
              <a:spcBef>
                <a:spcPct val="50000"/>
              </a:spcBef>
            </a:pPr>
            <a:br>
              <a:rPr lang="en-CA" altLang="en-US" sz="2400" b="1">
                <a:solidFill>
                  <a:schemeClr val="bg1"/>
                </a:solidFill>
                <a:latin typeface="Franklin Gothic" pitchFamily="48" charset="0"/>
              </a:rPr>
            </a:br>
            <a:r>
              <a:rPr lang="en-CA" altLang="en-US" sz="2400" b="1">
                <a:solidFill>
                  <a:schemeClr val="bg1"/>
                </a:solidFill>
                <a:latin typeface="Franklin Gothic" pitchFamily="48" charset="0"/>
              </a:rPr>
              <a:t>We will make judicious use of "has-a" to accomplish this.</a:t>
            </a:r>
            <a:endParaRPr lang="en-US" altLang="en-US" sz="2400" b="1">
              <a:solidFill>
                <a:schemeClr val="bg1"/>
              </a:solidFill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CFC916-645C-41A3-9733-08B05F206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229600" cy="808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CA" sz="4000" dirty="0"/>
              <a:t>One solution: </a:t>
            </a:r>
            <a:br>
              <a:rPr lang="en-CA" sz="4000" dirty="0"/>
            </a:br>
            <a:r>
              <a:rPr lang="en-CA" sz="4000" i="1" dirty="0"/>
              <a:t>Decorator</a:t>
            </a:r>
            <a:r>
              <a:rPr lang="en-CA" sz="4000" dirty="0"/>
              <a:t> pattern</a:t>
            </a:r>
            <a:endParaRPr lang="en-US" sz="4000" dirty="0"/>
          </a:p>
        </p:txBody>
      </p:sp>
      <p:pic>
        <p:nvPicPr>
          <p:cNvPr id="43011" name="Picture 19">
            <a:extLst>
              <a:ext uri="{FF2B5EF4-FFF2-40B4-BE49-F238E27FC236}">
                <a16:creationId xmlns:a16="http://schemas.microsoft.com/office/drawing/2014/main" id="{2C2D6D70-E714-433C-9B0F-D9A514085C02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84338"/>
            <a:ext cx="4038600" cy="201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16" descr="ty-two-time">
            <a:extLst>
              <a:ext uri="{FF2B5EF4-FFF2-40B4-BE49-F238E27FC236}">
                <a16:creationId xmlns:a16="http://schemas.microsoft.com/office/drawing/2014/main" id="{29BE9B07-15E6-45F8-A5EC-2C74867AECC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886201"/>
            <a:ext cx="1547813" cy="2187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9" name="Picture 15" descr="pimp_my_ride">
            <a:extLst>
              <a:ext uri="{FF2B5EF4-FFF2-40B4-BE49-F238E27FC236}">
                <a16:creationId xmlns:a16="http://schemas.microsoft.com/office/drawing/2014/main" id="{30D5BD31-2297-48AD-9D7D-A017D294A96E}"/>
              </a:ext>
            </a:extLst>
          </p:cNvPr>
          <p:cNvPicPr>
            <a:picLocks noGrp="1" noChangeAspect="1" noChangeArrowheads="1"/>
          </p:cNvPicPr>
          <p:nvPr>
            <p:ph sz="half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1600201"/>
            <a:ext cx="31877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14" name="Picture 20">
            <a:extLst>
              <a:ext uri="{FF2B5EF4-FFF2-40B4-BE49-F238E27FC236}">
                <a16:creationId xmlns:a16="http://schemas.microsoft.com/office/drawing/2014/main" id="{3CE96622-2A3A-448B-9648-D254B5A04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43400"/>
            <a:ext cx="21590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615B09-C300-442E-A1A5-C597896CA9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371601"/>
            <a:ext cx="6272213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9A329-D071-4980-9B73-A3A889EE2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1" y="1752601"/>
            <a:ext cx="8761413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BBB81B0-E008-4B1C-A6D3-7FF5EDF21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A </a:t>
            </a:r>
            <a:r>
              <a:rPr lang="en-CA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real</a:t>
            </a: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Decorator pattern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05F11B2-862F-4544-8015-B325B43AF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Let’s use composition: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with a beverage…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and then dynamically decorate it with condiment (i.e., at runtime).</a:t>
            </a: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Decaf double Mocha with Whip.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150332D-E69B-4321-AF9D-E02BDFE2D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Step 1: Start with Decaf object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FE98C02E-01E0-4C5A-83E0-940771FF3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676400"/>
            <a:ext cx="2286000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/>
              <a:t>Decaf will inherit from Beverage so it will have a cost() method.</a:t>
            </a:r>
            <a:endParaRPr lang="en-US" altLang="en-US" i="0"/>
          </a:p>
        </p:txBody>
      </p:sp>
      <p:sp>
        <p:nvSpPr>
          <p:cNvPr id="47108" name="Oval 3">
            <a:extLst>
              <a:ext uri="{FF2B5EF4-FFF2-40B4-BE49-F238E27FC236}">
                <a16:creationId xmlns:a16="http://schemas.microsoft.com/office/drawing/2014/main" id="{AD7422E3-D2C4-486C-9455-62CEA1F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1295400" cy="1295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3BEACC25-E3FF-4530-8058-D2CB72C8B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3783013"/>
            <a:ext cx="908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2000" b="1" i="0">
                <a:solidFill>
                  <a:schemeClr val="bg1"/>
                </a:solidFill>
                <a:latin typeface="Franklin Gothic" pitchFamily="48" charset="0"/>
              </a:rPr>
              <a:t>cost()</a:t>
            </a:r>
            <a:endParaRPr lang="en-US" altLang="en-US" sz="2000" b="1" i="0">
              <a:solidFill>
                <a:schemeClr val="bg1"/>
              </a:solidFill>
              <a:latin typeface="Franklin Gothic" pitchFamily="48" charset="0"/>
            </a:endParaRPr>
          </a:p>
        </p:txBody>
      </p:sp>
      <p:sp>
        <p:nvSpPr>
          <p:cNvPr id="47110" name="WordArt 5">
            <a:extLst>
              <a:ext uri="{FF2B5EF4-FFF2-40B4-BE49-F238E27FC236}">
                <a16:creationId xmlns:a16="http://schemas.microsoft.com/office/drawing/2014/main" id="{90F7B365-F898-4150-B42F-70CE76FC806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56550" y="4311650"/>
            <a:ext cx="427038" cy="287338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Myriad Roman"/>
              </a:rPr>
              <a:t>Decaf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6" name="Group 18">
            <a:extLst>
              <a:ext uri="{FF2B5EF4-FFF2-40B4-BE49-F238E27FC236}">
                <a16:creationId xmlns:a16="http://schemas.microsoft.com/office/drawing/2014/main" id="{B2943740-4440-4649-8789-BA7A94EB584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43200"/>
            <a:ext cx="4343400" cy="2667000"/>
            <a:chOff x="3216" y="1872"/>
            <a:chExt cx="1488" cy="1392"/>
          </a:xfrm>
        </p:grpSpPr>
        <p:sp>
          <p:nvSpPr>
            <p:cNvPr id="49166" name="Oval 19">
              <a:extLst>
                <a:ext uri="{FF2B5EF4-FFF2-40B4-BE49-F238E27FC236}">
                  <a16:creationId xmlns:a16="http://schemas.microsoft.com/office/drawing/2014/main" id="{ECAA5E4B-9ADD-484D-A33A-F6F44226D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1440" cy="1392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Text Box 20">
              <a:extLst>
                <a:ext uri="{FF2B5EF4-FFF2-40B4-BE49-F238E27FC236}">
                  <a16:creationId xmlns:a16="http://schemas.microsoft.com/office/drawing/2014/main" id="{FA6CFA5D-86E9-4CB8-93EB-92091BF54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0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2000" b="1" i="0">
                  <a:solidFill>
                    <a:schemeClr val="bg1"/>
                  </a:solidFill>
                  <a:latin typeface="Franklin Gothic" pitchFamily="48" charset="0"/>
                </a:rPr>
                <a:t>cost()</a:t>
              </a:r>
              <a:endParaRPr lang="en-US" altLang="en-US" sz="2000" b="1" i="0">
                <a:solidFill>
                  <a:schemeClr val="bg1"/>
                </a:solidFill>
                <a:latin typeface="Franklin Gothic" pitchFamily="48" charset="0"/>
              </a:endParaRPr>
            </a:p>
          </p:txBody>
        </p:sp>
        <p:sp>
          <p:nvSpPr>
            <p:cNvPr id="49168" name="WordArt 21">
              <a:extLst>
                <a:ext uri="{FF2B5EF4-FFF2-40B4-BE49-F238E27FC236}">
                  <a16:creationId xmlns:a16="http://schemas.microsoft.com/office/drawing/2014/main" id="{36D5C423-F86C-498E-A9D3-DB9C145E93A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28" y="2982"/>
              <a:ext cx="196" cy="172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Myriad Roman"/>
                </a:rPr>
                <a:t>Mocha</a:t>
              </a:r>
            </a:p>
          </p:txBody>
        </p:sp>
      </p:grpSp>
      <p:grpSp>
        <p:nvGrpSpPr>
          <p:cNvPr id="27665" name="Group 17">
            <a:extLst>
              <a:ext uri="{FF2B5EF4-FFF2-40B4-BE49-F238E27FC236}">
                <a16:creationId xmlns:a16="http://schemas.microsoft.com/office/drawing/2014/main" id="{CD820B29-50D1-4544-9C3E-EB13BDF3029B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971800"/>
            <a:ext cx="2362200" cy="2209800"/>
            <a:chOff x="3216" y="1872"/>
            <a:chExt cx="1488" cy="1392"/>
          </a:xfrm>
        </p:grpSpPr>
        <p:sp>
          <p:nvSpPr>
            <p:cNvPr id="49163" name="Oval 12">
              <a:extLst>
                <a:ext uri="{FF2B5EF4-FFF2-40B4-BE49-F238E27FC236}">
                  <a16:creationId xmlns:a16="http://schemas.microsoft.com/office/drawing/2014/main" id="{98A0E10C-EEDF-4D2C-9F0E-63E0CA486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1440" cy="1392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4" name="Text Box 13">
              <a:extLst>
                <a:ext uri="{FF2B5EF4-FFF2-40B4-BE49-F238E27FC236}">
                  <a16:creationId xmlns:a16="http://schemas.microsoft.com/office/drawing/2014/main" id="{1279196A-A3C9-4694-96A7-A9EA79E69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2000" b="1" i="0">
                  <a:solidFill>
                    <a:schemeClr val="bg1"/>
                  </a:solidFill>
                  <a:latin typeface="Franklin Gothic" pitchFamily="48" charset="0"/>
                </a:rPr>
                <a:t>cost()</a:t>
              </a:r>
              <a:endParaRPr lang="en-US" altLang="en-US" sz="2000" b="1" i="0">
                <a:solidFill>
                  <a:schemeClr val="bg1"/>
                </a:solidFill>
                <a:latin typeface="Franklin Gothic" pitchFamily="48" charset="0"/>
              </a:endParaRPr>
            </a:p>
          </p:txBody>
        </p:sp>
        <p:sp>
          <p:nvSpPr>
            <p:cNvPr id="49165" name="WordArt 14">
              <a:extLst>
                <a:ext uri="{FF2B5EF4-FFF2-40B4-BE49-F238E27FC236}">
                  <a16:creationId xmlns:a16="http://schemas.microsoft.com/office/drawing/2014/main" id="{0A61A3A7-4A93-4043-ABA8-70F066635CB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28" y="2982"/>
              <a:ext cx="360" cy="20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Myriad Roman"/>
                </a:rPr>
                <a:t>Mocha</a:t>
              </a:r>
            </a:p>
          </p:txBody>
        </p:sp>
      </p:grpSp>
      <p:sp>
        <p:nvSpPr>
          <p:cNvPr id="49156" name="Rectangle 2">
            <a:extLst>
              <a:ext uri="{FF2B5EF4-FFF2-40B4-BE49-F238E27FC236}">
                <a16:creationId xmlns:a16="http://schemas.microsoft.com/office/drawing/2014/main" id="{F03C98AB-9ADB-4255-8AFF-D569F269F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Steps 2 &amp; 3: Customer wants double-mocha</a:t>
            </a:r>
            <a:endParaRPr lang="en-US" altLang="en-US" sz="3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9157" name="Group 10">
            <a:extLst>
              <a:ext uri="{FF2B5EF4-FFF2-40B4-BE49-F238E27FC236}">
                <a16:creationId xmlns:a16="http://schemas.microsoft.com/office/drawing/2014/main" id="{9FF5724C-BCFA-4980-8D3C-24DDF8627629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429000"/>
            <a:ext cx="1295400" cy="1295400"/>
            <a:chOff x="3168" y="1680"/>
            <a:chExt cx="1056" cy="1056"/>
          </a:xfrm>
        </p:grpSpPr>
        <p:sp>
          <p:nvSpPr>
            <p:cNvPr id="49160" name="Oval 3">
              <a:extLst>
                <a:ext uri="{FF2B5EF4-FFF2-40B4-BE49-F238E27FC236}">
                  <a16:creationId xmlns:a16="http://schemas.microsoft.com/office/drawing/2014/main" id="{3522921E-E952-49C3-AB4A-884353C61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80"/>
              <a:ext cx="1056" cy="1056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1" name="Text Box 4">
              <a:extLst>
                <a:ext uri="{FF2B5EF4-FFF2-40B4-BE49-F238E27FC236}">
                  <a16:creationId xmlns:a16="http://schemas.microsoft.com/office/drawing/2014/main" id="{66154D1A-8B82-4AA0-A8B7-BD0B6E2AE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969"/>
              <a:ext cx="74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2000" b="1" i="0">
                  <a:solidFill>
                    <a:schemeClr val="bg1"/>
                  </a:solidFill>
                  <a:latin typeface="Franklin Gothic" pitchFamily="48" charset="0"/>
                </a:rPr>
                <a:t>cost()</a:t>
              </a:r>
              <a:endParaRPr lang="en-US" altLang="en-US" sz="2000" b="1" i="0">
                <a:solidFill>
                  <a:schemeClr val="bg1"/>
                </a:solidFill>
                <a:latin typeface="Franklin Gothic" pitchFamily="48" charset="0"/>
              </a:endParaRPr>
            </a:p>
          </p:txBody>
        </p:sp>
        <p:sp>
          <p:nvSpPr>
            <p:cNvPr id="49162" name="WordArt 5">
              <a:extLst>
                <a:ext uri="{FF2B5EF4-FFF2-40B4-BE49-F238E27FC236}">
                  <a16:creationId xmlns:a16="http://schemas.microsoft.com/office/drawing/2014/main" id="{78D0297A-7A47-4BE8-8820-C015E699580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504" y="2400"/>
              <a:ext cx="348" cy="23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Myriad Roman"/>
                </a:rPr>
                <a:t>Decaf</a:t>
              </a:r>
            </a:p>
          </p:txBody>
        </p:sp>
      </p:grpSp>
      <p:sp>
        <p:nvSpPr>
          <p:cNvPr id="49158" name="Text Box 6">
            <a:extLst>
              <a:ext uri="{FF2B5EF4-FFF2-40B4-BE49-F238E27FC236}">
                <a16:creationId xmlns:a16="http://schemas.microsoft.com/office/drawing/2014/main" id="{5E280B06-D5F7-4154-AB51-6E52DBA70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676400"/>
            <a:ext cx="2286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We create a Mocha object and wrap it around Decaf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64033A3F-01B3-4F00-A174-D77BD2E98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562600"/>
            <a:ext cx="2286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And then another around the first Mocha.</a:t>
            </a:r>
            <a:endParaRPr lang="en-US" altLang="en-US" i="0"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3" name="Group 17">
            <a:extLst>
              <a:ext uri="{FF2B5EF4-FFF2-40B4-BE49-F238E27FC236}">
                <a16:creationId xmlns:a16="http://schemas.microsoft.com/office/drawing/2014/main" id="{D75A61E0-5FA8-4A23-8448-2782A4FC8F2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6781800" cy="3810000"/>
            <a:chOff x="3216" y="1872"/>
            <a:chExt cx="1488" cy="1392"/>
          </a:xfrm>
        </p:grpSpPr>
        <p:sp>
          <p:nvSpPr>
            <p:cNvPr id="51217" name="Oval 18">
              <a:extLst>
                <a:ext uri="{FF2B5EF4-FFF2-40B4-BE49-F238E27FC236}">
                  <a16:creationId xmlns:a16="http://schemas.microsoft.com/office/drawing/2014/main" id="{B5B6C92C-5929-4DF1-B949-804557FBD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1440" cy="139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18" name="Text Box 19">
              <a:extLst>
                <a:ext uri="{FF2B5EF4-FFF2-40B4-BE49-F238E27FC236}">
                  <a16:creationId xmlns:a16="http://schemas.microsoft.com/office/drawing/2014/main" id="{A823A9EA-2C14-47CD-8049-B7B083D8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0"/>
              <a:ext cx="67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2000" b="1" i="0">
                  <a:latin typeface="Franklin Gothic" pitchFamily="48" charset="0"/>
                </a:rPr>
                <a:t>cost()</a:t>
              </a:r>
              <a:endParaRPr lang="en-US" altLang="en-US" sz="2000" b="1" i="0">
                <a:latin typeface="Franklin Gothic" pitchFamily="48" charset="0"/>
              </a:endParaRPr>
            </a:p>
          </p:txBody>
        </p:sp>
        <p:sp>
          <p:nvSpPr>
            <p:cNvPr id="51219" name="WordArt 20">
              <a:extLst>
                <a:ext uri="{FF2B5EF4-FFF2-40B4-BE49-F238E27FC236}">
                  <a16:creationId xmlns:a16="http://schemas.microsoft.com/office/drawing/2014/main" id="{A6483433-F977-4413-9537-F7FAB924721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28" y="2982"/>
              <a:ext cx="196" cy="172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Myriad Roman"/>
                </a:rPr>
                <a:t>Whip</a:t>
              </a:r>
            </a:p>
          </p:txBody>
        </p:sp>
      </p:grpSp>
      <p:grpSp>
        <p:nvGrpSpPr>
          <p:cNvPr id="51203" name="Group 2">
            <a:extLst>
              <a:ext uri="{FF2B5EF4-FFF2-40B4-BE49-F238E27FC236}">
                <a16:creationId xmlns:a16="http://schemas.microsoft.com/office/drawing/2014/main" id="{B7252693-D230-4A34-8D37-FDF441A76E8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43200"/>
            <a:ext cx="4343400" cy="2667000"/>
            <a:chOff x="3216" y="1872"/>
            <a:chExt cx="1488" cy="1392"/>
          </a:xfrm>
        </p:grpSpPr>
        <p:sp>
          <p:nvSpPr>
            <p:cNvPr id="51214" name="Oval 3">
              <a:extLst>
                <a:ext uri="{FF2B5EF4-FFF2-40B4-BE49-F238E27FC236}">
                  <a16:creationId xmlns:a16="http://schemas.microsoft.com/office/drawing/2014/main" id="{1BA9B7EC-46AC-44A5-9F6C-37F70950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1440" cy="1392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15" name="Text Box 4">
              <a:extLst>
                <a:ext uri="{FF2B5EF4-FFF2-40B4-BE49-F238E27FC236}">
                  <a16:creationId xmlns:a16="http://schemas.microsoft.com/office/drawing/2014/main" id="{6B497E80-887A-4B8B-B50D-8A957F68F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0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2000" b="1" i="0">
                  <a:solidFill>
                    <a:schemeClr val="bg1"/>
                  </a:solidFill>
                  <a:latin typeface="Franklin Gothic" pitchFamily="48" charset="0"/>
                </a:rPr>
                <a:t>cost()</a:t>
              </a:r>
              <a:endParaRPr lang="en-US" altLang="en-US" sz="2000" b="1" i="0">
                <a:solidFill>
                  <a:schemeClr val="bg1"/>
                </a:solidFill>
                <a:latin typeface="Franklin Gothic" pitchFamily="48" charset="0"/>
              </a:endParaRPr>
            </a:p>
          </p:txBody>
        </p:sp>
        <p:sp>
          <p:nvSpPr>
            <p:cNvPr id="51216" name="WordArt 5">
              <a:extLst>
                <a:ext uri="{FF2B5EF4-FFF2-40B4-BE49-F238E27FC236}">
                  <a16:creationId xmlns:a16="http://schemas.microsoft.com/office/drawing/2014/main" id="{A3AD7429-602F-4D69-B594-A3D9AA3A5356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28" y="2982"/>
              <a:ext cx="196" cy="172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Myriad Roman"/>
                </a:rPr>
                <a:t>Mocha</a:t>
              </a:r>
            </a:p>
          </p:txBody>
        </p:sp>
      </p:grpSp>
      <p:grpSp>
        <p:nvGrpSpPr>
          <p:cNvPr id="51204" name="Group 6">
            <a:extLst>
              <a:ext uri="{FF2B5EF4-FFF2-40B4-BE49-F238E27FC236}">
                <a16:creationId xmlns:a16="http://schemas.microsoft.com/office/drawing/2014/main" id="{6E2F52BE-1100-4B48-A4EC-DAADC4D8AE96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971800"/>
            <a:ext cx="2362200" cy="2209800"/>
            <a:chOff x="3216" y="1872"/>
            <a:chExt cx="1488" cy="1392"/>
          </a:xfrm>
        </p:grpSpPr>
        <p:sp>
          <p:nvSpPr>
            <p:cNvPr id="51211" name="Oval 7">
              <a:extLst>
                <a:ext uri="{FF2B5EF4-FFF2-40B4-BE49-F238E27FC236}">
                  <a16:creationId xmlns:a16="http://schemas.microsoft.com/office/drawing/2014/main" id="{FE768FDF-DC59-445C-8231-DECDD5225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1440" cy="1392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12" name="Text Box 8">
              <a:extLst>
                <a:ext uri="{FF2B5EF4-FFF2-40B4-BE49-F238E27FC236}">
                  <a16:creationId xmlns:a16="http://schemas.microsoft.com/office/drawing/2014/main" id="{C40AF910-BF73-4449-A5A7-E6CCD3455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2000" b="1" i="0">
                  <a:solidFill>
                    <a:schemeClr val="bg1"/>
                  </a:solidFill>
                  <a:latin typeface="Franklin Gothic" pitchFamily="48" charset="0"/>
                </a:rPr>
                <a:t>cost()</a:t>
              </a:r>
              <a:endParaRPr lang="en-US" altLang="en-US" sz="2000" b="1" i="0">
                <a:solidFill>
                  <a:schemeClr val="bg1"/>
                </a:solidFill>
                <a:latin typeface="Franklin Gothic" pitchFamily="48" charset="0"/>
              </a:endParaRPr>
            </a:p>
          </p:txBody>
        </p:sp>
        <p:sp>
          <p:nvSpPr>
            <p:cNvPr id="51213" name="WordArt 9">
              <a:extLst>
                <a:ext uri="{FF2B5EF4-FFF2-40B4-BE49-F238E27FC236}">
                  <a16:creationId xmlns:a16="http://schemas.microsoft.com/office/drawing/2014/main" id="{D7894DFC-53A6-49AD-B7BF-2E8CD266979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28" y="2982"/>
              <a:ext cx="360" cy="20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Myriad Roman"/>
                </a:rPr>
                <a:t>Mocha</a:t>
              </a:r>
            </a:p>
          </p:txBody>
        </p:sp>
      </p:grpSp>
      <p:sp>
        <p:nvSpPr>
          <p:cNvPr id="51205" name="Rectangle 10">
            <a:extLst>
              <a:ext uri="{FF2B5EF4-FFF2-40B4-BE49-F238E27FC236}">
                <a16:creationId xmlns:a16="http://schemas.microsoft.com/office/drawing/2014/main" id="{CE523818-493D-4301-B2AA-21D656C95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Step 4: Add the whip</a:t>
            </a:r>
            <a:endParaRPr lang="en-US" altLang="en-US" sz="34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51206" name="Group 11">
            <a:extLst>
              <a:ext uri="{FF2B5EF4-FFF2-40B4-BE49-F238E27FC236}">
                <a16:creationId xmlns:a16="http://schemas.microsoft.com/office/drawing/2014/main" id="{52D78D46-65FF-4B8B-9A2B-41111651525C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429000"/>
            <a:ext cx="1295400" cy="1295400"/>
            <a:chOff x="3168" y="1680"/>
            <a:chExt cx="1056" cy="1056"/>
          </a:xfrm>
        </p:grpSpPr>
        <p:sp>
          <p:nvSpPr>
            <p:cNvPr id="51209" name="Oval 12">
              <a:extLst>
                <a:ext uri="{FF2B5EF4-FFF2-40B4-BE49-F238E27FC236}">
                  <a16:creationId xmlns:a16="http://schemas.microsoft.com/office/drawing/2014/main" id="{2F3821E1-9CEF-43A0-9242-4D90D7BE4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80"/>
              <a:ext cx="1056" cy="1056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10" name="WordArt 14">
              <a:extLst>
                <a:ext uri="{FF2B5EF4-FFF2-40B4-BE49-F238E27FC236}">
                  <a16:creationId xmlns:a16="http://schemas.microsoft.com/office/drawing/2014/main" id="{07975F15-1C78-48E6-9706-1CE1B410C02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504" y="2400"/>
              <a:ext cx="348" cy="23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Myriad Roman"/>
                </a:rPr>
                <a:t>Decaf</a:t>
              </a:r>
            </a:p>
          </p:txBody>
        </p:sp>
      </p:grpSp>
      <p:sp>
        <p:nvSpPr>
          <p:cNvPr id="51207" name="Text Box 15">
            <a:extLst>
              <a:ext uri="{FF2B5EF4-FFF2-40B4-BE49-F238E27FC236}">
                <a16:creationId xmlns:a16="http://schemas.microsoft.com/office/drawing/2014/main" id="{82A761E1-045A-46AA-BF58-D347FACB4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676400"/>
            <a:ext cx="2286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We create a Whip object and wrap it around Decaf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51208" name="Text Box 4">
            <a:extLst>
              <a:ext uri="{FF2B5EF4-FFF2-40B4-BE49-F238E27FC236}">
                <a16:creationId xmlns:a16="http://schemas.microsoft.com/office/drawing/2014/main" id="{6FA48C7A-49B3-4547-A8CE-92CE05AB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3783013"/>
            <a:ext cx="908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2000" b="1" i="0">
                <a:solidFill>
                  <a:schemeClr val="bg1"/>
                </a:solidFill>
                <a:latin typeface="Franklin Gothic" pitchFamily="48" charset="0"/>
              </a:rPr>
              <a:t>cost()</a:t>
            </a:r>
            <a:endParaRPr lang="en-US" altLang="en-US" sz="2000" b="1" i="0">
              <a:solidFill>
                <a:schemeClr val="bg1"/>
              </a:solidFill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C3811326-917B-4A8C-81D4-33089220AA9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6781800" cy="3810000"/>
            <a:chOff x="3216" y="1872"/>
            <a:chExt cx="1488" cy="1392"/>
          </a:xfrm>
        </p:grpSpPr>
        <p:sp>
          <p:nvSpPr>
            <p:cNvPr id="53277" name="Oval 3">
              <a:extLst>
                <a:ext uri="{FF2B5EF4-FFF2-40B4-BE49-F238E27FC236}">
                  <a16:creationId xmlns:a16="http://schemas.microsoft.com/office/drawing/2014/main" id="{CEDE727B-F87E-45AD-B417-345C2D51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1440" cy="139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8" name="Text Box 4">
              <a:extLst>
                <a:ext uri="{FF2B5EF4-FFF2-40B4-BE49-F238E27FC236}">
                  <a16:creationId xmlns:a16="http://schemas.microsoft.com/office/drawing/2014/main" id="{AFFBEDD0-1D5A-4B2A-8FA6-F88FE5B16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0"/>
              <a:ext cx="67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2000" b="1" i="0">
                  <a:latin typeface="Franklin Gothic" pitchFamily="48" charset="0"/>
                </a:rPr>
                <a:t>cost()</a:t>
              </a:r>
              <a:endParaRPr lang="en-US" altLang="en-US" sz="2000" b="1" i="0">
                <a:latin typeface="Franklin Gothic" pitchFamily="48" charset="0"/>
              </a:endParaRPr>
            </a:p>
          </p:txBody>
        </p:sp>
        <p:sp>
          <p:nvSpPr>
            <p:cNvPr id="53279" name="WordArt 5">
              <a:extLst>
                <a:ext uri="{FF2B5EF4-FFF2-40B4-BE49-F238E27FC236}">
                  <a16:creationId xmlns:a16="http://schemas.microsoft.com/office/drawing/2014/main" id="{396BBE5E-5ACD-4E73-8970-DB25CC2AB60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28" y="2982"/>
              <a:ext cx="196" cy="172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Myriad Roman"/>
                </a:rPr>
                <a:t>Whip</a:t>
              </a:r>
            </a:p>
          </p:txBody>
        </p:sp>
      </p:grpSp>
      <p:grpSp>
        <p:nvGrpSpPr>
          <p:cNvPr id="53251" name="Group 6">
            <a:extLst>
              <a:ext uri="{FF2B5EF4-FFF2-40B4-BE49-F238E27FC236}">
                <a16:creationId xmlns:a16="http://schemas.microsoft.com/office/drawing/2014/main" id="{2EB50AC9-56FD-4B90-B8B2-8421D92DF0D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43200"/>
            <a:ext cx="4343400" cy="2667000"/>
            <a:chOff x="3216" y="1872"/>
            <a:chExt cx="1488" cy="1392"/>
          </a:xfrm>
        </p:grpSpPr>
        <p:sp>
          <p:nvSpPr>
            <p:cNvPr id="53274" name="Oval 7">
              <a:extLst>
                <a:ext uri="{FF2B5EF4-FFF2-40B4-BE49-F238E27FC236}">
                  <a16:creationId xmlns:a16="http://schemas.microsoft.com/office/drawing/2014/main" id="{8B23B53B-C222-4B61-919D-3B9172590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1440" cy="1392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5" name="Text Box 8">
              <a:extLst>
                <a:ext uri="{FF2B5EF4-FFF2-40B4-BE49-F238E27FC236}">
                  <a16:creationId xmlns:a16="http://schemas.microsoft.com/office/drawing/2014/main" id="{D5F52C8F-F78E-4C7A-973C-A276C49A8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0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2000" b="1" i="0">
                  <a:solidFill>
                    <a:schemeClr val="bg1"/>
                  </a:solidFill>
                  <a:latin typeface="Franklin Gothic" pitchFamily="48" charset="0"/>
                </a:rPr>
                <a:t>cost()</a:t>
              </a:r>
              <a:endParaRPr lang="en-US" altLang="en-US" sz="2000" b="1" i="0">
                <a:solidFill>
                  <a:schemeClr val="bg1"/>
                </a:solidFill>
                <a:latin typeface="Franklin Gothic" pitchFamily="48" charset="0"/>
              </a:endParaRPr>
            </a:p>
          </p:txBody>
        </p:sp>
        <p:sp>
          <p:nvSpPr>
            <p:cNvPr id="53276" name="WordArt 9">
              <a:extLst>
                <a:ext uri="{FF2B5EF4-FFF2-40B4-BE49-F238E27FC236}">
                  <a16:creationId xmlns:a16="http://schemas.microsoft.com/office/drawing/2014/main" id="{DE6B9ADF-49AE-4C75-8699-9361F67DAD6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28" y="2982"/>
              <a:ext cx="196" cy="172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Myriad Roman"/>
                </a:rPr>
                <a:t>Mocha</a:t>
              </a:r>
            </a:p>
          </p:txBody>
        </p:sp>
      </p:grpSp>
      <p:grpSp>
        <p:nvGrpSpPr>
          <p:cNvPr id="53252" name="Group 10">
            <a:extLst>
              <a:ext uri="{FF2B5EF4-FFF2-40B4-BE49-F238E27FC236}">
                <a16:creationId xmlns:a16="http://schemas.microsoft.com/office/drawing/2014/main" id="{0FCD524C-1A08-452E-85DA-3D6A418F5B4D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971800"/>
            <a:ext cx="2362200" cy="2209800"/>
            <a:chOff x="3216" y="1872"/>
            <a:chExt cx="1488" cy="1392"/>
          </a:xfrm>
        </p:grpSpPr>
        <p:sp>
          <p:nvSpPr>
            <p:cNvPr id="53271" name="Oval 11">
              <a:extLst>
                <a:ext uri="{FF2B5EF4-FFF2-40B4-BE49-F238E27FC236}">
                  <a16:creationId xmlns:a16="http://schemas.microsoft.com/office/drawing/2014/main" id="{1799C209-2287-4119-8884-31DCC332D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1440" cy="1392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2" name="Text Box 12">
              <a:extLst>
                <a:ext uri="{FF2B5EF4-FFF2-40B4-BE49-F238E27FC236}">
                  <a16:creationId xmlns:a16="http://schemas.microsoft.com/office/drawing/2014/main" id="{31EFCD55-98D1-4D9B-87B0-950A30F1A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2000" b="1" i="0">
                  <a:solidFill>
                    <a:schemeClr val="bg1"/>
                  </a:solidFill>
                  <a:latin typeface="Franklin Gothic" pitchFamily="48" charset="0"/>
                </a:rPr>
                <a:t>cost()</a:t>
              </a:r>
              <a:endParaRPr lang="en-US" altLang="en-US" sz="2000" b="1" i="0">
                <a:solidFill>
                  <a:schemeClr val="bg1"/>
                </a:solidFill>
                <a:latin typeface="Franklin Gothic" pitchFamily="48" charset="0"/>
              </a:endParaRPr>
            </a:p>
          </p:txBody>
        </p:sp>
        <p:sp>
          <p:nvSpPr>
            <p:cNvPr id="53273" name="WordArt 13">
              <a:extLst>
                <a:ext uri="{FF2B5EF4-FFF2-40B4-BE49-F238E27FC236}">
                  <a16:creationId xmlns:a16="http://schemas.microsoft.com/office/drawing/2014/main" id="{D83D5268-258D-421A-90DE-266BC229E99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28" y="2982"/>
              <a:ext cx="360" cy="20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Myriad Roman"/>
                </a:rPr>
                <a:t>Mocha</a:t>
              </a:r>
            </a:p>
          </p:txBody>
        </p:sp>
      </p:grpSp>
      <p:sp>
        <p:nvSpPr>
          <p:cNvPr id="53253" name="Rectangle 14">
            <a:extLst>
              <a:ext uri="{FF2B5EF4-FFF2-40B4-BE49-F238E27FC236}">
                <a16:creationId xmlns:a16="http://schemas.microsoft.com/office/drawing/2014/main" id="{C9A47C1B-2B43-4755-AD5A-5B3D789D6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Calculating the costs</a:t>
            </a:r>
            <a:endParaRPr lang="en-US" altLang="en-US" sz="34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53254" name="Group 15">
            <a:extLst>
              <a:ext uri="{FF2B5EF4-FFF2-40B4-BE49-F238E27FC236}">
                <a16:creationId xmlns:a16="http://schemas.microsoft.com/office/drawing/2014/main" id="{81702799-1A5B-42C3-B5B5-DC5C3AD5A16F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429000"/>
            <a:ext cx="1295400" cy="1295400"/>
            <a:chOff x="3168" y="1680"/>
            <a:chExt cx="1056" cy="1056"/>
          </a:xfrm>
        </p:grpSpPr>
        <p:sp>
          <p:nvSpPr>
            <p:cNvPr id="53269" name="Oval 16">
              <a:extLst>
                <a:ext uri="{FF2B5EF4-FFF2-40B4-BE49-F238E27FC236}">
                  <a16:creationId xmlns:a16="http://schemas.microsoft.com/office/drawing/2014/main" id="{7DC7A260-0ED2-49A3-9250-C8D24A1B3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80"/>
              <a:ext cx="1056" cy="1056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0" name="WordArt 18">
              <a:extLst>
                <a:ext uri="{FF2B5EF4-FFF2-40B4-BE49-F238E27FC236}">
                  <a16:creationId xmlns:a16="http://schemas.microsoft.com/office/drawing/2014/main" id="{11C364C5-5854-4235-AD5D-0EE73B668BA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504" y="2400"/>
              <a:ext cx="348" cy="23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Myriad Roman"/>
                </a:rPr>
                <a:t>Decaf</a:t>
              </a:r>
            </a:p>
          </p:txBody>
        </p:sp>
      </p:grpSp>
      <p:sp>
        <p:nvSpPr>
          <p:cNvPr id="30740" name="Line 20">
            <a:extLst>
              <a:ext uri="{FF2B5EF4-FFF2-40B4-BE49-F238E27FC236}">
                <a16:creationId xmlns:a16="http://schemas.microsoft.com/office/drawing/2014/main" id="{7308EC9E-82ED-48EC-B1BE-9E9474CE6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438400"/>
            <a:ext cx="1219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4698F20B-9D25-40D5-946A-232D97429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1600200" cy="527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Call the outermost cost()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30742" name="Line 22">
            <a:extLst>
              <a:ext uri="{FF2B5EF4-FFF2-40B4-BE49-F238E27FC236}">
                <a16:creationId xmlns:a16="http://schemas.microsoft.com/office/drawing/2014/main" id="{FD79719F-ED4E-424F-9DE9-52565DB74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733800"/>
            <a:ext cx="990600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3">
            <a:extLst>
              <a:ext uri="{FF2B5EF4-FFF2-40B4-BE49-F238E27FC236}">
                <a16:creationId xmlns:a16="http://schemas.microsoft.com/office/drawing/2014/main" id="{2EBDDA4A-6F05-4268-9E53-FC5233CCF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733800"/>
            <a:ext cx="990600" cy="0"/>
          </a:xfrm>
          <a:prstGeom prst="line">
            <a:avLst/>
          </a:prstGeom>
          <a:noFill/>
          <a:ln w="508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Line 24">
            <a:extLst>
              <a:ext uri="{FF2B5EF4-FFF2-40B4-BE49-F238E27FC236}">
                <a16:creationId xmlns:a16="http://schemas.microsoft.com/office/drawing/2014/main" id="{531591B9-9578-4304-90FE-20052F3E4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733800"/>
            <a:ext cx="990600" cy="0"/>
          </a:xfrm>
          <a:prstGeom prst="line">
            <a:avLst/>
          </a:prstGeom>
          <a:noFill/>
          <a:ln w="508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3869EFCD-997A-4C36-A1F8-D8CDDD47C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572001"/>
            <a:ext cx="1905000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Decaf returns 1.10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30746" name="Line 26">
            <a:extLst>
              <a:ext uri="{FF2B5EF4-FFF2-40B4-BE49-F238E27FC236}">
                <a16:creationId xmlns:a16="http://schemas.microsoft.com/office/drawing/2014/main" id="{9B28EF49-7304-4E3B-9396-8398FBEAD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267200"/>
            <a:ext cx="838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4BB04394-7D72-450E-A030-A0F1A202C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953001"/>
            <a:ext cx="1905000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Mocha returns 1.40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30748" name="Line 28">
            <a:extLst>
              <a:ext uri="{FF2B5EF4-FFF2-40B4-BE49-F238E27FC236}">
                <a16:creationId xmlns:a16="http://schemas.microsoft.com/office/drawing/2014/main" id="{614BDA21-0461-4048-80DE-BE25DF10B0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267200"/>
            <a:ext cx="838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A1B414E7-0FFB-40E8-A469-58E874A9A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1"/>
            <a:ext cx="1905000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Mocha returns 1.70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30750" name="Line 30">
            <a:extLst>
              <a:ext uri="{FF2B5EF4-FFF2-40B4-BE49-F238E27FC236}">
                <a16:creationId xmlns:a16="http://schemas.microsoft.com/office/drawing/2014/main" id="{6683069D-A8F8-4557-B85F-AF7DD63679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4267200"/>
            <a:ext cx="8382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31">
            <a:extLst>
              <a:ext uri="{FF2B5EF4-FFF2-40B4-BE49-F238E27FC236}">
                <a16:creationId xmlns:a16="http://schemas.microsoft.com/office/drawing/2014/main" id="{7E265E3B-E254-409A-B88E-24195F12FC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267200"/>
            <a:ext cx="1066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2C7B93A2-E4AE-4BD7-859C-59C84A2D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15001"/>
            <a:ext cx="1905000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Whip returns 2.10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53268" name="Text Box 4">
            <a:extLst>
              <a:ext uri="{FF2B5EF4-FFF2-40B4-BE49-F238E27FC236}">
                <a16:creationId xmlns:a16="http://schemas.microsoft.com/office/drawing/2014/main" id="{604EF7E9-7CCB-4EB3-B9D0-9CDDD116F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3783013"/>
            <a:ext cx="908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2000" b="1" i="0">
                <a:solidFill>
                  <a:schemeClr val="bg1"/>
                </a:solidFill>
                <a:latin typeface="Franklin Gothic" pitchFamily="48" charset="0"/>
              </a:rPr>
              <a:t>cost()</a:t>
            </a:r>
            <a:endParaRPr lang="en-US" altLang="en-US" sz="2000" b="1" i="0">
              <a:solidFill>
                <a:schemeClr val="bg1"/>
              </a:solidFill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nimBg="1"/>
      <p:bldP spid="30745" grpId="0" animBg="1"/>
      <p:bldP spid="30747" grpId="0" animBg="1"/>
      <p:bldP spid="30749" grpId="0" animBg="1"/>
      <p:bldP spid="307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74F034C-AEE3-40DD-A72B-2D6DDAF6F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will be apparent about Decorators:</a:t>
            </a:r>
            <a:endParaRPr lang="en-US" altLang="en-US" sz="32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C60B8DF-1BB5-47F6-9434-627E62CD3A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²"/>
              <a:defRPr/>
            </a:pPr>
            <a:r>
              <a:rPr lang="en-CA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Decorators have the same </a:t>
            </a:r>
            <a:r>
              <a:rPr lang="en-CA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supertype</a:t>
            </a:r>
            <a:r>
              <a:rPr lang="en-CA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as the objects they decorate.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²"/>
              <a:defRPr/>
            </a:pPr>
            <a:r>
              <a:rPr lang="en-CA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You can use one or more decorators to wrap an object.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²"/>
              <a:defRPr/>
            </a:pPr>
            <a:r>
              <a:rPr lang="en-CA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pass around a decorated object in place of the original (i.e., wrapped) object.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²"/>
              <a:defRPr/>
            </a:pPr>
            <a:r>
              <a:rPr lang="en-CA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Decorator adds its own behavior before or after (or both!) delegating to the object it decorates to do the rest of the job.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²"/>
              <a:defRPr/>
            </a:pPr>
            <a:r>
              <a:rPr lang="en-CA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Objects can be decorated at any time.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0BF2F22-8429-4F20-A77B-A1BD059F8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Decorator pattern defined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38E280F5-28D1-4436-8FD8-25CFD2C03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828801"/>
            <a:ext cx="6705600" cy="3693319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3600" b="1" i="0">
                <a:solidFill>
                  <a:schemeClr val="bg1"/>
                </a:solidFill>
                <a:latin typeface="Franklin Gothic" pitchFamily="48" charset="0"/>
              </a:rPr>
              <a:t>The Decorator Pattern</a:t>
            </a:r>
            <a:r>
              <a:rPr lang="en-CA" altLang="en-US" sz="3600" i="0">
                <a:solidFill>
                  <a:schemeClr val="bg1"/>
                </a:solidFill>
                <a:latin typeface="Franklin Gothic" pitchFamily="48" charset="0"/>
              </a:rPr>
              <a:t> attaches additional responsibilities to an object dynamically.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3600" i="0">
                <a:solidFill>
                  <a:schemeClr val="bg1"/>
                </a:solidFill>
                <a:latin typeface="Franklin Gothic" pitchFamily="48" charset="0"/>
              </a:rPr>
              <a:t>Decorators provide a flexible alternative to subclassing for extending functionality.</a:t>
            </a:r>
            <a:endParaRPr lang="en-US" altLang="en-US" sz="3600" i="0">
              <a:solidFill>
                <a:schemeClr val="bg1"/>
              </a:solidFill>
              <a:latin typeface="Franklin Gothic" pitchFamily="4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F3A21B2-11DF-4596-B1F5-8186E1D11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Business is changing and expanding…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631A87A-AE22-46D0-B860-3A7A2A30C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Starbuzz wishes to charge a bit for condiments: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Steamed milk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Mocha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Whip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Other junk stuff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want these costs to be built into their order system.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Perhaps inheritance based on the domain will help (i.e., “is-a” concept)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follows is a first attempt at a solution…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64A5FC7-78B0-4DB4-8B82-EB55A6169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Decorator Pattern definition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9395" name="Picture 20" descr="decorator_05">
            <a:extLst>
              <a:ext uri="{FF2B5EF4-FFF2-40B4-BE49-F238E27FC236}">
                <a16:creationId xmlns:a16="http://schemas.microsoft.com/office/drawing/2014/main" id="{2A9B942C-DC3F-44D5-B7B7-4E7B017CE3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6" y="1477964"/>
            <a:ext cx="4562475" cy="4846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396" name="Text Box 8">
            <a:extLst>
              <a:ext uri="{FF2B5EF4-FFF2-40B4-BE49-F238E27FC236}">
                <a16:creationId xmlns:a16="http://schemas.microsoft.com/office/drawing/2014/main" id="{302406C2-E381-46B2-81BA-72F03CDE4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i="0">
              <a:latin typeface="Franklin Gothic" pitchFamily="48" charset="0"/>
            </a:endParaRPr>
          </a:p>
        </p:txBody>
      </p:sp>
      <p:grpSp>
        <p:nvGrpSpPr>
          <p:cNvPr id="33803" name="Group 11">
            <a:extLst>
              <a:ext uri="{FF2B5EF4-FFF2-40B4-BE49-F238E27FC236}">
                <a16:creationId xmlns:a16="http://schemas.microsoft.com/office/drawing/2014/main" id="{93BD4793-C3E2-4235-BBDA-4DFC0083015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124200"/>
            <a:ext cx="1905000" cy="914400"/>
            <a:chOff x="240" y="1968"/>
            <a:chExt cx="1200" cy="576"/>
          </a:xfrm>
        </p:grpSpPr>
        <p:sp>
          <p:nvSpPr>
            <p:cNvPr id="59416" name="Text Box 9">
              <a:extLst>
                <a:ext uri="{FF2B5EF4-FFF2-40B4-BE49-F238E27FC236}">
                  <a16:creationId xmlns:a16="http://schemas.microsoft.com/office/drawing/2014/main" id="{657A2A58-B9AD-4667-B221-4470FF087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68"/>
              <a:ext cx="1200" cy="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i="0">
                  <a:latin typeface="Franklin Gothic" pitchFamily="48" charset="0"/>
                </a:rPr>
                <a:t>We intend to add new behavior to this.</a:t>
              </a:r>
              <a:endParaRPr lang="en-US" altLang="en-US" i="0">
                <a:latin typeface="Franklin Gothic" pitchFamily="48" charset="0"/>
              </a:endParaRPr>
            </a:p>
          </p:txBody>
        </p:sp>
        <p:sp>
          <p:nvSpPr>
            <p:cNvPr id="59417" name="AutoShape 10">
              <a:extLst>
                <a:ext uri="{FF2B5EF4-FFF2-40B4-BE49-F238E27FC236}">
                  <a16:creationId xmlns:a16="http://schemas.microsoft.com/office/drawing/2014/main" id="{C0729769-631E-47FE-A1AD-8707B429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52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807" name="Group 15">
            <a:extLst>
              <a:ext uri="{FF2B5EF4-FFF2-40B4-BE49-F238E27FC236}">
                <a16:creationId xmlns:a16="http://schemas.microsoft.com/office/drawing/2014/main" id="{811886B6-3777-4D2B-BAFC-3C17EF16182A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200400"/>
            <a:ext cx="2895600" cy="952500"/>
            <a:chOff x="3648" y="2016"/>
            <a:chExt cx="1824" cy="600"/>
          </a:xfrm>
        </p:grpSpPr>
        <p:sp>
          <p:nvSpPr>
            <p:cNvPr id="59414" name="Text Box 13">
              <a:extLst>
                <a:ext uri="{FF2B5EF4-FFF2-40B4-BE49-F238E27FC236}">
                  <a16:creationId xmlns:a16="http://schemas.microsoft.com/office/drawing/2014/main" id="{2DB2A004-6B65-4262-AB8B-8AC48DB4D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16"/>
              <a:ext cx="1536" cy="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i="0">
                  <a:latin typeface="Franklin Gothic" pitchFamily="48" charset="0"/>
                </a:rPr>
                <a:t>Decorators implement the same interface or abstract class as the component they will decorate.</a:t>
              </a:r>
              <a:endParaRPr lang="en-US" altLang="en-US" i="0">
                <a:latin typeface="Franklin Gothic" pitchFamily="48" charset="0"/>
              </a:endParaRPr>
            </a:p>
          </p:txBody>
        </p:sp>
        <p:sp>
          <p:nvSpPr>
            <p:cNvPr id="59415" name="AutoShape 14">
              <a:extLst>
                <a:ext uri="{FF2B5EF4-FFF2-40B4-BE49-F238E27FC236}">
                  <a16:creationId xmlns:a16="http://schemas.microsoft.com/office/drawing/2014/main" id="{B60A5C02-6B3F-4976-B78A-DC4DFF89CF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648" y="2256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813" name="Group 21">
            <a:extLst>
              <a:ext uri="{FF2B5EF4-FFF2-40B4-BE49-F238E27FC236}">
                <a16:creationId xmlns:a16="http://schemas.microsoft.com/office/drawing/2014/main" id="{5D6173CE-21F5-4E31-B76B-70890FC19DC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600201"/>
            <a:ext cx="2895600" cy="739775"/>
            <a:chOff x="288" y="1008"/>
            <a:chExt cx="1824" cy="466"/>
          </a:xfrm>
        </p:grpSpPr>
        <p:sp>
          <p:nvSpPr>
            <p:cNvPr id="59412" name="Text Box 17">
              <a:extLst>
                <a:ext uri="{FF2B5EF4-FFF2-40B4-BE49-F238E27FC236}">
                  <a16:creationId xmlns:a16="http://schemas.microsoft.com/office/drawing/2014/main" id="{47B78DC9-4CF4-495C-B344-0EF83D508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08"/>
              <a:ext cx="1536" cy="4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i="0">
                  <a:latin typeface="Franklin Gothic" pitchFamily="48" charset="0"/>
                </a:rPr>
                <a:t>Each Component can be used on its own or wrapped by a decorator.</a:t>
              </a:r>
              <a:endParaRPr lang="en-US" altLang="en-US" i="0">
                <a:latin typeface="Franklin Gothic" pitchFamily="48" charset="0"/>
              </a:endParaRPr>
            </a:p>
          </p:txBody>
        </p:sp>
        <p:sp>
          <p:nvSpPr>
            <p:cNvPr id="59413" name="AutoShape 18">
              <a:extLst>
                <a:ext uri="{FF2B5EF4-FFF2-40B4-BE49-F238E27FC236}">
                  <a16:creationId xmlns:a16="http://schemas.microsoft.com/office/drawing/2014/main" id="{0F182108-5DFC-4EA3-A992-7D3F5C171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48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817" name="Group 25">
            <a:extLst>
              <a:ext uri="{FF2B5EF4-FFF2-40B4-BE49-F238E27FC236}">
                <a16:creationId xmlns:a16="http://schemas.microsoft.com/office/drawing/2014/main" id="{B65F95FE-CBC1-4F9A-93E8-845A51259A82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1447801"/>
            <a:ext cx="2476500" cy="1590675"/>
            <a:chOff x="3912" y="946"/>
            <a:chExt cx="1560" cy="1002"/>
          </a:xfrm>
        </p:grpSpPr>
        <p:sp>
          <p:nvSpPr>
            <p:cNvPr id="59410" name="Text Box 23">
              <a:extLst>
                <a:ext uri="{FF2B5EF4-FFF2-40B4-BE49-F238E27FC236}">
                  <a16:creationId xmlns:a16="http://schemas.microsoft.com/office/drawing/2014/main" id="{17803A85-7978-4179-805A-7825F928E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946"/>
              <a:ext cx="1296" cy="10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i="0">
                  <a:latin typeface="Franklin Gothic" pitchFamily="48" charset="0"/>
                </a:rPr>
                <a:t>Each decorator HAS-A (wraps) a component, which means the decorator has an instance variable that holds a reference to the component.</a:t>
              </a:r>
              <a:endParaRPr lang="en-US" altLang="en-US" i="0">
                <a:latin typeface="Franklin Gothic" pitchFamily="48" charset="0"/>
              </a:endParaRPr>
            </a:p>
          </p:txBody>
        </p:sp>
        <p:sp>
          <p:nvSpPr>
            <p:cNvPr id="59411" name="AutoShape 24">
              <a:extLst>
                <a:ext uri="{FF2B5EF4-FFF2-40B4-BE49-F238E27FC236}">
                  <a16:creationId xmlns:a16="http://schemas.microsoft.com/office/drawing/2014/main" id="{EBB6BCA9-4EA9-4063-A17D-BA87D4135C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074536">
              <a:off x="3888" y="1008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818" name="Group 26">
            <a:extLst>
              <a:ext uri="{FF2B5EF4-FFF2-40B4-BE49-F238E27FC236}">
                <a16:creationId xmlns:a16="http://schemas.microsoft.com/office/drawing/2014/main" id="{C9E1318E-04C5-4DB0-9124-B8A6AA275F1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343400"/>
            <a:ext cx="2895600" cy="1066800"/>
            <a:chOff x="288" y="1008"/>
            <a:chExt cx="1824" cy="672"/>
          </a:xfrm>
        </p:grpSpPr>
        <p:sp>
          <p:nvSpPr>
            <p:cNvPr id="59408" name="Text Box 27">
              <a:extLst>
                <a:ext uri="{FF2B5EF4-FFF2-40B4-BE49-F238E27FC236}">
                  <a16:creationId xmlns:a16="http://schemas.microsoft.com/office/drawing/2014/main" id="{A7B9CF09-1EF7-4770-B09A-3207710A7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08"/>
              <a:ext cx="1536" cy="6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i="0">
                  <a:latin typeface="Franklin Gothic" pitchFamily="48" charset="0"/>
                </a:rPr>
                <a:t>The ConcreteDecorator has an instance variable for the thing it decorates (the Component the Decorator wraps).</a:t>
              </a:r>
              <a:endParaRPr lang="en-US" altLang="en-US" i="0">
                <a:latin typeface="Franklin Gothic" pitchFamily="48" charset="0"/>
              </a:endParaRPr>
            </a:p>
          </p:txBody>
        </p:sp>
        <p:sp>
          <p:nvSpPr>
            <p:cNvPr id="59409" name="AutoShape 28">
              <a:extLst>
                <a:ext uri="{FF2B5EF4-FFF2-40B4-BE49-F238E27FC236}">
                  <a16:creationId xmlns:a16="http://schemas.microsoft.com/office/drawing/2014/main" id="{DEB615C9-9528-4BA5-A75C-B9E82E2A2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88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824" name="Group 32">
            <a:extLst>
              <a:ext uri="{FF2B5EF4-FFF2-40B4-BE49-F238E27FC236}">
                <a16:creationId xmlns:a16="http://schemas.microsoft.com/office/drawing/2014/main" id="{6E272C2E-3E7B-49AC-AA01-68862DD7485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800600"/>
            <a:ext cx="2514600" cy="838200"/>
            <a:chOff x="4176" y="2928"/>
            <a:chExt cx="1584" cy="528"/>
          </a:xfrm>
        </p:grpSpPr>
        <p:sp>
          <p:nvSpPr>
            <p:cNvPr id="59406" name="Text Box 30">
              <a:extLst>
                <a:ext uri="{FF2B5EF4-FFF2-40B4-BE49-F238E27FC236}">
                  <a16:creationId xmlns:a16="http://schemas.microsoft.com/office/drawing/2014/main" id="{AA021D5C-CC93-479A-9DE4-A82046201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28"/>
              <a:ext cx="1536" cy="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i="0">
                  <a:latin typeface="Franklin Gothic" pitchFamily="48" charset="0"/>
                </a:rPr>
                <a:t>Decorators can extend the state of the component.</a:t>
              </a:r>
              <a:endParaRPr lang="en-US" altLang="en-US" i="0">
                <a:latin typeface="Franklin Gothic" pitchFamily="48" charset="0"/>
              </a:endParaRPr>
            </a:p>
          </p:txBody>
        </p:sp>
        <p:sp>
          <p:nvSpPr>
            <p:cNvPr id="59407" name="AutoShape 31">
              <a:extLst>
                <a:ext uri="{FF2B5EF4-FFF2-40B4-BE49-F238E27FC236}">
                  <a16:creationId xmlns:a16="http://schemas.microsoft.com/office/drawing/2014/main" id="{FCC0874D-991C-441D-AB5E-D17A02009B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76" y="3264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828" name="Group 36">
            <a:extLst>
              <a:ext uri="{FF2B5EF4-FFF2-40B4-BE49-F238E27FC236}">
                <a16:creationId xmlns:a16="http://schemas.microsoft.com/office/drawing/2014/main" id="{DB84F443-2E8F-4DA2-A5B6-AB33AEB08B7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616576"/>
            <a:ext cx="3276600" cy="1165225"/>
            <a:chOff x="240" y="3408"/>
            <a:chExt cx="2064" cy="734"/>
          </a:xfrm>
        </p:grpSpPr>
        <p:sp>
          <p:nvSpPr>
            <p:cNvPr id="59404" name="Text Box 34">
              <a:extLst>
                <a:ext uri="{FF2B5EF4-FFF2-40B4-BE49-F238E27FC236}">
                  <a16:creationId xmlns:a16="http://schemas.microsoft.com/office/drawing/2014/main" id="{F634CE3B-60D6-4069-B269-1891A242D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408"/>
              <a:ext cx="1824" cy="7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i="0">
                  <a:latin typeface="Franklin Gothic" pitchFamily="48" charset="0"/>
                </a:rPr>
                <a:t>Decorators can add new methods; however, new behavior is typically added by doing computation before or after an existing method in the component.</a:t>
              </a:r>
              <a:endParaRPr lang="en-US" altLang="en-US" i="0">
                <a:latin typeface="Franklin Gothic" pitchFamily="48" charset="0"/>
              </a:endParaRPr>
            </a:p>
          </p:txBody>
        </p:sp>
        <p:sp>
          <p:nvSpPr>
            <p:cNvPr id="59405" name="AutoShape 35">
              <a:extLst>
                <a:ext uri="{FF2B5EF4-FFF2-40B4-BE49-F238E27FC236}">
                  <a16:creationId xmlns:a16="http://schemas.microsoft.com/office/drawing/2014/main" id="{C21D1475-072D-4B01-864A-4457BEB40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552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A22E6EE-1EFC-4D02-8726-CCB7601F5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now Starbuzz v. 3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61443" name="Picture 5" descr="decorator_06">
            <a:extLst>
              <a:ext uri="{FF2B5EF4-FFF2-40B4-BE49-F238E27FC236}">
                <a16:creationId xmlns:a16="http://schemas.microsoft.com/office/drawing/2014/main" id="{D341DAD5-C83E-46B1-AFDE-D14FDE3E95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7239000" cy="4745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6" name="Text Box 6">
            <a:extLst>
              <a:ext uri="{FF2B5EF4-FFF2-40B4-BE49-F238E27FC236}">
                <a16:creationId xmlns:a16="http://schemas.microsoft.com/office/drawing/2014/main" id="{66D52796-5EEC-49B3-B1A6-3C213E47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47800"/>
            <a:ext cx="1905000" cy="7381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Beverage acts as our abstract component class.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9EA36D70-160E-484D-8541-588BD1CE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495800"/>
            <a:ext cx="1600200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The four concrete components, one per coffee type.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9F25B3BD-A6F5-4728-B698-3DFABF8E1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72200"/>
            <a:ext cx="48768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Condiment decorators; note which methods they need to implement – both cost() and getDescription().</a:t>
            </a:r>
            <a:endParaRPr lang="en-US" altLang="en-US" i="0"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  <p:bldP spid="35847" grpId="0" animBg="1"/>
      <p:bldP spid="358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E9AF4B6-0761-4F47-876D-5BBC6B4D9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You try…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D4E3691-E05B-44A2-A591-850D1B17F74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Make a picture for what happens when the order is for a "double mocha soy latte with whip"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Label costs edges…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Coffees:</a:t>
            </a:r>
          </a:p>
          <a:p>
            <a:pPr marL="457200" lvl="1" indent="0"/>
            <a:r>
              <a:rPr lang="en-US" altLang="en-US" sz="1800">
                <a:ea typeface="ＭＳ Ｐゴシック" panose="020B0600070205080204" pitchFamily="34" charset="-128"/>
              </a:rPr>
              <a:t>House Blend: 0.89</a:t>
            </a:r>
          </a:p>
          <a:p>
            <a:pPr marL="457200" lvl="1" indent="0"/>
            <a:r>
              <a:rPr lang="en-US" altLang="en-US" sz="1800">
                <a:ea typeface="ＭＳ Ｐゴシック" panose="020B0600070205080204" pitchFamily="34" charset="-128"/>
              </a:rPr>
              <a:t>Dark Roast: 0.99</a:t>
            </a:r>
          </a:p>
          <a:p>
            <a:pPr marL="457200" lvl="1" indent="0"/>
            <a:r>
              <a:rPr lang="en-US" altLang="en-US" sz="1800">
                <a:ea typeface="ＭＳ Ｐゴシック" panose="020B0600070205080204" pitchFamily="34" charset="-128"/>
              </a:rPr>
              <a:t>Decaf: 1.05</a:t>
            </a:r>
          </a:p>
          <a:p>
            <a:pPr marL="457200" lvl="1" indent="0"/>
            <a:r>
              <a:rPr lang="en-US" altLang="en-US" sz="1800">
                <a:ea typeface="ＭＳ Ｐゴシック" panose="020B0600070205080204" pitchFamily="34" charset="-128"/>
              </a:rPr>
              <a:t>Espresso: 1.99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Condiments:</a:t>
            </a:r>
          </a:p>
          <a:p>
            <a:pPr marL="457200" lvl="1" indent="0"/>
            <a:r>
              <a:rPr lang="en-US" altLang="en-US" sz="1800">
                <a:ea typeface="ＭＳ Ｐゴシック" panose="020B0600070205080204" pitchFamily="34" charset="-128"/>
              </a:rPr>
              <a:t>Steamed Milk: 0.10</a:t>
            </a:r>
          </a:p>
          <a:p>
            <a:pPr marL="457200" lvl="1" indent="0"/>
            <a:r>
              <a:rPr lang="en-US" altLang="en-US" sz="1800">
                <a:ea typeface="ＭＳ Ｐゴシック" panose="020B0600070205080204" pitchFamily="34" charset="-128"/>
              </a:rPr>
              <a:t>Mocha: 0.20</a:t>
            </a:r>
          </a:p>
          <a:p>
            <a:pPr marL="457200" lvl="1" indent="0"/>
            <a:r>
              <a:rPr lang="en-US" altLang="en-US" sz="1800">
                <a:ea typeface="ＭＳ Ｐゴシック" panose="020B0600070205080204" pitchFamily="34" charset="-128"/>
              </a:rPr>
              <a:t>Soy: 0.15</a:t>
            </a:r>
          </a:p>
          <a:p>
            <a:pPr marL="457200" lvl="1" indent="0"/>
            <a:r>
              <a:rPr lang="en-US" altLang="en-US" sz="1800">
                <a:ea typeface="ＭＳ Ｐゴシック" panose="020B0600070205080204" pitchFamily="34" charset="-128"/>
              </a:rPr>
              <a:t>Whip: 0.10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C8DD8DA-F1DA-4F6B-8BB4-6E2A350F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Answer…</a:t>
            </a:r>
          </a:p>
        </p:txBody>
      </p:sp>
      <p:sp>
        <p:nvSpPr>
          <p:cNvPr id="65539" name="Oval 3">
            <a:extLst>
              <a:ext uri="{FF2B5EF4-FFF2-40B4-BE49-F238E27FC236}">
                <a16:creationId xmlns:a16="http://schemas.microsoft.com/office/drawing/2014/main" id="{41D65680-38BA-4078-8BAF-E77CF8BE8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743200"/>
            <a:ext cx="1905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CF0E24B1-5801-489F-B260-6453E12DB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505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0"/>
              <a:t>House Blend</a:t>
            </a:r>
          </a:p>
        </p:txBody>
      </p:sp>
      <p:sp>
        <p:nvSpPr>
          <p:cNvPr id="65541" name="Oval 5">
            <a:extLst>
              <a:ext uri="{FF2B5EF4-FFF2-40B4-BE49-F238E27FC236}">
                <a16:creationId xmlns:a16="http://schemas.microsoft.com/office/drawing/2014/main" id="{61BEC5EB-0EE1-44C7-AB2A-871DDABF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590800"/>
            <a:ext cx="2667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B89062D0-557E-46B7-83EE-6A7B58A9B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86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0"/>
              <a:t>Soy</a:t>
            </a:r>
          </a:p>
        </p:txBody>
      </p:sp>
      <p:sp>
        <p:nvSpPr>
          <p:cNvPr id="65543" name="Oval 7">
            <a:extLst>
              <a:ext uri="{FF2B5EF4-FFF2-40B4-BE49-F238E27FC236}">
                <a16:creationId xmlns:a16="http://schemas.microsoft.com/office/drawing/2014/main" id="{BB63984F-01CC-4CB3-987B-87C2FB10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38400"/>
            <a:ext cx="3581400" cy="2147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0B4026CD-E63E-4AB5-BC90-ABB0BDA2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267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0"/>
              <a:t>Mocha</a:t>
            </a:r>
          </a:p>
        </p:txBody>
      </p:sp>
      <p:sp>
        <p:nvSpPr>
          <p:cNvPr id="65545" name="Oval 9">
            <a:extLst>
              <a:ext uri="{FF2B5EF4-FFF2-40B4-BE49-F238E27FC236}">
                <a16:creationId xmlns:a16="http://schemas.microsoft.com/office/drawing/2014/main" id="{3D064881-1705-4361-A19F-4FF54568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86001"/>
            <a:ext cx="4495800" cy="2695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7AB460F6-196E-465E-8510-EBEDD5C9E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0"/>
              <a:t>Mocha</a:t>
            </a:r>
          </a:p>
        </p:txBody>
      </p:sp>
      <p:sp>
        <p:nvSpPr>
          <p:cNvPr id="65547" name="Oval 11">
            <a:extLst>
              <a:ext uri="{FF2B5EF4-FFF2-40B4-BE49-F238E27FC236}">
                <a16:creationId xmlns:a16="http://schemas.microsoft.com/office/drawing/2014/main" id="{FE9EE63F-1BBF-4402-96F8-D0016EB1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57401"/>
            <a:ext cx="5715000" cy="3425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68AC4052-B89B-44B2-BB41-4C542A761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0"/>
              <a:t>Whip</a:t>
            </a:r>
          </a:p>
        </p:txBody>
      </p:sp>
      <p:sp>
        <p:nvSpPr>
          <p:cNvPr id="86029" name="Line 13">
            <a:extLst>
              <a:ext uri="{FF2B5EF4-FFF2-40B4-BE49-F238E27FC236}">
                <a16:creationId xmlns:a16="http://schemas.microsoft.com/office/drawing/2014/main" id="{96045472-96A0-4968-85E3-E327F28E1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491C5DEC-B7B3-4099-9D8F-3BFE29EE0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19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cost()</a:t>
            </a:r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DE953FDE-90B8-4BD1-8606-1D371338A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19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7054E957-584A-416A-AC0B-DB526A929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148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cost()</a:t>
            </a:r>
          </a:p>
        </p:txBody>
      </p:sp>
      <p:sp>
        <p:nvSpPr>
          <p:cNvPr id="86033" name="Line 17">
            <a:extLst>
              <a:ext uri="{FF2B5EF4-FFF2-40B4-BE49-F238E27FC236}">
                <a16:creationId xmlns:a16="http://schemas.microsoft.com/office/drawing/2014/main" id="{A7D230D6-A343-4AB7-BB6F-18EC5B50B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114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440390E6-4313-4F59-B32C-D2452CC41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733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Text Box 19">
            <a:extLst>
              <a:ext uri="{FF2B5EF4-FFF2-40B4-BE49-F238E27FC236}">
                <a16:creationId xmlns:a16="http://schemas.microsoft.com/office/drawing/2014/main" id="{49120528-5FA6-4081-8C08-F6D20E7F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cost()</a:t>
            </a:r>
          </a:p>
        </p:txBody>
      </p:sp>
      <p:sp>
        <p:nvSpPr>
          <p:cNvPr id="86036" name="Text Box 20">
            <a:extLst>
              <a:ext uri="{FF2B5EF4-FFF2-40B4-BE49-F238E27FC236}">
                <a16:creationId xmlns:a16="http://schemas.microsoft.com/office/drawing/2014/main" id="{8DE748DD-7B19-4EA5-BE7C-CE3131545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429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cost()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08F9D147-93E0-483C-893B-2CDE8CC8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004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cost()</a:t>
            </a: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4AB27E6E-F1E8-4655-9C33-4A509BA40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429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041" name="AutoShape 25">
            <a:extLst>
              <a:ext uri="{FF2B5EF4-FFF2-40B4-BE49-F238E27FC236}">
                <a16:creationId xmlns:a16="http://schemas.microsoft.com/office/drawing/2014/main" id="{20A0059D-1077-47EC-8528-23EA1C6330FF}"/>
              </a:ext>
            </a:extLst>
          </p:cNvPr>
          <p:cNvCxnSpPr>
            <a:cxnSpLocks noChangeShapeType="1"/>
            <a:stCxn id="86037" idx="0"/>
            <a:endCxn id="86036" idx="0"/>
          </p:cNvCxnSpPr>
          <p:nvPr/>
        </p:nvCxnSpPr>
        <p:spPr bwMode="auto">
          <a:xfrm rot="16200000" flipH="1" flipV="1">
            <a:off x="7315200" y="2895600"/>
            <a:ext cx="228600" cy="838200"/>
          </a:xfrm>
          <a:prstGeom prst="curvedConnector3">
            <a:avLst>
              <a:gd name="adj1" fmla="val -100000"/>
            </a:avLst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42" name="AutoShape 26">
            <a:extLst>
              <a:ext uri="{FF2B5EF4-FFF2-40B4-BE49-F238E27FC236}">
                <a16:creationId xmlns:a16="http://schemas.microsoft.com/office/drawing/2014/main" id="{116D8978-2465-4824-A358-B79F2A3FFE4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324600" y="3429000"/>
            <a:ext cx="685800" cy="381000"/>
          </a:xfrm>
          <a:prstGeom prst="curvedConnector2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43" name="AutoShape 27">
            <a:extLst>
              <a:ext uri="{FF2B5EF4-FFF2-40B4-BE49-F238E27FC236}">
                <a16:creationId xmlns:a16="http://schemas.microsoft.com/office/drawing/2014/main" id="{01E417C6-F08D-49D5-854A-A4A9FFC106D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5791200" y="3581400"/>
            <a:ext cx="228600" cy="838200"/>
          </a:xfrm>
          <a:prstGeom prst="curvedConnector3">
            <a:avLst>
              <a:gd name="adj1" fmla="val -100000"/>
            </a:avLst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44" name="AutoShape 28">
            <a:extLst>
              <a:ext uri="{FF2B5EF4-FFF2-40B4-BE49-F238E27FC236}">
                <a16:creationId xmlns:a16="http://schemas.microsoft.com/office/drawing/2014/main" id="{8AE7A42F-821D-46B4-AB5A-A23462BDE77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4953000" y="3886200"/>
            <a:ext cx="228600" cy="838200"/>
          </a:xfrm>
          <a:prstGeom prst="curvedConnector3">
            <a:avLst>
              <a:gd name="adj1" fmla="val -100000"/>
            </a:avLst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45" name="AutoShape 29">
            <a:extLst>
              <a:ext uri="{FF2B5EF4-FFF2-40B4-BE49-F238E27FC236}">
                <a16:creationId xmlns:a16="http://schemas.microsoft.com/office/drawing/2014/main" id="{CFAFAC2A-314D-49B7-A941-BB5F7C03F93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200400" y="4419600"/>
            <a:ext cx="12954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46" name="Text Box 30">
            <a:extLst>
              <a:ext uri="{FF2B5EF4-FFF2-40B4-BE49-F238E27FC236}">
                <a16:creationId xmlns:a16="http://schemas.microsoft.com/office/drawing/2014/main" id="{1F69DB86-359A-4F38-9C93-39A721F60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67000"/>
            <a:ext cx="685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0.89</a:t>
            </a:r>
          </a:p>
        </p:txBody>
      </p:sp>
      <p:sp>
        <p:nvSpPr>
          <p:cNvPr id="86047" name="Text Box 31">
            <a:extLst>
              <a:ext uri="{FF2B5EF4-FFF2-40B4-BE49-F238E27FC236}">
                <a16:creationId xmlns:a16="http://schemas.microsoft.com/office/drawing/2014/main" id="{0B6604F6-E12B-4080-A924-93FD185B1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685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0.15</a:t>
            </a:r>
          </a:p>
        </p:txBody>
      </p:sp>
      <p:sp>
        <p:nvSpPr>
          <p:cNvPr id="86048" name="Text Box 32">
            <a:extLst>
              <a:ext uri="{FF2B5EF4-FFF2-40B4-BE49-F238E27FC236}">
                <a16:creationId xmlns:a16="http://schemas.microsoft.com/office/drawing/2014/main" id="{136DE459-BBF7-4562-96D2-F7DD145CD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276600"/>
            <a:ext cx="685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0.20</a:t>
            </a:r>
          </a:p>
        </p:txBody>
      </p:sp>
      <p:sp>
        <p:nvSpPr>
          <p:cNvPr id="86049" name="Text Box 33">
            <a:extLst>
              <a:ext uri="{FF2B5EF4-FFF2-40B4-BE49-F238E27FC236}">
                <a16:creationId xmlns:a16="http://schemas.microsoft.com/office/drawing/2014/main" id="{FB938DF2-5171-4933-9F0A-D733004E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685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0.20</a:t>
            </a:r>
          </a:p>
        </p:txBody>
      </p:sp>
      <p:sp>
        <p:nvSpPr>
          <p:cNvPr id="86050" name="Text Box 34">
            <a:extLst>
              <a:ext uri="{FF2B5EF4-FFF2-40B4-BE49-F238E27FC236}">
                <a16:creationId xmlns:a16="http://schemas.microsoft.com/office/drawing/2014/main" id="{240C7F49-083F-4FC8-BF9B-CD612E143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62400"/>
            <a:ext cx="685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0.10</a:t>
            </a:r>
          </a:p>
        </p:txBody>
      </p:sp>
      <p:sp>
        <p:nvSpPr>
          <p:cNvPr id="86051" name="Text Box 35">
            <a:extLst>
              <a:ext uri="{FF2B5EF4-FFF2-40B4-BE49-F238E27FC236}">
                <a16:creationId xmlns:a16="http://schemas.microsoft.com/office/drawing/2014/main" id="{A0315E66-6124-4FD0-A76F-D8396ADB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0"/>
            <a:ext cx="685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$1.54</a:t>
            </a: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C6532F4A-BC4F-45FC-92A2-AC57A585D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1"/>
            <a:ext cx="2438400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Should I put a question like this on the final/midterm?</a:t>
            </a:r>
            <a:endParaRPr lang="en-US" altLang="en-US" i="0"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0" grpId="0"/>
      <p:bldP spid="86032" grpId="0"/>
      <p:bldP spid="86035" grpId="0"/>
      <p:bldP spid="86036" grpId="0"/>
      <p:bldP spid="86037" grpId="0"/>
      <p:bldP spid="86046" grpId="0" animBg="1"/>
      <p:bldP spid="86047" grpId="0" animBg="1"/>
      <p:bldP spid="86048" grpId="0" animBg="1"/>
      <p:bldP spid="86049" grpId="0" animBg="1"/>
      <p:bldP spid="86050" grpId="0" animBg="1"/>
      <p:bldP spid="86051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909D084-23CC-4456-B86D-CEF54B6BD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Deep thought moment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04CC622-EA33-456F-ABDA-88702885C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would you implement the cost() method of the coffees and condiments?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EEC7562-E0A0-4CC8-A2AE-988CC156C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Let’s start looking at real code…</a:t>
            </a:r>
            <a:endParaRPr lang="en-US" altLang="en-US" sz="36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89C36EF5-9EC2-4E9E-992A-6BD9F4D99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1"/>
            <a:ext cx="6781800" cy="20161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Beverage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string description = “Unknown Beverage”;</a:t>
            </a:r>
            <a:br>
              <a:rPr lang="en-CA" altLang="en-US" i="0">
                <a:latin typeface="Franklin Gothic" pitchFamily="48" charset="0"/>
              </a:rPr>
            </a:b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string getDescription()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return description;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virtual double cost() = 0;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69636" name="Text Box 5">
            <a:extLst>
              <a:ext uri="{FF2B5EF4-FFF2-40B4-BE49-F238E27FC236}">
                <a16:creationId xmlns:a16="http://schemas.microsoft.com/office/drawing/2014/main" id="{72F8D87B-341B-4F22-9235-B7397352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038601"/>
            <a:ext cx="6781800" cy="7397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CondimentDecorator : Beverage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virtual string getDescription() = 0;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5A787AEC-4998-4B23-A3EB-95C44D8A7A0A}"/>
              </a:ext>
            </a:extLst>
          </p:cNvPr>
          <p:cNvSpPr/>
          <p:nvPr/>
        </p:nvSpPr>
        <p:spPr>
          <a:xfrm>
            <a:off x="4635500" y="3048001"/>
            <a:ext cx="1752600" cy="6445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Abstract base class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85A734B7-0D6C-4B2A-A499-95E811A68CFC}"/>
              </a:ext>
            </a:extLst>
          </p:cNvPr>
          <p:cNvSpPr/>
          <p:nvPr/>
        </p:nvSpPr>
        <p:spPr>
          <a:xfrm>
            <a:off x="5105400" y="4197351"/>
            <a:ext cx="2057400" cy="644525"/>
          </a:xfrm>
          <a:prstGeom prst="leftArrow">
            <a:avLst>
              <a:gd name="adj1" fmla="val 50000"/>
              <a:gd name="adj2" fmla="val 669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Abstract base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F46C592-EF26-4498-A422-B56CC6558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now let’s code some base beverages</a:t>
            </a:r>
            <a:endParaRPr lang="en-US" altLang="en-US" sz="32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1683" name="Text Box 4">
            <a:extLst>
              <a:ext uri="{FF2B5EF4-FFF2-40B4-BE49-F238E27FC236}">
                <a16:creationId xmlns:a16="http://schemas.microsoft.com/office/drawing/2014/main" id="{4E9E655C-8A2C-4790-99A2-8B92FDF6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1"/>
            <a:ext cx="6781800" cy="20161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Decaf : Beverage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Decaf()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description = “Decaf abomination”;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double cost()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return 1.10;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59E89E27-6BEE-4F78-BCC2-AF2B61ABF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86201"/>
            <a:ext cx="6781800" cy="20161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HouseBlend : Beverage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HouseBlend()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description = “HouseBlend Acid-Reflux Generator”;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double cost()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return 1.00;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A5040628-3D48-435C-9C96-FBFF27E70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1"/>
            <a:ext cx="2209800" cy="7397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How about Espresso and DarkRoast? (Hint: This is a great exam question.)</a:t>
            </a:r>
            <a:endParaRPr lang="en-US" altLang="en-US" i="0"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8E4E302-2E01-42FF-8F9D-0268E5819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74614"/>
            <a:ext cx="7292975" cy="579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Coding condiments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3731" name="Text Box 4">
            <a:extLst>
              <a:ext uri="{FF2B5EF4-FFF2-40B4-BE49-F238E27FC236}">
                <a16:creationId xmlns:a16="http://schemas.microsoft.com/office/drawing/2014/main" id="{8D2D83BB-9DDB-41B4-81A6-8858447A5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1"/>
            <a:ext cx="7772400" cy="32924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Whip : CondimentDecorator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Beverage beverage;</a:t>
            </a:r>
            <a:br>
              <a:rPr lang="en-CA" altLang="en-US" i="0">
                <a:latin typeface="Franklin Gothic" pitchFamily="48" charset="0"/>
              </a:rPr>
            </a:b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Whip (Beverage beverage)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this.beverage = beverage;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string getDescription()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return beverage.getDescription() + “, Whip”;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double cost()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return 0.40 + beverage.cost();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98A2069C-783A-4809-B901-2264964F6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81601"/>
            <a:ext cx="4876800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How about Mocha? Soy? Milk? (Hint: ditto)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41990" name="AutoShape 6">
            <a:extLst>
              <a:ext uri="{FF2B5EF4-FFF2-40B4-BE49-F238E27FC236}">
                <a16:creationId xmlns:a16="http://schemas.microsoft.com/office/drawing/2014/main" id="{53A21F81-5E34-4CE5-99D1-01387BB91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838200"/>
            <a:ext cx="381000" cy="825500"/>
          </a:xfrm>
          <a:prstGeom prst="downArrow">
            <a:avLst>
              <a:gd name="adj1" fmla="val 50000"/>
              <a:gd name="adj2" fmla="val 312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Subclass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209B4213-0CE6-402E-A98C-5A2D7DB03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29718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Recall: CondimentDecorator extends Beverage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B25183F1-1AE0-4FAA-B30C-7B0466D388CF}"/>
              </a:ext>
            </a:extLst>
          </p:cNvPr>
          <p:cNvSpPr/>
          <p:nvPr/>
        </p:nvSpPr>
        <p:spPr>
          <a:xfrm>
            <a:off x="4838700" y="1909763"/>
            <a:ext cx="723900" cy="35401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Has a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D2100AD9-397F-43A7-AC6E-9AF3CEA3BFF9}"/>
              </a:ext>
            </a:extLst>
          </p:cNvPr>
          <p:cNvSpPr/>
          <p:nvPr/>
        </p:nvSpPr>
        <p:spPr>
          <a:xfrm>
            <a:off x="4838700" y="2465388"/>
            <a:ext cx="1333500" cy="35401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constructor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16182AE-0F5E-4C45-9F81-F0BB5F4F1A87}"/>
              </a:ext>
            </a:extLst>
          </p:cNvPr>
          <p:cNvSpPr/>
          <p:nvPr/>
        </p:nvSpPr>
        <p:spPr>
          <a:xfrm>
            <a:off x="6096000" y="3322638"/>
            <a:ext cx="2971800" cy="35401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Add whip to superclass description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D93A66A9-6417-43D7-BCD6-5190814B4EB0}"/>
              </a:ext>
            </a:extLst>
          </p:cNvPr>
          <p:cNvSpPr/>
          <p:nvPr/>
        </p:nvSpPr>
        <p:spPr>
          <a:xfrm>
            <a:off x="5064126" y="4162426"/>
            <a:ext cx="2784475" cy="354013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Add cost to the superclass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  <p:bldP spid="41990" grpId="0" animBg="1"/>
      <p:bldP spid="41992" grpId="0" animBg="1"/>
      <p:bldP spid="2" grpId="0" animBg="1"/>
      <p:bldP spid="13" grpId="0" animBg="1"/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339FEF6-0790-47DE-BF62-AE8470439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Let’s serve some coffee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EA9CC350-6A3F-4F14-80F8-0E3047703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need the following drinks: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Ordinary Espresso.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Decaf with double Mocha, wrapped in whip (ugh).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HouseBlend with Soy, Mocha and Whip.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59729D0-6941-466A-8DCA-65BF40ECA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Coding </a:t>
            </a: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Coffee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58A9F7D8-F905-4CD0-B65F-95111301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00200"/>
            <a:ext cx="7924800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UIKaffeeHaus {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   int main () {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        Beverage beverage = new Espresso();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cout &lt;&lt;  beverage.getDescription() &lt;&lt; “ $” &lt;&lt; beverage.cost() &lt;&lt;endl;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        Beverage beverage2 = new Decaf();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beverage2 = new Mocha (beverage2);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beverage2 = new Mocha (beverage2);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beverage2 = new Whip (beverage2);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cout &lt;&lt;  beverage2.getDescription() &lt;&lt; “ $” &lt;&lt; beverage2.cost() &lt;&lt;endl;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        Beverage beverage3 = new HouseBlend();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beverage3 = new Soy (beverage3);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beverage3 = new Mocha (beverage3);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beverage3 = new Whip (beverage3);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cout &lt;&lt;  beverage3.getDescription() &lt;&lt; “ $” &lt;&lt; beverage3.cost() &lt;&lt;endl;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}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46084" name="Text Box 6">
            <a:extLst>
              <a:ext uri="{FF2B5EF4-FFF2-40B4-BE49-F238E27FC236}">
                <a16:creationId xmlns:a16="http://schemas.microsoft.com/office/drawing/2014/main" id="{C487699B-ED17-49E1-9BEF-47AFC6FE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241551"/>
            <a:ext cx="2133600" cy="307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Espresso $1.99</a:t>
            </a:r>
          </a:p>
        </p:txBody>
      </p:sp>
      <p:sp>
        <p:nvSpPr>
          <p:cNvPr id="46085" name="Text Box 7">
            <a:extLst>
              <a:ext uri="{FF2B5EF4-FFF2-40B4-BE49-F238E27FC236}">
                <a16:creationId xmlns:a16="http://schemas.microsoft.com/office/drawing/2014/main" id="{5649854E-DC78-461B-AAB6-FFBF2526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003551"/>
            <a:ext cx="3200400" cy="307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Decaf double Mocha </a:t>
            </a:r>
            <a:r>
              <a:rPr lang="en-CA" altLang="en-US" sz="800" i="0">
                <a:latin typeface="Franklin Gothic" pitchFamily="48" charset="0"/>
              </a:rPr>
              <a:t>with</a:t>
            </a:r>
            <a:r>
              <a:rPr lang="en-CA" altLang="en-US" i="0">
                <a:latin typeface="Franklin Gothic" pitchFamily="48" charset="0"/>
              </a:rPr>
              <a:t> whip $1.55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46086" name="Text Box 8">
            <a:extLst>
              <a:ext uri="{FF2B5EF4-FFF2-40B4-BE49-F238E27FC236}">
                <a16:creationId xmlns:a16="http://schemas.microsoft.com/office/drawing/2014/main" id="{3BD60DC1-E469-4837-BFA5-865C82089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222751"/>
            <a:ext cx="3886200" cy="307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HouseBlend </a:t>
            </a:r>
            <a:r>
              <a:rPr lang="en-CA" altLang="en-US" sz="800" i="0">
                <a:latin typeface="Franklin Gothic" pitchFamily="48" charset="0"/>
              </a:rPr>
              <a:t>with</a:t>
            </a:r>
            <a:r>
              <a:rPr lang="en-CA" altLang="en-US" i="0">
                <a:latin typeface="Franklin Gothic" pitchFamily="48" charset="0"/>
              </a:rPr>
              <a:t> Soy</a:t>
            </a:r>
            <a:r>
              <a:rPr lang="en-CA" altLang="en-US" sz="800" i="0">
                <a:latin typeface="Franklin Gothic" pitchFamily="48" charset="0"/>
              </a:rPr>
              <a:t>,</a:t>
            </a:r>
            <a:r>
              <a:rPr lang="en-CA" altLang="en-US" i="0">
                <a:latin typeface="Franklin Gothic" pitchFamily="48" charset="0"/>
              </a:rPr>
              <a:t> Mocha </a:t>
            </a:r>
            <a:r>
              <a:rPr lang="en-CA" altLang="en-US" sz="800" i="0">
                <a:latin typeface="Franklin Gothic" pitchFamily="48" charset="0"/>
              </a:rPr>
              <a:t>and</a:t>
            </a:r>
            <a:r>
              <a:rPr lang="en-CA" altLang="en-US" i="0">
                <a:latin typeface="Franklin Gothic" pitchFamily="48" charset="0"/>
              </a:rPr>
              <a:t> Whip $1.39</a:t>
            </a:r>
            <a:endParaRPr lang="en-US" altLang="en-US" i="0"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5" grpId="0" animBg="1"/>
      <p:bldP spid="460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0122B01-CA24-4390-BDB1-F8D754264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Starbuzz v. 2</a:t>
            </a:r>
          </a:p>
        </p:txBody>
      </p:sp>
      <p:pic>
        <p:nvPicPr>
          <p:cNvPr id="24579" name="Picture 5" descr="decorator_02">
            <a:extLst>
              <a:ext uri="{FF2B5EF4-FFF2-40B4-BE49-F238E27FC236}">
                <a16:creationId xmlns:a16="http://schemas.microsoft.com/office/drawing/2014/main" id="{2E977E23-C205-4CC0-B522-7CE63FD462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752600"/>
            <a:ext cx="6989763" cy="3970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6" name="Text Box 6">
            <a:extLst>
              <a:ext uri="{FF2B5EF4-FFF2-40B4-BE49-F238E27FC236}">
                <a16:creationId xmlns:a16="http://schemas.microsoft.com/office/drawing/2014/main" id="{73358A06-3F73-4398-ACE4-547193A7D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57800"/>
            <a:ext cx="4038600" cy="9159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0">
                <a:latin typeface="Franklin Gothic" pitchFamily="48" charset="0"/>
              </a:rPr>
              <a:t>Each cost method computes the cost of coffee along with the other condiments in order.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3C47B8A4-861A-4DE3-9D91-7775B2560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0"/>
            <a:ext cx="2209800" cy="64135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bg1"/>
                </a:solidFill>
                <a:latin typeface="Franklin Gothic" pitchFamily="48" charset="0"/>
              </a:rPr>
              <a:t>“Houston: We have a problem.”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4BE5CFC-37EE-4D8E-930A-A079987AD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Summary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980B873-323B-4D2F-924D-9AEBEF2ED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Inheritance: one form of extension, but not necessarily the best.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Principle: Favour composition over inheritance.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Principle: Classes should be open for extension by closed for modification.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Decorator Pattern provides an alternative to subclassing for extending behaviour.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You can wrap a component with any number of decorators.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Decorators can result in many small objects in our design; overuse can result in complexity.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9AB57DB-0591-4505-A485-137C4823F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 OO Principles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8075936-E38E-4915-B8F8-23E4F859D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dirty="0"/>
              <a:t>There exist many such principles. Here are some important ones:</a:t>
            </a:r>
          </a:p>
          <a:p>
            <a:pPr marL="990600" lvl="1" indent="-533400">
              <a:buFont typeface="Arial" charset="0"/>
              <a:buAutoNum type="arabicPeriod"/>
              <a:defRPr/>
            </a:pPr>
            <a:r>
              <a:rPr lang="en-US" dirty="0"/>
              <a:t>Encapsulate what varies.</a:t>
            </a:r>
          </a:p>
          <a:p>
            <a:pPr marL="990600" lvl="1" indent="-533400">
              <a:buFont typeface="Arial" charset="0"/>
              <a:buAutoNum type="arabicPeriod"/>
              <a:defRPr/>
            </a:pPr>
            <a:r>
              <a:rPr lang="en-US" dirty="0"/>
              <a:t>Program to interfaces, not implementations.</a:t>
            </a:r>
          </a:p>
          <a:p>
            <a:pPr marL="990600" lvl="1" indent="-533400">
              <a:buFont typeface="Arial" charset="0"/>
              <a:buAutoNum type="arabicPeriod"/>
              <a:defRPr/>
            </a:pPr>
            <a:r>
              <a:rPr lang="en-US" dirty="0"/>
              <a:t>Strive for loosely coupled designs between objects that interact (e.g., “event” vs. “responder”, “model” vs. “controller”)</a:t>
            </a:r>
          </a:p>
          <a:p>
            <a:pPr marL="609600" indent="-609600">
              <a:defRPr/>
            </a:pPr>
            <a:r>
              <a:rPr lang="en-US" dirty="0"/>
              <a:t>Which of these are violated in </a:t>
            </a:r>
            <a:r>
              <a:rPr lang="en-US" dirty="0" err="1"/>
              <a:t>Starbuzz</a:t>
            </a:r>
            <a:r>
              <a:rPr lang="en-US" dirty="0"/>
              <a:t> v.2?</a:t>
            </a:r>
          </a:p>
          <a:p>
            <a:pPr marL="857250" lvl="1" indent="-609600">
              <a:defRPr/>
            </a:pPr>
            <a:r>
              <a:rPr lang="en-US" dirty="0"/>
              <a:t>Hint: they’re violating two of them in a big way!</a:t>
            </a:r>
          </a:p>
          <a:p>
            <a:pPr marL="857250" lvl="1" indent="-609600">
              <a:defRPr/>
            </a:pPr>
            <a:r>
              <a:rPr lang="en-US" dirty="0"/>
              <a:t>I might ask you this in the oral exam if you choose this pattern.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BF1418D-9901-42D9-BA6A-5EC957387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Possible solution…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72A56BE-78B8-4BFD-AB58-BA59C25AAA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Perhaps we can use inheritance and instance variables</a:t>
            </a:r>
          </a:p>
          <a:p>
            <a:pPr marL="457200" lvl="1" indent="0"/>
            <a:r>
              <a:rPr lang="en-US" altLang="en-US" sz="2000">
                <a:ea typeface="ＭＳ Ｐゴシック" panose="020B0600070205080204" pitchFamily="34" charset="-128"/>
              </a:rPr>
              <a:t>We will add more methods to the superclass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cost() now implemented in superclass.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Subclasses override cost(), but use superclass version to compute total cost</a:t>
            </a:r>
          </a:p>
          <a:p>
            <a:pPr marL="457200" lvl="1" indent="0"/>
            <a:endParaRPr lang="en-US" altLang="en-US" sz="2000">
              <a:ea typeface="ＭＳ Ｐゴシック" panose="020B0600070205080204" pitchFamily="34" charset="-128"/>
            </a:endParaRPr>
          </a:p>
        </p:txBody>
      </p:sp>
      <p:pic>
        <p:nvPicPr>
          <p:cNvPr id="13317" name="Picture 5" descr="decorator_03">
            <a:extLst>
              <a:ext uri="{FF2B5EF4-FFF2-40B4-BE49-F238E27FC236}">
                <a16:creationId xmlns:a16="http://schemas.microsoft.com/office/drawing/2014/main" id="{91183C09-227E-4F40-81DC-BDE9BA6AC4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600201"/>
            <a:ext cx="1771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8BF0F6C-B344-4DBE-A222-2EBBA5CB3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add in subclasses…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0723" name="Picture 5" descr="decorator_04">
            <a:extLst>
              <a:ext uri="{FF2B5EF4-FFF2-40B4-BE49-F238E27FC236}">
                <a16:creationId xmlns:a16="http://schemas.microsoft.com/office/drawing/2014/main" id="{A91AEDEA-0A7C-4340-A859-06E124E183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4" y="1600201"/>
            <a:ext cx="54387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6" name="Text Box 6">
            <a:extLst>
              <a:ext uri="{FF2B5EF4-FFF2-40B4-BE49-F238E27FC236}">
                <a16:creationId xmlns:a16="http://schemas.microsoft.com/office/drawing/2014/main" id="{8B32C4F1-9C3A-48E9-B06C-D7822D787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0"/>
            <a:ext cx="2667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Superclass cost() calculates costs for all condiments.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8F9D7105-BCA6-4ECF-9564-F9B576AC3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43400"/>
            <a:ext cx="2667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Overridden cost() handles case of individual “base beverage”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A8191156-3766-459A-B425-C2451834C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267201"/>
            <a:ext cx="2667000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Each cost() method computes cost of beverage and then adds in condiment costs by invoking superclass cost().</a:t>
            </a:r>
            <a:endParaRPr lang="en-US" altLang="en-US" i="0"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8" grpId="0" animBg="1"/>
      <p:bldP spid="153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2670BB7-46B5-4481-9FE2-D8079135F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and stir.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2639E3A2-E4A8-407B-B296-DC9D12268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3429000" cy="429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Beverage {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   double cost() {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        double condiment_cost = 0.0;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if (hasMilk())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    condiment_cost += 0.50;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} 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if (hasSoy())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    condiment_cost += 0.55;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}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if (hasMocha())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    condiment_cost += 0.30;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}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if (hasWhip())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   condiment_cost += 0.40;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}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return condiment_cost;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1230EFE4-54D8-441F-8424-391CFA1F3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0"/>
            <a:ext cx="3733800" cy="2122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class Decaf extends Beverage {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    Decaf ()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description = “Character-less Decaf”;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double cost() {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    return 1.10 + super.cost();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    }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}</a:t>
            </a:r>
            <a:endParaRPr lang="en-US" altLang="en-US" i="0">
              <a:latin typeface="Franklin Gothic" pitchFamily="48" charset="0"/>
            </a:endParaRP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FBBE5773-BD79-4A4F-96AC-F3137084B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3733800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i="1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 i="1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 i="1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i="0">
                <a:latin typeface="Franklin Gothic" pitchFamily="48" charset="0"/>
              </a:rPr>
              <a:t>// using the beverages …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…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Beverage decaf_with_soy = new Decaf();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decaf_with_soy.setSoy();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…</a:t>
            </a:r>
            <a:br>
              <a:rPr lang="en-CA" altLang="en-US" i="0">
                <a:latin typeface="Franklin Gothic" pitchFamily="48" charset="0"/>
              </a:rPr>
            </a:br>
            <a:r>
              <a:rPr lang="en-CA" altLang="en-US" i="0">
                <a:latin typeface="Franklin Gothic" pitchFamily="48" charset="0"/>
              </a:rPr>
              <a:t>cout &lt;&lt;  decaf_with_soy.cost() &lt;&lt; endl;</a:t>
            </a:r>
            <a:endParaRPr lang="en-US" altLang="en-US" i="0">
              <a:latin typeface="Franklin Gothic" pitchFamily="4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D92829-F80A-43FB-8501-3A599933C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4864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640CACB-B0C6-4386-B474-39CE5EE0F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But alas and alack …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2D7439F-A719-489D-AFE2-553C10464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there are problems.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happens when condiment costs change?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happens when new condiments are added?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happens when we have new beverages for which condiments are not appropriate (i.e., SweepedTea)?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a customer wants triple whip? double mocha?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51F14F3-48D9-4C2C-993A-C0A836FAE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Inheritance: not a silver bullet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2D88317-608D-41E8-8C46-1251307033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Note that inheritance is powerful!</a:t>
            </a:r>
          </a:p>
          <a:p>
            <a:pPr marL="533400" indent="-533400"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However, it does not always lead to most flexible or extensible designs.</a:t>
            </a:r>
          </a:p>
          <a:p>
            <a:pPr marL="533400" indent="-533400"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Basic problem: behaviour inherited by subclassing is static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i.e., happens at compile time</a:t>
            </a:r>
          </a:p>
          <a:p>
            <a:pPr marL="533400" indent="-533400">
              <a:buFont typeface="Wingdings" panose="05000000000000000000" pitchFamily="2" charset="2"/>
              <a:buChar char="²"/>
            </a:pPr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Two design principles will help us here: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CA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Favour composition over inheritance.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CA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Classes should be open for extension, but not for modification.</a:t>
            </a:r>
            <a:endParaRPr lang="en-US" altLang="en-US" b="1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Microsoft Office PowerPoint</Application>
  <PresentationFormat>Widescreen</PresentationFormat>
  <Paragraphs>239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Franklin Gothic</vt:lpstr>
      <vt:lpstr>Myriad Roman</vt:lpstr>
      <vt:lpstr>Wingdings</vt:lpstr>
      <vt:lpstr>Wingdings 2</vt:lpstr>
      <vt:lpstr>Office Theme</vt:lpstr>
      <vt:lpstr>A first design</vt:lpstr>
      <vt:lpstr>Business is changing and expanding…</vt:lpstr>
      <vt:lpstr>Starbuzz v. 2</vt:lpstr>
      <vt:lpstr>Some OO Principles</vt:lpstr>
      <vt:lpstr>Possible solution…</vt:lpstr>
      <vt:lpstr>And add in subclasses…</vt:lpstr>
      <vt:lpstr>… and stir.</vt:lpstr>
      <vt:lpstr>But alas and alack …</vt:lpstr>
      <vt:lpstr>Inheritance: not a silver bullet</vt:lpstr>
      <vt:lpstr>Composition vs. Inheritance?</vt:lpstr>
      <vt:lpstr>Our goal:</vt:lpstr>
      <vt:lpstr>One solution:  Decorator pattern</vt:lpstr>
      <vt:lpstr>… A real Decorator pattern</vt:lpstr>
      <vt:lpstr>Step 1: Start with Decaf object</vt:lpstr>
      <vt:lpstr>Steps 2 &amp; 3: Customer wants double-mocha</vt:lpstr>
      <vt:lpstr>Step 4: Add the whip</vt:lpstr>
      <vt:lpstr>Calculating the costs</vt:lpstr>
      <vt:lpstr>What will be apparent about Decorators:</vt:lpstr>
      <vt:lpstr>Decorator pattern defined</vt:lpstr>
      <vt:lpstr>Decorator Pattern definition</vt:lpstr>
      <vt:lpstr>And now Starbuzz v. 3</vt:lpstr>
      <vt:lpstr>You try…</vt:lpstr>
      <vt:lpstr>Answer…</vt:lpstr>
      <vt:lpstr>Deep thought moment</vt:lpstr>
      <vt:lpstr>Let’s start looking at real code…</vt:lpstr>
      <vt:lpstr>And now let’s code some base beverages</vt:lpstr>
      <vt:lpstr>Coding condiments</vt:lpstr>
      <vt:lpstr>Let’s serve some coffee</vt:lpstr>
      <vt:lpstr>Coding  Coffee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design</dc:title>
  <dc:creator>Walko, Robert (robe6580@vandals.uidaho.edu)</dc:creator>
  <cp:lastModifiedBy>Walko, Robert (robe6580@vandals.uidaho.edu)</cp:lastModifiedBy>
  <cp:revision>1</cp:revision>
  <dcterms:created xsi:type="dcterms:W3CDTF">2022-03-01T16:29:44Z</dcterms:created>
  <dcterms:modified xsi:type="dcterms:W3CDTF">2022-03-01T16:30:04Z</dcterms:modified>
</cp:coreProperties>
</file>