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267" r:id="rId3"/>
    <p:sldId id="268" r:id="rId4"/>
    <p:sldId id="269" r:id="rId5"/>
    <p:sldId id="270" r:id="rId6"/>
    <p:sldId id="271" r:id="rId7"/>
    <p:sldId id="264" r:id="rId8"/>
    <p:sldId id="272" r:id="rId9"/>
    <p:sldId id="286" r:id="rId10"/>
    <p:sldId id="287" r:id="rId11"/>
    <p:sldId id="290" r:id="rId12"/>
    <p:sldId id="288" r:id="rId13"/>
    <p:sldId id="289" r:id="rId14"/>
    <p:sldId id="291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2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76B5E-9610-454A-9B69-80EC4702FDD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E2C0F-6A96-478E-927D-A36D4F8B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6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D0DD7FF-F653-4E8F-8CA3-E292D97D8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DC9D22-28DC-4E7D-A774-28040383EA73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8A8EDC5-4F7A-4D80-A160-AAF9B076F9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42BADC2-B48E-48E2-A924-5E215BA6A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35C5976-AA34-4B0D-9E21-8BC8DC0A6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9197A4-DCEC-4B6E-9271-0E02BFFFE6EA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A371D08-E631-4DF0-9EF9-CB43782532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5794C88-9441-4191-B11C-6476E9F45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F57DB38-ED50-4384-BE90-B68EA608AE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485A2E-02B3-4637-8FD7-59E89941934C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757BC1A-F139-4956-95BC-6C155CDD7A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579C144-F5F6-45D5-B633-1C2ADD437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99B1E2E-384D-4B8C-877A-6003640911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A995BC-F326-4196-AFB7-B0E49F414EAB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D87CE13-3E69-4B9F-A487-4AB4E1F5E9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E19F17E-BA74-4CD5-AECC-42EBF20BE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7230FDA7-E736-4F89-A861-E60C982E5D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2E39AE-9F87-4B0B-B76F-6B14FCCEE4D9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17268C4-0178-4E62-AC56-D305672F34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2E768ED-935E-4F16-8DEB-AEE92C340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E6AA49B-DE92-4B2C-A547-0DF6D3E211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211865-4510-4511-95D8-D85896A8342E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1740180-65A0-4332-92FB-D92974F339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97BE2B8-3373-41C7-A28C-04CDD84DD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B8EF927-3219-44F2-9E16-5C87B2FEC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CA0894-4C5B-4522-BDEA-9C93F695A079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71F0E57-7D11-4893-A2AA-06C5C8B730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D842208-E3C2-413A-908A-2D1EFB107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B7FE44CF-9DE5-4385-ACAE-5296D48B1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8A0C79-8929-4617-BECF-CB98CEADC520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F6089D0-3283-49C6-B780-D242C8700C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263CDEB-4E95-4D24-BB28-46294AD91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44B5C61-FC54-4A17-9A32-940CA2DEC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BC6849-6955-41B4-B9B5-763BAE5B3B12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831769B3-28DD-4143-B721-44A499DCCA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5D05DFBE-019C-4AE0-9E53-D0D20FC67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FE6E150-EBE6-4A53-A571-4DE4666122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156B28-7DA3-4031-A828-B3FF433BC463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7FB8420-93BB-46BA-B595-234D9A538B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C7DFFF8-6881-4ECB-84DC-875D52F78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73FC5A9-33E3-4234-A9B0-B7FA1B4AE8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A54083-5A41-4DF4-8543-25E9AF6050F1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BB16C49-75D3-4660-8E8C-C28BCBC3DE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172126C-4B2D-40A1-BA7D-5E01CC400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94F9112-336A-4749-A919-CFB704649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7F89E9-FAB3-4992-9CE6-34521F8BA115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3A6C91A-FECF-445C-9269-0B10187D39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35D5BE9-71D3-42A8-89B6-F5550A4A0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F6181BD-18CF-4B6B-8158-5745A0E69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272F0D-B05D-4BD7-BB0C-43483FD3C562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8730F5E-B64E-494C-A950-FE7814B313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C7DCF6A-24E4-4617-928E-C845AC404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3BC4765-5C2B-494D-AB90-6264CA82E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9279DD-5B0A-400E-A29E-EBF8E81F5C71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70FB7C1-9DC4-4139-9ABD-FDB6BF8BBF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ED041A1-6CAA-4B93-BD82-467845ED5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F7D4675-881A-426F-9C5E-9F5FA63581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1F5D1E-AE78-4D22-B0B4-90E5D9EAC0D5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8359B37-A84C-43A1-BB51-9C16B70DBA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E124A84-D1EC-4975-B978-FA55D9F00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6802CFF-90D3-4A36-8E79-61C966159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B0BF10-523B-4B4F-BA4A-7460484C795C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CF65B41-696D-4DAB-B748-28999982D7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589E22E-A866-45FF-98B4-75BD198E4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18A858DB-E0AF-4725-8CC2-D7B166B313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791E3E-5D04-415B-AD4D-E449A1F8086C}" type="slidenum">
              <a:rPr lang="en-US" altLang="en-US">
                <a:latin typeface="Myriad Roman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Myriad Roman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D640EC3-239D-43F0-AE30-29775B4B33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97E3FA5-41A5-4C0C-8E37-A63EA8220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0C72-520D-4AB1-87A4-5B894A0B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01966-EEF7-439D-8EBB-29BBB886F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79F2-09E8-4AA3-ABE8-9986B2CA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B9A8-45CE-4E98-B95E-3D209F45D63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EBE2-95E5-4019-8E1B-51EDD2A0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0D88-DE89-425B-8690-9B9C84C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F9D9-B181-4E1B-A682-7E0CC5DC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3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6482-810A-43FD-A8D9-402556C7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597A3-CB6A-40E4-946C-2F9676562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374AB-0DB7-463E-98E7-322E39C3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B9A8-45CE-4E98-B95E-3D209F45D63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B5F1-0522-46F5-B35A-3307C04B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D64B-2F99-4F4C-977C-9AB0F68B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F9D9-B181-4E1B-A682-7E0CC5DC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FD216-9712-4A6B-BA93-F32C7A21A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7BB9E-ECF8-4DDD-BD7B-D7C8FE911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C0237-6275-43AB-A032-9EF4A7D2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B9A8-45CE-4E98-B95E-3D209F45D63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1104-C528-4463-AE72-9E03AC7F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857C-F4A9-45F5-A836-5BC8FFE4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F9D9-B181-4E1B-A682-7E0CC5DC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23D2-ED54-41C6-BCBA-762F5969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B4FF-E4A1-4A6A-A738-E9C2EDF9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A74EA-9B23-471D-A2AF-FB8AF934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B9A8-45CE-4E98-B95E-3D209F45D63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9F3F-012D-4F44-9690-D886B839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E33F7-B4B3-4708-9EA8-BB68C079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F9D9-B181-4E1B-A682-7E0CC5DC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4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3215-9300-4558-A6AB-086936D8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F179-FE38-4588-8534-341F7901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31CB-760F-4B93-902E-568E3236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B9A8-45CE-4E98-B95E-3D209F45D63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8239-892F-4024-86CD-06D90AC9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8B32-833B-4349-845F-1BAFD027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F9D9-B181-4E1B-A682-7E0CC5DC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F499-962A-4DE8-A10D-D0DF15FB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E246-74DE-426B-989B-B4FCE5BD7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5E256-D263-4E48-8EE5-DF872CF7F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E5CED-5BCB-414A-93F0-5D6F4E26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B9A8-45CE-4E98-B95E-3D209F45D63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9A249-030C-4F26-A922-28C3E9BE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E7A22-0AE3-4C44-A9D6-5A8A8FAE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F9D9-B181-4E1B-A682-7E0CC5DC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2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B497-FADB-4D67-93CD-B4D66AD2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8E1CF-CB26-49BB-8B98-258354161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08C9E-6989-4058-B658-497CD04E6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F0561-D57E-42B7-9A14-5B81496CF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DA917-F086-49C0-9E80-467658781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E33FC-225E-4206-A7F3-5C51BE67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B9A8-45CE-4E98-B95E-3D209F45D63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4D08B-8D66-47F0-86FA-DD027513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B40A8-C97E-40A1-9CAF-96991D47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F9D9-B181-4E1B-A682-7E0CC5DC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3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8430-1B7C-45A6-8620-9FB55A33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43DA3-68AC-4362-905C-E4063266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B9A8-45CE-4E98-B95E-3D209F45D63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BC972-F615-4533-86C3-C8A9B39A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43A81-99B1-4D2D-8FAF-661F68FC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F9D9-B181-4E1B-A682-7E0CC5DC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27CB6-F6AC-4459-854B-E73EF2A8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B9A8-45CE-4E98-B95E-3D209F45D63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27318-D821-47EF-8B50-3BED3965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8526D-4A34-492A-BC3B-C2431CAA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F9D9-B181-4E1B-A682-7E0CC5DC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3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CE64-73BE-4A3C-807F-CDB991DE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26BD-18A9-4116-BCED-E6BBC927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1C977-2F8E-48AA-919E-4D4857CC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A2352-47C8-46AA-94B3-160BF820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B9A8-45CE-4E98-B95E-3D209F45D63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6A157-1721-428B-BE8C-2406D3D8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0F464-B8EC-4CD6-8093-18406252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F9D9-B181-4E1B-A682-7E0CC5DC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1AC3-3DC7-4DE7-A8E4-1589C32B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EFC97-6AD4-4F99-B102-77FE0FB4C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D805D-645B-4B69-9FCA-A29A05220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7AAF8-E1BB-417F-A0CE-3266A627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B9A8-45CE-4E98-B95E-3D209F45D63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F60F7-0604-40B4-85FA-927B2F4E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52550-D47D-4999-88E0-9EB63091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F9D9-B181-4E1B-A682-7E0CC5DC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7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F5451-9D1F-4BBD-9644-AD50A354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1AF81-78E4-4836-ADAA-E617274BB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4DEE2-81D0-49BC-89B0-94EDFA839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9B9A8-45CE-4E98-B95E-3D209F45D63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0764-8ED8-4AF0-9A58-13F345122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0712-FB72-48D2-98BB-09FA1D47F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F9D9-B181-4E1B-A682-7E0CC5DC6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81C421E-600A-4868-8774-A67FF5BA3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Singleton Pattern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02956DC1-C548-414C-9A9C-0B60C6AEDA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 typeface="Wingdings" pitchFamily="48" charset="2"/>
              <a:buChar char="²"/>
              <a:defRPr/>
            </a:pPr>
            <a:r>
              <a:rPr lang="en-CA" altLang="en-US" dirty="0">
                <a:latin typeface="Arial" charset="0"/>
                <a:ea typeface="ＭＳ Ｐゴシック" pitchFamily="34" charset="-128"/>
                <a:cs typeface="Arial" charset="0"/>
              </a:rPr>
              <a:t>It is perhaps the simplest of all the patterns…</a:t>
            </a:r>
          </a:p>
          <a:p>
            <a:pPr eaLnBrk="1" hangingPunct="1">
              <a:buFont typeface="Wingdings" pitchFamily="48" charset="2"/>
              <a:buChar char="²"/>
              <a:defRPr/>
            </a:pPr>
            <a:r>
              <a:rPr lang="en-CA" altLang="en-US" dirty="0">
                <a:latin typeface="Arial" charset="0"/>
                <a:ea typeface="ＭＳ Ｐゴシック" pitchFamily="34" charset="-128"/>
                <a:cs typeface="Arial" charset="0"/>
              </a:rPr>
              <a:t>… yet also one of the most subtle.</a:t>
            </a:r>
          </a:p>
          <a:p>
            <a:pPr eaLnBrk="1" hangingPunct="1">
              <a:buFont typeface="Wingdings" pitchFamily="48" charset="2"/>
              <a:buChar char="²"/>
              <a:defRPr/>
            </a:pPr>
            <a:r>
              <a:rPr lang="en-CA" altLang="en-US" dirty="0">
                <a:latin typeface="Arial" charset="0"/>
                <a:ea typeface="ＭＳ Ｐゴシック" pitchFamily="34" charset="-128"/>
                <a:cs typeface="Arial" charset="0"/>
              </a:rPr>
              <a:t>It is all about </a:t>
            </a:r>
            <a:r>
              <a:rPr lang="en-CA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instantiating one and only one object</a:t>
            </a:r>
            <a:r>
              <a:rPr lang="en-CA" altLang="en-US" dirty="0">
                <a:latin typeface="Arial" charset="0"/>
                <a:ea typeface="ＭＳ Ｐゴシック" pitchFamily="34" charset="-128"/>
                <a:cs typeface="Arial" charset="0"/>
              </a:rPr>
              <a:t>.</a:t>
            </a:r>
          </a:p>
          <a:p>
            <a:pPr lvl="1" eaLnBrk="1" hangingPunct="1">
              <a:buFont typeface="Wingdings" pitchFamily="48" charset="2"/>
              <a:buChar char="§"/>
              <a:defRPr/>
            </a:pPr>
            <a:r>
              <a:rPr lang="en-CA" altLang="en-US" dirty="0">
                <a:latin typeface="Arial" charset="0"/>
                <a:ea typeface="ＭＳ Ｐゴシック" pitchFamily="34" charset="-128"/>
                <a:cs typeface="Arial" charset="0"/>
              </a:rPr>
              <a:t>Some objects we need only one of (dialog boxes, thread pools, caches)</a:t>
            </a:r>
          </a:p>
          <a:p>
            <a:pPr lvl="1" eaLnBrk="1" hangingPunct="1">
              <a:buFont typeface="Wingdings" pitchFamily="48" charset="2"/>
              <a:buChar char="§"/>
              <a:defRPr/>
            </a:pPr>
            <a:r>
              <a:rPr lang="en-CA" altLang="en-US" dirty="0">
                <a:latin typeface="Arial" charset="0"/>
                <a:ea typeface="ＭＳ Ｐゴシック" pitchFamily="34" charset="-128"/>
                <a:cs typeface="Arial" charset="0"/>
              </a:rPr>
              <a:t>It is a convention for ensuring one and only one object is instantiated.</a:t>
            </a:r>
          </a:p>
          <a:p>
            <a:pPr lvl="1" eaLnBrk="1" hangingPunct="1">
              <a:buFont typeface="Wingdings" pitchFamily="48" charset="2"/>
              <a:buChar char="§"/>
              <a:defRPr/>
            </a:pPr>
            <a:r>
              <a:rPr lang="en-CA" altLang="en-US" dirty="0">
                <a:latin typeface="Arial" charset="0"/>
                <a:ea typeface="ＭＳ Ｐゴシック" pitchFamily="34" charset="-128"/>
                <a:cs typeface="Arial" charset="0"/>
              </a:rPr>
              <a:t>And it does not have many of the downsides of plain </a:t>
            </a:r>
            <a:r>
              <a:rPr lang="en-CA" altLang="en-US" dirty="0" err="1">
                <a:latin typeface="Arial" charset="0"/>
                <a:ea typeface="ＭＳ Ｐゴシック" pitchFamily="34" charset="-128"/>
                <a:cs typeface="Arial" charset="0"/>
              </a:rPr>
              <a:t>globals</a:t>
            </a:r>
            <a:r>
              <a:rPr lang="en-CA" altLang="en-US" dirty="0">
                <a:latin typeface="Arial" charset="0"/>
                <a:ea typeface="ＭＳ Ｐゴシック" pitchFamily="34" charset="-128"/>
                <a:cs typeface="Arial" charset="0"/>
              </a:rPr>
              <a:t>.</a:t>
            </a:r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900F6A76-0396-4CE7-A901-3EE2AF785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sz="4000" dirty="0"/>
              <a:t>Modification: for multithreading in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E28CD058-7EFA-46EC-AD45-BF02232B4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524001"/>
            <a:ext cx="7239000" cy="532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// Simple Thread safe Solution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public sealed class Singleton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private static Singleton instance = null;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private static 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readonly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 object padlock = new object();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Singleton() { }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public static Singleton Instance 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get 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 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lock (padlock)</a:t>
            </a:r>
            <a:r>
              <a:rPr lang="en-US" altLang="en-US" sz="2000" dirty="0">
                <a:latin typeface="Franklin Gothic" pitchFamily="48" charset="0"/>
              </a:rPr>
              <a:t> 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     if (instance == null) 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        instance = new Singleton();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     }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     return instance;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  }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}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}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569DFA-1335-4E07-8A7E-F428F312134F}"/>
              </a:ext>
            </a:extLst>
          </p:cNvPr>
          <p:cNvSpPr/>
          <p:nvPr/>
        </p:nvSpPr>
        <p:spPr>
          <a:xfrm>
            <a:off x="6705600" y="5486400"/>
            <a:ext cx="2667000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Unfortunately, performance suffers as a lock is acquired every time the instance is requested.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1A99874A-BB1D-4837-835B-638FD209E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sz="4000" dirty="0"/>
              <a:t>Modification: for multithreading in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7AFE26A1-2B44-4A71-8D94-AE0D8E07E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524001"/>
            <a:ext cx="7239000" cy="532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// Simple Thread safe Solution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public sealed class Singleton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private static Singleton instance = null;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private static </a:t>
            </a:r>
            <a:r>
              <a:rPr lang="en-US" altLang="en-US" sz="2000" dirty="0" err="1">
                <a:latin typeface="Franklin Gothic" pitchFamily="48" charset="0"/>
              </a:rPr>
              <a:t>readonly</a:t>
            </a:r>
            <a:r>
              <a:rPr lang="en-US" altLang="en-US" sz="2000" dirty="0">
                <a:latin typeface="Franklin Gothic" pitchFamily="48" charset="0"/>
              </a:rPr>
              <a:t> object padlock = new object();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Singleton() { }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public static Singleton Instance 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get {</a:t>
            </a:r>
          </a:p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          if (instance != null) {</a:t>
            </a:r>
          </a:p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              return instance;</a:t>
            </a:r>
          </a:p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          }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  lock (padlock) 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     if (instance == null) 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        instance = new Singleton();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     }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     return instance;</a:t>
            </a:r>
          </a:p>
          <a:p>
            <a:pPr>
              <a:defRPr/>
            </a:pPr>
            <a:r>
              <a:rPr lang="en-US" altLang="en-US" sz="2000">
                <a:latin typeface="Franklin Gothic" pitchFamily="48" charset="0"/>
              </a:rPr>
              <a:t>          }}}}</a:t>
            </a:r>
            <a:endParaRPr lang="en-US" altLang="en-US" sz="2000" dirty="0">
              <a:latin typeface="Franklin Gothic" pitchFamily="4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211044-29BB-4FB9-9BC9-C08D329FBD30}"/>
              </a:ext>
            </a:extLst>
          </p:cNvPr>
          <p:cNvSpPr/>
          <p:nvPr/>
        </p:nvSpPr>
        <p:spPr>
          <a:xfrm>
            <a:off x="6096000" y="3962400"/>
            <a:ext cx="2667000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This gets rid of the performance hit in the general case,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CCEA7A89-C343-48D3-B693-4624005FD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sz="4000" dirty="0"/>
              <a:t>Modification: for multithreading in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717197B7-283A-4EC3-823C-D8836D807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524000"/>
            <a:ext cx="7239000" cy="501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// Thread safe without using locks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public sealed class Singleton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private static 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readonly</a:t>
            </a:r>
            <a:r>
              <a:rPr lang="en-US" altLang="en-US" sz="2000" dirty="0">
                <a:latin typeface="Franklin Gothic" pitchFamily="48" charset="0"/>
              </a:rPr>
              <a:t> Singleton instance = new Singleton();</a:t>
            </a:r>
          </a:p>
          <a:p>
            <a:pPr>
              <a:defRPr/>
            </a:pPr>
            <a:endParaRPr lang="en-US" altLang="en-US" sz="2000" dirty="0">
              <a:latin typeface="Franklin Gothic" pitchFamily="48" charset="0"/>
            </a:endParaRPr>
          </a:p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    // Explicit static constructor to tell C# compiler</a:t>
            </a:r>
          </a:p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    // not to mark type as 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beforefieldinit</a:t>
            </a:r>
            <a:endParaRPr lang="en-US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" pitchFamily="48" charset="0"/>
            </a:endParaRPr>
          </a:p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    static Singleton() { }</a:t>
            </a:r>
          </a:p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    </a:t>
            </a:r>
            <a:r>
              <a:rPr lang="en-US" altLang="en-US" sz="2000" dirty="0">
                <a:latin typeface="Franklin Gothic" pitchFamily="48" charset="0"/>
              </a:rPr>
              <a:t>private Singleton() { }</a:t>
            </a:r>
          </a:p>
          <a:p>
            <a:pPr>
              <a:defRPr/>
            </a:pPr>
            <a:endParaRPr lang="en-US" altLang="en-US" sz="2000" dirty="0">
              <a:latin typeface="Franklin Gothic" pitchFamily="48" charset="0"/>
            </a:endParaRP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public static Singleton Instance 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get 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  return instance;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}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}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1F325-F5C6-4B0E-AE35-D5F5584AC66E}"/>
              </a:ext>
            </a:extLst>
          </p:cNvPr>
          <p:cNvSpPr/>
          <p:nvPr/>
        </p:nvSpPr>
        <p:spPr>
          <a:xfrm>
            <a:off x="5410200" y="5715000"/>
            <a:ext cx="4953000" cy="8255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This is thread safe, but  if you have static members other than Instance, the first reference to those members will involve creating the instance. 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6385AE27-79BC-43C5-B67C-AA583401CAEE}"/>
              </a:ext>
            </a:extLst>
          </p:cNvPr>
          <p:cNvSpPr/>
          <p:nvPr/>
        </p:nvSpPr>
        <p:spPr>
          <a:xfrm>
            <a:off x="6781801" y="3429000"/>
            <a:ext cx="3375025" cy="914400"/>
          </a:xfrm>
          <a:prstGeom prst="borderCallout1">
            <a:avLst>
              <a:gd name="adj1" fmla="val 50329"/>
              <a:gd name="adj2" fmla="val -531"/>
              <a:gd name="adj3" fmla="val 51285"/>
              <a:gd name="adj4" fmla="val -4836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Static constructors in C# are specified to execute only when an instance of the class is created or a static member is referenced, and to execute only once per </a:t>
            </a:r>
            <a:r>
              <a:rPr lang="en-US" dirty="0" err="1">
                <a:solidFill>
                  <a:schemeClr val="tx1"/>
                </a:solidFill>
              </a:rPr>
              <a:t>AppDomain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25904600-240B-4210-AF3C-9522217C9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sz="4000" dirty="0"/>
              <a:t>Modification: for multithreading in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69C0D1DD-D2B0-4C86-BB7C-90CC88D9A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1"/>
            <a:ext cx="8229600" cy="532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// Thread safe and fully lazy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public sealed class Singleton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private Singleton() { }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public static Singleton Instance { 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get { 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 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return 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Nested.instance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; 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}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}</a:t>
            </a:r>
          </a:p>
          <a:p>
            <a:pPr>
              <a:defRPr/>
            </a:pPr>
            <a:endParaRPr lang="en-US" altLang="en-US" sz="2000" dirty="0">
              <a:latin typeface="Franklin Gothic" pitchFamily="48" charset="0"/>
            </a:endParaRP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private class Nested 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// Explicit static constructor to tell C# compiler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// not to mark type as </a:t>
            </a:r>
            <a:r>
              <a:rPr lang="en-US" altLang="en-US" sz="2000" dirty="0" err="1">
                <a:latin typeface="Franklin Gothic" pitchFamily="48" charset="0"/>
              </a:rPr>
              <a:t>beforefieldinit</a:t>
            </a:r>
            <a:endParaRPr lang="en-US" altLang="en-US" sz="2000" dirty="0">
              <a:latin typeface="Franklin Gothic" pitchFamily="48" charset="0"/>
            </a:endParaRP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static Nested() { }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internal</a:t>
            </a:r>
            <a:r>
              <a:rPr lang="en-US" altLang="en-US" sz="2000" dirty="0">
                <a:latin typeface="Franklin Gothic" pitchFamily="48" charset="0"/>
              </a:rPr>
              <a:t> static </a:t>
            </a:r>
            <a:r>
              <a:rPr lang="en-US" altLang="en-US" sz="2000" dirty="0" err="1">
                <a:latin typeface="Franklin Gothic" pitchFamily="48" charset="0"/>
              </a:rPr>
              <a:t>readonly</a:t>
            </a:r>
            <a:r>
              <a:rPr lang="en-US" altLang="en-US" sz="2000" dirty="0">
                <a:latin typeface="Franklin Gothic" pitchFamily="48" charset="0"/>
              </a:rPr>
              <a:t> Singleton instance = new Singleton();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}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}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3349BCA7-82EA-4D74-8E39-9B12B61BBC03}"/>
              </a:ext>
            </a:extLst>
          </p:cNvPr>
          <p:cNvSpPr/>
          <p:nvPr/>
        </p:nvSpPr>
        <p:spPr>
          <a:xfrm>
            <a:off x="6159500" y="1981201"/>
            <a:ext cx="4419600" cy="1065213"/>
          </a:xfrm>
          <a:prstGeom prst="borderCallout1">
            <a:avLst>
              <a:gd name="adj1" fmla="val 98180"/>
              <a:gd name="adj2" fmla="val 147"/>
              <a:gd name="adj3" fmla="val 146987"/>
              <a:gd name="adj4" fmla="val -1648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Here, instantiation is triggered by the first reference to the static member of the nested class, which only occurs in Instance. This means the implementation is </a:t>
            </a:r>
            <a:r>
              <a:rPr lang="en-US" dirty="0" err="1">
                <a:solidFill>
                  <a:schemeClr val="tx1"/>
                </a:solidFill>
              </a:rPr>
              <a:t>fullylazy</a:t>
            </a:r>
            <a:r>
              <a:rPr lang="en-US" dirty="0">
                <a:solidFill>
                  <a:schemeClr val="tx1"/>
                </a:solidFill>
              </a:rPr>
              <a:t>, but has all the performance benefits of the previous ones. 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B8BBC756-9F7A-42A3-BB10-4190E914AFBE}"/>
              </a:ext>
            </a:extLst>
          </p:cNvPr>
          <p:cNvSpPr/>
          <p:nvPr/>
        </p:nvSpPr>
        <p:spPr>
          <a:xfrm>
            <a:off x="6019801" y="3503614"/>
            <a:ext cx="4132263" cy="1144587"/>
          </a:xfrm>
          <a:prstGeom prst="borderCallout1">
            <a:avLst>
              <a:gd name="adj1" fmla="val 99509"/>
              <a:gd name="adj2" fmla="val -87"/>
              <a:gd name="adj3" fmla="val 194454"/>
              <a:gd name="adj4" fmla="val -6320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Note:</a:t>
            </a:r>
            <a:r>
              <a:rPr lang="en-US" dirty="0">
                <a:solidFill>
                  <a:schemeClr val="tx1"/>
                </a:solidFill>
              </a:rPr>
              <a:t> nested classes have access to the enclosing class's private members,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the reverse is not true, hence the need for instance to be internal here.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813A2D9-7596-4885-A159-C5B340A17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Example: Logger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CACF18D-8AD9-4736-9B5B-0DE941477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 typeface="Wingdings" pitchFamily="48" charset="2"/>
              <a:buChar char="²"/>
              <a:defRPr/>
            </a:pPr>
            <a:r>
              <a:rPr lang="en-CA" altLang="en-US" dirty="0">
                <a:latin typeface="Arial" charset="0"/>
                <a:ea typeface="ＭＳ Ｐゴシック" pitchFamily="34" charset="-128"/>
                <a:cs typeface="Arial" charset="0"/>
              </a:rPr>
              <a:t>Suppose we need to implement a “</a:t>
            </a:r>
            <a:r>
              <a:rPr lang="en-CA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Logger</a:t>
            </a:r>
            <a:r>
              <a:rPr lang="en-CA" altLang="en-US" dirty="0">
                <a:latin typeface="Arial" charset="0"/>
                <a:ea typeface="ＭＳ Ｐゴシック" pitchFamily="34" charset="-128"/>
                <a:cs typeface="Arial" charset="0"/>
              </a:rPr>
              <a:t>” class</a:t>
            </a:r>
          </a:p>
          <a:p>
            <a:pPr lvl="1" eaLnBrk="1" hangingPunct="1">
              <a:buFont typeface="Wingdings" pitchFamily="48" charset="2"/>
              <a:buChar char="§"/>
              <a:defRPr/>
            </a:pPr>
            <a:r>
              <a:rPr lang="en-CA" altLang="en-US" dirty="0">
                <a:latin typeface="Arial" charset="0"/>
                <a:ea typeface="ＭＳ Ｐゴシック" pitchFamily="34" charset="-128"/>
                <a:cs typeface="Arial" charset="0"/>
              </a:rPr>
              <a:t>records activities performed by our systems</a:t>
            </a:r>
          </a:p>
          <a:p>
            <a:pPr lvl="1" eaLnBrk="1" hangingPunct="1">
              <a:buFont typeface="Wingdings" pitchFamily="48" charset="2"/>
              <a:buChar char="§"/>
              <a:defRPr/>
            </a:pPr>
            <a:r>
              <a:rPr lang="en-CA" altLang="en-US" dirty="0">
                <a:latin typeface="Arial" charset="0"/>
                <a:ea typeface="ＭＳ Ｐゴシック" pitchFamily="34" charset="-128"/>
                <a:cs typeface="Arial" charset="0"/>
              </a:rPr>
              <a:t>also records errors generated by system</a:t>
            </a:r>
          </a:p>
          <a:p>
            <a:pPr lvl="1" eaLnBrk="1" hangingPunct="1">
              <a:buFont typeface="Wingdings" pitchFamily="48" charset="2"/>
              <a:buChar char="§"/>
              <a:defRPr/>
            </a:pPr>
            <a:r>
              <a:rPr lang="en-CA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“log” usually implies one file in one place</a:t>
            </a:r>
          </a:p>
          <a:p>
            <a:pPr eaLnBrk="1" hangingPunct="1">
              <a:buFont typeface="Wingdings" pitchFamily="48" charset="2"/>
              <a:buChar char="²"/>
              <a:defRPr/>
            </a:pPr>
            <a:r>
              <a:rPr lang="en-CA" altLang="en-US" dirty="0">
                <a:latin typeface="Arial" charset="0"/>
                <a:ea typeface="ＭＳ Ｐゴシック" pitchFamily="34" charset="-128"/>
                <a:cs typeface="Arial" charset="0"/>
              </a:rPr>
              <a:t>But we also required that there is only one Logger operating at any one time</a:t>
            </a:r>
          </a:p>
          <a:p>
            <a:pPr lvl="1" eaLnBrk="1" hangingPunct="1">
              <a:buFont typeface="Wingdings" pitchFamily="48" charset="2"/>
              <a:buChar char="§"/>
              <a:defRPr/>
            </a:pPr>
            <a:r>
              <a:rPr lang="en-CA" altLang="en-US" dirty="0">
                <a:latin typeface="Arial" charset="0"/>
                <a:ea typeface="ＭＳ Ｐゴシック" pitchFamily="34" charset="-128"/>
                <a:cs typeface="Arial" charset="0"/>
              </a:rPr>
              <a:t>Otherwise the file associated with logger would be created every single time a Logger is instantiated!</a:t>
            </a:r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2E95202-032E-451E-B182-A950E7601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Singleton: consequences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C0433DD-555C-43F2-8A00-BB21817EC7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 typeface="Wingdings" panose="05000000000000000000" pitchFamily="2" charset="2"/>
              <a:buChar char="²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Controlled access to sole instance</a:t>
            </a:r>
          </a:p>
          <a:p>
            <a:pPr eaLnBrk="1" hangingPunct="1">
              <a:buFont typeface="Wingdings" panose="05000000000000000000" pitchFamily="2" charset="2"/>
              <a:buChar char="²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Reduced name space</a:t>
            </a:r>
          </a:p>
          <a:p>
            <a:pPr eaLnBrk="1" hangingPunct="1">
              <a:buFont typeface="Wingdings" panose="05000000000000000000" pitchFamily="2" charset="2"/>
              <a:buChar char="²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Permits refinement of operations and representations</a:t>
            </a:r>
          </a:p>
          <a:p>
            <a:pPr eaLnBrk="1" hangingPunct="1">
              <a:buFont typeface="Wingdings" panose="05000000000000000000" pitchFamily="2" charset="2"/>
              <a:buChar char="²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Permits a variable number of instances</a:t>
            </a:r>
          </a:p>
          <a:p>
            <a:pPr eaLnBrk="1" hangingPunct="1">
              <a:buFont typeface="Wingdings" panose="05000000000000000000" pitchFamily="2" charset="2"/>
              <a:buChar char="²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More flexible than class operations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73876E1-7414-4B24-8782-662DE816C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Singleton: caveats?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2939763-94C3-4253-9A56-88EA641E13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433513"/>
            <a:ext cx="8229600" cy="45259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48" charset="2"/>
              <a:buChar char="²"/>
              <a:defRPr/>
            </a:pP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Singletons do add coupling</a:t>
            </a:r>
          </a:p>
          <a:p>
            <a:pPr lvl="1" eaLnBrk="1" hangingPunct="1">
              <a:lnSpc>
                <a:spcPct val="90000"/>
              </a:lnSpc>
              <a:buFont typeface="Wingdings" pitchFamily="48" charset="2"/>
              <a:buChar char="§"/>
              <a:defRPr/>
            </a:pP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Renaming a "global" as a "singleton" is not helpful.</a:t>
            </a:r>
          </a:p>
          <a:p>
            <a:pPr lvl="1" eaLnBrk="1" hangingPunct="1">
              <a:lnSpc>
                <a:spcPct val="90000"/>
              </a:lnSpc>
              <a:buFont typeface="Wingdings" pitchFamily="48" charset="2"/>
              <a:buChar char="§"/>
              <a:defRPr/>
            </a:pP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A design is not necessarily improved by adding a singleton.</a:t>
            </a:r>
          </a:p>
          <a:p>
            <a:pPr eaLnBrk="1" hangingPunct="1">
              <a:lnSpc>
                <a:spcPct val="90000"/>
              </a:lnSpc>
              <a:buFont typeface="Wingdings" pitchFamily="48" charset="2"/>
              <a:buChar char="²"/>
              <a:defRPr/>
            </a:pP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When to implement a class as a singleton:</a:t>
            </a:r>
          </a:p>
          <a:p>
            <a:pPr lvl="1" eaLnBrk="1" hangingPunct="1">
              <a:lnSpc>
                <a:spcPct val="90000"/>
              </a:lnSpc>
              <a:buFont typeface="Wingdings" pitchFamily="48" charset="2"/>
              <a:buChar char="§"/>
              <a:defRPr/>
            </a:pP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When 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Arial" charset="0"/>
              </a:rPr>
              <a:t>every application uses this class exactly the same way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, and…</a:t>
            </a:r>
          </a:p>
          <a:p>
            <a:pPr lvl="1" eaLnBrk="1" hangingPunct="1">
              <a:lnSpc>
                <a:spcPct val="90000"/>
              </a:lnSpc>
              <a:buFont typeface="Wingdings" pitchFamily="48" charset="2"/>
              <a:buChar char="§"/>
              <a:defRPr/>
            </a:pP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When every application only ever needs one instance of the class, and…</a:t>
            </a:r>
          </a:p>
          <a:p>
            <a:pPr lvl="1" eaLnBrk="1" hangingPunct="1">
              <a:lnSpc>
                <a:spcPct val="90000"/>
              </a:lnSpc>
              <a:buFont typeface="Wingdings" pitchFamily="48" charset="2"/>
              <a:buChar char="§"/>
              <a:defRPr/>
            </a:pP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Clients of the class are unaware of which application they belong to.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9F87B472-C28A-41E9-ADB6-E73EC9854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42000"/>
            <a:ext cx="8534400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2000">
                <a:latin typeface="Franklin Gothic" pitchFamily="48" charset="0"/>
              </a:rPr>
              <a:t>Dr. BC adds: It is best if it is an output only class with no state. (I.e. Logger, Audio Manager, etc.) If it has a state, it is in danger of becoming a global variable.</a:t>
            </a:r>
            <a:endParaRPr lang="en-US" altLang="en-US" sz="2000">
              <a:latin typeface="Franklin Gothic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84069E3-7215-4920-BB86-FA8B0D793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Applying this to "logger"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A559AFB-0ADE-44C9-B5B9-033A04ECC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²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Does every application uses this logger class exactly the same way?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Yes: Applications will register the logger as a listener in the same way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²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Does every application only ever need one instance of the logger class?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Yes: Every application should be able to work with just one instance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²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Are clients of the logger class unaware of which application they belong to?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Yes: Any object should be able to request logging, so loggers should not be coupled to any application.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²"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355CC8E-B5C6-4EA6-9B72-CC38A24AB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Keystone 1: What is this?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3956" name="Text Box 4">
            <a:extLst>
              <a:ext uri="{FF2B5EF4-FFF2-40B4-BE49-F238E27FC236}">
                <a16:creationId xmlns:a16="http://schemas.microsoft.com/office/drawing/2014/main" id="{EB8D38BC-B909-494D-A9D8-CBE959FFA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057401"/>
            <a:ext cx="5257800" cy="230822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CA" altLang="en-US" sz="3600" dirty="0" err="1">
                <a:latin typeface="Franklin Gothic" pitchFamily="48" charset="0"/>
              </a:rPr>
              <a:t>MyClass</a:t>
            </a:r>
            <a:r>
              <a:rPr lang="en-CA" altLang="en-US" sz="3600" dirty="0">
                <a:latin typeface="Franklin Gothic" pitchFamily="48" charset="0"/>
              </a:rPr>
              <a:t> {</a:t>
            </a:r>
            <a:br>
              <a:rPr lang="en-CA" altLang="en-US" sz="3600" dirty="0">
                <a:latin typeface="Franklin Gothic" pitchFamily="48" charset="0"/>
              </a:rPr>
            </a:br>
            <a:r>
              <a:rPr lang="en-CA" altLang="en-US" sz="3600" dirty="0">
                <a:latin typeface="Franklin Gothic" pitchFamily="48" charset="0"/>
              </a:rPr>
              <a:t>    </a:t>
            </a:r>
            <a:r>
              <a:rPr lang="en-CA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private:</a:t>
            </a:r>
          </a:p>
          <a:p>
            <a:pPr eaLnBrk="1" hangingPunct="1">
              <a:defRPr/>
            </a:pPr>
            <a:r>
              <a:rPr lang="en-CA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 	</a:t>
            </a:r>
            <a:r>
              <a:rPr lang="en-CA" altLang="en-US" sz="3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MyClass</a:t>
            </a:r>
            <a:r>
              <a:rPr lang="en-CA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() { }</a:t>
            </a:r>
            <a:br>
              <a:rPr lang="en-CA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</a:br>
            <a:r>
              <a:rPr lang="en-CA" altLang="en-US" sz="3600" dirty="0">
                <a:latin typeface="Franklin Gothic" pitchFamily="48" charset="0"/>
              </a:rPr>
              <a:t>}</a:t>
            </a:r>
            <a:endParaRPr lang="en-US" altLang="en-US" sz="3600" dirty="0">
              <a:latin typeface="Franklin Gothic" pitchFamily="48" charset="0"/>
            </a:endParaRPr>
          </a:p>
        </p:txBody>
      </p:sp>
      <p:sp>
        <p:nvSpPr>
          <p:cNvPr id="253957" name="Text Box 5">
            <a:extLst>
              <a:ext uri="{FF2B5EF4-FFF2-40B4-BE49-F238E27FC236}">
                <a16:creationId xmlns:a16="http://schemas.microsoft.com/office/drawing/2014/main" id="{AFE22917-772F-4CDC-84FE-8E33AA929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981200"/>
            <a:ext cx="2286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latin typeface="Franklin Gothic" pitchFamily="48" charset="0"/>
              </a:rPr>
              <a:t>It is a class that apparently cannot be instantiated!</a:t>
            </a:r>
            <a:endParaRPr lang="en-US" altLang="en-US">
              <a:latin typeface="Franklin Gothic" pitchFamily="48" charset="0"/>
            </a:endParaRPr>
          </a:p>
        </p:txBody>
      </p:sp>
      <p:sp>
        <p:nvSpPr>
          <p:cNvPr id="253958" name="Text Box 6">
            <a:extLst>
              <a:ext uri="{FF2B5EF4-FFF2-40B4-BE49-F238E27FC236}">
                <a16:creationId xmlns:a16="http://schemas.microsoft.com/office/drawing/2014/main" id="{2514572A-0B96-44A9-8564-50C37252B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338638"/>
            <a:ext cx="2286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latin typeface="Franklin Gothic" pitchFamily="48" charset="0"/>
              </a:rPr>
              <a:t>But that’s not really true…</a:t>
            </a:r>
            <a:endParaRPr lang="en-US" altLang="en-US">
              <a:latin typeface="Franklin Gothic" pitchFamily="4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6" grpId="0" animBg="1"/>
      <p:bldP spid="253957" grpId="0" animBg="1"/>
      <p:bldP spid="2539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43333E5-0EF1-4575-A423-F4788A48A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Keystone 2: What is that?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6003" name="Text Box 3">
            <a:extLst>
              <a:ext uri="{FF2B5EF4-FFF2-40B4-BE49-F238E27FC236}">
                <a16:creationId xmlns:a16="http://schemas.microsoft.com/office/drawing/2014/main" id="{F5C70A63-05C1-45C5-99DF-9702C44F2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057401"/>
            <a:ext cx="8077200" cy="286226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CA" altLang="en-US" sz="3600" dirty="0" err="1">
                <a:latin typeface="Franklin Gothic" pitchFamily="48" charset="0"/>
              </a:rPr>
              <a:t>MyClass</a:t>
            </a:r>
            <a:r>
              <a:rPr lang="en-CA" altLang="en-US" sz="3600" dirty="0">
                <a:latin typeface="Franklin Gothic" pitchFamily="48" charset="0"/>
              </a:rPr>
              <a:t> {</a:t>
            </a:r>
            <a:br>
              <a:rPr lang="en-CA" altLang="en-US" sz="3600" dirty="0">
                <a:latin typeface="Franklin Gothic" pitchFamily="48" charset="0"/>
              </a:rPr>
            </a:br>
            <a:r>
              <a:rPr lang="en-CA" altLang="en-US" sz="3600" dirty="0">
                <a:latin typeface="Franklin Gothic" pitchFamily="48" charset="0"/>
              </a:rPr>
              <a:t>    </a:t>
            </a:r>
            <a:r>
              <a:rPr lang="en-CA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static </a:t>
            </a:r>
            <a:r>
              <a:rPr lang="en-CA" altLang="en-US" sz="3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MyClass</a:t>
            </a:r>
            <a:r>
              <a:rPr lang="en-CA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 </a:t>
            </a:r>
            <a:r>
              <a:rPr lang="en-CA" altLang="en-US" sz="3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getInstance</a:t>
            </a:r>
            <a:r>
              <a:rPr lang="en-CA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()</a:t>
            </a:r>
            <a:br>
              <a:rPr lang="en-CA" altLang="en-US" sz="3600" dirty="0">
                <a:latin typeface="Franklin Gothic" pitchFamily="48" charset="0"/>
              </a:rPr>
            </a:br>
            <a:r>
              <a:rPr lang="en-CA" altLang="en-US" sz="3600" dirty="0">
                <a:latin typeface="Franklin Gothic" pitchFamily="48" charset="0"/>
              </a:rPr>
              <a:t>    {</a:t>
            </a:r>
            <a:br>
              <a:rPr lang="en-CA" altLang="en-US" sz="3600" dirty="0">
                <a:latin typeface="Franklin Gothic" pitchFamily="48" charset="0"/>
              </a:rPr>
            </a:br>
            <a:r>
              <a:rPr lang="en-CA" altLang="en-US" sz="3600" dirty="0">
                <a:latin typeface="Franklin Gothic" pitchFamily="48" charset="0"/>
              </a:rPr>
              <a:t>     }</a:t>
            </a:r>
            <a:br>
              <a:rPr lang="en-CA" altLang="en-US" sz="3600" dirty="0">
                <a:latin typeface="Franklin Gothic" pitchFamily="48" charset="0"/>
              </a:rPr>
            </a:br>
            <a:r>
              <a:rPr lang="en-CA" altLang="en-US" sz="3600" dirty="0">
                <a:latin typeface="Franklin Gothic" pitchFamily="48" charset="0"/>
              </a:rPr>
              <a:t>}</a:t>
            </a:r>
            <a:endParaRPr lang="en-US" altLang="en-US" sz="3600" dirty="0">
              <a:latin typeface="Franklin Gothic" pitchFamily="48" charset="0"/>
            </a:endParaRPr>
          </a:p>
        </p:txBody>
      </p:sp>
      <p:sp>
        <p:nvSpPr>
          <p:cNvPr id="256004" name="Text Box 4">
            <a:extLst>
              <a:ext uri="{FF2B5EF4-FFF2-40B4-BE49-F238E27FC236}">
                <a16:creationId xmlns:a16="http://schemas.microsoft.com/office/drawing/2014/main" id="{2BC8716D-AF58-4D0C-A03A-FA14A634F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2112963"/>
            <a:ext cx="2286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latin typeface="Franklin Gothic" pitchFamily="48" charset="0"/>
              </a:rPr>
              <a:t>It is a vanilla-flavoured static method…</a:t>
            </a:r>
            <a:endParaRPr lang="en-US" altLang="en-US">
              <a:latin typeface="Franklin Gothic" pitchFamily="48" charset="0"/>
            </a:endParaRPr>
          </a:p>
        </p:txBody>
      </p:sp>
      <p:sp>
        <p:nvSpPr>
          <p:cNvPr id="256005" name="Text Box 5">
            <a:extLst>
              <a:ext uri="{FF2B5EF4-FFF2-40B4-BE49-F238E27FC236}">
                <a16:creationId xmlns:a16="http://schemas.microsoft.com/office/drawing/2014/main" id="{D9B36B46-AE5E-4B69-9791-44A724CF5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595813"/>
            <a:ext cx="2286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latin typeface="Franklin Gothic" pitchFamily="48" charset="0"/>
              </a:rPr>
              <a:t>But combined together with the previous, it gives us…</a:t>
            </a:r>
            <a:endParaRPr lang="en-US" altLang="en-US">
              <a:latin typeface="Franklin Gothic" pitchFamily="4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animBg="1"/>
      <p:bldP spid="256004" grpId="0" animBg="1"/>
      <p:bldP spid="2560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A60EB6F-21BD-4D9D-89B2-C560CB1F0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Classic Singleton Pattern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7027" name="Text Box 3">
            <a:extLst>
              <a:ext uri="{FF2B5EF4-FFF2-40B4-BE49-F238E27FC236}">
                <a16:creationId xmlns:a16="http://schemas.microsoft.com/office/drawing/2014/main" id="{8DAC9C64-9191-4211-9DE1-207C06753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05001"/>
            <a:ext cx="5334000" cy="438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/>
            <a:r>
              <a:rPr lang="en-CA" altLang="en-US" sz="1800">
                <a:latin typeface="Franklin Gothic" pitchFamily="48" charset="0"/>
              </a:rPr>
              <a:t>class Singleton {</a:t>
            </a:r>
            <a:br>
              <a:rPr lang="en-CA" altLang="en-US" sz="1800">
                <a:latin typeface="Franklin Gothic" pitchFamily="48" charset="0"/>
              </a:rPr>
            </a:br>
            <a:r>
              <a:rPr lang="en-CA" altLang="en-US" sz="1800">
                <a:latin typeface="Franklin Gothic" pitchFamily="48" charset="0"/>
              </a:rPr>
              <a:t>     private: </a:t>
            </a:r>
          </a:p>
          <a:p>
            <a:pPr eaLnBrk="1" hangingPunct="1"/>
            <a:r>
              <a:rPr lang="en-CA" altLang="en-US" sz="1800">
                <a:latin typeface="Franklin Gothic" pitchFamily="48" charset="0"/>
              </a:rPr>
              <a:t>	static Singleton uniqueInstance;</a:t>
            </a:r>
          </a:p>
          <a:p>
            <a:pPr eaLnBrk="1" hangingPunct="1"/>
            <a:r>
              <a:rPr lang="en-CA" altLang="en-US" sz="1800">
                <a:latin typeface="Franklin Gothic" pitchFamily="48" charset="0"/>
              </a:rPr>
              <a:t>     	// other useful instance variables here</a:t>
            </a:r>
          </a:p>
          <a:p>
            <a:pPr eaLnBrk="1" hangingPunct="1"/>
            <a:r>
              <a:rPr lang="en-CA" altLang="en-US" sz="1800">
                <a:latin typeface="Franklin Gothic" pitchFamily="48" charset="0"/>
              </a:rPr>
              <a:t>     	Singleton() { }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sz="1800">
                <a:latin typeface="Franklin Gothic" pitchFamily="48" charset="0"/>
              </a:rPr>
              <a:t>     public: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sz="1800">
                <a:latin typeface="Franklin Gothic" pitchFamily="48" charset="0"/>
              </a:rPr>
              <a:t>     	static Singleton getInstance () {</a:t>
            </a:r>
            <a:br>
              <a:rPr lang="en-CA" altLang="en-US" sz="1800">
                <a:latin typeface="Franklin Gothic" pitchFamily="48" charset="0"/>
              </a:rPr>
            </a:br>
            <a:r>
              <a:rPr lang="en-CA" altLang="en-US" sz="1800">
                <a:latin typeface="Franklin Gothic" pitchFamily="48" charset="0"/>
              </a:rPr>
              <a:t>         	    if (uniqueInstance == null) {</a:t>
            </a:r>
            <a:br>
              <a:rPr lang="en-CA" altLang="en-US" sz="1800">
                <a:latin typeface="Franklin Gothic" pitchFamily="48" charset="0"/>
              </a:rPr>
            </a:br>
            <a:r>
              <a:rPr lang="en-CA" altLang="en-US" sz="1800">
                <a:latin typeface="Franklin Gothic" pitchFamily="48" charset="0"/>
              </a:rPr>
              <a:t>                     uniqueInstance = new Singleton();</a:t>
            </a:r>
            <a:br>
              <a:rPr lang="en-CA" altLang="en-US" sz="1800">
                <a:latin typeface="Franklin Gothic" pitchFamily="48" charset="0"/>
              </a:rPr>
            </a:br>
            <a:r>
              <a:rPr lang="en-CA" altLang="en-US" sz="1800">
                <a:latin typeface="Franklin Gothic" pitchFamily="48" charset="0"/>
              </a:rPr>
              <a:t>         	    }</a:t>
            </a:r>
            <a:br>
              <a:rPr lang="en-CA" altLang="en-US" sz="1800">
                <a:latin typeface="Franklin Gothic" pitchFamily="48" charset="0"/>
              </a:rPr>
            </a:br>
            <a:r>
              <a:rPr lang="en-CA" altLang="en-US" sz="1800">
                <a:latin typeface="Franklin Gothic" pitchFamily="48" charset="0"/>
              </a:rPr>
              <a:t>          	   return uniqueInstance;</a:t>
            </a:r>
            <a:br>
              <a:rPr lang="en-CA" altLang="en-US" sz="1800">
                <a:latin typeface="Franklin Gothic" pitchFamily="48" charset="0"/>
              </a:rPr>
            </a:br>
            <a:r>
              <a:rPr lang="en-CA" altLang="en-US" sz="1800">
                <a:latin typeface="Franklin Gothic" pitchFamily="48" charset="0"/>
              </a:rPr>
              <a:t>     	}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sz="1800">
                <a:latin typeface="Franklin Gothic" pitchFamily="48" charset="0"/>
              </a:rPr>
              <a:t>     	// other useful methods here</a:t>
            </a:r>
            <a:br>
              <a:rPr lang="en-CA" altLang="en-US" sz="1800">
                <a:latin typeface="Franklin Gothic" pitchFamily="48" charset="0"/>
              </a:rPr>
            </a:br>
            <a:r>
              <a:rPr lang="en-CA" altLang="en-US" sz="1800">
                <a:latin typeface="Franklin Gothic" pitchFamily="48" charset="0"/>
              </a:rPr>
              <a:t>}</a:t>
            </a:r>
            <a:endParaRPr lang="en-US" altLang="en-US" sz="1800">
              <a:latin typeface="Franklin Gothic" pitchFamily="48" charset="0"/>
            </a:endParaRPr>
          </a:p>
        </p:txBody>
      </p:sp>
      <p:sp>
        <p:nvSpPr>
          <p:cNvPr id="257030" name="Text Box 6">
            <a:extLst>
              <a:ext uri="{FF2B5EF4-FFF2-40B4-BE49-F238E27FC236}">
                <a16:creationId xmlns:a16="http://schemas.microsoft.com/office/drawing/2014/main" id="{F63A00E6-3C38-40B8-B50C-D2C8D6CC2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828800"/>
            <a:ext cx="2895600" cy="7381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latin typeface="Franklin Gothic" pitchFamily="48" charset="0"/>
              </a:rPr>
              <a:t>Recall the standard pattern idea – a pattern encapsulates access to some object.</a:t>
            </a:r>
            <a:endParaRPr lang="en-US" altLang="en-US">
              <a:latin typeface="Franklin Gothic" pitchFamily="48" charset="0"/>
            </a:endParaRPr>
          </a:p>
        </p:txBody>
      </p:sp>
      <p:sp>
        <p:nvSpPr>
          <p:cNvPr id="257031" name="Text Box 7">
            <a:extLst>
              <a:ext uri="{FF2B5EF4-FFF2-40B4-BE49-F238E27FC236}">
                <a16:creationId xmlns:a16="http://schemas.microsoft.com/office/drawing/2014/main" id="{F9F55769-1C14-4E93-8993-EADC29CC2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3048001"/>
            <a:ext cx="3581400" cy="523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latin typeface="Franklin Gothic" pitchFamily="48" charset="0"/>
              </a:rPr>
              <a:t>Constructor is declared private; only Singleton can instantiate class…</a:t>
            </a:r>
            <a:endParaRPr lang="en-US" altLang="en-US">
              <a:latin typeface="Franklin Gothic" pitchFamily="48" charset="0"/>
            </a:endParaRPr>
          </a:p>
        </p:txBody>
      </p:sp>
      <p:sp>
        <p:nvSpPr>
          <p:cNvPr id="257032" name="Text Box 8">
            <a:extLst>
              <a:ext uri="{FF2B5EF4-FFF2-40B4-BE49-F238E27FC236}">
                <a16:creationId xmlns:a16="http://schemas.microsoft.com/office/drawing/2014/main" id="{53F9FF57-83A7-4119-A95D-A006BCA66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976689"/>
            <a:ext cx="2895600" cy="95410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latin typeface="Franklin Gothic" pitchFamily="48" charset="0"/>
              </a:rPr>
              <a:t>getInstance() methods provides way to instantiate the class and also return an instance of it (i.e., here construction is also “lazy”)</a:t>
            </a:r>
            <a:endParaRPr lang="en-US" altLang="en-US">
              <a:latin typeface="Franklin Gothic" pitchFamily="48" charset="0"/>
            </a:endParaRPr>
          </a:p>
        </p:txBody>
      </p:sp>
      <p:sp>
        <p:nvSpPr>
          <p:cNvPr id="257033" name="Text Box 9">
            <a:extLst>
              <a:ext uri="{FF2B5EF4-FFF2-40B4-BE49-F238E27FC236}">
                <a16:creationId xmlns:a16="http://schemas.microsoft.com/office/drawing/2014/main" id="{837B5F15-4967-4ADE-B57E-7D0030C7C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168900"/>
            <a:ext cx="2895600" cy="7386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latin typeface="Franklin Gothic" pitchFamily="48" charset="0"/>
              </a:rPr>
              <a:t>Our Singleton is otherwise a normal class and so will have useful instance variables and methods.</a:t>
            </a:r>
            <a:endParaRPr lang="en-US" altLang="en-US">
              <a:latin typeface="Franklin Gothic" pitchFamily="4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animBg="1"/>
      <p:bldP spid="257030" grpId="0" animBg="1" autoUpdateAnimBg="0"/>
      <p:bldP spid="257031" grpId="0" animBg="1" autoUpdateAnimBg="0"/>
      <p:bldP spid="257032" grpId="0" animBg="1" autoUpdateAnimBg="0"/>
      <p:bldP spid="25703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CBF1DE6-4202-4216-8289-9E0D5B322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Singleton Pattern defined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2475F3BE-DA1F-4805-8BBB-6DC1924BE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828801"/>
            <a:ext cx="6705600" cy="228917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3600" b="1">
                <a:solidFill>
                  <a:schemeClr val="bg1"/>
                </a:solidFill>
                <a:latin typeface="Franklin Gothic" pitchFamily="48" charset="0"/>
              </a:rPr>
              <a:t>The Singleton Pattern</a:t>
            </a:r>
            <a:r>
              <a:rPr lang="en-CA" altLang="en-US" sz="3600">
                <a:solidFill>
                  <a:schemeClr val="bg1"/>
                </a:solidFill>
                <a:latin typeface="Franklin Gothic" pitchFamily="48" charset="0"/>
              </a:rPr>
              <a:t> ensures a class has only one instance, and provides a global point of access to it.</a:t>
            </a:r>
            <a:endParaRPr lang="en-US" altLang="en-US" sz="3600">
              <a:solidFill>
                <a:schemeClr val="bg1"/>
              </a:solidFill>
              <a:latin typeface="Franklin Gothic" pitchFamily="48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D3B76B9A-807F-43F8-8FD3-CF6A98F33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sz="4000"/>
              <a:t>Singleton Pattern class diagram</a:t>
            </a:r>
            <a:endParaRPr lang="en-US" sz="4000"/>
          </a:p>
        </p:txBody>
      </p:sp>
      <p:pic>
        <p:nvPicPr>
          <p:cNvPr id="27651" name="Picture 5" descr="singleton_01">
            <a:extLst>
              <a:ext uri="{FF2B5EF4-FFF2-40B4-BE49-F238E27FC236}">
                <a16:creationId xmlns:a16="http://schemas.microsoft.com/office/drawing/2014/main" id="{09619CAE-E546-4625-B582-C366F033E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9" y="2362200"/>
            <a:ext cx="184943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FC804C7-C3CB-4089-86B9-7611AEC1FB1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1"/>
            <a:ext cx="3113088" cy="2139047"/>
            <a:chOff x="533400" y="1828800"/>
            <a:chExt cx="3113088" cy="2139254"/>
          </a:xfrm>
        </p:grpSpPr>
        <p:sp>
          <p:nvSpPr>
            <p:cNvPr id="259078" name="Text Box 6">
              <a:extLst>
                <a:ext uri="{FF2B5EF4-FFF2-40B4-BE49-F238E27FC236}">
                  <a16:creationId xmlns:a16="http://schemas.microsoft.com/office/drawing/2014/main" id="{703EC09B-4929-4E1B-964B-F63997F91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1828800"/>
              <a:ext cx="2667000" cy="21392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CA" altLang="en-US" dirty="0">
                  <a:latin typeface="Franklin Gothic" pitchFamily="48" charset="0"/>
                </a:rPr>
                <a:t>The </a:t>
              </a:r>
              <a:r>
                <a:rPr lang="en-CA" altLang="en-US" dirty="0" err="1">
                  <a:latin typeface="Franklin Gothic" pitchFamily="48" charset="0"/>
                </a:rPr>
                <a:t>getInstance</a:t>
              </a:r>
              <a:r>
                <a:rPr lang="en-CA" altLang="en-US" dirty="0">
                  <a:latin typeface="Franklin Gothic" pitchFamily="48" charset="0"/>
                </a:rPr>
                <a:t>() method is </a:t>
              </a:r>
              <a:r>
                <a:rPr lang="en-CA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" pitchFamily="48" charset="0"/>
                </a:rPr>
                <a:t>static</a:t>
              </a:r>
              <a:r>
                <a:rPr lang="en-CA" altLang="en-US" dirty="0">
                  <a:latin typeface="Franklin Gothic" pitchFamily="48" charset="0"/>
                </a:rPr>
                <a:t> (i.e., a class method) therefore you can conveniently access this method anywhere in your code using </a:t>
              </a:r>
              <a:r>
                <a:rPr lang="en-CA" alt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" pitchFamily="48" charset="0"/>
                </a:rPr>
                <a:t>Singleton.getInstance</a:t>
              </a:r>
              <a:r>
                <a:rPr lang="en-CA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" pitchFamily="48" charset="0"/>
                </a:rPr>
                <a:t>()</a:t>
              </a:r>
              <a:r>
                <a:rPr lang="en-CA" altLang="en-US" dirty="0">
                  <a:latin typeface="Franklin Gothic" pitchFamily="48" charset="0"/>
                </a:rPr>
                <a:t>.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CA" altLang="en-US" dirty="0">
                  <a:latin typeface="Franklin Gothic" pitchFamily="48" charset="0"/>
                </a:rPr>
                <a:t>That’s just as easy as accessing a </a:t>
              </a:r>
              <a:r>
                <a:rPr lang="en-CA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" pitchFamily="48" charset="0"/>
                </a:rPr>
                <a:t>global variable</a:t>
              </a:r>
              <a:r>
                <a:rPr lang="en-CA" altLang="en-US" dirty="0">
                  <a:latin typeface="Franklin Gothic" pitchFamily="48" charset="0"/>
                </a:rPr>
                <a:t>, but we get benefits like lazy instantiation from the Singleton.</a:t>
              </a:r>
              <a:endParaRPr lang="en-US" altLang="en-US" dirty="0">
                <a:latin typeface="Franklin Gothic" pitchFamily="48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4EBE0DE-B5EA-48AF-85BA-66D1C953D85D}"/>
                </a:ext>
              </a:extLst>
            </p:cNvPr>
            <p:cNvCxnSpPr/>
            <p:nvPr/>
          </p:nvCxnSpPr>
          <p:spPr>
            <a:xfrm>
              <a:off x="3200400" y="3886399"/>
              <a:ext cx="446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47315D5-9FD5-410D-9AAB-1783DDDFCCBF}"/>
              </a:ext>
            </a:extLst>
          </p:cNvPr>
          <p:cNvGrpSpPr>
            <a:grpSpLocks/>
          </p:cNvGrpSpPr>
          <p:nvPr/>
        </p:nvGrpSpPr>
        <p:grpSpPr bwMode="auto">
          <a:xfrm>
            <a:off x="6705601" y="2405063"/>
            <a:ext cx="3267075" cy="1276350"/>
            <a:chOff x="5572126" y="2698750"/>
            <a:chExt cx="3267074" cy="1277273"/>
          </a:xfrm>
        </p:grpSpPr>
        <p:sp>
          <p:nvSpPr>
            <p:cNvPr id="259079" name="Text Box 7">
              <a:extLst>
                <a:ext uri="{FF2B5EF4-FFF2-40B4-BE49-F238E27FC236}">
                  <a16:creationId xmlns:a16="http://schemas.microsoft.com/office/drawing/2014/main" id="{03DE6BCB-B500-41AE-BFE5-AB7CE0104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1" y="2698750"/>
              <a:ext cx="2666999" cy="127727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Myriad Roman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CA" altLang="en-US" dirty="0">
                  <a:latin typeface="Franklin Gothic" pitchFamily="48" charset="0"/>
                </a:rPr>
                <a:t>The </a:t>
              </a:r>
              <a:r>
                <a:rPr lang="en-CA" alt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" pitchFamily="48" charset="0"/>
                </a:rPr>
                <a:t>uniqueInstance</a:t>
              </a:r>
              <a:r>
                <a:rPr lang="en-CA" altLang="en-US" dirty="0">
                  <a:latin typeface="Franklin Gothic" pitchFamily="48" charset="0"/>
                </a:rPr>
                <a:t> class variable holds our one and only instance of Singleton.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CA" altLang="en-US" dirty="0">
                  <a:latin typeface="Franklin Gothic" pitchFamily="48" charset="0"/>
                </a:rPr>
                <a:t>We know it is a class variable because it is </a:t>
              </a:r>
              <a:r>
                <a:rPr lang="en-CA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" pitchFamily="48" charset="0"/>
                </a:rPr>
                <a:t>static</a:t>
              </a:r>
              <a:r>
                <a:rPr lang="en-CA" altLang="en-US" dirty="0">
                  <a:latin typeface="Franklin Gothic" pitchFamily="48" charset="0"/>
                </a:rPr>
                <a:t>.</a:t>
              </a:r>
              <a:endParaRPr lang="en-US" altLang="en-US" dirty="0">
                <a:latin typeface="Franklin Gothic" pitchFamily="48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1313CD5-4A8F-467E-A935-56D1811A6B90}"/>
                </a:ext>
              </a:extLst>
            </p:cNvPr>
            <p:cNvCxnSpPr>
              <a:stCxn id="259079" idx="1"/>
            </p:cNvCxnSpPr>
            <p:nvPr/>
          </p:nvCxnSpPr>
          <p:spPr>
            <a:xfrm flipH="1" flipV="1">
              <a:off x="5572126" y="3337387"/>
              <a:ext cx="600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52" name="Rectangle 8">
            <a:extLst>
              <a:ext uri="{FF2B5EF4-FFF2-40B4-BE49-F238E27FC236}">
                <a16:creationId xmlns:a16="http://schemas.microsoft.com/office/drawing/2014/main" id="{0C6ACF87-B05E-4FD5-A288-5E27E19E1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352800"/>
            <a:ext cx="1371600" cy="4572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2146" name="Rectangle 2">
            <a:extLst>
              <a:ext uri="{FF2B5EF4-FFF2-40B4-BE49-F238E27FC236}">
                <a16:creationId xmlns:a16="http://schemas.microsoft.com/office/drawing/2014/main" id="{6490C962-C118-47E5-8C7E-F1DE258EB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sz="4000" dirty="0"/>
              <a:t>Modification: for multithreading in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54FF5C87-8FE5-4DA8-B193-283991F71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05000"/>
            <a:ext cx="5867400" cy="394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1800">
                <a:latin typeface="Franklin Gothic" pitchFamily="48" charset="0"/>
              </a:rPr>
              <a:t>public class Singleton {</a:t>
            </a:r>
            <a:br>
              <a:rPr lang="en-CA" altLang="en-US" sz="1800">
                <a:latin typeface="Franklin Gothic" pitchFamily="48" charset="0"/>
              </a:rPr>
            </a:br>
            <a:r>
              <a:rPr lang="en-CA" altLang="en-US" sz="1800">
                <a:latin typeface="Franklin Gothic" pitchFamily="48" charset="0"/>
              </a:rPr>
              <a:t>     private static Singleton uniqueInstance;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sz="1800">
                <a:latin typeface="Franklin Gothic" pitchFamily="48" charset="0"/>
              </a:rPr>
              <a:t>     // other useful instance variables here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sz="1800">
                <a:latin typeface="Franklin Gothic" pitchFamily="48" charset="0"/>
              </a:rPr>
              <a:t>     private Singleton() { }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sz="1800">
                <a:latin typeface="Franklin Gothic" pitchFamily="48" charset="0"/>
              </a:rPr>
              <a:t>     public static Singleton synchronized getInstance () {</a:t>
            </a:r>
            <a:br>
              <a:rPr lang="en-CA" altLang="en-US" sz="1800">
                <a:latin typeface="Franklin Gothic" pitchFamily="48" charset="0"/>
              </a:rPr>
            </a:br>
            <a:r>
              <a:rPr lang="en-CA" altLang="en-US" sz="1800">
                <a:latin typeface="Franklin Gothic" pitchFamily="48" charset="0"/>
              </a:rPr>
              <a:t>          if (uniqueInstance == null) {</a:t>
            </a:r>
            <a:br>
              <a:rPr lang="en-CA" altLang="en-US" sz="1800">
                <a:latin typeface="Franklin Gothic" pitchFamily="48" charset="0"/>
              </a:rPr>
            </a:br>
            <a:r>
              <a:rPr lang="en-CA" altLang="en-US" sz="1800">
                <a:latin typeface="Franklin Gothic" pitchFamily="48" charset="0"/>
              </a:rPr>
              <a:t>               uniqueInstance = new Singleton();</a:t>
            </a:r>
            <a:br>
              <a:rPr lang="en-CA" altLang="en-US" sz="1800">
                <a:latin typeface="Franklin Gothic" pitchFamily="48" charset="0"/>
              </a:rPr>
            </a:br>
            <a:r>
              <a:rPr lang="en-CA" altLang="en-US" sz="1800">
                <a:latin typeface="Franklin Gothic" pitchFamily="48" charset="0"/>
              </a:rPr>
              <a:t>          }</a:t>
            </a:r>
            <a:br>
              <a:rPr lang="en-CA" altLang="en-US" sz="1800">
                <a:latin typeface="Franklin Gothic" pitchFamily="48" charset="0"/>
              </a:rPr>
            </a:br>
            <a:r>
              <a:rPr lang="en-CA" altLang="en-US" sz="1800">
                <a:latin typeface="Franklin Gothic" pitchFamily="48" charset="0"/>
              </a:rPr>
              <a:t>          return uniqueInstance;</a:t>
            </a:r>
            <a:br>
              <a:rPr lang="en-CA" altLang="en-US" sz="1800">
                <a:latin typeface="Franklin Gothic" pitchFamily="48" charset="0"/>
              </a:rPr>
            </a:br>
            <a:r>
              <a:rPr lang="en-CA" altLang="en-US" sz="1800">
                <a:latin typeface="Franklin Gothic" pitchFamily="48" charset="0"/>
              </a:rPr>
              <a:t>     }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sz="1800">
                <a:latin typeface="Franklin Gothic" pitchFamily="48" charset="0"/>
              </a:rPr>
              <a:t>     // other useful methods here</a:t>
            </a:r>
            <a:br>
              <a:rPr lang="en-CA" altLang="en-US" sz="1800">
                <a:latin typeface="Franklin Gothic" pitchFamily="48" charset="0"/>
              </a:rPr>
            </a:br>
            <a:r>
              <a:rPr lang="en-CA" altLang="en-US" sz="1800">
                <a:latin typeface="Franklin Gothic" pitchFamily="48" charset="0"/>
              </a:rPr>
              <a:t>}</a:t>
            </a:r>
            <a:endParaRPr lang="en-US" altLang="en-US" sz="1800">
              <a:latin typeface="Franklin Gothic" pitchFamily="48" charset="0"/>
            </a:endParaRPr>
          </a:p>
        </p:txBody>
      </p:sp>
      <p:sp>
        <p:nvSpPr>
          <p:cNvPr id="262153" name="Text Box 9">
            <a:extLst>
              <a:ext uri="{FF2B5EF4-FFF2-40B4-BE49-F238E27FC236}">
                <a16:creationId xmlns:a16="http://schemas.microsoft.com/office/drawing/2014/main" id="{FF17463B-B180-43D3-A006-0064A5F0F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191000"/>
            <a:ext cx="2895600" cy="7386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latin typeface="Franklin Gothic" pitchFamily="48" charset="0"/>
              </a:rPr>
              <a:t>This solves multithreading problems surrounding object creation, but can be rather expensive at runtime.</a:t>
            </a:r>
            <a:endParaRPr lang="en-US" altLang="en-US">
              <a:latin typeface="Franklin Gothic" pitchFamily="4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2" grpId="0" animBg="1"/>
      <p:bldP spid="2621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4" name="Rectangle 6">
            <a:extLst>
              <a:ext uri="{FF2B5EF4-FFF2-40B4-BE49-F238E27FC236}">
                <a16:creationId xmlns:a16="http://schemas.microsoft.com/office/drawing/2014/main" id="{5B19D0A1-1589-4BF2-AF48-C8BAFA2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813050"/>
            <a:ext cx="3429000" cy="3810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3175" name="Rectangle 7">
            <a:extLst>
              <a:ext uri="{FF2B5EF4-FFF2-40B4-BE49-F238E27FC236}">
                <a16:creationId xmlns:a16="http://schemas.microsoft.com/office/drawing/2014/main" id="{4A68D273-8C00-4EBD-BC14-C86461BE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46450"/>
            <a:ext cx="3810000" cy="10668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3177" name="Rectangle 9">
            <a:extLst>
              <a:ext uri="{FF2B5EF4-FFF2-40B4-BE49-F238E27FC236}">
                <a16:creationId xmlns:a16="http://schemas.microsoft.com/office/drawing/2014/main" id="{38FFCC22-A143-40B8-B54F-9A5AA420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746250"/>
            <a:ext cx="762000" cy="381000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B10D4A54-4417-4F2C-A30A-125BE4D4E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557214"/>
            <a:ext cx="8229600" cy="808037"/>
          </a:xfrm>
        </p:spPr>
        <p:txBody>
          <a:bodyPr/>
          <a:lstStyle/>
          <a:p>
            <a:pPr eaLnBrk="1" hangingPunct="1"/>
            <a:r>
              <a:rPr lang="en-CA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Another wee modification…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1750" name="Text Box 3">
            <a:extLst>
              <a:ext uri="{FF2B5EF4-FFF2-40B4-BE49-F238E27FC236}">
                <a16:creationId xmlns:a16="http://schemas.microsoft.com/office/drawing/2014/main" id="{C3649AAC-7093-4E2E-B794-1FBE2433A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517650"/>
            <a:ext cx="5867400" cy="450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1600">
                <a:latin typeface="Franklin Gothic" pitchFamily="48" charset="0"/>
              </a:rPr>
              <a:t>public class Singleton {</a:t>
            </a:r>
            <a:br>
              <a:rPr lang="en-CA" altLang="en-US" sz="1600">
                <a:latin typeface="Franklin Gothic" pitchFamily="48" charset="0"/>
              </a:rPr>
            </a:br>
            <a:r>
              <a:rPr lang="en-CA" altLang="en-US" sz="1600">
                <a:latin typeface="Franklin Gothic" pitchFamily="48" charset="0"/>
              </a:rPr>
              <a:t>     private volatile static Singleton uniqueInstance;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sz="1600">
                <a:latin typeface="Franklin Gothic" pitchFamily="48" charset="0"/>
              </a:rPr>
              <a:t>     // other useful instance variables here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sz="1600">
                <a:latin typeface="Franklin Gothic" pitchFamily="48" charset="0"/>
              </a:rPr>
              <a:t>     private Singleton() { }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sz="1600">
                <a:latin typeface="Franklin Gothic" pitchFamily="48" charset="0"/>
              </a:rPr>
              <a:t>     public static Singleton getInstance () {</a:t>
            </a:r>
            <a:br>
              <a:rPr lang="en-CA" altLang="en-US" sz="1600">
                <a:latin typeface="Franklin Gothic" pitchFamily="48" charset="0"/>
              </a:rPr>
            </a:br>
            <a:r>
              <a:rPr lang="en-CA" altLang="en-US" sz="1600">
                <a:latin typeface="Franklin Gothic" pitchFamily="48" charset="0"/>
              </a:rPr>
              <a:t>          if (uniqueInstance == null) {</a:t>
            </a:r>
            <a:br>
              <a:rPr lang="en-CA" altLang="en-US" sz="1600">
                <a:latin typeface="Franklin Gothic" pitchFamily="48" charset="0"/>
              </a:rPr>
            </a:br>
            <a:r>
              <a:rPr lang="en-CA" altLang="en-US" sz="1600">
                <a:latin typeface="Franklin Gothic" pitchFamily="48" charset="0"/>
              </a:rPr>
              <a:t>               synchronized (Singleton.class) {</a:t>
            </a:r>
            <a:br>
              <a:rPr lang="en-CA" altLang="en-US" sz="1600">
                <a:latin typeface="Franklin Gothic" pitchFamily="48" charset="0"/>
              </a:rPr>
            </a:br>
            <a:r>
              <a:rPr lang="en-CA" altLang="en-US" sz="1600">
                <a:latin typeface="Franklin Gothic" pitchFamily="48" charset="0"/>
              </a:rPr>
              <a:t>                    if (uniqueInstance == null) {</a:t>
            </a:r>
            <a:br>
              <a:rPr lang="en-CA" altLang="en-US" sz="1600">
                <a:latin typeface="Franklin Gothic" pitchFamily="48" charset="0"/>
              </a:rPr>
            </a:br>
            <a:r>
              <a:rPr lang="en-CA" altLang="en-US" sz="1600">
                <a:latin typeface="Franklin Gothic" pitchFamily="48" charset="0"/>
              </a:rPr>
              <a:t>                         uniqueInstance = new Singleton();</a:t>
            </a:r>
            <a:br>
              <a:rPr lang="en-CA" altLang="en-US" sz="1600">
                <a:latin typeface="Franklin Gothic" pitchFamily="48" charset="0"/>
              </a:rPr>
            </a:br>
            <a:r>
              <a:rPr lang="en-CA" altLang="en-US" sz="1600">
                <a:latin typeface="Franklin Gothic" pitchFamily="48" charset="0"/>
              </a:rPr>
              <a:t>                    }</a:t>
            </a:r>
            <a:br>
              <a:rPr lang="en-CA" altLang="en-US" sz="1600">
                <a:latin typeface="Franklin Gothic" pitchFamily="48" charset="0"/>
              </a:rPr>
            </a:br>
            <a:r>
              <a:rPr lang="en-CA" altLang="en-US" sz="1600">
                <a:latin typeface="Franklin Gothic" pitchFamily="48" charset="0"/>
              </a:rPr>
              <a:t>               }</a:t>
            </a:r>
            <a:br>
              <a:rPr lang="en-CA" altLang="en-US" sz="1600">
                <a:latin typeface="Franklin Gothic" pitchFamily="48" charset="0"/>
              </a:rPr>
            </a:br>
            <a:r>
              <a:rPr lang="en-CA" altLang="en-US" sz="1600">
                <a:latin typeface="Franklin Gothic" pitchFamily="48" charset="0"/>
              </a:rPr>
              <a:t>          }</a:t>
            </a:r>
            <a:br>
              <a:rPr lang="en-CA" altLang="en-US" sz="1600">
                <a:latin typeface="Franklin Gothic" pitchFamily="48" charset="0"/>
              </a:rPr>
            </a:br>
            <a:r>
              <a:rPr lang="en-CA" altLang="en-US" sz="1600">
                <a:latin typeface="Franklin Gothic" pitchFamily="48" charset="0"/>
              </a:rPr>
              <a:t>          return uniqueInstance;</a:t>
            </a:r>
            <a:br>
              <a:rPr lang="en-CA" altLang="en-US" sz="1600">
                <a:latin typeface="Franklin Gothic" pitchFamily="48" charset="0"/>
              </a:rPr>
            </a:br>
            <a:r>
              <a:rPr lang="en-CA" altLang="en-US" sz="1600">
                <a:latin typeface="Franklin Gothic" pitchFamily="48" charset="0"/>
              </a:rPr>
              <a:t>     }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 sz="1600">
                <a:latin typeface="Franklin Gothic" pitchFamily="48" charset="0"/>
              </a:rPr>
              <a:t>     // other useful methods here</a:t>
            </a:r>
            <a:br>
              <a:rPr lang="en-CA" altLang="en-US" sz="1600">
                <a:latin typeface="Franklin Gothic" pitchFamily="48" charset="0"/>
              </a:rPr>
            </a:br>
            <a:r>
              <a:rPr lang="en-CA" altLang="en-US" sz="1600">
                <a:latin typeface="Franklin Gothic" pitchFamily="48" charset="0"/>
              </a:rPr>
              <a:t>}</a:t>
            </a:r>
            <a:endParaRPr lang="en-US" altLang="en-US" sz="1600">
              <a:latin typeface="Franklin Gothic" pitchFamily="48" charset="0"/>
            </a:endParaRPr>
          </a:p>
        </p:txBody>
      </p:sp>
      <p:sp>
        <p:nvSpPr>
          <p:cNvPr id="263176" name="Text Box 8">
            <a:extLst>
              <a:ext uri="{FF2B5EF4-FFF2-40B4-BE49-F238E27FC236}">
                <a16:creationId xmlns:a16="http://schemas.microsoft.com/office/drawing/2014/main" id="{69E1A423-C358-42B6-9413-D5CC8C83F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432050"/>
            <a:ext cx="2590800" cy="14922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latin typeface="Franklin Gothic" pitchFamily="48" charset="0"/>
              </a:rPr>
              <a:t>This is known as “double-checked locking” (i.e., first check if instance exists, and if not, then synchronize).</a:t>
            </a:r>
          </a:p>
          <a:p>
            <a:pPr eaLnBrk="1" hangingPunct="1">
              <a:spcBef>
                <a:spcPct val="50000"/>
              </a:spcBef>
            </a:pPr>
            <a:r>
              <a:rPr lang="en-CA" altLang="en-US">
                <a:latin typeface="Franklin Gothic" pitchFamily="48" charset="0"/>
              </a:rPr>
              <a:t>Unfortunately, it only works reliably in Java 1.5…</a:t>
            </a:r>
            <a:endParaRPr lang="en-US" altLang="en-US">
              <a:latin typeface="Franklin Gothic" pitchFamily="4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4" grpId="0" animBg="1"/>
      <p:bldP spid="263175" grpId="0" animBg="1"/>
      <p:bldP spid="263177" grpId="0" animBg="1"/>
      <p:bldP spid="2631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7CCAE5AC-3893-4D85-847A-959B9178D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sz="4000" dirty="0"/>
              <a:t>Modification: for multithreading in 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DACF52BE-52C9-46FA-84AE-7A4960FC9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524001"/>
            <a:ext cx="5867400" cy="532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Myriad Roman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Myriad Roman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Myriad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Myriad Roman" pitchFamily="34" charset="0"/>
              </a:defRPr>
            </a:lvl9pPr>
          </a:lstStyle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" pitchFamily="48" charset="0"/>
              </a:rPr>
              <a:t>// Bad code! Do not use!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public sealed class Singleton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private static Singleton instance=null;</a:t>
            </a:r>
          </a:p>
          <a:p>
            <a:pPr>
              <a:defRPr/>
            </a:pPr>
            <a:endParaRPr lang="en-US" altLang="en-US" sz="2000" dirty="0">
              <a:latin typeface="Franklin Gothic" pitchFamily="48" charset="0"/>
            </a:endParaRP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private Singleton() { }</a:t>
            </a:r>
          </a:p>
          <a:p>
            <a:pPr>
              <a:defRPr/>
            </a:pPr>
            <a:endParaRPr lang="en-US" altLang="en-US" sz="2000" dirty="0">
              <a:latin typeface="Franklin Gothic" pitchFamily="48" charset="0"/>
            </a:endParaRP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public static Singleton Instance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get 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  if (instance==null) {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     instance = new Singleton();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  }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   return instance;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   }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    }</a:t>
            </a:r>
          </a:p>
          <a:p>
            <a:pPr>
              <a:defRPr/>
            </a:pPr>
            <a:r>
              <a:rPr lang="en-US" altLang="en-US" sz="2000" dirty="0">
                <a:latin typeface="Franklin Gothic" pitchFamily="48" charset="0"/>
              </a:rPr>
              <a:t>}</a:t>
            </a:r>
          </a:p>
        </p:txBody>
      </p:sp>
      <p:sp>
        <p:nvSpPr>
          <p:cNvPr id="2" name="Line Callout 1 1">
            <a:extLst>
              <a:ext uri="{FF2B5EF4-FFF2-40B4-BE49-F238E27FC236}">
                <a16:creationId xmlns:a16="http://schemas.microsoft.com/office/drawing/2014/main" id="{FC6E83E5-D075-4ED1-9148-7DA6DDF704E6}"/>
              </a:ext>
            </a:extLst>
          </p:cNvPr>
          <p:cNvSpPr/>
          <p:nvPr/>
        </p:nvSpPr>
        <p:spPr>
          <a:xfrm>
            <a:off x="6400800" y="1295400"/>
            <a:ext cx="2590800" cy="609600"/>
          </a:xfrm>
          <a:prstGeom prst="borderCallout1">
            <a:avLst>
              <a:gd name="adj1" fmla="val 50329"/>
              <a:gd name="adj2" fmla="val -531"/>
              <a:gd name="adj3" fmla="val 103026"/>
              <a:gd name="adj4" fmla="val -7882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Sealed in C# means you can not make a subclass of this class.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D17C3646-8DDF-46CA-B94D-C125D1B8F465}"/>
              </a:ext>
            </a:extLst>
          </p:cNvPr>
          <p:cNvSpPr/>
          <p:nvPr/>
        </p:nvSpPr>
        <p:spPr>
          <a:xfrm>
            <a:off x="7010400" y="4419600"/>
            <a:ext cx="2514600" cy="990600"/>
          </a:xfrm>
          <a:prstGeom prst="borderCallout1">
            <a:avLst>
              <a:gd name="adj1" fmla="val 50329"/>
              <a:gd name="adj2" fmla="val -531"/>
              <a:gd name="adj3" fmla="val 51285"/>
              <a:gd name="adj4" fmla="val -4836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What if right after the check for null the thread is interrupted and another thread requests this singleton?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1561</Words>
  <Application>Microsoft Office PowerPoint</Application>
  <PresentationFormat>Widescreen</PresentationFormat>
  <Paragraphs>194</Paragraphs>
  <Slides>17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</vt:lpstr>
      <vt:lpstr>Myriad Roman</vt:lpstr>
      <vt:lpstr>Wingdings</vt:lpstr>
      <vt:lpstr>Office Theme</vt:lpstr>
      <vt:lpstr>Singleton Pattern</vt:lpstr>
      <vt:lpstr>Keystone 1: What is this?</vt:lpstr>
      <vt:lpstr>Keystone 2: What is that?</vt:lpstr>
      <vt:lpstr>Classic Singleton Pattern</vt:lpstr>
      <vt:lpstr>Singleton Pattern defined</vt:lpstr>
      <vt:lpstr>Singleton Pattern class diagram</vt:lpstr>
      <vt:lpstr>Modification: for multithreading in Java</vt:lpstr>
      <vt:lpstr>Another wee modification…</vt:lpstr>
      <vt:lpstr>Modification: for multithreading in C#</vt:lpstr>
      <vt:lpstr>Modification: for multithreading in C#</vt:lpstr>
      <vt:lpstr>Modification: for multithreading in C#</vt:lpstr>
      <vt:lpstr>Modification: for multithreading in C#</vt:lpstr>
      <vt:lpstr>Modification: for multithreading in C#</vt:lpstr>
      <vt:lpstr>Example: Logger</vt:lpstr>
      <vt:lpstr>Singleton: consequences</vt:lpstr>
      <vt:lpstr>Singleton: caveats?</vt:lpstr>
      <vt:lpstr>Applying this to "logger"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Pattern</dc:title>
  <dc:creator>Walko, Robert (robe6580@vandals.uidaho.edu)</dc:creator>
  <cp:lastModifiedBy>Walko, Robert (robe6580@vandals.uidaho.edu)</cp:lastModifiedBy>
  <cp:revision>1</cp:revision>
  <dcterms:created xsi:type="dcterms:W3CDTF">2022-03-01T16:27:59Z</dcterms:created>
  <dcterms:modified xsi:type="dcterms:W3CDTF">2022-03-01T16:29:04Z</dcterms:modified>
</cp:coreProperties>
</file>