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5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6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7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8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9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0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7" r:id="rId2"/>
  </p:sldMasterIdLst>
  <p:notesMasterIdLst>
    <p:notesMasterId r:id="rId18"/>
  </p:notesMasterIdLst>
  <p:sldIdLst>
    <p:sldId id="2839" r:id="rId3"/>
    <p:sldId id="2801" r:id="rId4"/>
    <p:sldId id="2916" r:id="rId5"/>
    <p:sldId id="2915" r:id="rId6"/>
    <p:sldId id="2889" r:id="rId7"/>
    <p:sldId id="2905" r:id="rId8"/>
    <p:sldId id="2893" r:id="rId9"/>
    <p:sldId id="2913" r:id="rId10"/>
    <p:sldId id="2912" r:id="rId11"/>
    <p:sldId id="2904" r:id="rId12"/>
    <p:sldId id="2834" r:id="rId13"/>
    <p:sldId id="2903" r:id="rId14"/>
    <p:sldId id="2914" r:id="rId15"/>
    <p:sldId id="2921" r:id="rId16"/>
    <p:sldId id="2887" r:id="rId17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1pPr>
    <a:lvl2pPr marL="640047" indent="-18287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2pPr>
    <a:lvl3pPr marL="1282634" indent="-36828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3pPr>
    <a:lvl4pPr marL="1925857" indent="-55432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4pPr>
    <a:lvl5pPr marL="2568444" indent="-7397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5pPr>
    <a:lvl6pPr marL="2285884" algn="l" defTabSz="914353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6pPr>
    <a:lvl7pPr marL="2743060" algn="l" defTabSz="914353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7pPr>
    <a:lvl8pPr marL="3200236" algn="l" defTabSz="914353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8pPr>
    <a:lvl9pPr marL="3657412" algn="l" defTabSz="914353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73">
          <p15:clr>
            <a:srgbClr val="A4A3A4"/>
          </p15:clr>
        </p15:guide>
        <p15:guide id="2" orient="horz" pos="4183">
          <p15:clr>
            <a:srgbClr val="A4A3A4"/>
          </p15:clr>
        </p15:guide>
        <p15:guide id="3" pos="4050">
          <p15:clr>
            <a:srgbClr val="A4A3A4"/>
          </p15:clr>
        </p15:guide>
        <p15:guide id="4" pos="512">
          <p15:clr>
            <a:srgbClr val="A4A3A4"/>
          </p15:clr>
        </p15:guide>
        <p15:guide id="5" pos="75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FF33CC"/>
    <a:srgbClr val="33CCCC"/>
    <a:srgbClr val="FFCCFF"/>
    <a:srgbClr val="FFFFCC"/>
    <a:srgbClr val="CCFFCC"/>
    <a:srgbClr val="CC00CC"/>
    <a:srgbClr val="EF4232"/>
    <a:srgbClr val="212E3C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007" autoAdjust="0"/>
  </p:normalViewPr>
  <p:slideViewPr>
    <p:cSldViewPr>
      <p:cViewPr varScale="1">
        <p:scale>
          <a:sx n="66" d="100"/>
          <a:sy n="66" d="100"/>
        </p:scale>
        <p:origin x="-882" y="-90"/>
      </p:cViewPr>
      <p:guideLst>
        <p:guide orient="horz" pos="373"/>
        <p:guide orient="horz" pos="4183"/>
        <p:guide pos="4050"/>
        <p:guide pos="512"/>
        <p:guide pos="7588"/>
      </p:guideLst>
    </p:cSldViewPr>
  </p:slideViewPr>
  <p:outlineViewPr>
    <p:cViewPr>
      <p:scale>
        <a:sx n="100" d="100"/>
        <a:sy n="100" d="100"/>
      </p:scale>
      <p:origin x="0" y="23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t>2021/5/1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5149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07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084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26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437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248" algn="l" defTabSz="91435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425" algn="l" defTabSz="91435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01" algn="l" defTabSz="91435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78" algn="l" defTabSz="91435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235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FBD34-5F0B-46F6-BDF5-AFC3F48E34B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767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FBD34-5F0B-46F6-BDF5-AFC3F48E34B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4259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120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495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FBD34-5F0B-46F6-BDF5-AFC3F48E34B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144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495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870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813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FBD34-5F0B-46F6-BDF5-AFC3F48E34B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689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FBD34-5F0B-46F6-BDF5-AFC3F48E34B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425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FBD34-5F0B-46F6-BDF5-AFC3F48E34B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650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06517" y="2435015"/>
            <a:ext cx="11445719" cy="948288"/>
          </a:xfrm>
        </p:spPr>
        <p:txBody>
          <a:bodyPr lIns="101595" tIns="38098" rIns="25399" bIns="38098" anchor="t" anchorCtr="0">
            <a:noAutofit/>
          </a:bodyPr>
          <a:lstStyle>
            <a:lvl1pPr algn="ctr">
              <a:defRPr sz="56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06562" y="3760309"/>
            <a:ext cx="11445628" cy="845149"/>
          </a:xfrm>
        </p:spPr>
        <p:txBody>
          <a:bodyPr lIns="101595" tIns="38098" rIns="76196" bIns="38098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5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81940" indent="0" algn="ctr">
              <a:buNone/>
              <a:defRPr sz="2100"/>
            </a:lvl2pPr>
            <a:lvl3pPr marL="964515" indent="0" algn="ctr">
              <a:buNone/>
              <a:defRPr sz="2000"/>
            </a:lvl3pPr>
            <a:lvl4pPr marL="1446455" indent="0" algn="ctr">
              <a:buNone/>
              <a:defRPr sz="1700"/>
            </a:lvl4pPr>
            <a:lvl5pPr marL="1928397" indent="0" algn="ctr">
              <a:buNone/>
              <a:defRPr sz="1700"/>
            </a:lvl5pPr>
            <a:lvl6pPr marL="2410972" indent="0" algn="ctr">
              <a:buNone/>
              <a:defRPr sz="1700"/>
            </a:lvl6pPr>
            <a:lvl7pPr marL="2892912" indent="0" algn="ctr">
              <a:buNone/>
              <a:defRPr sz="1700"/>
            </a:lvl7pPr>
            <a:lvl8pPr marL="3374852" indent="0" algn="ctr">
              <a:buNone/>
              <a:defRPr sz="1700"/>
            </a:lvl8pPr>
            <a:lvl9pPr marL="3857427" indent="0" algn="ctr">
              <a:buNone/>
              <a:defRPr sz="17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39" y="289641"/>
            <a:ext cx="11572875" cy="1205442"/>
          </a:xfrm>
          <a:prstGeom prst="rect">
            <a:avLst/>
          </a:prstGeom>
        </p:spPr>
        <p:txBody>
          <a:bodyPr lIns="91435" tIns="45717" rIns="91435" bIns="45717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939" y="1687620"/>
            <a:ext cx="11572875" cy="4773214"/>
          </a:xfrm>
          <a:prstGeom prst="rect">
            <a:avLst/>
          </a:prstGeom>
        </p:spPr>
        <p:txBody>
          <a:bodyPr lIns="91435" tIns="45717" rIns="91435" bIns="45717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2939" y="6703594"/>
            <a:ext cx="3000375" cy="385072"/>
          </a:xfrm>
          <a:prstGeom prst="rect">
            <a:avLst/>
          </a:prstGeom>
        </p:spPr>
        <p:txBody>
          <a:bodyPr lIns="91435" tIns="45717" rIns="91435" bIns="45717"/>
          <a:lstStyle/>
          <a:p>
            <a:fld id="{44AD0C5B-AF0E-437A-B469-D3DE21251B65}" type="datetime1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393406" y="6703594"/>
            <a:ext cx="4071938" cy="385072"/>
          </a:xfrm>
          <a:prstGeom prst="rect">
            <a:avLst/>
          </a:prstGeom>
        </p:spPr>
        <p:txBody>
          <a:bodyPr lIns="91435" tIns="45717" rIns="91435" bIns="45717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2046000" y="87933"/>
            <a:ext cx="648072" cy="351772"/>
          </a:xfrm>
          <a:prstGeom prst="rect">
            <a:avLst/>
          </a:prstGeom>
        </p:spPr>
        <p:txBody>
          <a:bodyPr lIns="91435" tIns="45717" rIns="91435" bIns="45717"/>
          <a:lstStyle/>
          <a:p>
            <a:fld id="{AAFB396C-E072-47F2-94B0-786D65E0029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06517" y="612977"/>
            <a:ext cx="11445719" cy="683400"/>
          </a:xfrm>
        </p:spPr>
        <p:txBody>
          <a:bodyPr vert="horz" lIns="101595" tIns="38098" rIns="76196" bIns="38098" rtlCol="0" anchor="ctr" anchorCtr="0">
            <a:noAutofit/>
          </a:bodyPr>
          <a:lstStyle>
            <a:lvl1pPr marL="0" marR="0" algn="l" defTabSz="914353" rtl="0" eaLnBrk="1" fontAlgn="auto" latinLnBrk="0" hangingPunct="1">
              <a:lnSpc>
                <a:spcPct val="100000"/>
              </a:lnSpc>
              <a:buNone/>
              <a:defRPr kumimoji="0" lang="zh-CN" altLang="en-US" sz="3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706562" y="1590512"/>
            <a:ext cx="11445628" cy="5008610"/>
          </a:xfrm>
          <a:prstGeom prst="rect">
            <a:avLst/>
          </a:prstGeom>
        </p:spPr>
        <p:txBody>
          <a:bodyPr vert="horz" lIns="101595" tIns="0" rIns="82545" bIns="0" rtlCol="0">
            <a:normAutofit/>
          </a:bodyPr>
          <a:lstStyle>
            <a:lvl1pPr>
              <a:defRPr sz="2500"/>
            </a:lvl1pPr>
            <a:lvl2pPr>
              <a:defRPr sz="2500"/>
            </a:lvl2pPr>
            <a:lvl3pPr>
              <a:defRPr sz="2500"/>
            </a:lvl3pPr>
            <a:lvl4pPr>
              <a:defRPr sz="2500"/>
            </a:lvl4pPr>
            <a:lvl5pPr>
              <a:defRPr sz="25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86049" y="767466"/>
            <a:ext cx="4146947" cy="1175975"/>
          </a:xfrm>
        </p:spPr>
        <p:txBody>
          <a:bodyPr anchor="ctr" anchorCtr="0"/>
          <a:lstStyle>
            <a:lvl1pPr>
              <a:defRPr sz="34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419427" y="767465"/>
            <a:ext cx="6509742" cy="5698392"/>
          </a:xfrm>
        </p:spPr>
        <p:txBody>
          <a:bodyPr/>
          <a:lstStyle>
            <a:lvl1pPr>
              <a:defRPr sz="2500">
                <a:latin typeface="+mn-ea"/>
                <a:ea typeface="+mn-ea"/>
              </a:defRPr>
            </a:lvl1pPr>
            <a:lvl2pPr marL="481940" indent="0">
              <a:buNone/>
              <a:defRPr sz="2500">
                <a:latin typeface="+mn-ea"/>
                <a:ea typeface="+mn-ea"/>
              </a:defRPr>
            </a:lvl2pPr>
            <a:lvl3pPr>
              <a:defRPr sz="2500">
                <a:latin typeface="+mn-ea"/>
                <a:ea typeface="+mn-ea"/>
              </a:defRPr>
            </a:lvl3pPr>
            <a:lvl4pPr>
              <a:defRPr sz="2500">
                <a:latin typeface="+mn-ea"/>
                <a:ea typeface="+mn-ea"/>
              </a:defRPr>
            </a:lvl4pPr>
            <a:lvl5pPr>
              <a:defRPr sz="2500">
                <a:latin typeface="+mn-ea"/>
                <a:ea typeface="+mn-ea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86049" y="2361996"/>
            <a:ext cx="4146947" cy="4104529"/>
          </a:xfrm>
        </p:spPr>
        <p:txBody>
          <a:bodyPr/>
          <a:lstStyle>
            <a:lvl1pPr marL="361932" indent="-361296">
              <a:buFont typeface="Arial" panose="020B0604020202020204" pitchFamily="34" charset="0"/>
              <a:buChar char="•"/>
              <a:defRPr sz="2500">
                <a:latin typeface="+mn-ea"/>
                <a:ea typeface="+mn-ea"/>
              </a:defRPr>
            </a:lvl1pPr>
            <a:lvl2pPr marL="481940" indent="0">
              <a:buNone/>
              <a:defRPr sz="1400"/>
            </a:lvl2pPr>
            <a:lvl3pPr marL="964515" indent="0">
              <a:buNone/>
              <a:defRPr sz="1300"/>
            </a:lvl3pPr>
            <a:lvl4pPr marL="1446455" indent="0">
              <a:buNone/>
              <a:defRPr sz="1100"/>
            </a:lvl4pPr>
            <a:lvl5pPr marL="1928397" indent="0">
              <a:buNone/>
              <a:defRPr sz="1100"/>
            </a:lvl5pPr>
            <a:lvl6pPr marL="2410972" indent="0">
              <a:buNone/>
              <a:defRPr sz="1100"/>
            </a:lvl6pPr>
            <a:lvl7pPr marL="2892912" indent="0">
              <a:buNone/>
              <a:defRPr sz="1100"/>
            </a:lvl7pPr>
            <a:lvl8pPr marL="3374852" indent="0">
              <a:buNone/>
              <a:defRPr sz="1100"/>
            </a:lvl8pPr>
            <a:lvl9pPr marL="3857427" indent="0">
              <a:buNone/>
              <a:defRPr sz="1100"/>
            </a:lvl9pPr>
          </a:lstStyle>
          <a:p>
            <a:pPr lvl="0"/>
            <a:r>
              <a:rPr lang="zh-CN" altLang="en-US"/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706562" y="5911352"/>
            <a:ext cx="11445628" cy="588658"/>
          </a:xfrm>
        </p:spPr>
        <p:txBody>
          <a:bodyPr/>
          <a:lstStyle>
            <a:lvl1pPr>
              <a:defRPr/>
            </a:lvl1pPr>
          </a:lstStyle>
          <a:p>
            <a:r>
              <a:rPr>
                <a:sym typeface="+mn-ea"/>
              </a:rPr>
              <a:t>单击此处编辑母版标题样式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706562" y="676388"/>
            <a:ext cx="11445628" cy="4805023"/>
          </a:xfrm>
        </p:spPr>
        <p:txBody>
          <a:bodyPr vert="horz" lIns="101595" tIns="0" rIns="82545" bIns="0" rtlCol="0">
            <a:noAutofit/>
          </a:bodyPr>
          <a:lstStyle>
            <a:lvl1pPr defTabSz="914353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1pPr>
            <a:lvl2pPr marL="481940" lvl="1" indent="0" defTabSz="914353">
              <a:buNone/>
              <a:tabLst>
                <a:tab pos="1609642" algn="l"/>
              </a:tabLst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2pPr>
            <a:lvl3pPr lvl="2" defTabSz="914353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3pPr>
            <a:lvl4pPr lvl="3" defTabSz="914353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4pPr>
            <a:lvl5pPr lvl="4" defTabSz="914353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2021/5/1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863438" cy="7243365"/>
          </a:xfrm>
        </p:spPr>
        <p:txBody>
          <a:bodyPr vert="horz" lIns="101595" tIns="0" rIns="82545" bIns="0" rtlCol="0">
            <a:noAutofit/>
          </a:bodyPr>
          <a:lstStyle>
            <a:lvl1pPr marL="241287" marR="0" lvl="0" indent="-241287" algn="l" defTabSz="914353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5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81940" marR="0" lvl="1" indent="0" algn="l" defTabSz="914353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642" algn="l"/>
              </a:tabLst>
              <a:defRPr kumimoji="0" lang="zh-CN" altLang="en-US" sz="25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205168" marR="0" lvl="2" indent="-241287" algn="l" defTabSz="914353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5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87744" marR="0" lvl="3" indent="-241287" algn="l" defTabSz="914353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5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169684" marR="0" lvl="4" indent="-241287" algn="l" defTabSz="914353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5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93588" y="596025"/>
            <a:ext cx="5695355" cy="6040602"/>
          </a:xfrm>
        </p:spPr>
        <p:txBody>
          <a:bodyPr vert="horz" lIns="101595" tIns="0" rIns="82545" bIns="0" rtlCol="0">
            <a:noAutofit/>
          </a:bodyPr>
          <a:lstStyle>
            <a:lvl1pPr marL="241287" marR="0" lvl="0" indent="-241287" algn="l" defTabSz="914353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5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723228" marR="0" lvl="1" indent="-241287" algn="l" defTabSz="914353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642" algn="l"/>
              </a:tabLst>
              <a:defRPr kumimoji="0" lang="zh-CN" altLang="en-US" sz="25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205168" marR="0" lvl="2" indent="-241287" algn="l" defTabSz="914353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5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87744" marR="0" lvl="3" indent="-241287" algn="l" defTabSz="914353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5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169684" marR="0" lvl="4" indent="-241287" algn="l" defTabSz="914353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5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631633" y="596025"/>
            <a:ext cx="5695355" cy="6040602"/>
          </a:xfrm>
        </p:spPr>
        <p:txBody>
          <a:bodyPr vert="horz" lIns="101595" tIns="0" rIns="82545" bIns="0" rtlCol="0">
            <a:noAutofit/>
          </a:bodyPr>
          <a:lstStyle>
            <a:lvl1pPr marL="241287" marR="0" lvl="0" indent="-241287" algn="l" defTabSz="914353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5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723228" marR="0" lvl="1" indent="-241287" algn="l" defTabSz="914353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642" algn="l"/>
              </a:tabLst>
              <a:defRPr kumimoji="0" lang="zh-CN" altLang="en-US" sz="25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205168" marR="0" lvl="2" indent="-241287" algn="l" defTabSz="914353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5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87744" marR="0" lvl="3" indent="-241287" algn="l" defTabSz="914353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5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169684" marR="0" lvl="4" indent="-241287" algn="l" defTabSz="914353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5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06517" y="657659"/>
            <a:ext cx="11445719" cy="948288"/>
          </a:xfrm>
        </p:spPr>
        <p:txBody>
          <a:bodyPr vert="horz" lIns="101595" tIns="38098" rIns="25399" bIns="38098" rtlCol="0" anchor="ctr" anchorCtr="0">
            <a:noAutofit/>
          </a:bodyPr>
          <a:lstStyle>
            <a:lvl1pPr marL="0" marR="0" algn="ctr" defTabSz="914353" rtl="0" eaLnBrk="1" fontAlgn="auto" latinLnBrk="0" hangingPunct="1">
              <a:lnSpc>
                <a:spcPct val="100000"/>
              </a:lnSpc>
              <a:buNone/>
              <a:defRPr kumimoji="0" lang="zh-CN" altLang="en-US" sz="34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84039" y="6703598"/>
            <a:ext cx="2893219" cy="386187"/>
          </a:xfrm>
          <a:prstGeom prst="rect">
            <a:avLst/>
          </a:prstGeom>
        </p:spPr>
        <p:txBody>
          <a:bodyPr lIns="91435" tIns="45717" rIns="91435" bIns="45717"/>
          <a:lstStyle/>
          <a:p>
            <a:fld id="{0A0E9ABF-9DAD-477D-8548-41901FB40FDA}" type="datetime1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259461" y="6703598"/>
            <a:ext cx="4339828" cy="386187"/>
          </a:xfrm>
          <a:prstGeom prst="rect">
            <a:avLst/>
          </a:prstGeom>
        </p:spPr>
        <p:txBody>
          <a:bodyPr lIns="91435" tIns="45717" rIns="91435" bIns="45717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901984" y="87934"/>
            <a:ext cx="651220" cy="391667"/>
          </a:xfrm>
          <a:prstGeom prst="rect">
            <a:avLst/>
          </a:prstGeom>
        </p:spPr>
        <p:txBody>
          <a:bodyPr lIns="91435" tIns="45717" rIns="91435" bIns="45717"/>
          <a:lstStyle/>
          <a:p>
            <a:fld id="{37AAA611-6692-4583-86AB-5AB9B972BD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27852" y="6696722"/>
            <a:ext cx="2847656" cy="334107"/>
          </a:xfrm>
          <a:prstGeom prst="rect">
            <a:avLst/>
          </a:prstGeom>
        </p:spPr>
        <p:txBody>
          <a:bodyPr vert="horz" lIns="91435" tIns="45717" rIns="91435" bIns="45717" rtlCol="0" anchor="ctr">
            <a:normAutofit/>
          </a:bodyPr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341095" y="6696722"/>
            <a:ext cx="4176563" cy="334107"/>
          </a:xfrm>
          <a:prstGeom prst="rect">
            <a:avLst/>
          </a:prstGeom>
        </p:spPr>
        <p:txBody>
          <a:bodyPr vert="horz" lIns="91435" tIns="45717" rIns="91435" bIns="45717" rtlCol="0" anchor="ctr">
            <a:normAutofit/>
          </a:bodyPr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1492" y="6696722"/>
            <a:ext cx="2847656" cy="334107"/>
          </a:xfrm>
          <a:prstGeom prst="rect">
            <a:avLst/>
          </a:prstGeom>
        </p:spPr>
        <p:txBody>
          <a:bodyPr vert="horz" lIns="91435" tIns="45717" rIns="91435" bIns="45717" rtlCol="0" anchor="ctr">
            <a:normAutofit/>
          </a:bodyPr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7" rIns="91435" bIns="45717" rtlCol="0" anchor="ctr"/>
          <a:lstStyle/>
          <a:p>
            <a:pPr algn="ctr"/>
            <a:endParaRPr lang="zh-CN" altLang="en-US" sz="10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706517" y="612977"/>
            <a:ext cx="11445719" cy="683400"/>
          </a:xfrm>
        </p:spPr>
        <p:txBody>
          <a:bodyPr vert="horz" lIns="101595" tIns="38098" rIns="76196" bIns="38098" rtlCol="0" anchor="ctr" anchorCtr="0">
            <a:noAutofit/>
          </a:bodyPr>
          <a:lstStyle>
            <a:lvl1pPr defTabSz="914400">
              <a:defRPr lang="zh-CN" altLang="en-US" sz="3375" dirty="0"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706562" y="1590512"/>
            <a:ext cx="11445628" cy="5008610"/>
          </a:xfrm>
          <a:prstGeom prst="rect">
            <a:avLst/>
          </a:prstGeom>
        </p:spPr>
        <p:txBody>
          <a:bodyPr vert="horz" lIns="101595" tIns="0" rIns="82545" bIns="0" rtlCol="0">
            <a:normAutofit/>
          </a:bodyPr>
          <a:lstStyle>
            <a:lvl1pPr>
              <a:defRPr sz="2530"/>
            </a:lvl1pPr>
            <a:lvl2pPr>
              <a:defRPr sz="2530"/>
            </a:lvl2pPr>
            <a:lvl3pPr>
              <a:defRPr sz="2530"/>
            </a:lvl3pPr>
            <a:lvl4pPr>
              <a:defRPr sz="2530"/>
            </a:lvl4pPr>
            <a:lvl5pPr>
              <a:defRPr sz="253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64515" rtl="0" eaLnBrk="1" fontAlgn="auto" latinLnBrk="0" hangingPunct="1">
        <a:lnSpc>
          <a:spcPct val="100000"/>
        </a:lnSpc>
        <a:spcBef>
          <a:spcPct val="0"/>
        </a:spcBef>
        <a:buNone/>
        <a:defRPr sz="3000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41287" indent="-241287" algn="l" defTabSz="96451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700" b="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723228" indent="-241287" algn="l" defTabSz="96451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97268" algn="l"/>
        </a:tabLst>
        <a:defRPr sz="17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205168" indent="-241287" algn="l" defTabSz="96451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7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87744" indent="-241287" algn="l" defTabSz="96451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7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169684" indent="-241287" algn="l" defTabSz="96451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7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651625" indent="-241287" algn="l" defTabSz="964515" rtl="0" eaLnBrk="1" latinLnBrk="0" hangingPunct="1">
        <a:lnSpc>
          <a:spcPct val="90000"/>
        </a:lnSpc>
        <a:spcBef>
          <a:spcPct val="106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134199" indent="-241287" algn="l" defTabSz="964515" rtl="0" eaLnBrk="1" latinLnBrk="0" hangingPunct="1">
        <a:lnSpc>
          <a:spcPct val="90000"/>
        </a:lnSpc>
        <a:spcBef>
          <a:spcPct val="106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16140" indent="-241287" algn="l" defTabSz="964515" rtl="0" eaLnBrk="1" latinLnBrk="0" hangingPunct="1">
        <a:lnSpc>
          <a:spcPct val="90000"/>
        </a:lnSpc>
        <a:spcBef>
          <a:spcPct val="106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98080" indent="-241287" algn="l" defTabSz="964515" rtl="0" eaLnBrk="1" latinLnBrk="0" hangingPunct="1">
        <a:lnSpc>
          <a:spcPct val="90000"/>
        </a:lnSpc>
        <a:spcBef>
          <a:spcPct val="106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451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81940" algn="l" defTabSz="96451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64515" algn="l" defTabSz="96451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46455" algn="l" defTabSz="96451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28397" algn="l" defTabSz="96451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10972" algn="l" defTabSz="96451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92912" algn="l" defTabSz="96451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374852" algn="l" defTabSz="96451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57427" algn="l" defTabSz="96451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hf hdr="0" ftr="0" dt="0"/>
  <p:txStyles>
    <p:titleStyle>
      <a:lvl1pPr algn="l" defTabSz="91435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8" indent="-228588" algn="l" defTabSz="91435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4" indent="-228588" algn="l" defTabSz="914353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1" indent="-228588" algn="l" defTabSz="914353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18" indent="-228588" algn="l" defTabSz="914353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5" indent="-228588" algn="l" defTabSz="914353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636" indent="-228588" algn="l" defTabSz="914353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4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2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24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21.emf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Visio_Drawing1.vsdx"/><Relationship Id="rId3" Type="http://schemas.openxmlformats.org/officeDocument/2006/relationships/tags" Target="../tags/tag22.xml"/><Relationship Id="rId7" Type="http://schemas.openxmlformats.org/officeDocument/2006/relationships/oleObject" Target="../embeddings/oleObject1.bin"/><Relationship Id="rId2" Type="http://schemas.openxmlformats.org/officeDocument/2006/relationships/tags" Target="../tags/tag2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2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23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3.png"/><Relationship Id="rId5" Type="http://schemas.openxmlformats.org/officeDocument/2006/relationships/image" Target="../media/image40.png"/><Relationship Id="rId4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3.png"/><Relationship Id="rId11" Type="http://schemas.openxmlformats.org/officeDocument/2006/relationships/image" Target="../media/image9.emf"/><Relationship Id="rId5" Type="http://schemas.openxmlformats.org/officeDocument/2006/relationships/image" Target="../media/image5.png"/><Relationship Id="rId10" Type="http://schemas.openxmlformats.org/officeDocument/2006/relationships/image" Target="../media/image8.emf"/><Relationship Id="rId4" Type="http://schemas.openxmlformats.org/officeDocument/2006/relationships/notesSlide" Target="../notesSlides/notesSlide5.xml"/><Relationship Id="rId9" Type="http://schemas.openxmlformats.org/officeDocument/2006/relationships/image" Target="../media/image7.emf"/><Relationship Id="rId1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image" Target="../media/image19.emf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13.emf"/><Relationship Id="rId12" Type="http://schemas.openxmlformats.org/officeDocument/2006/relationships/image" Target="../media/image18.emf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3.png"/><Relationship Id="rId11" Type="http://schemas.openxmlformats.org/officeDocument/2006/relationships/image" Target="../media/image17.emf"/><Relationship Id="rId5" Type="http://schemas.openxmlformats.org/officeDocument/2006/relationships/image" Target="../media/image14.png"/><Relationship Id="rId10" Type="http://schemas.openxmlformats.org/officeDocument/2006/relationships/image" Target="../media/image16.emf"/><Relationship Id="rId4" Type="http://schemas.openxmlformats.org/officeDocument/2006/relationships/notesSlide" Target="../notesSlides/notesSlide6.xml"/><Relationship Id="rId9" Type="http://schemas.openxmlformats.org/officeDocument/2006/relationships/image" Target="../media/image15.emf"/><Relationship Id="rId14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259"/>
          <p:cNvSpPr>
            <a:spLocks noChangeArrowheads="1"/>
          </p:cNvSpPr>
          <p:nvPr/>
        </p:nvSpPr>
        <p:spPr bwMode="auto">
          <a:xfrm>
            <a:off x="3694188" y="3593209"/>
            <a:ext cx="537119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endParaRPr lang="en-US" altLang="zh-CN" sz="1500" cap="all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9" name="Freeform 6"/>
          <p:cNvSpPr/>
          <p:nvPr/>
        </p:nvSpPr>
        <p:spPr bwMode="auto">
          <a:xfrm>
            <a:off x="354" y="6280621"/>
            <a:ext cx="12858044" cy="952028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128573" tIns="64287" rIns="128573" bIns="64287" numCol="1" anchor="t" anchorCtr="0" compatLnSpc="1"/>
          <a:lstStyle/>
          <a:p>
            <a:endParaRPr lang="zh-CN" altLang="en-US"/>
          </a:p>
        </p:txBody>
      </p:sp>
      <p:sp>
        <p:nvSpPr>
          <p:cNvPr id="10" name="Freeform 7"/>
          <p:cNvSpPr/>
          <p:nvPr/>
        </p:nvSpPr>
        <p:spPr bwMode="auto">
          <a:xfrm>
            <a:off x="354" y="5903628"/>
            <a:ext cx="12858044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128573" tIns="64287" rIns="128573" bIns="64287" numCol="1" anchor="t" anchorCtr="0" compatLnSpc="1"/>
          <a:lstStyle/>
          <a:p>
            <a:endParaRPr lang="zh-CN" altLang="en-US"/>
          </a:p>
        </p:txBody>
      </p:sp>
      <p:pic>
        <p:nvPicPr>
          <p:cNvPr id="11" name="图片 10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97" y="1615231"/>
            <a:ext cx="3475990" cy="63817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AA611-6692-4583-86AB-5AB9B972BD46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12" name="Freeform 6"/>
          <p:cNvSpPr>
            <a:spLocks/>
          </p:cNvSpPr>
          <p:nvPr/>
        </p:nvSpPr>
        <p:spPr bwMode="auto">
          <a:xfrm>
            <a:off x="354" y="5397912"/>
            <a:ext cx="12858044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73" tIns="64287" rIns="128573" bIns="64287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7"/>
          <p:cNvSpPr>
            <a:spLocks/>
          </p:cNvSpPr>
          <p:nvPr/>
        </p:nvSpPr>
        <p:spPr bwMode="auto">
          <a:xfrm>
            <a:off x="354" y="5128494"/>
            <a:ext cx="12858044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73" tIns="64287" rIns="128573" bIns="64287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矩形 259"/>
          <p:cNvSpPr>
            <a:spLocks noChangeArrowheads="1"/>
          </p:cNvSpPr>
          <p:nvPr/>
        </p:nvSpPr>
        <p:spPr bwMode="auto">
          <a:xfrm>
            <a:off x="1649456" y="2134120"/>
            <a:ext cx="9577063" cy="2523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400" b="1" cap="all" dirty="0">
                <a:solidFill>
                  <a:schemeClr val="accent1"/>
                </a:solidFill>
                <a:cs typeface="Arial" panose="020B0604020202020204" pitchFamily="34" charset="0"/>
              </a:rPr>
              <a:t>计算机组成原理</a:t>
            </a:r>
            <a:endParaRPr lang="en-US" altLang="zh-CN" sz="4400" b="1" cap="all" dirty="0">
              <a:solidFill>
                <a:schemeClr val="accent1"/>
              </a:solidFill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zh-CN" altLang="en-US" sz="4400" b="1" cap="all" dirty="0">
                <a:solidFill>
                  <a:schemeClr val="accent1"/>
                </a:solidFill>
                <a:cs typeface="Arial" panose="020B0604020202020204" pitchFamily="34" charset="0"/>
              </a:rPr>
              <a:t>实验</a:t>
            </a:r>
            <a:r>
              <a:rPr lang="en-US" altLang="zh-CN" sz="4400" b="1" cap="all" dirty="0">
                <a:solidFill>
                  <a:schemeClr val="accent1"/>
                </a:solidFill>
                <a:cs typeface="Arial" panose="020B0604020202020204" pitchFamily="34" charset="0"/>
              </a:rPr>
              <a:t>1</a:t>
            </a:r>
            <a:r>
              <a:rPr lang="zh-CN" altLang="en-US" sz="4400" b="1" cap="all" dirty="0">
                <a:solidFill>
                  <a:schemeClr val="accent1"/>
                </a:solidFill>
                <a:cs typeface="Arial" panose="020B0604020202020204" pitchFamily="34" charset="0"/>
              </a:rPr>
              <a:t> 原码除法器设计</a:t>
            </a:r>
            <a:endParaRPr lang="en-US" altLang="zh-CN" sz="2800" cap="all" dirty="0">
              <a:solidFill>
                <a:schemeClr val="accent1"/>
              </a:solidFill>
              <a:cs typeface="Arial" panose="020B0604020202020204" pitchFamily="34" charset="0"/>
            </a:endParaRPr>
          </a:p>
          <a:p>
            <a:pPr algn="ctr">
              <a:buNone/>
            </a:pPr>
            <a:endParaRPr lang="en-US" altLang="zh-CN" sz="2800" cap="all" dirty="0">
              <a:solidFill>
                <a:schemeClr val="accent1"/>
              </a:solidFill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zh-CN" altLang="en-US" sz="2800" cap="all" dirty="0">
                <a:solidFill>
                  <a:schemeClr val="accent1"/>
                </a:solidFill>
                <a:cs typeface="Arial" panose="020B0604020202020204" pitchFamily="34" charset="0"/>
              </a:rPr>
              <a:t>马世禹</a:t>
            </a:r>
            <a:endParaRPr lang="en-US" altLang="zh-CN" sz="2800" cap="all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183" y="6232514"/>
            <a:ext cx="4090386" cy="4567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99"/>
    </mc:Choice>
    <mc:Fallback xmlns="">
      <p:transition advTm="339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>
            <a:off x="733424" y="646283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0" tIns="48216" rIns="96430" bIns="482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>
            <a:off x="2" y="140732"/>
            <a:ext cx="577216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0" tIns="48216" rIns="96430" bIns="482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705600" y="74781"/>
            <a:ext cx="8229600" cy="571500"/>
          </a:xfrm>
          <a:prstGeom prst="rect">
            <a:avLst/>
          </a:prstGeom>
        </p:spPr>
        <p:txBody>
          <a:bodyPr lIns="91435" tIns="45717" rIns="91435" bIns="45717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64515" fontAlgn="auto">
              <a:spcAft>
                <a:spcPts val="0"/>
              </a:spcAft>
              <a:defRPr/>
            </a:pPr>
            <a:r>
              <a:rPr lang="zh-CN" altLang="en-US" sz="3700" b="1" dirty="0"/>
              <a:t>实验原理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396C-E072-47F2-94B0-786D65E00296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13" name="Rectangle 6"/>
          <p:cNvSpPr txBox="1">
            <a:spLocks noRot="1" noChangeArrowheads="1"/>
          </p:cNvSpPr>
          <p:nvPr/>
        </p:nvSpPr>
        <p:spPr>
          <a:xfrm>
            <a:off x="577220" y="808014"/>
            <a:ext cx="8357980" cy="760438"/>
          </a:xfrm>
          <a:prstGeom prst="rect">
            <a:avLst/>
          </a:prstGeom>
          <a:noFill/>
        </p:spPr>
        <p:txBody>
          <a:bodyPr lIns="91435" tIns="45717" rIns="91435" bIns="45717"/>
          <a:lstStyle/>
          <a:p>
            <a:pPr marL="361296" indent="-361296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+mn-ea"/>
                <a:ea typeface="+mn-ea"/>
              </a:rPr>
              <a:t>4</a:t>
            </a:r>
            <a:r>
              <a:rPr lang="zh-CN" altLang="en-US" sz="3200" b="1" dirty="0">
                <a:latin typeface="+mn-ea"/>
                <a:ea typeface="+mn-ea"/>
              </a:rPr>
              <a:t>、实现框图</a:t>
            </a:r>
            <a:endParaRPr lang="en-US" altLang="zh-CN" sz="3200" b="1" dirty="0">
              <a:latin typeface="+mn-ea"/>
              <a:ea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719" y="6703334"/>
            <a:ext cx="2913728" cy="3253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EA42F3D-F980-45C8-ABC2-E96BF3C4E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6516" y="1569985"/>
            <a:ext cx="2073830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D521FFBB-E96A-4C00-B346-E2935680774F}"/>
              </a:ext>
            </a:extLst>
          </p:cNvPr>
          <p:cNvSpPr/>
          <p:nvPr/>
        </p:nvSpPr>
        <p:spPr>
          <a:xfrm>
            <a:off x="733424" y="5408973"/>
            <a:ext cx="111561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000" dirty="0">
                <a:solidFill>
                  <a:srgbClr val="000000"/>
                </a:solidFill>
                <a:latin typeface="微软雅黑" charset="0"/>
                <a:ea typeface="微软雅黑" charset="0"/>
              </a:rPr>
              <a:t>除法开始前，商寄存器清</a:t>
            </a:r>
            <a:r>
              <a:rPr lang="en-US" altLang="zh-CN" sz="2000" dirty="0">
                <a:solidFill>
                  <a:srgbClr val="000000"/>
                </a:solidFill>
                <a:latin typeface="微软雅黑" charset="0"/>
                <a:ea typeface="微软雅黑" charset="0"/>
              </a:rPr>
              <a:t>0</a:t>
            </a:r>
            <a:r>
              <a:rPr lang="zh-CN" altLang="zh-CN" sz="2000" dirty="0">
                <a:solidFill>
                  <a:srgbClr val="000000"/>
                </a:solidFill>
                <a:latin typeface="微软雅黑" charset="0"/>
                <a:ea typeface="微软雅黑" charset="0"/>
              </a:rPr>
              <a:t>，计数器中存放除数的位数</a:t>
            </a:r>
            <a:r>
              <a:rPr lang="en-US" altLang="zh-CN" sz="2000" dirty="0">
                <a:solidFill>
                  <a:srgbClr val="000000"/>
                </a:solidFill>
                <a:latin typeface="微软雅黑" charset="0"/>
                <a:ea typeface="微软雅黑" charset="0"/>
              </a:rPr>
              <a:t>n</a:t>
            </a:r>
            <a:r>
              <a:rPr lang="zh-CN" altLang="zh-CN" sz="2000" dirty="0">
                <a:solidFill>
                  <a:srgbClr val="000000"/>
                </a:solidFill>
                <a:latin typeface="微软雅黑" charset="0"/>
                <a:ea typeface="微软雅黑" charset="0"/>
              </a:rPr>
              <a:t>。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000" dirty="0">
                <a:solidFill>
                  <a:srgbClr val="000000"/>
                </a:solidFill>
                <a:latin typeface="微软雅黑" charset="0"/>
                <a:ea typeface="微软雅黑" charset="0"/>
              </a:rPr>
              <a:t>除法开始后，先通过异或运算求出商符</a:t>
            </a:r>
            <a:r>
              <a:rPr lang="en-US" altLang="zh-CN" sz="2000" dirty="0">
                <a:solidFill>
                  <a:srgbClr val="000000"/>
                </a:solidFill>
                <a:latin typeface="微软雅黑" charset="0"/>
                <a:ea typeface="微软雅黑" charset="0"/>
              </a:rPr>
              <a:t>S</a:t>
            </a:r>
            <a:r>
              <a:rPr lang="zh-CN" altLang="zh-CN" sz="2000" dirty="0">
                <a:solidFill>
                  <a:srgbClr val="000000"/>
                </a:solidFill>
                <a:latin typeface="微软雅黑" charset="0"/>
                <a:ea typeface="微软雅黑" charset="0"/>
              </a:rPr>
              <a:t>，然后根据商的末尾，判断是加除数还是减除数，之后再左移，这样重复</a:t>
            </a:r>
            <a:r>
              <a:rPr lang="en-US" altLang="zh-CN" sz="2000" dirty="0">
                <a:solidFill>
                  <a:srgbClr val="000000"/>
                </a:solidFill>
                <a:latin typeface="微软雅黑" charset="0"/>
                <a:ea typeface="微软雅黑" charset="0"/>
              </a:rPr>
              <a:t>n</a:t>
            </a:r>
            <a:r>
              <a:rPr lang="zh-CN" altLang="zh-CN" sz="2000" dirty="0">
                <a:solidFill>
                  <a:srgbClr val="000000"/>
                </a:solidFill>
                <a:latin typeface="微软雅黑" charset="0"/>
                <a:ea typeface="微软雅黑" charset="0"/>
              </a:rPr>
              <a:t>次后，即得到运算结果。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90A63298-88B1-414A-BE89-3BFF3F81C6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6847" y="1603796"/>
            <a:ext cx="5599543" cy="350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xmlns="" id="{25F834F7-994A-4BDB-B0EE-BA1E2C648BF0}"/>
                  </a:ext>
                </a:extLst>
              </p:cNvPr>
              <p:cNvSpPr/>
              <p:nvPr/>
            </p:nvSpPr>
            <p:spPr>
              <a:xfrm>
                <a:off x="7995964" y="3854706"/>
                <a:ext cx="4680521" cy="1264192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  <a:ea typeface="+mn-ea"/>
                            </a:rPr>
                            <m:t>[</m:t>
                          </m:r>
                          <m:r>
                            <a:rPr lang="en-US" altLang="zh-CN" i="1">
                              <a:latin typeface="Cambria Math"/>
                              <a:ea typeface="+mn-ea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/>
                              <a:ea typeface="+mn-ea"/>
                            </a:rPr>
                            <m:t>]</m:t>
                          </m:r>
                        </m:e>
                        <m:sub>
                          <m:r>
                            <a:rPr lang="zh-CN" altLang="zh-CN">
                              <a:latin typeface="Cambria Math"/>
                              <a:ea typeface="+mn-ea"/>
                            </a:rPr>
                            <m:t>补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  <a:ea typeface="+mn-ea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zh-CN" i="1">
                              <a:latin typeface="Cambria Math"/>
                              <a:ea typeface="+mn-e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i="1">
                                  <a:latin typeface="Cambria Math"/>
                                  <a:ea typeface="+mn-ea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/>
                                  <a:ea typeface="+mn-ea"/>
                                </a:rPr>
                                <m:t>0,</m:t>
                              </m:r>
                              <m:r>
                                <a:rPr lang="en-US" altLang="zh-CN" i="1">
                                  <a:latin typeface="Cambria Math"/>
                                  <a:ea typeface="+mn-ea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/>
                                  <a:ea typeface="+mn-ea"/>
                                </a:rPr>
                                <m:t>             </m:t>
                              </m:r>
                              <m:sSup>
                                <m:sSupPr>
                                  <m:ctrlPr>
                                    <a:rPr lang="zh-CN" altLang="zh-CN" i="1">
                                      <a:latin typeface="Cambria Math"/>
                                      <a:ea typeface="+mn-ea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/>
                                      <a:ea typeface="+mn-ea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/>
                                      <a:ea typeface="+mn-ea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/>
                                  <a:ea typeface="+mn-ea"/>
                                </a:rPr>
                                <m:t>&gt;</m:t>
                              </m:r>
                              <m:r>
                                <a:rPr lang="en-US" altLang="zh-CN" i="1">
                                  <a:latin typeface="Cambria Math"/>
                                  <a:ea typeface="+mn-ea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/>
                                  <a:ea typeface="+mn-ea"/>
                                </a:rPr>
                                <m:t>≥0                          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zh-CN" altLang="zh-CN" i="1">
                                      <a:latin typeface="Cambria Math"/>
                                      <a:ea typeface="+mn-ea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/>
                                      <a:ea typeface="+mn-ea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/>
                                      <a:ea typeface="+mn-ea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/>
                                      <a:ea typeface="+mn-ea"/>
                                    </a:rPr>
                                    <m:t>+1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/>
                                  <a:ea typeface="+mn-ea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/>
                                  <a:ea typeface="+mn-ea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/>
                                  <a:ea typeface="+mn-ea"/>
                                </a:rPr>
                                <m:t>   0&gt;</m:t>
                              </m:r>
                              <m:r>
                                <a:rPr lang="en-US" altLang="zh-CN" i="1">
                                  <a:latin typeface="Cambria Math"/>
                                  <a:ea typeface="+mn-ea"/>
                                </a:rPr>
                                <m:t>𝑥</m:t>
                              </m:r>
                              <m:r>
                                <a:rPr lang="zh-CN" altLang="zh-CN" i="1">
                                  <a:latin typeface="Cambria Math"/>
                                  <a:ea typeface="+mn-ea"/>
                                </a:rPr>
                                <m:t>≥</m:t>
                              </m:r>
                              <m:sSup>
                                <m:sSupPr>
                                  <m:ctrlPr>
                                    <a:rPr lang="zh-CN" altLang="zh-CN" i="1">
                                      <a:latin typeface="Cambria Math"/>
                                      <a:ea typeface="+mn-ea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/>
                                      <a:ea typeface="+mn-ea"/>
                                    </a:rPr>
                                    <m:t>−2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/>
                                      <a:ea typeface="+mn-ea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/>
                                  <a:ea typeface="+mn-ea"/>
                                </a:rPr>
                                <m:t> (</m:t>
                              </m:r>
                              <m:r>
                                <a:rPr lang="en-US" altLang="zh-CN" i="1">
                                  <a:latin typeface="Cambria Math"/>
                                  <a:ea typeface="+mn-ea"/>
                                </a:rPr>
                                <m:t>𝑚𝑜𝑑</m:t>
                              </m:r>
                              <m:sSup>
                                <m:sSupPr>
                                  <m:ctrlPr>
                                    <a:rPr lang="zh-CN" altLang="zh-CN" i="1">
                                      <a:latin typeface="Cambria Math"/>
                                      <a:ea typeface="+mn-ea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/>
                                      <a:ea typeface="+mn-ea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/>
                                      <a:ea typeface="+mn-ea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/>
                                      <a:ea typeface="+mn-ea"/>
                                    </a:rPr>
                                    <m:t>+1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/>
                                  <a:ea typeface="+mn-ea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zh-CN" dirty="0">
                  <a:latin typeface="+mn-ea"/>
                  <a:ea typeface="+mn-ea"/>
                </a:endParaRPr>
              </a:p>
              <a:p>
                <a:endParaRPr lang="en-US" altLang="zh-CN" dirty="0">
                  <a:latin typeface="+mn-ea"/>
                  <a:ea typeface="+mn-ea"/>
                </a:endParaRPr>
              </a:p>
              <a:p>
                <a:r>
                  <a:rPr lang="en-US" altLang="zh-CN" dirty="0">
                    <a:latin typeface="+mn-ea"/>
                    <a:ea typeface="+mn-ea"/>
                  </a:rPr>
                  <a:t> </a:t>
                </a:r>
                <a:r>
                  <a:rPr lang="zh-CN" altLang="zh-CN" dirty="0">
                    <a:latin typeface="+mn-ea"/>
                    <a:ea typeface="+mn-ea"/>
                  </a:rPr>
                  <a:t>式中</a:t>
                </a:r>
                <a:r>
                  <a:rPr lang="en-US" altLang="zh-CN" dirty="0">
                    <a:latin typeface="+mn-ea"/>
                    <a:ea typeface="+mn-ea"/>
                  </a:rPr>
                  <a:t>x</a:t>
                </a:r>
                <a:r>
                  <a:rPr lang="zh-CN" altLang="zh-CN" dirty="0">
                    <a:latin typeface="+mn-ea"/>
                    <a:ea typeface="+mn-ea"/>
                  </a:rPr>
                  <a:t>为真值，</a:t>
                </a:r>
                <a:r>
                  <a:rPr lang="en-US" altLang="zh-CN" dirty="0">
                    <a:latin typeface="+mn-ea"/>
                    <a:ea typeface="+mn-ea"/>
                  </a:rPr>
                  <a:t>n</a:t>
                </a:r>
                <a:r>
                  <a:rPr lang="zh-CN" altLang="zh-CN" dirty="0">
                    <a:latin typeface="+mn-ea"/>
                    <a:ea typeface="+mn-ea"/>
                  </a:rPr>
                  <a:t>为整数的位数；</a:t>
                </a: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5F834F7-994A-4BDB-B0EE-BA1E2C648B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964" y="3854706"/>
                <a:ext cx="4680521" cy="1264192"/>
              </a:xfrm>
              <a:prstGeom prst="rect">
                <a:avLst/>
              </a:prstGeom>
              <a:blipFill>
                <a:blip r:embed="rId7"/>
                <a:stretch>
                  <a:fillRect b="-5213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xmlns="" id="{1F6F26A1-91D5-4603-8B34-650420172649}"/>
              </a:ext>
            </a:extLst>
          </p:cNvPr>
          <p:cNvCxnSpPr/>
          <p:nvPr/>
        </p:nvCxnSpPr>
        <p:spPr>
          <a:xfrm flipH="1">
            <a:off x="3909095" y="3976365"/>
            <a:ext cx="4086869" cy="7920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36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>
            <a:off x="733424" y="646283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0" tIns="48216" rIns="96430" bIns="482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>
            <a:off x="2" y="140732"/>
            <a:ext cx="577216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0" tIns="48216" rIns="96430" bIns="482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705600" y="74781"/>
            <a:ext cx="8229600" cy="571500"/>
          </a:xfrm>
          <a:prstGeom prst="rect">
            <a:avLst/>
          </a:prstGeom>
        </p:spPr>
        <p:txBody>
          <a:bodyPr lIns="91435" tIns="45717" rIns="91435" bIns="45717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64515" fontAlgn="auto">
              <a:spcAft>
                <a:spcPts val="0"/>
              </a:spcAft>
              <a:defRPr/>
            </a:pPr>
            <a:r>
              <a:rPr lang="zh-CN" altLang="en-US" sz="3700" b="1" dirty="0"/>
              <a:t>实验原理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396C-E072-47F2-94B0-786D65E00296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13" name="Rectangle 6"/>
          <p:cNvSpPr txBox="1">
            <a:spLocks noRot="1" noChangeArrowheads="1"/>
          </p:cNvSpPr>
          <p:nvPr/>
        </p:nvSpPr>
        <p:spPr>
          <a:xfrm>
            <a:off x="577220" y="808014"/>
            <a:ext cx="8357980" cy="760438"/>
          </a:xfrm>
          <a:prstGeom prst="rect">
            <a:avLst/>
          </a:prstGeom>
          <a:noFill/>
        </p:spPr>
        <p:txBody>
          <a:bodyPr lIns="91435" tIns="45717" rIns="91435" bIns="45717"/>
          <a:lstStyle/>
          <a:p>
            <a:pPr marL="361296" indent="-361296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+mn-ea"/>
                <a:ea typeface="+mn-ea"/>
              </a:rPr>
              <a:t>5</a:t>
            </a:r>
            <a:r>
              <a:rPr lang="zh-CN" altLang="en-US" sz="3200" b="1" dirty="0">
                <a:latin typeface="+mn-ea"/>
                <a:ea typeface="+mn-ea"/>
              </a:rPr>
              <a:t>、除法器的 </a:t>
            </a:r>
            <a:r>
              <a:rPr lang="en-US" altLang="zh-CN" sz="3200" b="1" dirty="0">
                <a:latin typeface="+mn-ea"/>
                <a:ea typeface="+mn-ea"/>
              </a:rPr>
              <a:t>I/O</a:t>
            </a:r>
            <a:r>
              <a:rPr lang="zh-CN" altLang="en-US" sz="3200" b="1" dirty="0">
                <a:latin typeface="+mn-ea"/>
                <a:ea typeface="+mn-ea"/>
              </a:rPr>
              <a:t>定义</a:t>
            </a:r>
            <a:endParaRPr lang="en-US" altLang="zh-CN" sz="3200" b="1" dirty="0">
              <a:latin typeface="+mn-ea"/>
              <a:ea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719" y="6703334"/>
            <a:ext cx="2913728" cy="325366"/>
          </a:xfrm>
          <a:prstGeom prst="rect">
            <a:avLst/>
          </a:prstGeom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xmlns="" id="{9AAE3A58-3A6E-430C-8056-E3775EA09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80859"/>
              </p:ext>
            </p:extLst>
          </p:nvPr>
        </p:nvGraphicFramePr>
        <p:xfrm>
          <a:off x="2468935" y="2176165"/>
          <a:ext cx="6624736" cy="3240360"/>
        </p:xfrm>
        <a:graphic>
          <a:graphicData uri="http://schemas.openxmlformats.org/drawingml/2006/table">
            <a:tbl>
              <a:tblPr firstRow="1" firstCol="1" bandRow="1"/>
              <a:tblGrid>
                <a:gridCol w="1127640">
                  <a:extLst>
                    <a:ext uri="{9D8B030D-6E8A-4147-A177-3AD203B41FA5}">
                      <a16:colId xmlns:a16="http://schemas.microsoft.com/office/drawing/2014/main" xmlns="" val="1232007210"/>
                    </a:ext>
                  </a:extLst>
                </a:gridCol>
                <a:gridCol w="1666179">
                  <a:extLst>
                    <a:ext uri="{9D8B030D-6E8A-4147-A177-3AD203B41FA5}">
                      <a16:colId xmlns:a16="http://schemas.microsoft.com/office/drawing/2014/main" xmlns="" val="3555541341"/>
                    </a:ext>
                  </a:extLst>
                </a:gridCol>
                <a:gridCol w="2663299">
                  <a:extLst>
                    <a:ext uri="{9D8B030D-6E8A-4147-A177-3AD203B41FA5}">
                      <a16:colId xmlns:a16="http://schemas.microsoft.com/office/drawing/2014/main" xmlns="" val="3880061964"/>
                    </a:ext>
                  </a:extLst>
                </a:gridCol>
                <a:gridCol w="1167618">
                  <a:extLst>
                    <a:ext uri="{9D8B030D-6E8A-4147-A177-3AD203B41FA5}">
                      <a16:colId xmlns:a16="http://schemas.microsoft.com/office/drawing/2014/main" xmlns="" val="1340417987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属性</a:t>
                      </a:r>
                    </a:p>
                  </a:txBody>
                  <a:tcPr marL="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名称</a:t>
                      </a:r>
                    </a:p>
                  </a:txBody>
                  <a:tcPr marL="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含义</a:t>
                      </a:r>
                    </a:p>
                  </a:txBody>
                  <a:tcPr marL="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位宽</a:t>
                      </a:r>
                    </a:p>
                  </a:txBody>
                  <a:tcPr marL="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15808080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输入</a:t>
                      </a:r>
                    </a:p>
                  </a:txBody>
                  <a:tcPr marL="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宋体" panose="02010600030101010101" pitchFamily="2" charset="-122"/>
                        </a:rPr>
                        <a:t>clk</a:t>
                      </a:r>
                      <a:endParaRPr lang="zh-CN" sz="2000" kern="100" dirty="0">
                        <a:effectLst/>
                        <a:latin typeface="Cambria Math" panose="02040503050406030204" pitchFamily="18" charset="0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marL="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时钟</a:t>
                      </a:r>
                    </a:p>
                  </a:txBody>
                  <a:tcPr marL="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宋体" panose="02010600030101010101" pitchFamily="2" charset="-122"/>
                        </a:rPr>
                        <a:t>1</a:t>
                      </a:r>
                      <a:endParaRPr lang="zh-CN" sz="2000" kern="100" dirty="0">
                        <a:effectLst/>
                        <a:latin typeface="Cambria Math" panose="02040503050406030204" pitchFamily="18" charset="0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marL="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32019638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输入</a:t>
                      </a:r>
                    </a:p>
                  </a:txBody>
                  <a:tcPr marL="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宋体" panose="02010600030101010101" pitchFamily="2" charset="-122"/>
                        </a:rPr>
                        <a:t>x</a:t>
                      </a:r>
                      <a:endParaRPr lang="zh-CN" sz="2000" kern="100" dirty="0">
                        <a:effectLst/>
                        <a:latin typeface="Cambria Math" panose="02040503050406030204" pitchFamily="18" charset="0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marL="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被除数</a:t>
                      </a:r>
                    </a:p>
                  </a:txBody>
                  <a:tcPr marL="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宋体" panose="02010600030101010101" pitchFamily="2" charset="-122"/>
                        </a:rPr>
                        <a:t>8</a:t>
                      </a:r>
                      <a:endParaRPr lang="zh-CN" sz="2000" kern="100" dirty="0">
                        <a:effectLst/>
                        <a:latin typeface="Cambria Math" panose="02040503050406030204" pitchFamily="18" charset="0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marL="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51753410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输入</a:t>
                      </a:r>
                    </a:p>
                  </a:txBody>
                  <a:tcPr marL="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宋体" panose="02010600030101010101" pitchFamily="2" charset="-122"/>
                        </a:rPr>
                        <a:t>y</a:t>
                      </a:r>
                      <a:endParaRPr lang="zh-CN" sz="2000" kern="100" dirty="0">
                        <a:effectLst/>
                        <a:latin typeface="Cambria Math" panose="02040503050406030204" pitchFamily="18" charset="0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marL="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除数</a:t>
                      </a:r>
                    </a:p>
                  </a:txBody>
                  <a:tcPr marL="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宋体" panose="02010600030101010101" pitchFamily="2" charset="-122"/>
                        </a:rPr>
                        <a:t>8</a:t>
                      </a:r>
                      <a:endParaRPr lang="zh-CN" sz="2000" kern="100" dirty="0">
                        <a:effectLst/>
                        <a:latin typeface="Cambria Math" panose="02040503050406030204" pitchFamily="18" charset="0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marL="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68169778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输入</a:t>
                      </a:r>
                    </a:p>
                  </a:txBody>
                  <a:tcPr marL="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宋体" panose="02010600030101010101" pitchFamily="2" charset="-122"/>
                        </a:rPr>
                        <a:t>start</a:t>
                      </a:r>
                      <a:endParaRPr lang="zh-CN" sz="2000" kern="100" dirty="0">
                        <a:effectLst/>
                        <a:latin typeface="Cambria Math" panose="02040503050406030204" pitchFamily="18" charset="0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marL="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输入就绪信号</a:t>
                      </a:r>
                    </a:p>
                  </a:txBody>
                  <a:tcPr marL="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宋体" panose="02010600030101010101" pitchFamily="2" charset="-122"/>
                        </a:rPr>
                        <a:t>1</a:t>
                      </a:r>
                      <a:endParaRPr lang="zh-CN" sz="2000" kern="100" dirty="0">
                        <a:effectLst/>
                        <a:latin typeface="Cambria Math" panose="02040503050406030204" pitchFamily="18" charset="0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marL="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17870889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输出</a:t>
                      </a:r>
                    </a:p>
                  </a:txBody>
                  <a:tcPr marL="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宋体" panose="02010600030101010101" pitchFamily="2" charset="-122"/>
                        </a:rPr>
                        <a:t>z1</a:t>
                      </a:r>
                      <a:endParaRPr lang="zh-CN" sz="2000" kern="100" dirty="0">
                        <a:effectLst/>
                        <a:latin typeface="Cambria Math" panose="02040503050406030204" pitchFamily="18" charset="0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marL="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恢复余数法</a:t>
                      </a:r>
                      <a:r>
                        <a:rPr lang="en-US" sz="2000" kern="100" dirty="0"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-</a:t>
                      </a:r>
                      <a:r>
                        <a:rPr lang="zh-CN" sz="2000" kern="100" dirty="0"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商</a:t>
                      </a:r>
                    </a:p>
                  </a:txBody>
                  <a:tcPr marL="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宋体" panose="02010600030101010101" pitchFamily="2" charset="-122"/>
                        </a:rPr>
                        <a:t>8</a:t>
                      </a:r>
                      <a:endParaRPr lang="zh-CN" sz="2000" kern="100" dirty="0">
                        <a:effectLst/>
                        <a:latin typeface="Cambria Math" panose="02040503050406030204" pitchFamily="18" charset="0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marL="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13030212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输出</a:t>
                      </a:r>
                    </a:p>
                  </a:txBody>
                  <a:tcPr marL="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宋体" panose="02010600030101010101" pitchFamily="2" charset="-122"/>
                        </a:rPr>
                        <a:t>r1</a:t>
                      </a:r>
                      <a:endParaRPr lang="zh-CN" sz="2000" kern="100" dirty="0">
                        <a:effectLst/>
                        <a:latin typeface="Cambria Math" panose="02040503050406030204" pitchFamily="18" charset="0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marL="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恢复余数法</a:t>
                      </a:r>
                      <a:r>
                        <a:rPr lang="en-US" sz="2000" kern="100" dirty="0"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-</a:t>
                      </a:r>
                      <a:r>
                        <a:rPr lang="zh-CN" sz="2000" kern="100" dirty="0"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余数</a:t>
                      </a:r>
                    </a:p>
                  </a:txBody>
                  <a:tcPr marL="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宋体" panose="02010600030101010101" pitchFamily="2" charset="-122"/>
                        </a:rPr>
                        <a:t>8</a:t>
                      </a:r>
                      <a:endParaRPr lang="zh-CN" sz="2000" kern="100" dirty="0">
                        <a:effectLst/>
                        <a:latin typeface="Cambria Math" panose="02040503050406030204" pitchFamily="18" charset="0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marL="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22367661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输出</a:t>
                      </a:r>
                    </a:p>
                  </a:txBody>
                  <a:tcPr marL="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宋体" panose="02010600030101010101" pitchFamily="2" charset="-122"/>
                        </a:rPr>
                        <a:t>z2</a:t>
                      </a:r>
                      <a:endParaRPr lang="zh-CN" sz="2000" kern="100" dirty="0">
                        <a:effectLst/>
                        <a:latin typeface="Cambria Math" panose="02040503050406030204" pitchFamily="18" charset="0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marL="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加减交替法</a:t>
                      </a:r>
                      <a:r>
                        <a:rPr lang="en-US" sz="2000" kern="100" dirty="0"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-商</a:t>
                      </a:r>
                      <a:endParaRPr lang="zh-CN" sz="2000" kern="100" dirty="0">
                        <a:effectLst/>
                        <a:latin typeface="+mn-ea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marL="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宋体" panose="02010600030101010101" pitchFamily="2" charset="-122"/>
                        </a:rPr>
                        <a:t>8</a:t>
                      </a:r>
                      <a:endParaRPr lang="zh-CN" sz="2000" kern="100" dirty="0">
                        <a:effectLst/>
                        <a:latin typeface="Cambria Math" panose="02040503050406030204" pitchFamily="18" charset="0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marL="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40205990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输出</a:t>
                      </a:r>
                    </a:p>
                  </a:txBody>
                  <a:tcPr marL="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宋体" panose="02010600030101010101" pitchFamily="2" charset="-122"/>
                        </a:rPr>
                        <a:t>r2</a:t>
                      </a:r>
                      <a:endParaRPr lang="zh-CN" sz="2000" kern="100" dirty="0">
                        <a:effectLst/>
                        <a:latin typeface="Cambria Math" panose="02040503050406030204" pitchFamily="18" charset="0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marL="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加减交替法-余数</a:t>
                      </a:r>
                      <a:endParaRPr lang="zh-CN" sz="2000" kern="100">
                        <a:effectLst/>
                        <a:latin typeface="+mn-ea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marL="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宋体" panose="02010600030101010101" pitchFamily="2" charset="-122"/>
                        </a:rPr>
                        <a:t>8</a:t>
                      </a:r>
                      <a:endParaRPr lang="zh-CN" sz="2000" kern="100" dirty="0">
                        <a:effectLst/>
                        <a:latin typeface="Cambria Math" panose="02040503050406030204" pitchFamily="18" charset="0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marL="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41133400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输出</a:t>
                      </a:r>
                    </a:p>
                  </a:txBody>
                  <a:tcPr marL="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宋体" panose="02010600030101010101" pitchFamily="2" charset="-122"/>
                        </a:rPr>
                        <a:t>busy</a:t>
                      </a:r>
                      <a:endParaRPr lang="zh-CN" sz="2000" kern="100" dirty="0">
                        <a:effectLst/>
                        <a:latin typeface="Cambria Math" panose="02040503050406030204" pitchFamily="18" charset="0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marL="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忙标志信号</a:t>
                      </a:r>
                    </a:p>
                  </a:txBody>
                  <a:tcPr marL="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宋体" panose="02010600030101010101" pitchFamily="2" charset="-122"/>
                        </a:rPr>
                        <a:t>1</a:t>
                      </a:r>
                      <a:endParaRPr lang="zh-CN" sz="2000" kern="100" dirty="0">
                        <a:effectLst/>
                        <a:latin typeface="Cambria Math" panose="02040503050406030204" pitchFamily="18" charset="0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marL="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6920656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>
            <p:custDataLst>
              <p:tags r:id="rId2"/>
            </p:custDataLst>
          </p:nvPr>
        </p:nvSpPr>
        <p:spPr>
          <a:xfrm>
            <a:off x="733424" y="646283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0" tIns="48216" rIns="96430" bIns="482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>
            <p:custDataLst>
              <p:tags r:id="rId3"/>
            </p:custDataLst>
          </p:nvPr>
        </p:nvSpPr>
        <p:spPr>
          <a:xfrm>
            <a:off x="2" y="140732"/>
            <a:ext cx="577216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0" tIns="48216" rIns="96430" bIns="482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705600" y="74781"/>
            <a:ext cx="8229600" cy="571500"/>
          </a:xfrm>
          <a:prstGeom prst="rect">
            <a:avLst/>
          </a:prstGeom>
        </p:spPr>
        <p:txBody>
          <a:bodyPr lIns="91435" tIns="45717" rIns="91435" bIns="45717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64515" fontAlgn="auto">
              <a:spcAft>
                <a:spcPts val="0"/>
              </a:spcAft>
              <a:defRPr/>
            </a:pPr>
            <a:r>
              <a:rPr lang="zh-CN" altLang="en-US" sz="3700" b="1" dirty="0"/>
              <a:t>实验原理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396C-E072-47F2-94B0-786D65E00296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13" name="Rectangle 6"/>
          <p:cNvSpPr txBox="1">
            <a:spLocks noRot="1" noChangeArrowheads="1"/>
          </p:cNvSpPr>
          <p:nvPr/>
        </p:nvSpPr>
        <p:spPr>
          <a:xfrm>
            <a:off x="577220" y="808014"/>
            <a:ext cx="8357980" cy="760438"/>
          </a:xfrm>
          <a:prstGeom prst="rect">
            <a:avLst/>
          </a:prstGeom>
          <a:noFill/>
        </p:spPr>
        <p:txBody>
          <a:bodyPr lIns="91435" tIns="45717" rIns="91435" bIns="45717"/>
          <a:lstStyle/>
          <a:p>
            <a:pPr marL="361296" indent="-361296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+mn-ea"/>
                <a:ea typeface="+mn-ea"/>
              </a:rPr>
              <a:t>6</a:t>
            </a:r>
            <a:r>
              <a:rPr lang="zh-CN" altLang="en-US" sz="3200" b="1" dirty="0">
                <a:latin typeface="+mn-ea"/>
                <a:ea typeface="+mn-ea"/>
              </a:rPr>
              <a:t>、除法器的时序</a:t>
            </a:r>
            <a:endParaRPr lang="en-US" altLang="zh-CN" sz="3200" b="1" dirty="0">
              <a:latin typeface="+mn-ea"/>
              <a:ea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719" y="6703334"/>
            <a:ext cx="2913728" cy="3253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D8C6276-FB6C-4977-96E6-0275FB108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3111" y="1730184"/>
            <a:ext cx="1944216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xmlns="" id="{0F7891BC-9F10-488C-B72C-47E9C1A2F6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7057738"/>
              </p:ext>
            </p:extLst>
          </p:nvPr>
        </p:nvGraphicFramePr>
        <p:xfrm>
          <a:off x="2920821" y="1456085"/>
          <a:ext cx="6613153" cy="3601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7" name="Visio" r:id="rId8" imgW="2590685" imgH="1409662" progId="Visio.Drawing.15">
                  <p:embed/>
                </p:oleObj>
              </mc:Choice>
              <mc:Fallback>
                <p:oleObj name="Visio" r:id="rId8" imgW="2590685" imgH="140966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0821" y="1456085"/>
                        <a:ext cx="6613153" cy="36013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xmlns="" id="{CFE8F72C-3837-410E-B213-631975CCC72B}"/>
              </a:ext>
            </a:extLst>
          </p:cNvPr>
          <p:cNvSpPr/>
          <p:nvPr/>
        </p:nvSpPr>
        <p:spPr>
          <a:xfrm>
            <a:off x="839632" y="5416525"/>
            <a:ext cx="112063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微软雅黑" charset="0"/>
                <a:ea typeface="微软雅黑" charset="0"/>
              </a:rPr>
              <a:t>当</a:t>
            </a:r>
            <a:r>
              <a:rPr lang="en-US" altLang="zh-CN" sz="2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start</a:t>
            </a:r>
            <a:r>
              <a:rPr lang="zh-CN" altLang="en-US" sz="2400" dirty="0">
                <a:solidFill>
                  <a:srgbClr val="000000"/>
                </a:solidFill>
                <a:latin typeface="微软雅黑" charset="0"/>
                <a:ea typeface="微软雅黑" charset="0"/>
              </a:rPr>
              <a:t>信号拉高时，</a:t>
            </a:r>
            <a:r>
              <a:rPr lang="en-US" altLang="zh-CN" sz="2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zh-CN" altLang="en-US" sz="2400" dirty="0">
                <a:solidFill>
                  <a:srgbClr val="000000"/>
                </a:solidFill>
                <a:latin typeface="Cambria Math" panose="02040503050406030204" pitchFamily="18" charset="0"/>
                <a:ea typeface="微软雅黑" charset="0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zh-CN" altLang="en-US" sz="2400" dirty="0">
                <a:solidFill>
                  <a:srgbClr val="000000"/>
                </a:solidFill>
                <a:latin typeface="微软雅黑" charset="0"/>
                <a:ea typeface="微软雅黑" charset="0"/>
              </a:rPr>
              <a:t>信号有效只会存在一个周期，除法器接受到</a:t>
            </a:r>
            <a:r>
              <a:rPr lang="en-US" altLang="zh-CN" sz="2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start</a:t>
            </a:r>
            <a:r>
              <a:rPr lang="zh-CN" altLang="en-US" sz="2400" dirty="0">
                <a:solidFill>
                  <a:srgbClr val="000000"/>
                </a:solidFill>
                <a:latin typeface="微软雅黑" charset="0"/>
                <a:ea typeface="微软雅黑" charset="0"/>
              </a:rPr>
              <a:t>时需要立即拉高</a:t>
            </a:r>
            <a:r>
              <a:rPr lang="en-US" altLang="zh-CN" sz="2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busy</a:t>
            </a:r>
            <a:r>
              <a:rPr lang="zh-CN" altLang="en-US" sz="2400" dirty="0">
                <a:solidFill>
                  <a:srgbClr val="000000"/>
                </a:solidFill>
                <a:latin typeface="微软雅黑" charset="0"/>
                <a:ea typeface="微软雅黑" charset="0"/>
              </a:rPr>
              <a:t>信号，直到除法器工作完成时拉低</a:t>
            </a:r>
            <a:r>
              <a:rPr lang="en-US" altLang="zh-CN" sz="2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busy</a:t>
            </a:r>
            <a:r>
              <a:rPr lang="zh-CN" altLang="en-US" sz="2400" dirty="0">
                <a:solidFill>
                  <a:srgbClr val="000000"/>
                </a:solidFill>
                <a:latin typeface="微软雅黑" charset="0"/>
                <a:ea typeface="微软雅黑" charset="0"/>
              </a:rPr>
              <a:t>，同时输出运算结果</a:t>
            </a:r>
            <a:r>
              <a:rPr lang="en-US" altLang="zh-CN" sz="2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z1</a:t>
            </a:r>
            <a:r>
              <a:rPr lang="zh-CN" altLang="en-US" sz="2400" dirty="0">
                <a:solidFill>
                  <a:srgbClr val="000000"/>
                </a:solidFill>
                <a:latin typeface="Cambria Math" panose="02040503050406030204" pitchFamily="18" charset="0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z2</a:t>
            </a:r>
            <a:r>
              <a:rPr lang="zh-CN" altLang="en-US" sz="2400" dirty="0">
                <a:solidFill>
                  <a:srgbClr val="000000"/>
                </a:solidFill>
                <a:latin typeface="Cambria Math" panose="02040503050406030204" pitchFamily="18" charset="0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r1</a:t>
            </a:r>
            <a:r>
              <a:rPr lang="zh-CN" altLang="en-US" sz="2400" dirty="0">
                <a:solidFill>
                  <a:srgbClr val="000000"/>
                </a:solidFill>
                <a:latin typeface="Cambria Math" panose="02040503050406030204" pitchFamily="18" charset="0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r2</a:t>
            </a:r>
            <a:r>
              <a:rPr lang="zh-CN" altLang="en-US" sz="2400" dirty="0">
                <a:solidFill>
                  <a:srgbClr val="000000"/>
                </a:solidFill>
                <a:latin typeface="微软雅黑" charset="0"/>
                <a:ea typeface="微软雅黑" charset="0"/>
              </a:rPr>
              <a:t>，并保持至少一个周期。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204320D5-BDBB-485D-A320-DF57F71EE5D7}"/>
              </a:ext>
            </a:extLst>
          </p:cNvPr>
          <p:cNvGrpSpPr/>
          <p:nvPr/>
        </p:nvGrpSpPr>
        <p:grpSpPr>
          <a:xfrm>
            <a:off x="5061223" y="1592339"/>
            <a:ext cx="792088" cy="1663946"/>
            <a:chOff x="4629175" y="3400301"/>
            <a:chExt cx="864096" cy="3125251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xmlns="" id="{6C511D6C-9128-40A6-9924-48A22F6EE73C}"/>
                </a:ext>
              </a:extLst>
            </p:cNvPr>
            <p:cNvCxnSpPr>
              <a:cxnSpLocks/>
            </p:cNvCxnSpPr>
            <p:nvPr/>
          </p:nvCxnSpPr>
          <p:spPr>
            <a:xfrm>
              <a:off x="4629175" y="3400301"/>
              <a:ext cx="864096" cy="0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xmlns="" id="{A433A3C2-F92E-4564-938D-C66A42BB8C82}"/>
                </a:ext>
              </a:extLst>
            </p:cNvPr>
            <p:cNvCxnSpPr/>
            <p:nvPr/>
          </p:nvCxnSpPr>
          <p:spPr>
            <a:xfrm>
              <a:off x="5493271" y="3400301"/>
              <a:ext cx="0" cy="3125251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xmlns="" id="{27931DD9-E715-452B-942F-BCB652BBB6B8}"/>
                </a:ext>
              </a:extLst>
            </p:cNvPr>
            <p:cNvCxnSpPr>
              <a:cxnSpLocks/>
            </p:cNvCxnSpPr>
            <p:nvPr/>
          </p:nvCxnSpPr>
          <p:spPr>
            <a:xfrm>
              <a:off x="4629175" y="6525552"/>
              <a:ext cx="864096" cy="0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xmlns="" id="{A13AC193-CAED-48A6-8FD4-ACAE6A3E8BA3}"/>
                </a:ext>
              </a:extLst>
            </p:cNvPr>
            <p:cNvCxnSpPr>
              <a:cxnSpLocks/>
            </p:cNvCxnSpPr>
            <p:nvPr/>
          </p:nvCxnSpPr>
          <p:spPr>
            <a:xfrm>
              <a:off x="4629175" y="3400301"/>
              <a:ext cx="0" cy="3114127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xmlns="" id="{85F19A9B-C091-427C-A97D-74E27EC887FE}"/>
              </a:ext>
            </a:extLst>
          </p:cNvPr>
          <p:cNvGrpSpPr/>
          <p:nvPr/>
        </p:nvGrpSpPr>
        <p:grpSpPr>
          <a:xfrm>
            <a:off x="8301583" y="1592339"/>
            <a:ext cx="792088" cy="3479252"/>
            <a:chOff x="4629175" y="3400301"/>
            <a:chExt cx="864096" cy="3125251"/>
          </a:xfrm>
        </p:grpSpPr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xmlns="" id="{F488AFC4-40CB-4901-B731-BF354034D3FD}"/>
                </a:ext>
              </a:extLst>
            </p:cNvPr>
            <p:cNvCxnSpPr>
              <a:cxnSpLocks/>
            </p:cNvCxnSpPr>
            <p:nvPr/>
          </p:nvCxnSpPr>
          <p:spPr>
            <a:xfrm>
              <a:off x="4629175" y="3400301"/>
              <a:ext cx="864096" cy="0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xmlns="" id="{51F93532-34B4-4556-BF06-A067618B4E13}"/>
                </a:ext>
              </a:extLst>
            </p:cNvPr>
            <p:cNvCxnSpPr/>
            <p:nvPr/>
          </p:nvCxnSpPr>
          <p:spPr>
            <a:xfrm>
              <a:off x="5493271" y="3400301"/>
              <a:ext cx="0" cy="3125251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xmlns="" id="{33DA0CA6-E7FA-4764-85E9-0CDC22A6A2F7}"/>
                </a:ext>
              </a:extLst>
            </p:cNvPr>
            <p:cNvCxnSpPr>
              <a:cxnSpLocks/>
            </p:cNvCxnSpPr>
            <p:nvPr/>
          </p:nvCxnSpPr>
          <p:spPr>
            <a:xfrm>
              <a:off x="4629175" y="6525552"/>
              <a:ext cx="864096" cy="0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xmlns="" id="{E91F944B-A0CF-4540-A6F9-9C76A690CF9D}"/>
                </a:ext>
              </a:extLst>
            </p:cNvPr>
            <p:cNvCxnSpPr>
              <a:cxnSpLocks/>
            </p:cNvCxnSpPr>
            <p:nvPr/>
          </p:nvCxnSpPr>
          <p:spPr>
            <a:xfrm>
              <a:off x="4629175" y="3400301"/>
              <a:ext cx="0" cy="3114127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884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>
            <a:off x="733424" y="646283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0" tIns="48216" rIns="96430" bIns="482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>
            <a:off x="2" y="140732"/>
            <a:ext cx="577216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0" tIns="48216" rIns="96430" bIns="482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705600" y="74781"/>
            <a:ext cx="8229600" cy="571500"/>
          </a:xfrm>
          <a:prstGeom prst="rect">
            <a:avLst/>
          </a:prstGeom>
        </p:spPr>
        <p:txBody>
          <a:bodyPr lIns="91435" tIns="45717" rIns="91435" bIns="45717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64515" fontAlgn="auto">
              <a:spcAft>
                <a:spcPts val="0"/>
              </a:spcAft>
              <a:defRPr/>
            </a:pPr>
            <a:r>
              <a:rPr lang="zh-CN" altLang="en-US" sz="3700" b="1" dirty="0"/>
              <a:t>实验结果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396C-E072-47F2-94B0-786D65E00296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13" name="Rectangle 6"/>
          <p:cNvSpPr txBox="1">
            <a:spLocks noRot="1" noChangeArrowheads="1"/>
          </p:cNvSpPr>
          <p:nvPr/>
        </p:nvSpPr>
        <p:spPr>
          <a:xfrm>
            <a:off x="577220" y="808014"/>
            <a:ext cx="8357980" cy="760438"/>
          </a:xfrm>
          <a:prstGeom prst="rect">
            <a:avLst/>
          </a:prstGeom>
          <a:noFill/>
        </p:spPr>
        <p:txBody>
          <a:bodyPr lIns="91435" tIns="45717" rIns="91435" bIns="45717"/>
          <a:lstStyle/>
          <a:p>
            <a:pPr marL="361296" indent="-361296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+mn-ea"/>
                <a:ea typeface="+mn-ea"/>
              </a:rPr>
              <a:t>实验结果展示</a:t>
            </a:r>
            <a:endParaRPr lang="en-US" altLang="zh-CN" sz="3200" b="1" dirty="0">
              <a:latin typeface="+mn-ea"/>
              <a:ea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719" y="6703334"/>
            <a:ext cx="2913728" cy="32536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1CD31C17-684A-47B2-B6E7-44CAC0B201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751" y="1765117"/>
            <a:ext cx="9489713" cy="2251974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8B7F24E5-B536-45EA-8948-37343B503177}"/>
              </a:ext>
            </a:extLst>
          </p:cNvPr>
          <p:cNvGrpSpPr/>
          <p:nvPr/>
        </p:nvGrpSpPr>
        <p:grpSpPr>
          <a:xfrm>
            <a:off x="2972991" y="1757129"/>
            <a:ext cx="792088" cy="1067107"/>
            <a:chOff x="4629175" y="3400301"/>
            <a:chExt cx="864096" cy="3125251"/>
          </a:xfrm>
        </p:grpSpPr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xmlns="" id="{03E3B677-E059-49FA-AB7E-E361FF574277}"/>
                </a:ext>
              </a:extLst>
            </p:cNvPr>
            <p:cNvCxnSpPr>
              <a:cxnSpLocks/>
            </p:cNvCxnSpPr>
            <p:nvPr/>
          </p:nvCxnSpPr>
          <p:spPr>
            <a:xfrm>
              <a:off x="4629175" y="3400301"/>
              <a:ext cx="864096" cy="0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xmlns="" id="{CF0285F0-2E76-4067-B450-DA8C92725977}"/>
                </a:ext>
              </a:extLst>
            </p:cNvPr>
            <p:cNvCxnSpPr/>
            <p:nvPr/>
          </p:nvCxnSpPr>
          <p:spPr>
            <a:xfrm>
              <a:off x="5493271" y="3400301"/>
              <a:ext cx="0" cy="3125251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xmlns="" id="{76493541-3808-4DBD-BD87-A017C8EB3648}"/>
                </a:ext>
              </a:extLst>
            </p:cNvPr>
            <p:cNvCxnSpPr>
              <a:cxnSpLocks/>
            </p:cNvCxnSpPr>
            <p:nvPr/>
          </p:nvCxnSpPr>
          <p:spPr>
            <a:xfrm>
              <a:off x="4629175" y="6525552"/>
              <a:ext cx="864096" cy="0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xmlns="" id="{646AA05E-C4FE-42B8-B7AB-AFBA264D71BD}"/>
                </a:ext>
              </a:extLst>
            </p:cNvPr>
            <p:cNvCxnSpPr>
              <a:cxnSpLocks/>
            </p:cNvCxnSpPr>
            <p:nvPr/>
          </p:nvCxnSpPr>
          <p:spPr>
            <a:xfrm>
              <a:off x="4629175" y="3400301"/>
              <a:ext cx="0" cy="3114127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BD15506E-F35A-4D7C-A09F-F09E608F53CD}"/>
              </a:ext>
            </a:extLst>
          </p:cNvPr>
          <p:cNvSpPr txBox="1"/>
          <p:nvPr/>
        </p:nvSpPr>
        <p:spPr>
          <a:xfrm>
            <a:off x="3117007" y="1446793"/>
            <a:ext cx="44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  </a:t>
            </a:r>
            <a:r>
              <a:rPr lang="en-US" altLang="zh-CN" b="1" dirty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xmlns="" id="{9507897E-E1BD-4343-96C2-79D160D631B5}"/>
              </a:ext>
            </a:extLst>
          </p:cNvPr>
          <p:cNvSpPr/>
          <p:nvPr/>
        </p:nvSpPr>
        <p:spPr>
          <a:xfrm rot="5400000">
            <a:off x="6314130" y="-1133693"/>
            <a:ext cx="216023" cy="531412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01D3CD01-EB1D-4FCB-9641-EAA5FCCD3A2A}"/>
              </a:ext>
            </a:extLst>
          </p:cNvPr>
          <p:cNvSpPr txBox="1"/>
          <p:nvPr/>
        </p:nvSpPr>
        <p:spPr>
          <a:xfrm>
            <a:off x="6304865" y="1138423"/>
            <a:ext cx="44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  </a:t>
            </a:r>
            <a:r>
              <a:rPr lang="en-US" altLang="zh-CN" b="1" dirty="0">
                <a:solidFill>
                  <a:srgbClr val="FF0000"/>
                </a:solidFill>
              </a:rPr>
              <a:t>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xmlns="" id="{8F762540-AB35-4B98-983D-F8EC5EE269C3}"/>
              </a:ext>
            </a:extLst>
          </p:cNvPr>
          <p:cNvGrpSpPr/>
          <p:nvPr/>
        </p:nvGrpSpPr>
        <p:grpSpPr>
          <a:xfrm>
            <a:off x="9309695" y="2608213"/>
            <a:ext cx="792088" cy="1067107"/>
            <a:chOff x="4629175" y="3400301"/>
            <a:chExt cx="864096" cy="3125251"/>
          </a:xfrm>
        </p:grpSpPr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xmlns="" id="{80E0F513-BE4B-4123-89C4-541D456A0554}"/>
                </a:ext>
              </a:extLst>
            </p:cNvPr>
            <p:cNvCxnSpPr>
              <a:cxnSpLocks/>
            </p:cNvCxnSpPr>
            <p:nvPr/>
          </p:nvCxnSpPr>
          <p:spPr>
            <a:xfrm>
              <a:off x="4629175" y="3400301"/>
              <a:ext cx="864096" cy="0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xmlns="" id="{353327C7-C970-44DC-BBC2-F81CC65B3265}"/>
                </a:ext>
              </a:extLst>
            </p:cNvPr>
            <p:cNvCxnSpPr/>
            <p:nvPr/>
          </p:nvCxnSpPr>
          <p:spPr>
            <a:xfrm>
              <a:off x="5493271" y="3400301"/>
              <a:ext cx="0" cy="3125251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xmlns="" id="{387B3710-CD18-454E-8E97-8843ED733837}"/>
                </a:ext>
              </a:extLst>
            </p:cNvPr>
            <p:cNvCxnSpPr>
              <a:cxnSpLocks/>
            </p:cNvCxnSpPr>
            <p:nvPr/>
          </p:nvCxnSpPr>
          <p:spPr>
            <a:xfrm>
              <a:off x="4629175" y="6525552"/>
              <a:ext cx="864096" cy="0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xmlns="" id="{77518F41-8AEF-4E69-AE86-A3A1FF287CD2}"/>
                </a:ext>
              </a:extLst>
            </p:cNvPr>
            <p:cNvCxnSpPr>
              <a:cxnSpLocks/>
            </p:cNvCxnSpPr>
            <p:nvPr/>
          </p:nvCxnSpPr>
          <p:spPr>
            <a:xfrm>
              <a:off x="4629175" y="3400301"/>
              <a:ext cx="0" cy="3114127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E3F7B468-2E31-4BD9-A4FB-6CFF046DD5FC}"/>
              </a:ext>
            </a:extLst>
          </p:cNvPr>
          <p:cNvSpPr txBox="1"/>
          <p:nvPr/>
        </p:nvSpPr>
        <p:spPr>
          <a:xfrm>
            <a:off x="9453711" y="2297877"/>
            <a:ext cx="44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  </a:t>
            </a:r>
            <a:r>
              <a:rPr lang="en-US" altLang="zh-CN" b="1" dirty="0">
                <a:solidFill>
                  <a:srgbClr val="FF0000"/>
                </a:solidFill>
              </a:rPr>
              <a:t>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xmlns="" id="{C59256E9-77E5-48A4-9A28-37075ECB6148}"/>
              </a:ext>
            </a:extLst>
          </p:cNvPr>
          <p:cNvSpPr txBox="1"/>
          <p:nvPr/>
        </p:nvSpPr>
        <p:spPr>
          <a:xfrm>
            <a:off x="7077446" y="1159353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  </a:t>
            </a:r>
            <a:r>
              <a:rPr lang="zh-CN" altLang="en-US" b="1" dirty="0">
                <a:solidFill>
                  <a:srgbClr val="FF0000"/>
                </a:solidFill>
              </a:rPr>
              <a:t>共</a:t>
            </a:r>
            <a:r>
              <a:rPr lang="en-US" altLang="zh-CN" b="1" dirty="0">
                <a:solidFill>
                  <a:srgbClr val="FF0000"/>
                </a:solidFill>
              </a:rPr>
              <a:t>8</a:t>
            </a:r>
            <a:r>
              <a:rPr lang="zh-CN" altLang="en-US" b="1" dirty="0">
                <a:solidFill>
                  <a:srgbClr val="FF0000"/>
                </a:solidFill>
              </a:rPr>
              <a:t>个时钟周期</a:t>
            </a:r>
          </a:p>
        </p:txBody>
      </p:sp>
    </p:spTree>
    <p:extLst>
      <p:ext uri="{BB962C8B-B14F-4D97-AF65-F5344CB8AC3E}">
        <p14:creationId xmlns:p14="http://schemas.microsoft.com/office/powerpoint/2010/main" val="193262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9" grpId="0" animBg="1"/>
      <p:bldP spid="20" grpId="0"/>
      <p:bldP spid="26" grpId="0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>
            <a:off x="733424" y="646283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0" tIns="48216" rIns="96430" bIns="482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>
            <a:off x="2" y="140732"/>
            <a:ext cx="577216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0" tIns="48216" rIns="96430" bIns="482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705600" y="74781"/>
            <a:ext cx="8229600" cy="571500"/>
          </a:xfrm>
          <a:prstGeom prst="rect">
            <a:avLst/>
          </a:prstGeom>
        </p:spPr>
        <p:txBody>
          <a:bodyPr lIns="91435" tIns="45717" rIns="91435" bIns="45717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64515" fontAlgn="auto">
              <a:spcAft>
                <a:spcPts val="0"/>
              </a:spcAft>
              <a:defRPr/>
            </a:pPr>
            <a:r>
              <a:rPr lang="zh-CN" altLang="en-US" sz="3700" b="1" dirty="0"/>
              <a:t>作业提交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396C-E072-47F2-94B0-786D65E00296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13" name="Rectangle 6"/>
          <p:cNvSpPr txBox="1">
            <a:spLocks noRot="1" noChangeArrowheads="1"/>
          </p:cNvSpPr>
          <p:nvPr/>
        </p:nvSpPr>
        <p:spPr>
          <a:xfrm>
            <a:off x="550792" y="1170864"/>
            <a:ext cx="8357980" cy="760438"/>
          </a:xfrm>
          <a:prstGeom prst="rect">
            <a:avLst/>
          </a:prstGeom>
          <a:noFill/>
        </p:spPr>
        <p:txBody>
          <a:bodyPr lIns="91435" tIns="45717" rIns="91435" bIns="45717"/>
          <a:lstStyle/>
          <a:p>
            <a:pPr marL="361296" indent="-361296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  <a:ea typeface="+mn-ea"/>
              </a:rPr>
              <a:t>http://10.249.12.98:6620/auth/users/sign_in</a:t>
            </a:r>
          </a:p>
          <a:p>
            <a:pPr marL="361296" indent="-361296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+mn-ea"/>
                <a:ea typeface="+mn-ea"/>
              </a:rPr>
              <a:t>div_rr.v</a:t>
            </a:r>
            <a:r>
              <a:rPr lang="en-US" altLang="zh-CN" sz="2400" dirty="0">
                <a:latin typeface="+mn-ea"/>
                <a:ea typeface="+mn-ea"/>
              </a:rPr>
              <a:t>/</a:t>
            </a:r>
            <a:r>
              <a:rPr lang="en-US" altLang="zh-CN" sz="2400" dirty="0" err="1">
                <a:latin typeface="+mn-ea"/>
              </a:rPr>
              <a:t>div_as.v</a:t>
            </a:r>
            <a:r>
              <a:rPr lang="zh-CN" altLang="en-US" sz="2400" dirty="0">
                <a:latin typeface="+mn-ea"/>
                <a:ea typeface="+mn-ea"/>
              </a:rPr>
              <a:t>文件</a:t>
            </a:r>
            <a:endParaRPr lang="en-US" altLang="zh-CN" sz="2400" dirty="0">
              <a:latin typeface="+mn-ea"/>
              <a:ea typeface="+mn-ea"/>
            </a:endParaRPr>
          </a:p>
          <a:p>
            <a:pPr marL="361296" indent="-361296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  <a:ea typeface="+mn-ea"/>
              </a:rPr>
              <a:t>分数说明：完成一个除法器 （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en-US" sz="2400" dirty="0">
                <a:latin typeface="+mn-ea"/>
                <a:ea typeface="+mn-ea"/>
              </a:rPr>
              <a:t>）</a:t>
            </a:r>
            <a:endParaRPr lang="en-US" altLang="zh-CN" sz="2400" dirty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 dirty="0">
                <a:latin typeface="+mn-ea"/>
                <a:ea typeface="+mn-ea"/>
              </a:rPr>
              <a:t>                     </a:t>
            </a:r>
            <a:r>
              <a:rPr lang="zh-CN" altLang="en-US" sz="2400" dirty="0">
                <a:latin typeface="+mn-ea"/>
                <a:ea typeface="+mn-ea"/>
              </a:rPr>
              <a:t>完成第二个除法器 （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en-US" sz="2400" dirty="0">
                <a:latin typeface="+mn-ea"/>
                <a:ea typeface="+mn-ea"/>
              </a:rPr>
              <a:t>）</a:t>
            </a:r>
            <a:endParaRPr lang="en-US" altLang="zh-CN" sz="2400" dirty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 dirty="0">
                <a:latin typeface="+mn-ea"/>
                <a:ea typeface="+mn-ea"/>
              </a:rPr>
              <a:t>                     FPGA</a:t>
            </a:r>
            <a:r>
              <a:rPr lang="zh-CN" altLang="en-US" sz="2400" dirty="0">
                <a:latin typeface="+mn-ea"/>
                <a:ea typeface="+mn-ea"/>
              </a:rPr>
              <a:t>开发板实现（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en-US" sz="2400" dirty="0">
                <a:latin typeface="+mn-ea"/>
                <a:ea typeface="+mn-ea"/>
              </a:rPr>
              <a:t>）</a:t>
            </a:r>
            <a:endParaRPr lang="en-US" altLang="zh-CN" sz="2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 dirty="0">
                <a:latin typeface="+mn-ea"/>
                <a:ea typeface="+mn-ea"/>
              </a:rPr>
              <a:t>                     </a:t>
            </a:r>
            <a:r>
              <a:rPr lang="zh-CN" altLang="en-US" sz="2400" dirty="0">
                <a:latin typeface="+mn-ea"/>
                <a:ea typeface="+mn-ea"/>
              </a:rPr>
              <a:t>实验报告（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分</a:t>
            </a:r>
            <a:r>
              <a:rPr lang="zh-CN" altLang="en-US" sz="2400" dirty="0">
                <a:latin typeface="+mn-ea"/>
                <a:ea typeface="+mn-ea"/>
              </a:rPr>
              <a:t>）</a:t>
            </a:r>
            <a:endParaRPr lang="en-US" altLang="zh-CN" sz="2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endParaRPr lang="zh-CN" altLang="en-US" sz="2400" dirty="0">
              <a:latin typeface="+mn-ea"/>
              <a:ea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719" y="6703334"/>
            <a:ext cx="2913728" cy="32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11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3045000" y="2587358"/>
            <a:ext cx="6793592" cy="677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400" b="1" cap="all" dirty="0">
                <a:solidFill>
                  <a:schemeClr val="accent1"/>
                </a:solidFill>
                <a:cs typeface="Arial" panose="020B0604020202020204" pitchFamily="34" charset="0"/>
              </a:rPr>
              <a:t>开始实验</a:t>
            </a:r>
            <a:endParaRPr lang="en-US" altLang="zh-CN" sz="4400" b="1" cap="all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354" y="5397912"/>
            <a:ext cx="12858044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73" tIns="64287" rIns="128573" bIns="64287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354" y="5128494"/>
            <a:ext cx="12858044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73" tIns="64287" rIns="128573" bIns="64287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183" y="6232514"/>
            <a:ext cx="4090386" cy="45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99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1848698" y="1446531"/>
            <a:ext cx="489236" cy="41690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1435" tIns="45717" rIns="91435" bIns="45717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00" b="1" dirty="0">
                <a:solidFill>
                  <a:srgbClr val="FF0000"/>
                </a:solidFill>
              </a:rPr>
              <a:t>     </a:t>
            </a:r>
            <a:endParaRPr lang="zh-CN" altLang="en-US" sz="2100" b="1" dirty="0"/>
          </a:p>
        </p:txBody>
      </p:sp>
      <p:sp>
        <p:nvSpPr>
          <p:cNvPr id="18" name="Rectangle 6"/>
          <p:cNvSpPr txBox="1">
            <a:spLocks noRot="1" noChangeArrowheads="1"/>
          </p:cNvSpPr>
          <p:nvPr/>
        </p:nvSpPr>
        <p:spPr>
          <a:xfrm>
            <a:off x="1244799" y="1456085"/>
            <a:ext cx="10873208" cy="2376263"/>
          </a:xfrm>
          <a:prstGeom prst="rect">
            <a:avLst/>
          </a:prstGeom>
          <a:noFill/>
        </p:spPr>
        <p:txBody>
          <a:bodyPr lIns="91435" tIns="45717" rIns="91435" bIns="45717"/>
          <a:lstStyle/>
          <a:p>
            <a:pPr marL="361296" indent="-361296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  <a:ea typeface="+mn-ea"/>
              </a:rPr>
              <a:t>理解计算机组成原理</a:t>
            </a:r>
          </a:p>
          <a:p>
            <a:pPr marL="361296" indent="-361296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  <a:ea typeface="+mn-ea"/>
              </a:rPr>
              <a:t>掌握</a:t>
            </a:r>
            <a:r>
              <a:rPr lang="en-US" altLang="zh-CN" sz="2800" dirty="0">
                <a:latin typeface="+mn-ea"/>
                <a:ea typeface="+mn-ea"/>
              </a:rPr>
              <a:t>CPU</a:t>
            </a:r>
            <a:r>
              <a:rPr lang="zh-CN" altLang="en-US" sz="2800" dirty="0">
                <a:latin typeface="+mn-ea"/>
                <a:ea typeface="+mn-ea"/>
              </a:rPr>
              <a:t>主要部件的设计方法</a:t>
            </a:r>
          </a:p>
          <a:p>
            <a:pPr marL="361296" indent="-361296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sz="2800" dirty="0">
              <a:latin typeface="+mn-ea"/>
              <a:ea typeface="+mn-ea"/>
            </a:endParaRPr>
          </a:p>
          <a:p>
            <a:pPr marL="361296" indent="-361296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  <a:ea typeface="+mn-ea"/>
              </a:rPr>
              <a:t>考研课</a:t>
            </a:r>
          </a:p>
          <a:p>
            <a:pPr marL="361296" indent="-361296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  <a:ea typeface="+mn-ea"/>
              </a:rPr>
              <a:t>计算机体系结构方向的基础</a:t>
            </a:r>
          </a:p>
        </p:txBody>
      </p:sp>
      <p:sp>
        <p:nvSpPr>
          <p:cNvPr id="7" name="任意多边形 6"/>
          <p:cNvSpPr/>
          <p:nvPr>
            <p:custDataLst>
              <p:tags r:id="rId1"/>
            </p:custDataLst>
          </p:nvPr>
        </p:nvSpPr>
        <p:spPr>
          <a:xfrm>
            <a:off x="733424" y="646283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0" tIns="48216" rIns="96430" bIns="482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任意多边形 7"/>
          <p:cNvSpPr/>
          <p:nvPr>
            <p:custDataLst>
              <p:tags r:id="rId2"/>
            </p:custDataLst>
          </p:nvPr>
        </p:nvSpPr>
        <p:spPr>
          <a:xfrm>
            <a:off x="2" y="140732"/>
            <a:ext cx="577216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0" tIns="48216" rIns="96430" bIns="482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705600" y="74782"/>
            <a:ext cx="8229600" cy="1143001"/>
          </a:xfrm>
          <a:prstGeom prst="rect">
            <a:avLst/>
          </a:prstGeom>
        </p:spPr>
        <p:txBody>
          <a:bodyPr lIns="91435" tIns="45717" rIns="91435" bIns="45717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700" b="1" dirty="0"/>
              <a:t>课程介绍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AA611-6692-4583-86AB-5AB9B972BD46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719" y="6703334"/>
            <a:ext cx="2913728" cy="325366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6681403" y="2244436"/>
            <a:ext cx="5634627" cy="3709139"/>
            <a:chOff x="6861423" y="2680221"/>
            <a:chExt cx="5634627" cy="3709139"/>
          </a:xfrm>
        </p:grpSpPr>
        <p:sp>
          <p:nvSpPr>
            <p:cNvPr id="12" name="矩形 11"/>
            <p:cNvSpPr/>
            <p:nvPr/>
          </p:nvSpPr>
          <p:spPr>
            <a:xfrm>
              <a:off x="9309695" y="5885304"/>
              <a:ext cx="2088232" cy="50405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25400">
              <a:solidFill>
                <a:srgbClr val="5166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212E3C"/>
                  </a:solidFill>
                </a:rPr>
                <a:t>数字逻辑设计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6861423" y="5885304"/>
              <a:ext cx="2088232" cy="50405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25400">
              <a:solidFill>
                <a:srgbClr val="5166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212E3C"/>
                  </a:solidFill>
                </a:rPr>
                <a:t>汇编语言程序设计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8085559" y="5074145"/>
              <a:ext cx="2088232" cy="50405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25400">
              <a:solidFill>
                <a:srgbClr val="5166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212E3C"/>
                  </a:solidFill>
                </a:rPr>
                <a:t>计算机组成原理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8085559" y="4274155"/>
              <a:ext cx="2088232" cy="50405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25400">
              <a:solidFill>
                <a:srgbClr val="5166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212E3C"/>
                  </a:solidFill>
                </a:rPr>
                <a:t>计算机设计与实践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8082667" y="3472309"/>
              <a:ext cx="2088232" cy="50405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25400">
              <a:solidFill>
                <a:srgbClr val="5166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212E3C"/>
                  </a:solidFill>
                </a:rPr>
                <a:t>操作系统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8082667" y="2680221"/>
              <a:ext cx="2088232" cy="50405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25400">
              <a:solidFill>
                <a:srgbClr val="5166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212E3C"/>
                  </a:solidFill>
                </a:rPr>
                <a:t>计算机体系结构</a:t>
              </a:r>
            </a:p>
          </p:txBody>
        </p:sp>
        <p:sp>
          <p:nvSpPr>
            <p:cNvPr id="19" name="下箭头 18"/>
            <p:cNvSpPr/>
            <p:nvPr/>
          </p:nvSpPr>
          <p:spPr>
            <a:xfrm flipV="1">
              <a:off x="9042344" y="5586900"/>
              <a:ext cx="168878" cy="267343"/>
            </a:xfrm>
            <a:prstGeom prst="downArrow">
              <a:avLst/>
            </a:prstGeom>
            <a:noFill/>
            <a:ln w="19050">
              <a:solidFill>
                <a:srgbClr val="5166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下箭头 19"/>
            <p:cNvSpPr/>
            <p:nvPr/>
          </p:nvSpPr>
          <p:spPr>
            <a:xfrm flipV="1">
              <a:off x="9040761" y="4800548"/>
              <a:ext cx="168878" cy="267343"/>
            </a:xfrm>
            <a:prstGeom prst="downArrow">
              <a:avLst/>
            </a:prstGeom>
            <a:noFill/>
            <a:ln w="19050">
              <a:solidFill>
                <a:srgbClr val="5166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下箭头 20"/>
            <p:cNvSpPr/>
            <p:nvPr/>
          </p:nvSpPr>
          <p:spPr>
            <a:xfrm flipV="1">
              <a:off x="9040761" y="3997054"/>
              <a:ext cx="168878" cy="267343"/>
            </a:xfrm>
            <a:prstGeom prst="downArrow">
              <a:avLst/>
            </a:prstGeom>
            <a:noFill/>
            <a:ln w="19050">
              <a:solidFill>
                <a:srgbClr val="5166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下箭头 21"/>
            <p:cNvSpPr/>
            <p:nvPr/>
          </p:nvSpPr>
          <p:spPr>
            <a:xfrm flipV="1">
              <a:off x="9040761" y="3206614"/>
              <a:ext cx="168878" cy="267343"/>
            </a:xfrm>
            <a:prstGeom prst="downArrow">
              <a:avLst/>
            </a:prstGeom>
            <a:noFill/>
            <a:ln w="19050">
              <a:solidFill>
                <a:srgbClr val="5166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6"/>
            <p:cNvSpPr txBox="1"/>
            <p:nvPr/>
          </p:nvSpPr>
          <p:spPr>
            <a:xfrm>
              <a:off x="11541943" y="5916364"/>
              <a:ext cx="954107" cy="400110"/>
            </a:xfrm>
            <a:prstGeom prst="rect">
              <a:avLst/>
            </a:prstGeom>
            <a:noFill/>
            <a:ln>
              <a:solidFill>
                <a:srgbClr val="51667C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rgbClr val="212E3C"/>
                  </a:solidFill>
                  <a:latin typeface="+mn-ea"/>
                  <a:ea typeface="+mn-ea"/>
                </a:rPr>
                <a:t>大二秋</a:t>
              </a:r>
            </a:p>
          </p:txBody>
        </p:sp>
        <p:sp>
          <p:nvSpPr>
            <p:cNvPr id="24" name="文本框 27"/>
            <p:cNvSpPr txBox="1"/>
            <p:nvPr/>
          </p:nvSpPr>
          <p:spPr>
            <a:xfrm>
              <a:off x="11541943" y="5126118"/>
              <a:ext cx="954107" cy="400110"/>
            </a:xfrm>
            <a:prstGeom prst="rect">
              <a:avLst/>
            </a:prstGeom>
            <a:noFill/>
            <a:ln>
              <a:solidFill>
                <a:srgbClr val="51667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212E3C"/>
                  </a:solidFill>
                  <a:latin typeface="+mn-ea"/>
                  <a:ea typeface="+mn-ea"/>
                </a:rPr>
                <a:t>大二春</a:t>
              </a:r>
            </a:p>
          </p:txBody>
        </p:sp>
        <p:sp>
          <p:nvSpPr>
            <p:cNvPr id="25" name="文本框 28"/>
            <p:cNvSpPr txBox="1"/>
            <p:nvPr/>
          </p:nvSpPr>
          <p:spPr>
            <a:xfrm>
              <a:off x="11541943" y="4320675"/>
              <a:ext cx="954107" cy="400110"/>
            </a:xfrm>
            <a:prstGeom prst="rect">
              <a:avLst/>
            </a:prstGeom>
            <a:noFill/>
            <a:ln>
              <a:solidFill>
                <a:srgbClr val="51667C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rgbClr val="212E3C"/>
                  </a:solidFill>
                  <a:latin typeface="+mn-ea"/>
                  <a:ea typeface="+mn-ea"/>
                </a:rPr>
                <a:t>大二春</a:t>
              </a:r>
            </a:p>
          </p:txBody>
        </p:sp>
        <p:sp>
          <p:nvSpPr>
            <p:cNvPr id="26" name="文本框 29"/>
            <p:cNvSpPr txBox="1"/>
            <p:nvPr/>
          </p:nvSpPr>
          <p:spPr>
            <a:xfrm>
              <a:off x="11541943" y="3522831"/>
              <a:ext cx="954107" cy="400110"/>
            </a:xfrm>
            <a:prstGeom prst="rect">
              <a:avLst/>
            </a:prstGeom>
            <a:noFill/>
            <a:ln>
              <a:solidFill>
                <a:srgbClr val="51667C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rgbClr val="212E3C"/>
                  </a:solidFill>
                  <a:latin typeface="+mn-ea"/>
                  <a:ea typeface="+mn-ea"/>
                </a:rPr>
                <a:t>大三秋</a:t>
              </a:r>
            </a:p>
          </p:txBody>
        </p:sp>
        <p:sp>
          <p:nvSpPr>
            <p:cNvPr id="27" name="文本框 30"/>
            <p:cNvSpPr txBox="1"/>
            <p:nvPr/>
          </p:nvSpPr>
          <p:spPr>
            <a:xfrm>
              <a:off x="11541943" y="2741636"/>
              <a:ext cx="954107" cy="400110"/>
            </a:xfrm>
            <a:prstGeom prst="rect">
              <a:avLst/>
            </a:prstGeom>
            <a:noFill/>
            <a:ln>
              <a:solidFill>
                <a:srgbClr val="51667C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rgbClr val="212E3C"/>
                  </a:solidFill>
                  <a:latin typeface="+mn-ea"/>
                  <a:ea typeface="+mn-ea"/>
                </a:rPr>
                <a:t>大三春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1848698" y="1446531"/>
            <a:ext cx="489236" cy="41690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1435" tIns="45717" rIns="91435" bIns="45717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00" b="1" dirty="0">
                <a:solidFill>
                  <a:srgbClr val="FF0000"/>
                </a:solidFill>
              </a:rPr>
              <a:t>     </a:t>
            </a:r>
            <a:endParaRPr lang="zh-CN" altLang="en-US" sz="2100" b="1" dirty="0"/>
          </a:p>
        </p:txBody>
      </p:sp>
      <p:sp>
        <p:nvSpPr>
          <p:cNvPr id="18" name="Rectangle 6"/>
          <p:cNvSpPr txBox="1">
            <a:spLocks noRot="1" noChangeArrowheads="1"/>
          </p:cNvSpPr>
          <p:nvPr/>
        </p:nvSpPr>
        <p:spPr>
          <a:xfrm>
            <a:off x="956767" y="1168053"/>
            <a:ext cx="10873208" cy="2376263"/>
          </a:xfrm>
          <a:prstGeom prst="rect">
            <a:avLst/>
          </a:prstGeom>
          <a:noFill/>
        </p:spPr>
        <p:txBody>
          <a:bodyPr lIns="91435" tIns="45717" rIns="91435" bIns="45717"/>
          <a:lstStyle/>
          <a:p>
            <a:pPr marL="361296" indent="-361296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  <a:ea typeface="+mn-ea"/>
              </a:rPr>
              <a:t>实验学时：</a:t>
            </a:r>
            <a:r>
              <a:rPr lang="en-US" altLang="zh-CN" sz="2800" dirty="0">
                <a:latin typeface="+mn-ea"/>
                <a:ea typeface="+mn-ea"/>
              </a:rPr>
              <a:t>12</a:t>
            </a:r>
            <a:r>
              <a:rPr lang="zh-CN" altLang="en-US" sz="2800" dirty="0">
                <a:latin typeface="+mn-ea"/>
                <a:ea typeface="+mn-ea"/>
              </a:rPr>
              <a:t>学时</a:t>
            </a:r>
          </a:p>
          <a:p>
            <a:pPr marL="361296" indent="-361296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  <a:ea typeface="+mn-ea"/>
              </a:rPr>
              <a:t>实验成绩：</a:t>
            </a:r>
            <a:r>
              <a:rPr lang="en-US" altLang="zh-CN" sz="2800" dirty="0">
                <a:latin typeface="+mn-ea"/>
                <a:ea typeface="+mn-ea"/>
              </a:rPr>
              <a:t>20</a:t>
            </a:r>
            <a:r>
              <a:rPr lang="zh-CN" altLang="en-US" sz="2800" dirty="0">
                <a:latin typeface="+mn-ea"/>
                <a:ea typeface="+mn-ea"/>
              </a:rPr>
              <a:t>分</a:t>
            </a:r>
          </a:p>
          <a:p>
            <a:pPr marL="361296" indent="-361296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7" name="任意多边形 6"/>
          <p:cNvSpPr/>
          <p:nvPr>
            <p:custDataLst>
              <p:tags r:id="rId1"/>
            </p:custDataLst>
          </p:nvPr>
        </p:nvSpPr>
        <p:spPr>
          <a:xfrm>
            <a:off x="733424" y="646283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0" tIns="48216" rIns="96430" bIns="482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任意多边形 7"/>
          <p:cNvSpPr/>
          <p:nvPr>
            <p:custDataLst>
              <p:tags r:id="rId2"/>
            </p:custDataLst>
          </p:nvPr>
        </p:nvSpPr>
        <p:spPr>
          <a:xfrm>
            <a:off x="2" y="140732"/>
            <a:ext cx="577216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0" tIns="48216" rIns="96430" bIns="482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705600" y="74782"/>
            <a:ext cx="8229600" cy="1143001"/>
          </a:xfrm>
          <a:prstGeom prst="rect">
            <a:avLst/>
          </a:prstGeom>
        </p:spPr>
        <p:txBody>
          <a:bodyPr lIns="91435" tIns="45717" rIns="91435" bIns="45717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700" b="1" dirty="0"/>
              <a:t>课程介绍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AA611-6692-4583-86AB-5AB9B972BD46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719" y="6703334"/>
            <a:ext cx="2913728" cy="325366"/>
          </a:xfrm>
          <a:prstGeom prst="rect">
            <a:avLst/>
          </a:prstGeom>
        </p:spPr>
      </p:pic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33624"/>
              </p:ext>
            </p:extLst>
          </p:nvPr>
        </p:nvGraphicFramePr>
        <p:xfrm>
          <a:off x="1775173" y="3099369"/>
          <a:ext cx="8937678" cy="2399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4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913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216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8713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47848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>
                          <a:solidFill>
                            <a:srgbClr val="51667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实验内容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>
                          <a:solidFill>
                            <a:srgbClr val="51667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项目名称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>
                          <a:solidFill>
                            <a:srgbClr val="51667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学时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>
                          <a:solidFill>
                            <a:srgbClr val="51667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成绩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84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实验</a:t>
                      </a:r>
                      <a:r>
                        <a:rPr lang="en-US" altLang="zh-CN" sz="20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运算器实验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000" b="1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原码除法器设计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000" b="1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2000" b="1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942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实验</a:t>
                      </a:r>
                      <a:r>
                        <a:rPr lang="en-US" altLang="zh-CN" sz="20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000" b="1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系统总线</a:t>
                      </a:r>
                      <a:r>
                        <a:rPr lang="zh-CN" altLang="zh-CN" sz="2000" b="1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实验</a:t>
                      </a:r>
                      <a:endParaRPr lang="zh-CN" altLang="en-US" sz="2000" b="1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TileLink</a:t>
                      </a:r>
                      <a:r>
                        <a:rPr lang="zh-CN" altLang="en-US" sz="2000" b="1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总线协议设计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000" b="1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2000" b="1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842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实验</a:t>
                      </a:r>
                      <a:r>
                        <a:rPr lang="en-US" altLang="zh-CN" sz="20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000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000" b="1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存储器实验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000" b="1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直接相联的</a:t>
                      </a:r>
                      <a:r>
                        <a:rPr lang="en-US" altLang="zh-CN" sz="2000" b="1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Cache</a:t>
                      </a:r>
                      <a:r>
                        <a:rPr lang="zh-CN" altLang="en-US" sz="2000" b="1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设计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000" b="1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2000" b="1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182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1848698" y="1446531"/>
            <a:ext cx="489236" cy="41690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1435" tIns="45717" rIns="91435" bIns="45717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00" b="1" dirty="0">
                <a:solidFill>
                  <a:srgbClr val="FF0000"/>
                </a:solidFill>
              </a:rPr>
              <a:t>     </a:t>
            </a:r>
            <a:endParaRPr lang="zh-CN" altLang="en-US" sz="2100" b="1" dirty="0"/>
          </a:p>
        </p:txBody>
      </p:sp>
      <p:sp>
        <p:nvSpPr>
          <p:cNvPr id="18" name="Rectangle 6"/>
          <p:cNvSpPr txBox="1">
            <a:spLocks noRot="1" noChangeArrowheads="1"/>
          </p:cNvSpPr>
          <p:nvPr/>
        </p:nvSpPr>
        <p:spPr>
          <a:xfrm>
            <a:off x="1244799" y="1456085"/>
            <a:ext cx="10873208" cy="2376263"/>
          </a:xfrm>
          <a:prstGeom prst="rect">
            <a:avLst/>
          </a:prstGeom>
          <a:noFill/>
        </p:spPr>
        <p:txBody>
          <a:bodyPr lIns="91435" tIns="45717" rIns="91435" bIns="45717"/>
          <a:lstStyle/>
          <a:p>
            <a:pPr marL="361296" indent="-361296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  <a:ea typeface="+mn-ea"/>
              </a:rPr>
              <a:t>理解恢复余数除法器的原理，掌握恢复余数除法器的设计方法</a:t>
            </a:r>
            <a:endParaRPr lang="zh-CN" altLang="en-US" sz="2800" b="1" dirty="0">
              <a:solidFill>
                <a:srgbClr val="009999"/>
              </a:solidFill>
              <a:latin typeface="+mn-ea"/>
              <a:ea typeface="+mn-ea"/>
            </a:endParaRPr>
          </a:p>
          <a:p>
            <a:pPr marL="361296" indent="-361296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  <a:ea typeface="+mn-ea"/>
              </a:rPr>
              <a:t>理解加减交替除法器的原理，掌握加减交替除法器的设计方法</a:t>
            </a:r>
            <a:endParaRPr lang="en-US" altLang="zh-CN" sz="2800" dirty="0">
              <a:latin typeface="+mn-ea"/>
              <a:ea typeface="+mn-ea"/>
            </a:endParaRPr>
          </a:p>
        </p:txBody>
      </p:sp>
      <p:sp>
        <p:nvSpPr>
          <p:cNvPr id="7" name="任意多边形 6"/>
          <p:cNvSpPr/>
          <p:nvPr>
            <p:custDataLst>
              <p:tags r:id="rId1"/>
            </p:custDataLst>
          </p:nvPr>
        </p:nvSpPr>
        <p:spPr>
          <a:xfrm>
            <a:off x="733424" y="646283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0" tIns="48216" rIns="96430" bIns="482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任意多边形 7"/>
          <p:cNvSpPr/>
          <p:nvPr>
            <p:custDataLst>
              <p:tags r:id="rId2"/>
            </p:custDataLst>
          </p:nvPr>
        </p:nvSpPr>
        <p:spPr>
          <a:xfrm>
            <a:off x="2" y="140732"/>
            <a:ext cx="577216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0" tIns="48216" rIns="96430" bIns="482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705600" y="74782"/>
            <a:ext cx="8229600" cy="1143001"/>
          </a:xfrm>
          <a:prstGeom prst="rect">
            <a:avLst/>
          </a:prstGeom>
        </p:spPr>
        <p:txBody>
          <a:bodyPr lIns="91435" tIns="45717" rIns="91435" bIns="45717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700" b="1" dirty="0"/>
              <a:t>实验目的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AA611-6692-4583-86AB-5AB9B972BD46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719" y="6703334"/>
            <a:ext cx="2913728" cy="32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9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1848698" y="1446531"/>
            <a:ext cx="489236" cy="41690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1435" tIns="45717" rIns="91435" bIns="45717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00" b="1" dirty="0">
                <a:solidFill>
                  <a:srgbClr val="FF0000"/>
                </a:solidFill>
              </a:rPr>
              <a:t>     </a:t>
            </a:r>
            <a:endParaRPr lang="zh-CN" altLang="en-US" sz="2100" b="1" dirty="0"/>
          </a:p>
        </p:txBody>
      </p:sp>
      <p:sp>
        <p:nvSpPr>
          <p:cNvPr id="7" name="任意多边形 6"/>
          <p:cNvSpPr/>
          <p:nvPr>
            <p:custDataLst>
              <p:tags r:id="rId1"/>
            </p:custDataLst>
          </p:nvPr>
        </p:nvSpPr>
        <p:spPr>
          <a:xfrm>
            <a:off x="733424" y="646283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0" tIns="48216" rIns="96430" bIns="482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任意多边形 7"/>
          <p:cNvSpPr/>
          <p:nvPr>
            <p:custDataLst>
              <p:tags r:id="rId2"/>
            </p:custDataLst>
          </p:nvPr>
        </p:nvSpPr>
        <p:spPr>
          <a:xfrm>
            <a:off x="2" y="140732"/>
            <a:ext cx="577216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0" tIns="48216" rIns="96430" bIns="482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705600" y="74782"/>
            <a:ext cx="10332287" cy="1143001"/>
          </a:xfrm>
          <a:prstGeom prst="rect">
            <a:avLst/>
          </a:prstGeom>
        </p:spPr>
        <p:txBody>
          <a:bodyPr lIns="91435" tIns="45717" rIns="91435" bIns="45717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700" b="1" dirty="0"/>
              <a:t>实验内容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AA611-6692-4583-86AB-5AB9B972BD46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848698" y="1446531"/>
            <a:ext cx="489236" cy="41690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1435" tIns="45717" rIns="91435" bIns="45717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00" b="1" dirty="0">
                <a:solidFill>
                  <a:srgbClr val="FF0000"/>
                </a:solidFill>
              </a:rPr>
              <a:t>     </a:t>
            </a:r>
            <a:endParaRPr lang="zh-CN" altLang="en-US" sz="2100" b="1" dirty="0"/>
          </a:p>
        </p:txBody>
      </p:sp>
      <p:sp>
        <p:nvSpPr>
          <p:cNvPr id="17" name="Rectangle 6"/>
          <p:cNvSpPr txBox="1">
            <a:spLocks noRot="1" noChangeArrowheads="1"/>
          </p:cNvSpPr>
          <p:nvPr/>
        </p:nvSpPr>
        <p:spPr>
          <a:xfrm>
            <a:off x="1172791" y="1217783"/>
            <a:ext cx="10980359" cy="2686574"/>
          </a:xfrm>
          <a:prstGeom prst="rect">
            <a:avLst/>
          </a:prstGeom>
          <a:noFill/>
        </p:spPr>
        <p:txBody>
          <a:bodyPr lIns="91435" tIns="45717" rIns="91435" bIns="45717"/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）设计一个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8bit</a:t>
            </a:r>
            <a:r>
              <a:rPr lang="zh-CN" altLang="en-US" sz="2400" dirty="0">
                <a:latin typeface="+mn-ea"/>
                <a:ea typeface="+mn-ea"/>
              </a:rPr>
              <a:t>的整数原码恢复余数除法器，输入、输出均采用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8bit</a:t>
            </a:r>
            <a:r>
              <a:rPr lang="zh-CN" altLang="en-US" sz="2400" dirty="0">
                <a:latin typeface="+mn-ea"/>
                <a:ea typeface="+mn-ea"/>
              </a:rPr>
              <a:t>原码表示。</a:t>
            </a:r>
            <a:endParaRPr lang="en-US" altLang="zh-CN" sz="2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 dirty="0">
                <a:latin typeface="+mn-ea"/>
                <a:ea typeface="+mn-ea"/>
              </a:rPr>
              <a:t>2</a:t>
            </a:r>
            <a:r>
              <a:rPr lang="zh-CN" altLang="en-US" sz="2400" dirty="0">
                <a:latin typeface="+mn-ea"/>
                <a:ea typeface="+mn-ea"/>
              </a:rPr>
              <a:t>）设计一个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8bit</a:t>
            </a:r>
            <a:r>
              <a:rPr lang="zh-CN" altLang="en-US" sz="2400" dirty="0">
                <a:latin typeface="+mn-ea"/>
                <a:ea typeface="+mn-ea"/>
              </a:rPr>
              <a:t>的整数原码加减交替除法器，输入、输出均采用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8bit</a:t>
            </a:r>
            <a:r>
              <a:rPr lang="zh-CN" altLang="en-US" sz="2400" dirty="0">
                <a:latin typeface="+mn-ea"/>
                <a:ea typeface="+mn-ea"/>
              </a:rPr>
              <a:t>原码表示。</a:t>
            </a:r>
            <a:endParaRPr lang="en-US" altLang="zh-CN" sz="2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endParaRPr lang="en-US" altLang="zh-CN" sz="2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dirty="0">
                <a:latin typeface="+mn-ea"/>
                <a:ea typeface="+mn-ea"/>
              </a:rPr>
              <a:t>本实验实现时可采用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Verilog</a:t>
            </a:r>
            <a:r>
              <a:rPr lang="zh-CN" altLang="en-US" sz="2400" dirty="0">
                <a:latin typeface="+mn-ea"/>
                <a:ea typeface="+mn-ea"/>
              </a:rPr>
              <a:t>的”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CN" sz="2400" dirty="0">
                <a:latin typeface="+mn-ea"/>
                <a:ea typeface="+mn-ea"/>
              </a:rPr>
              <a:t>”</a:t>
            </a:r>
            <a:r>
              <a:rPr lang="zh-CN" altLang="en-US" sz="2400" dirty="0">
                <a:latin typeface="+mn-ea"/>
                <a:ea typeface="+mn-ea"/>
              </a:rPr>
              <a:t>运算符，但不可直接使用”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CN" sz="2400" dirty="0">
                <a:latin typeface="+mn-ea"/>
                <a:ea typeface="+mn-ea"/>
              </a:rPr>
              <a:t>”</a:t>
            </a:r>
            <a:r>
              <a:rPr lang="zh-CN" altLang="en-US" sz="2400" dirty="0">
                <a:latin typeface="+mn-ea"/>
                <a:ea typeface="+mn-ea"/>
              </a:rPr>
              <a:t>和”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%</a:t>
            </a:r>
            <a:r>
              <a:rPr lang="en-US" altLang="zh-CN" sz="2400" dirty="0">
                <a:latin typeface="+mn-ea"/>
                <a:ea typeface="+mn-ea"/>
              </a:rPr>
              <a:t>”</a:t>
            </a:r>
            <a:r>
              <a:rPr lang="zh-CN" altLang="en-US" sz="2400" dirty="0">
                <a:latin typeface="+mn-ea"/>
                <a:ea typeface="+mn-ea"/>
              </a:rPr>
              <a:t>运算符，需要使用恢复余数算法或加减交替算法实现除法器。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dirty="0">
                <a:latin typeface="+mn-ea"/>
                <a:ea typeface="+mn-ea"/>
              </a:rPr>
              <a:t>建议不要使用”</a:t>
            </a:r>
            <a:r>
              <a:rPr lang="en-US" altLang="zh-CN" sz="2400" dirty="0">
                <a:latin typeface="+mn-ea"/>
                <a:ea typeface="+mn-ea"/>
              </a:rPr>
              <a:t>-“</a:t>
            </a:r>
            <a:r>
              <a:rPr lang="zh-CN" altLang="en-US" sz="2400" dirty="0">
                <a:latin typeface="+mn-ea"/>
                <a:ea typeface="+mn-ea"/>
              </a:rPr>
              <a:t>实现减法，而采用补码加的方式。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endParaRPr lang="zh-CN" altLang="en-US" sz="2400" dirty="0">
              <a:latin typeface="+mn-ea"/>
              <a:ea typeface="+mn-ea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719" y="6703334"/>
            <a:ext cx="2913728" cy="32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07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>
            <a:off x="733424" y="646283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0" tIns="48216" rIns="96430" bIns="482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>
            <a:off x="2" y="140732"/>
            <a:ext cx="577216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0" tIns="48216" rIns="96430" bIns="482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705600" y="74781"/>
            <a:ext cx="8229600" cy="571500"/>
          </a:xfrm>
          <a:prstGeom prst="rect">
            <a:avLst/>
          </a:prstGeom>
        </p:spPr>
        <p:txBody>
          <a:bodyPr lIns="91435" tIns="45717" rIns="91435" bIns="45717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64515" fontAlgn="auto">
              <a:spcAft>
                <a:spcPts val="0"/>
              </a:spcAft>
              <a:defRPr/>
            </a:pPr>
            <a:r>
              <a:rPr lang="zh-CN" altLang="en-US" sz="3700" b="1" dirty="0"/>
              <a:t>项目框架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396C-E072-47F2-94B0-786D65E00296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719" y="6703334"/>
            <a:ext cx="2913728" cy="325366"/>
          </a:xfrm>
          <a:prstGeom prst="rect">
            <a:avLst/>
          </a:prstGeom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984" y="3184277"/>
            <a:ext cx="2465393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972429" y="1189898"/>
            <a:ext cx="104254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微软雅黑" charset="0"/>
                <a:ea typeface="微软雅黑" charset="0"/>
              </a:rPr>
              <a:t>top (</a:t>
            </a:r>
            <a:r>
              <a:rPr lang="en-US" altLang="zh-CN" sz="2400" dirty="0" err="1">
                <a:solidFill>
                  <a:srgbClr val="000000"/>
                </a:solidFill>
                <a:latin typeface="微软雅黑" charset="0"/>
                <a:ea typeface="微软雅黑" charset="0"/>
              </a:rPr>
              <a:t>top.v</a:t>
            </a:r>
            <a:r>
              <a:rPr lang="en-US" altLang="zh-CN" sz="2400" dirty="0">
                <a:solidFill>
                  <a:srgbClr val="000000"/>
                </a:solidFill>
                <a:latin typeface="微软雅黑" charset="0"/>
                <a:ea typeface="微软雅黑" charset="0"/>
              </a:rPr>
              <a:t>) —— </a:t>
            </a:r>
            <a:r>
              <a:rPr lang="zh-CN" altLang="zh-CN" sz="2400" dirty="0">
                <a:solidFill>
                  <a:srgbClr val="000000"/>
                </a:solidFill>
                <a:latin typeface="微软雅黑" charset="0"/>
                <a:ea typeface="微软雅黑" charset="0"/>
              </a:rPr>
              <a:t>顶层模块，模拟输入输出并进行正确性检查</a:t>
            </a:r>
          </a:p>
          <a:p>
            <a:r>
              <a:rPr lang="en-US" altLang="zh-CN" sz="2400" dirty="0" err="1">
                <a:solidFill>
                  <a:srgbClr val="000000"/>
                </a:solidFill>
                <a:latin typeface="微软雅黑" charset="0"/>
                <a:ea typeface="微软雅黑" charset="0"/>
              </a:rPr>
              <a:t>div_rr</a:t>
            </a:r>
            <a:r>
              <a:rPr lang="en-US" altLang="zh-CN" sz="2400" dirty="0">
                <a:solidFill>
                  <a:srgbClr val="000000"/>
                </a:solidFill>
                <a:latin typeface="微软雅黑" charset="0"/>
                <a:ea typeface="微软雅黑" charset="0"/>
              </a:rPr>
              <a:t> (</a:t>
            </a:r>
            <a:r>
              <a:rPr lang="en-US" altLang="zh-CN" sz="2400" b="1" dirty="0" err="1">
                <a:solidFill>
                  <a:srgbClr val="FF0000"/>
                </a:solidFill>
                <a:latin typeface="微软雅黑" charset="0"/>
                <a:ea typeface="微软雅黑" charset="0"/>
              </a:rPr>
              <a:t>div_rr.v</a:t>
            </a:r>
            <a:r>
              <a:rPr lang="en-US" altLang="zh-CN" sz="2400" dirty="0">
                <a:solidFill>
                  <a:srgbClr val="000000"/>
                </a:solidFill>
                <a:latin typeface="微软雅黑" charset="0"/>
                <a:ea typeface="微软雅黑" charset="0"/>
              </a:rPr>
              <a:t>) —— </a:t>
            </a:r>
            <a:r>
              <a:rPr lang="zh-CN" altLang="zh-CN" sz="2400" dirty="0">
                <a:solidFill>
                  <a:srgbClr val="000000"/>
                </a:solidFill>
                <a:latin typeface="微软雅黑" charset="0"/>
                <a:ea typeface="微软雅黑" charset="0"/>
              </a:rPr>
              <a:t>恢复余数法模块（</a:t>
            </a:r>
            <a:r>
              <a:rPr lang="zh-CN" altLang="zh-CN" sz="2400" b="1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需要完成</a:t>
            </a:r>
            <a:r>
              <a:rPr lang="zh-CN" altLang="zh-CN" sz="2400" dirty="0">
                <a:solidFill>
                  <a:srgbClr val="000000"/>
                </a:solidFill>
                <a:latin typeface="微软雅黑" charset="0"/>
                <a:ea typeface="微软雅黑" charset="0"/>
              </a:rPr>
              <a:t>）</a:t>
            </a:r>
          </a:p>
          <a:p>
            <a:r>
              <a:rPr lang="en-US" altLang="zh-CN" sz="2400" dirty="0" err="1">
                <a:solidFill>
                  <a:srgbClr val="000000"/>
                </a:solidFill>
                <a:latin typeface="微软雅黑" charset="0"/>
                <a:ea typeface="微软雅黑" charset="0"/>
              </a:rPr>
              <a:t>div_as</a:t>
            </a:r>
            <a:r>
              <a:rPr lang="en-US" altLang="zh-CN" sz="2400" dirty="0">
                <a:solidFill>
                  <a:srgbClr val="000000"/>
                </a:solidFill>
                <a:latin typeface="微软雅黑" charset="0"/>
                <a:ea typeface="微软雅黑" charset="0"/>
              </a:rPr>
              <a:t> (</a:t>
            </a:r>
            <a:r>
              <a:rPr lang="en-US" altLang="zh-CN" sz="2400" b="1" dirty="0" err="1">
                <a:solidFill>
                  <a:srgbClr val="FF0000"/>
                </a:solidFill>
                <a:latin typeface="微软雅黑" charset="0"/>
                <a:ea typeface="微软雅黑" charset="0"/>
              </a:rPr>
              <a:t>div_as.v</a:t>
            </a:r>
            <a:r>
              <a:rPr lang="en-US" altLang="zh-CN" sz="2400" dirty="0">
                <a:solidFill>
                  <a:srgbClr val="000000"/>
                </a:solidFill>
                <a:latin typeface="微软雅黑" charset="0"/>
                <a:ea typeface="微软雅黑" charset="0"/>
              </a:rPr>
              <a:t>) —— </a:t>
            </a:r>
            <a:r>
              <a:rPr lang="zh-CN" altLang="zh-CN" sz="2400" dirty="0">
                <a:solidFill>
                  <a:srgbClr val="000000"/>
                </a:solidFill>
                <a:latin typeface="微软雅黑" charset="0"/>
                <a:ea typeface="微软雅黑" charset="0"/>
              </a:rPr>
              <a:t>加减交替法模块（</a:t>
            </a:r>
            <a:r>
              <a:rPr lang="zh-CN" altLang="zh-CN" sz="2400" b="1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需要完成</a:t>
            </a:r>
            <a:r>
              <a:rPr lang="zh-CN" altLang="zh-CN" sz="2400" dirty="0">
                <a:solidFill>
                  <a:srgbClr val="000000"/>
                </a:solidFill>
                <a:latin typeface="微软雅黑" charset="0"/>
                <a:ea typeface="微软雅黑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72396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>
            <p:custDataLst>
              <p:tags r:id="rId1"/>
            </p:custDataLst>
          </p:nvPr>
        </p:nvSpPr>
        <p:spPr>
          <a:xfrm>
            <a:off x="733424" y="646283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0" tIns="48216" rIns="96430" bIns="482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任意多边形 7"/>
          <p:cNvSpPr/>
          <p:nvPr>
            <p:custDataLst>
              <p:tags r:id="rId2"/>
            </p:custDataLst>
          </p:nvPr>
        </p:nvSpPr>
        <p:spPr>
          <a:xfrm>
            <a:off x="2" y="140732"/>
            <a:ext cx="577216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0" tIns="48216" rIns="96430" bIns="482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705600" y="74784"/>
            <a:ext cx="10332287" cy="587140"/>
          </a:xfrm>
          <a:prstGeom prst="rect">
            <a:avLst/>
          </a:prstGeom>
        </p:spPr>
        <p:txBody>
          <a:bodyPr lIns="91435" tIns="45717" rIns="91435" bIns="45717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700" b="1" dirty="0"/>
              <a:t>实验原理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AA611-6692-4583-86AB-5AB9B972BD46}" type="slidenum">
              <a:rPr lang="zh-CN" altLang="en-US" smtClean="0"/>
              <a:t>7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6"/>
              <p:cNvSpPr txBox="1">
                <a:spLocks noRot="1" noChangeArrowheads="1"/>
              </p:cNvSpPr>
              <p:nvPr/>
            </p:nvSpPr>
            <p:spPr>
              <a:xfrm>
                <a:off x="577220" y="808012"/>
                <a:ext cx="11108739" cy="5657351"/>
              </a:xfrm>
              <a:prstGeom prst="rect">
                <a:avLst/>
              </a:prstGeom>
              <a:noFill/>
            </p:spPr>
            <p:txBody>
              <a:bodyPr lIns="91435" tIns="45717" rIns="91435" bIns="45717"/>
              <a:lstStyle/>
              <a:p>
                <a:pPr marL="361296" indent="-361296">
                  <a:lnSpc>
                    <a:spcPct val="15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3200" b="1" dirty="0">
                    <a:latin typeface="+mn-ea"/>
                    <a:ea typeface="+mn-ea"/>
                  </a:rPr>
                  <a:t>1</a:t>
                </a:r>
                <a:r>
                  <a:rPr lang="zh-CN" altLang="en-US" sz="3200" b="1" dirty="0">
                    <a:latin typeface="+mn-ea"/>
                    <a:ea typeface="+mn-ea"/>
                  </a:rPr>
                  <a:t>、原码除法</a:t>
                </a:r>
                <a:endParaRPr lang="en-US" altLang="zh-CN" sz="3200" b="1" dirty="0">
                  <a:latin typeface="+mn-ea"/>
                  <a:ea typeface="+mn-ea"/>
                </a:endParaRPr>
              </a:p>
              <a:p>
                <a:pPr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  <m:t>[</m:t>
                          </m:r>
                          <m:r>
                            <a:rPr lang="en-US" altLang="zh-CN" sz="24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  <m:t>𝑥</m:t>
                          </m:r>
                          <m:r>
                            <a:rPr lang="en-US" altLang="zh-CN" sz="2400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  <m:t>]</m:t>
                          </m:r>
                        </m:e>
                        <m:sub>
                          <m:r>
                            <a:rPr lang="zh-CN" altLang="zh-CN" sz="2400" ker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宋体" panose="02010600030101010101" pitchFamily="2" charset="-122"/>
                            </a:rPr>
                            <m:t>原</m:t>
                          </m:r>
                        </m:sub>
                      </m:sSub>
                      <m:r>
                        <a:rPr lang="en-US" altLang="zh-CN" sz="2400" ker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宋体" panose="02010600030101010101" pitchFamily="2" charset="-122"/>
                        </a:rPr>
                        <m:t>= 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zh-CN" altLang="zh-CN" sz="24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sz="24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宋体" panose="02010600030101010101" pitchFamily="2" charset="-122"/>
                        </a:rPr>
                        <m:t>…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 sz="2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indent="266700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>
                              <a:latin typeface="Cambria Math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  <m:t>[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  <m:t>𝑦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  <m:t>]</m:t>
                          </m:r>
                        </m:e>
                        <m:sub>
                          <m:r>
                            <a:rPr lang="zh-CN" altLang="zh-CN" sz="240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宋体" panose="02010600030101010101" pitchFamily="2" charset="-122"/>
                            </a:rPr>
                            <m:t>原</m:t>
                          </m:r>
                        </m:sub>
                      </m:sSub>
                      <m: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宋体" panose="02010600030101010101" pitchFamily="2" charset="-122"/>
                        </a:rPr>
                        <m:t>= 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zh-CN" altLang="zh-CN" sz="2400" i="1">
                              <a:latin typeface="Cambria Math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sz="2400" i="1">
                              <a:latin typeface="Cambria Math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宋体" panose="02010600030101010101" pitchFamily="2" charset="-122"/>
                        </a:rPr>
                        <m:t>…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zh-CN" sz="2400" dirty="0">
                  <a:latin typeface="Cambria Math" panose="02040503050406030204" pitchFamily="18" charset="0"/>
                  <a:ea typeface="楷体" panose="02010609060101010101" pitchFamily="49" charset="-122"/>
                  <a:cs typeface="宋体" panose="02010600030101010101" pitchFamily="2" charset="-122"/>
                </a:endParaRPr>
              </a:p>
              <a:p>
                <a:pPr algn="ctr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>
                              <a:latin typeface="Cambria Math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  <m:t>[</m:t>
                          </m:r>
                          <m:f>
                            <m:fPr>
                              <m:ctrlPr>
                                <a:rPr lang="zh-CN" altLang="zh-CN" sz="2400" i="1">
                                  <a:latin typeface="Cambria Math"/>
                                  <a:ea typeface="Cambria Math" panose="02040503050406030204" pitchFamily="18" charset="0"/>
                                  <a:cs typeface="宋体" panose="02010600030101010101" pitchFamily="2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anose="02010600030101010101" pitchFamily="2" charset="-122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anose="02010600030101010101" pitchFamily="2" charset="-122"/>
                                </a:rPr>
                                <m:t>𝑦</m:t>
                              </m:r>
                            </m:den>
                          </m:f>
                          <m:r>
                            <a:rPr lang="en-US" altLang="zh-CN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  <m:t>]</m:t>
                          </m:r>
                        </m:e>
                        <m:sub>
                          <m:r>
                            <a:rPr lang="zh-CN" altLang="zh-CN" sz="240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宋体" panose="02010600030101010101" pitchFamily="2" charset="-122"/>
                            </a:rPr>
                            <m:t>原</m:t>
                          </m:r>
                        </m:sub>
                      </m:sSub>
                      <m: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宋体" panose="02010600030101010101" pitchFamily="2" charset="-122"/>
                        </a:rPr>
                        <m:t>=</m:t>
                      </m:r>
                      <m:d>
                        <m:dPr>
                          <m:ctrlPr>
                            <a:rPr lang="zh-CN" altLang="zh-CN" sz="2400" i="1">
                              <a:latin typeface="Cambria Math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latin typeface="Cambria Math"/>
                                  <a:ea typeface="Cambria Math" panose="02040503050406030204" pitchFamily="18" charset="0"/>
                                  <a:cs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anose="02010600030101010101" pitchFamily="2" charset="-122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宋体" panose="02010600030101010101" pitchFamily="2" charset="-122"/>
                            </a:rPr>
                            <m:t>⊕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/>
                                  <a:ea typeface="Cambria Math" panose="02040503050406030204" pitchFamily="18" charset="0"/>
                                  <a:cs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anose="02010600030101010101" pitchFamily="2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anose="02010600030101010101" pitchFamily="2" charset="-122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zh-CN" altLang="zh-CN" sz="2400" i="1">
                              <a:latin typeface="Cambria Math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2400" i="1">
                                  <a:latin typeface="Cambria Math"/>
                                  <a:ea typeface="Cambria Math" panose="02040503050406030204" pitchFamily="18" charset="0"/>
                                  <a:cs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2400" i="1">
                                  <a:latin typeface="Cambria Math"/>
                                  <a:ea typeface="Cambria Math" panose="02040503050406030204" pitchFamily="18" charset="0"/>
                                  <a:cs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  <m:t>…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/>
                                  <a:ea typeface="Cambria Math" panose="02040503050406030204" pitchFamily="18" charset="0"/>
                                  <a:cs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anose="02010600030101010101" pitchFamily="2" charset="-122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zh-CN" sz="2400" i="1">
                                  <a:latin typeface="Cambria Math"/>
                                  <a:ea typeface="Cambria Math" panose="02040503050406030204" pitchFamily="18" charset="0"/>
                                  <a:cs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anose="02010600030101010101" pitchFamily="2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2400" i="1">
                                  <a:latin typeface="Cambria Math"/>
                                  <a:ea typeface="Cambria Math" panose="02040503050406030204" pitchFamily="18" charset="0"/>
                                  <a:cs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anose="02010600030101010101" pitchFamily="2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  <m:t>…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/>
                                  <a:ea typeface="Cambria Math" panose="02040503050406030204" pitchFamily="18" charset="0"/>
                                  <a:cs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anose="02010600030101010101" pitchFamily="2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anose="02010600030101010101" pitchFamily="2" charset="-122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2400" dirty="0">
                  <a:latin typeface="Cambria Math" panose="02040503050406030204" pitchFamily="18" charset="0"/>
                  <a:ea typeface="Cambria Math" panose="02040503050406030204" pitchFamily="18" charset="0"/>
                  <a:cs typeface="宋体" panose="02010600030101010101" pitchFamily="2" charset="-122"/>
                </a:endParaRPr>
              </a:p>
              <a:p>
                <a:endParaRPr lang="en-US" altLang="zh-CN" sz="2400" dirty="0">
                  <a:latin typeface="+mn-ea"/>
                  <a:ea typeface="+mn-ea"/>
                </a:endParaRPr>
              </a:p>
              <a:p>
                <a:r>
                  <a:rPr lang="zh-CN" altLang="zh-CN" sz="2400" dirty="0">
                    <a:latin typeface="+mn-ea"/>
                    <a:ea typeface="+mn-ea"/>
                  </a:rPr>
                  <a:t>式中</a:t>
                </a:r>
                <a14:m>
                  <m:oMath xmlns:m="http://schemas.openxmlformats.org/officeDocument/2006/math">
                    <m:r>
                      <a:rPr lang="zh-CN" altLang="zh-CN" sz="2400"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sSub>
                      <m:sSubPr>
                        <m:ctrlPr>
                          <a:rPr lang="zh-CN" altLang="zh-CN" sz="2400" i="1">
                            <a:latin typeface="Cambria Math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zh-CN" sz="2400" i="1">
                            <a:latin typeface="Cambria Math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zh-CN" altLang="zh-CN" sz="2400" i="1">
                            <a:latin typeface="Cambria Math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zh-CN" sz="2400" dirty="0">
                    <a:latin typeface="+mn-ea"/>
                    <a:ea typeface="+mn-ea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ea typeface="+mn-ea"/>
                      </a:rPr>
                      <m:t>𝑥</m:t>
                    </m:r>
                  </m:oMath>
                </a14:m>
                <a:r>
                  <a:rPr lang="zh-CN" altLang="zh-CN" sz="2400" dirty="0">
                    <a:latin typeface="+mn-ea"/>
                    <a:ea typeface="+mn-ea"/>
                  </a:rPr>
                  <a:t>的绝对值，记作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>
                            <a:latin typeface="Cambria Math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p>
                        <m:r>
                          <a:rPr lang="zh-CN" altLang="en-US" sz="2400">
                            <a:latin typeface="Cambria Math" panose="02040503050406030204" pitchFamily="18" charset="0"/>
                            <a:ea typeface="+mn-ea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zh-CN" sz="2400" dirty="0">
                    <a:latin typeface="+mn-ea"/>
                    <a:ea typeface="+mn-ea"/>
                  </a:rPr>
                  <a:t>；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</m:t>
                    </m:r>
                    <m:sSub>
                      <m:sSubPr>
                        <m:ctrlPr>
                          <a:rPr lang="zh-CN" altLang="zh-CN" sz="2400" i="1">
                            <a:latin typeface="Cambria Math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zh-CN" sz="2400" i="1">
                            <a:latin typeface="Cambria Math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zh-CN" altLang="zh-CN" sz="2400" i="1">
                            <a:latin typeface="Cambria Math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zh-CN" sz="2400" dirty="0">
                    <a:latin typeface="+mn-ea"/>
                    <a:ea typeface="+mn-ea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</m:oMath>
                </a14:m>
                <a:r>
                  <a:rPr lang="zh-CN" altLang="zh-CN" sz="2400" dirty="0">
                    <a:latin typeface="+mn-ea"/>
                    <a:ea typeface="+mn-ea"/>
                  </a:rPr>
                  <a:t>的绝对值，记作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>
                            <a:latin typeface="Cambria Math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+mn-ea"/>
                          </a:rPr>
                          <m:t>𝑦</m:t>
                        </m:r>
                      </m:e>
                      <m:sup>
                        <m:r>
                          <a:rPr lang="zh-CN" altLang="en-US" sz="2400">
                            <a:latin typeface="Cambria Math" panose="02040503050406030204" pitchFamily="18" charset="0"/>
                            <a:ea typeface="+mn-ea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zh-CN" sz="2400" dirty="0">
                    <a:latin typeface="+mn-ea"/>
                    <a:ea typeface="+mn-ea"/>
                  </a:rPr>
                  <a:t>；</a:t>
                </a:r>
              </a:p>
              <a:p>
                <a:endParaRPr lang="en-US" altLang="zh-CN" sz="2400" dirty="0">
                  <a:latin typeface="+mn-ea"/>
                  <a:ea typeface="+mn-ea"/>
                </a:endParaRPr>
              </a:p>
              <a:p>
                <a:r>
                  <a:rPr lang="zh-CN" altLang="zh-CN" sz="2400" dirty="0">
                    <a:latin typeface="+mn-ea"/>
                    <a:ea typeface="+mn-ea"/>
                  </a:rPr>
                  <a:t>即商的符号由被除数和除数的符号位“异或”运算求得，商的值由被除数和除数绝对值相除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2400" i="1">
                            <a:latin typeface="Cambria Math"/>
                            <a:ea typeface="+mn-ea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sz="2400" i="1">
                                <a:latin typeface="Cambria Math"/>
                                <a:ea typeface="+mn-ea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zh-CN" sz="2400" i="1">
                                    <a:latin typeface="Cambria Math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  <a:ea typeface="+mn-ea"/>
                                  </a:rPr>
                                  <m:t>∗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zh-CN" altLang="zh-CN" sz="2400" i="1">
                                    <a:latin typeface="Cambria Math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  <a:ea typeface="+mn-ea"/>
                                  </a:rPr>
                                  <m:t>∗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zh-CN" altLang="zh-CN" sz="2400" dirty="0">
                    <a:latin typeface="+mn-ea"/>
                    <a:ea typeface="+mn-ea"/>
                  </a:rPr>
                  <a:t>求得</a:t>
                </a:r>
                <a:r>
                  <a:rPr lang="zh-CN" altLang="zh-CN" dirty="0"/>
                  <a:t>。</a:t>
                </a:r>
              </a:p>
              <a:p>
                <a:pPr algn="ctr">
                  <a:lnSpc>
                    <a:spcPct val="150000"/>
                  </a:lnSpc>
                  <a:spcBef>
                    <a:spcPct val="20000"/>
                  </a:spcBef>
                </a:pPr>
                <a:endParaRPr lang="en-US" altLang="zh-CN" sz="2400" dirty="0">
                  <a:solidFill>
                    <a:srgbClr val="000000"/>
                  </a:solidFill>
                  <a:latin typeface="微软雅黑" charset="0"/>
                  <a:ea typeface="微软雅黑" charset="0"/>
                </a:endParaRPr>
              </a:p>
            </p:txBody>
          </p:sp>
        </mc:Choice>
        <mc:Fallback xmlns="">
          <p:sp>
            <p:nvSpPr>
              <p:cNvPr id="17" name="Rectangl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220" y="808012"/>
                <a:ext cx="11108739" cy="5657351"/>
              </a:xfrm>
              <a:prstGeom prst="rect">
                <a:avLst/>
              </a:prstGeom>
              <a:blipFill>
                <a:blip r:embed="rId5"/>
                <a:stretch>
                  <a:fillRect l="-12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图片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719" y="6703334"/>
            <a:ext cx="2913728" cy="325366"/>
          </a:xfrm>
          <a:prstGeom prst="rect">
            <a:avLst/>
          </a:prstGeom>
        </p:spPr>
      </p:pic>
      <p:sp>
        <p:nvSpPr>
          <p:cNvPr id="15" name="Rectangle 6"/>
          <p:cNvSpPr txBox="1">
            <a:spLocks noRot="1" noChangeArrowheads="1"/>
          </p:cNvSpPr>
          <p:nvPr/>
        </p:nvSpPr>
        <p:spPr>
          <a:xfrm>
            <a:off x="5923030" y="4934751"/>
            <a:ext cx="15266734" cy="5141995"/>
          </a:xfrm>
          <a:prstGeom prst="rect">
            <a:avLst/>
          </a:prstGeom>
          <a:noFill/>
        </p:spPr>
        <p:txBody>
          <a:bodyPr lIns="91435" tIns="45717" rIns="91435" bIns="45717"/>
          <a:lstStyle/>
          <a:p>
            <a:pPr marL="361296" indent="-361296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rgbClr val="00000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765A563-558A-45EB-B5B6-FF7987ACA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0363" y="1839107"/>
            <a:ext cx="23240146" cy="53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626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>
            <p:custDataLst>
              <p:tags r:id="rId1"/>
            </p:custDataLst>
          </p:nvPr>
        </p:nvSpPr>
        <p:spPr>
          <a:xfrm>
            <a:off x="733424" y="646283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0" tIns="48216" rIns="96430" bIns="482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任意多边形 7"/>
          <p:cNvSpPr/>
          <p:nvPr>
            <p:custDataLst>
              <p:tags r:id="rId2"/>
            </p:custDataLst>
          </p:nvPr>
        </p:nvSpPr>
        <p:spPr>
          <a:xfrm>
            <a:off x="2" y="140732"/>
            <a:ext cx="577216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0" tIns="48216" rIns="96430" bIns="482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705600" y="74784"/>
            <a:ext cx="10332287" cy="587140"/>
          </a:xfrm>
          <a:prstGeom prst="rect">
            <a:avLst/>
          </a:prstGeom>
        </p:spPr>
        <p:txBody>
          <a:bodyPr lIns="91435" tIns="45717" rIns="91435" bIns="45717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700" b="1" dirty="0"/>
              <a:t>实验原理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AA611-6692-4583-86AB-5AB9B972BD46}" type="slidenum">
              <a:rPr lang="zh-CN" altLang="en-US" smtClean="0"/>
              <a:t>8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6"/>
              <p:cNvSpPr txBox="1">
                <a:spLocks noRot="1" noChangeArrowheads="1"/>
              </p:cNvSpPr>
              <p:nvPr/>
            </p:nvSpPr>
            <p:spPr>
              <a:xfrm>
                <a:off x="577220" y="808012"/>
                <a:ext cx="5708139" cy="4768467"/>
              </a:xfrm>
              <a:prstGeom prst="rect">
                <a:avLst/>
              </a:prstGeom>
              <a:noFill/>
            </p:spPr>
            <p:txBody>
              <a:bodyPr lIns="91435" tIns="45717" rIns="91435" bIns="45717"/>
              <a:lstStyle/>
              <a:p>
                <a:pPr marL="361296" indent="-361296">
                  <a:lnSpc>
                    <a:spcPct val="15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3200" b="1" dirty="0">
                    <a:latin typeface="+mn-ea"/>
                    <a:ea typeface="+mn-ea"/>
                  </a:rPr>
                  <a:t>2</a:t>
                </a:r>
                <a:r>
                  <a:rPr lang="zh-CN" altLang="en-US" sz="3200" b="1" dirty="0">
                    <a:latin typeface="+mn-ea"/>
                    <a:ea typeface="+mn-ea"/>
                  </a:rPr>
                  <a:t>、恢复余数法</a:t>
                </a:r>
                <a:endParaRPr lang="en-US" altLang="zh-CN" sz="3200" b="1" dirty="0">
                  <a:latin typeface="+mn-ea"/>
                  <a:ea typeface="+mn-ea"/>
                </a:endParaRPr>
              </a:p>
              <a:p>
                <a:pPr>
                  <a:lnSpc>
                    <a:spcPct val="150000"/>
                  </a:lnSpc>
                  <a:spcBef>
                    <a:spcPct val="20000"/>
                  </a:spcBef>
                </a:pPr>
                <a:r>
                  <a:rPr lang="zh-CN" altLang="en-US" sz="2400" dirty="0">
                    <a:latin typeface="+mn-ea"/>
                    <a:ea typeface="+mn-ea"/>
                  </a:rPr>
                  <a:t>    </a:t>
                </a:r>
                <a:r>
                  <a:rPr lang="zh-CN" altLang="en-US" sz="2400" b="1" dirty="0">
                    <a:latin typeface="+mn-ea"/>
                    <a:ea typeface="+mn-ea"/>
                  </a:rPr>
                  <a:t>算法步骤</a:t>
                </a:r>
                <a:endParaRPr lang="en-US" altLang="zh-CN" sz="2400" b="1" dirty="0">
                  <a:latin typeface="+mn-ea"/>
                  <a:ea typeface="+mn-ea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solidFill>
                      <a:srgbClr val="000000"/>
                    </a:solidFill>
                    <a:latin typeface="+mn-ea"/>
                    <a:ea typeface="+mn-ea"/>
                  </a:rPr>
                  <a:t>符号位单独处理，分别取除数和被除数绝对值进行运算（和原码两位乘一样，参与运算的是绝对值的补码）；</a:t>
                </a:r>
              </a:p>
              <a:p>
                <a:pPr marL="342900" indent="-342900">
                  <a:lnSpc>
                    <a:spcPct val="15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solidFill>
                      <a:srgbClr val="000000"/>
                    </a:solidFill>
                    <a:latin typeface="+mn-ea"/>
                    <a:ea typeface="+mn-ea"/>
                  </a:rPr>
                  <a:t>若余数（被除数）为正，表示够减，商上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+mn-ea"/>
                    <a:ea typeface="+mn-ea"/>
                  </a:rPr>
                  <a:t>1</a:t>
                </a:r>
                <a:r>
                  <a:rPr lang="zh-CN" altLang="en-US" sz="1600" dirty="0">
                    <a:solidFill>
                      <a:srgbClr val="000000"/>
                    </a:solidFill>
                    <a:latin typeface="+mn-ea"/>
                    <a:ea typeface="+mn-ea"/>
                  </a:rPr>
                  <a:t>，左移一位，减去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solidFill>
                              <a:srgbClr val="000000"/>
                            </a:solidFill>
                            <a:latin typeface="Cambria Math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1600">
                            <a:solidFill>
                              <a:srgbClr val="000000"/>
                            </a:solidFill>
                            <a:latin typeface="Cambria Math"/>
                            <a:ea typeface="+mn-ea"/>
                          </a:rPr>
                          <m:t>[</m:t>
                        </m:r>
                        <m:r>
                          <a:rPr lang="en-US" altLang="zh-CN" sz="1600">
                            <a:solidFill>
                              <a:srgbClr val="000000"/>
                            </a:solidFill>
                            <a:latin typeface="Cambria Math"/>
                            <a:ea typeface="+mn-ea"/>
                          </a:rPr>
                          <m:t>𝑦</m:t>
                        </m:r>
                        <m:r>
                          <a:rPr lang="en-US" altLang="zh-CN" sz="1600">
                            <a:solidFill>
                              <a:srgbClr val="000000"/>
                            </a:solidFill>
                            <a:latin typeface="Cambria Math"/>
                            <a:ea typeface="+mn-ea"/>
                          </a:rPr>
                          <m:t>]</m:t>
                        </m:r>
                      </m:e>
                      <m:sub>
                        <m:r>
                          <a:rPr lang="zh-CN" altLang="zh-CN" sz="1600">
                            <a:solidFill>
                              <a:srgbClr val="000000"/>
                            </a:solidFill>
                            <a:latin typeface="Cambria Math"/>
                            <a:ea typeface="+mn-ea"/>
                          </a:rPr>
                          <m:t>补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rgbClr val="000000"/>
                    </a:solidFill>
                    <a:latin typeface="+mn-ea"/>
                    <a:ea typeface="+mn-ea"/>
                  </a:rPr>
                  <a:t>；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1600" dirty="0">
                    <a:solidFill>
                      <a:srgbClr val="000000"/>
                    </a:solidFill>
                    <a:latin typeface="+mn-ea"/>
                    <a:ea typeface="+mn-ea"/>
                  </a:rPr>
                  <a:t>     若余数（被除数）为负，表示不够减，商上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+mn-ea"/>
                    <a:ea typeface="+mn-ea"/>
                  </a:rPr>
                  <a:t>0</a:t>
                </a:r>
                <a:r>
                  <a:rPr lang="zh-CN" altLang="en-US" sz="1600" dirty="0">
                    <a:solidFill>
                      <a:srgbClr val="000000"/>
                    </a:solidFill>
                    <a:latin typeface="+mn-ea"/>
                    <a:ea typeface="+mn-ea"/>
                  </a:rPr>
                  <a:t>，恢复   </a:t>
                </a:r>
                <a:endParaRPr lang="en-US" altLang="zh-CN" sz="1600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+mn-ea"/>
                    <a:ea typeface="+mn-ea"/>
                  </a:rPr>
                  <a:t>     </a:t>
                </a:r>
                <a:r>
                  <a:rPr lang="zh-CN" altLang="en-US" sz="1600" dirty="0">
                    <a:solidFill>
                      <a:srgbClr val="000000"/>
                    </a:solidFill>
                    <a:latin typeface="+mn-ea"/>
                    <a:ea typeface="+mn-ea"/>
                  </a:rPr>
                  <a:t>余数（加上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solidFill>
                              <a:srgbClr val="000000"/>
                            </a:solidFill>
                            <a:latin typeface="Cambria Math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1600">
                            <a:solidFill>
                              <a:srgbClr val="000000"/>
                            </a:solidFill>
                            <a:latin typeface="Cambria Math"/>
                            <a:ea typeface="+mn-ea"/>
                          </a:rPr>
                          <m:t>[</m:t>
                        </m:r>
                        <m:r>
                          <a:rPr lang="en-US" altLang="zh-CN" sz="1600">
                            <a:solidFill>
                              <a:srgbClr val="000000"/>
                            </a:solidFill>
                            <a:latin typeface="Cambria Math"/>
                            <a:ea typeface="+mn-ea"/>
                          </a:rPr>
                          <m:t>𝑦</m:t>
                        </m:r>
                        <m:r>
                          <a:rPr lang="en-US" altLang="zh-CN" sz="1600">
                            <a:solidFill>
                              <a:srgbClr val="000000"/>
                            </a:solidFill>
                            <a:latin typeface="Cambria Math"/>
                            <a:ea typeface="+mn-ea"/>
                          </a:rPr>
                          <m:t>]</m:t>
                        </m:r>
                      </m:e>
                      <m:sub>
                        <m:r>
                          <a:rPr lang="zh-CN" altLang="zh-CN" sz="1600">
                            <a:solidFill>
                              <a:srgbClr val="000000"/>
                            </a:solidFill>
                            <a:latin typeface="Cambria Math"/>
                            <a:ea typeface="+mn-ea"/>
                          </a:rPr>
                          <m:t>补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rgbClr val="000000"/>
                    </a:solidFill>
                    <a:latin typeface="+mn-ea"/>
                    <a:ea typeface="+mn-ea"/>
                  </a:rPr>
                  <a:t>），左移一位，加上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solidFill>
                              <a:srgbClr val="000000"/>
                            </a:solidFill>
                            <a:latin typeface="Cambria Math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1600">
                            <a:solidFill>
                              <a:srgbClr val="000000"/>
                            </a:solidFill>
                            <a:latin typeface="Cambria Math"/>
                            <a:ea typeface="+mn-ea"/>
                          </a:rPr>
                          <m:t>[−</m:t>
                        </m:r>
                        <m:r>
                          <a:rPr lang="en-US" altLang="zh-CN" sz="1600">
                            <a:solidFill>
                              <a:srgbClr val="000000"/>
                            </a:solidFill>
                            <a:latin typeface="Cambria Math"/>
                            <a:ea typeface="+mn-ea"/>
                          </a:rPr>
                          <m:t>𝑦</m:t>
                        </m:r>
                        <m:r>
                          <a:rPr lang="en-US" altLang="zh-CN" sz="1600">
                            <a:solidFill>
                              <a:srgbClr val="000000"/>
                            </a:solidFill>
                            <a:latin typeface="Cambria Math"/>
                            <a:ea typeface="+mn-ea"/>
                          </a:rPr>
                          <m:t>]</m:t>
                        </m:r>
                      </m:e>
                      <m:sub>
                        <m:r>
                          <a:rPr lang="zh-CN" altLang="zh-CN" sz="1600">
                            <a:solidFill>
                              <a:srgbClr val="000000"/>
                            </a:solidFill>
                            <a:latin typeface="Cambria Math"/>
                            <a:ea typeface="+mn-ea"/>
                          </a:rPr>
                          <m:t>补</m:t>
                        </m:r>
                      </m:sub>
                    </m:sSub>
                    <m:r>
                      <a:rPr lang="zh-CN" altLang="zh-CN" sz="1600">
                        <a:solidFill>
                          <a:srgbClr val="000000"/>
                        </a:solidFill>
                        <a:latin typeface="Cambria Math"/>
                        <a:ea typeface="+mn-ea"/>
                      </a:rPr>
                      <m:t> </m:t>
                    </m:r>
                  </m:oMath>
                </a14:m>
                <a:r>
                  <a:rPr lang="zh-CN" altLang="en-US" sz="1600" dirty="0">
                    <a:solidFill>
                      <a:srgbClr val="000000"/>
                    </a:solidFill>
                    <a:latin typeface="+mn-ea"/>
                    <a:ea typeface="+mn-ea"/>
                  </a:rPr>
                  <a:t>；</a:t>
                </a:r>
              </a:p>
              <a:p>
                <a:pPr marL="342900" indent="-342900">
                  <a:lnSpc>
                    <a:spcPct val="15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solidFill>
                      <a:srgbClr val="000000"/>
                    </a:solidFill>
                    <a:latin typeface="+mn-ea"/>
                    <a:ea typeface="+mn-ea"/>
                  </a:rPr>
                  <a:t>重复上一步骤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+mn-ea"/>
                    <a:ea typeface="+mn-ea"/>
                  </a:rPr>
                  <a:t>n</a:t>
                </a:r>
                <a:r>
                  <a:rPr lang="zh-CN" altLang="en-US" sz="1600" dirty="0">
                    <a:solidFill>
                      <a:srgbClr val="000000"/>
                    </a:solidFill>
                    <a:latin typeface="+mn-ea"/>
                    <a:ea typeface="+mn-ea"/>
                  </a:rPr>
                  <a:t>次；</a:t>
                </a:r>
              </a:p>
              <a:p>
                <a:pPr marL="342900" indent="-342900">
                  <a:lnSpc>
                    <a:spcPct val="15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solidFill>
                      <a:srgbClr val="000000"/>
                    </a:solidFill>
                    <a:latin typeface="+mn-ea"/>
                    <a:ea typeface="+mn-ea"/>
                  </a:rPr>
                  <a:t>若最后一步余数为负，需要恢复余数，否则不需要；</a:t>
                </a:r>
                <a:endParaRPr lang="en-US" altLang="zh-CN" sz="1600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endParaRPr lang="en-US" altLang="zh-CN" sz="1600" dirty="0">
                  <a:solidFill>
                    <a:srgbClr val="000000"/>
                  </a:solidFill>
                  <a:latin typeface="微软雅黑" charset="0"/>
                  <a:ea typeface="微软雅黑" charset="0"/>
                </a:endParaRPr>
              </a:p>
              <a:p>
                <a:pPr algn="ctr">
                  <a:lnSpc>
                    <a:spcPct val="150000"/>
                  </a:lnSpc>
                  <a:spcBef>
                    <a:spcPct val="20000"/>
                  </a:spcBef>
                </a:pPr>
                <a:endParaRPr lang="en-US" altLang="zh-CN" sz="2400" dirty="0">
                  <a:solidFill>
                    <a:srgbClr val="000000"/>
                  </a:solidFill>
                  <a:latin typeface="微软雅黑" charset="0"/>
                  <a:ea typeface="微软雅黑" charset="0"/>
                </a:endParaRPr>
              </a:p>
            </p:txBody>
          </p:sp>
        </mc:Choice>
        <mc:Fallback xmlns="">
          <p:sp>
            <p:nvSpPr>
              <p:cNvPr id="17" name="Rectangl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220" y="808012"/>
                <a:ext cx="5708139" cy="4768467"/>
              </a:xfrm>
              <a:prstGeom prst="rect">
                <a:avLst/>
              </a:prstGeom>
              <a:blipFill>
                <a:blip r:embed="rId5"/>
                <a:stretch>
                  <a:fillRect l="-2457" b="-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图片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719" y="6703334"/>
            <a:ext cx="2913728" cy="3253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765A563-558A-45EB-B5B6-FF7987ACA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0363" y="1839107"/>
            <a:ext cx="23240146" cy="53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CE564FDC-BCE7-46D9-9EC8-7CA817B6D3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7013" y="1583544"/>
            <a:ext cx="608633" cy="126486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EAD7427C-637E-4475-9E8D-2843F664EE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13276" y="2266908"/>
            <a:ext cx="198526" cy="5327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0D2623D0-D7D2-4239-BB1E-8C5E53B5C8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13276" y="3704294"/>
            <a:ext cx="198526" cy="5327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6289DCBA-4BA8-4B25-8FE4-54E5FC7F4A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13276" y="5073024"/>
            <a:ext cx="198526" cy="5327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24B3A66E-1AC0-4BCC-8C51-80AA76EB61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13276" y="5920581"/>
            <a:ext cx="198526" cy="5327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D5E93EE0-55AB-4256-87E7-AD7C899FA4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57013" y="2962170"/>
            <a:ext cx="572628" cy="130222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D619349A-23C5-4981-B47A-01806A72378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82422" y="4279529"/>
            <a:ext cx="644636" cy="91288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42071910-67A5-4D6F-8EA1-40FC4B44509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53360" y="5194548"/>
            <a:ext cx="644636" cy="125781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xmlns="" id="{53B9C1B0-28AA-4C08-AE45-E3C512EC3D7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83841" y="6261296"/>
            <a:ext cx="1437822" cy="37054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xmlns="" id="{AA83AF04-C338-4706-BF9C-E510065CA25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42625" y="6276140"/>
            <a:ext cx="1079238" cy="292513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4D0D3525-5C00-4AE4-A376-A4D28CA06855}"/>
              </a:ext>
            </a:extLst>
          </p:cNvPr>
          <p:cNvSpPr txBox="1"/>
          <p:nvPr/>
        </p:nvSpPr>
        <p:spPr>
          <a:xfrm>
            <a:off x="884759" y="5722567"/>
            <a:ext cx="2913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+mn-ea"/>
                <a:ea typeface="+mn-ea"/>
              </a:rPr>
              <a:t>示例</a:t>
            </a:r>
            <a:r>
              <a:rPr lang="zh-CN" altLang="en-US" sz="1600" dirty="0">
                <a:latin typeface="+mn-ea"/>
                <a:ea typeface="+mn-ea"/>
              </a:rPr>
              <a:t> </a:t>
            </a:r>
          </a:p>
          <a:p>
            <a:r>
              <a:rPr lang="zh-CN" altLang="en-US" sz="1600" dirty="0">
                <a:latin typeface="+mn-ea"/>
                <a:ea typeface="+mn-ea"/>
              </a:rPr>
              <a:t>被除数：</a:t>
            </a:r>
            <a:r>
              <a:rPr lang="en-US" altLang="zh-CN" sz="1600" dirty="0">
                <a:latin typeface="+mn-ea"/>
                <a:ea typeface="+mn-ea"/>
              </a:rPr>
              <a:t>13</a:t>
            </a:r>
            <a:r>
              <a:rPr lang="zh-CN" altLang="en-US" sz="1600" dirty="0">
                <a:latin typeface="+mn-ea"/>
                <a:ea typeface="+mn-ea"/>
              </a:rPr>
              <a:t>（</a:t>
            </a:r>
            <a:r>
              <a:rPr lang="en-US" altLang="zh-CN" sz="1600" dirty="0">
                <a:latin typeface="+mn-ea"/>
                <a:ea typeface="+mn-ea"/>
              </a:rPr>
              <a:t>1101</a:t>
            </a:r>
            <a:r>
              <a:rPr lang="zh-CN" altLang="en-US" sz="1600" dirty="0">
                <a:latin typeface="+mn-ea"/>
                <a:ea typeface="+mn-ea"/>
              </a:rPr>
              <a:t>）</a:t>
            </a:r>
            <a:endParaRPr lang="en-US" altLang="zh-CN" sz="1600" dirty="0">
              <a:latin typeface="+mn-ea"/>
              <a:ea typeface="+mn-ea"/>
            </a:endParaRPr>
          </a:p>
          <a:p>
            <a:r>
              <a:rPr lang="zh-CN" altLang="en-US" sz="1600" dirty="0">
                <a:latin typeface="+mn-ea"/>
                <a:ea typeface="+mn-ea"/>
              </a:rPr>
              <a:t>除数：</a:t>
            </a:r>
            <a:r>
              <a:rPr lang="en-US" altLang="zh-CN" sz="1600" dirty="0">
                <a:latin typeface="+mn-ea"/>
                <a:ea typeface="+mn-ea"/>
              </a:rPr>
              <a:t>6</a:t>
            </a:r>
            <a:r>
              <a:rPr lang="zh-CN" altLang="en-US" sz="1600" dirty="0">
                <a:latin typeface="+mn-ea"/>
                <a:ea typeface="+mn-ea"/>
              </a:rPr>
              <a:t>（</a:t>
            </a:r>
            <a:r>
              <a:rPr lang="en-US" altLang="zh-CN" sz="1600" dirty="0">
                <a:latin typeface="+mn-ea"/>
                <a:ea typeface="+mn-ea"/>
              </a:rPr>
              <a:t>0110</a:t>
            </a:r>
            <a:r>
              <a:rPr lang="zh-CN" altLang="en-US" sz="1600" dirty="0">
                <a:latin typeface="+mn-ea"/>
                <a:ea typeface="+mn-ea"/>
              </a:rPr>
              <a:t>）</a:t>
            </a:r>
            <a:endParaRPr lang="en-US" altLang="zh-CN" sz="1600" dirty="0">
              <a:latin typeface="+mn-ea"/>
              <a:ea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11A84C91-FBDC-49B3-B734-1BB9254C64F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065646" y="905092"/>
            <a:ext cx="3764329" cy="572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75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>
            <p:custDataLst>
              <p:tags r:id="rId1"/>
            </p:custDataLst>
          </p:nvPr>
        </p:nvSpPr>
        <p:spPr>
          <a:xfrm>
            <a:off x="733424" y="646283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0" tIns="48216" rIns="96430" bIns="482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任意多边形 7"/>
          <p:cNvSpPr/>
          <p:nvPr>
            <p:custDataLst>
              <p:tags r:id="rId2"/>
            </p:custDataLst>
          </p:nvPr>
        </p:nvSpPr>
        <p:spPr>
          <a:xfrm>
            <a:off x="2" y="140732"/>
            <a:ext cx="577216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0" tIns="48216" rIns="96430" bIns="482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705600" y="74784"/>
            <a:ext cx="10332287" cy="587140"/>
          </a:xfrm>
          <a:prstGeom prst="rect">
            <a:avLst/>
          </a:prstGeom>
        </p:spPr>
        <p:txBody>
          <a:bodyPr lIns="91435" tIns="45717" rIns="91435" bIns="45717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700" b="1" dirty="0"/>
              <a:t>实验原理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AA611-6692-4583-86AB-5AB9B972BD46}" type="slidenum">
              <a:rPr lang="zh-CN" altLang="en-US" smtClean="0"/>
              <a:t>9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6"/>
              <p:cNvSpPr txBox="1">
                <a:spLocks noRot="1" noChangeArrowheads="1"/>
              </p:cNvSpPr>
              <p:nvPr/>
            </p:nvSpPr>
            <p:spPr>
              <a:xfrm>
                <a:off x="577218" y="807649"/>
                <a:ext cx="6212195" cy="4270971"/>
              </a:xfrm>
              <a:prstGeom prst="rect">
                <a:avLst/>
              </a:prstGeom>
              <a:noFill/>
            </p:spPr>
            <p:txBody>
              <a:bodyPr lIns="91435" tIns="45717" rIns="91435" bIns="45717"/>
              <a:lstStyle/>
              <a:p>
                <a:pPr marL="361296" indent="-361296">
                  <a:lnSpc>
                    <a:spcPct val="15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3200" b="1" dirty="0">
                    <a:latin typeface="+mn-ea"/>
                    <a:ea typeface="+mn-ea"/>
                  </a:rPr>
                  <a:t>3</a:t>
                </a:r>
                <a:r>
                  <a:rPr lang="zh-CN" altLang="en-US" sz="3200" b="1" dirty="0">
                    <a:latin typeface="+mn-ea"/>
                    <a:ea typeface="+mn-ea"/>
                  </a:rPr>
                  <a:t>、加减交替法</a:t>
                </a:r>
                <a:endParaRPr lang="en-US" altLang="zh-CN" sz="3200" b="1" dirty="0">
                  <a:latin typeface="+mn-ea"/>
                  <a:ea typeface="+mn-ea"/>
                </a:endParaRPr>
              </a:p>
              <a:p>
                <a:pPr>
                  <a:lnSpc>
                    <a:spcPct val="150000"/>
                  </a:lnSpc>
                  <a:spcBef>
                    <a:spcPts val="476"/>
                  </a:spcBef>
                </a:pPr>
                <a:r>
                  <a:rPr lang="en-US" altLang="zh-CN" sz="3200" b="1" dirty="0">
                    <a:latin typeface="+mn-ea"/>
                    <a:ea typeface="+mn-ea"/>
                  </a:rPr>
                  <a:t>   </a:t>
                </a:r>
                <a:r>
                  <a:rPr lang="zh-CN" altLang="en-US" sz="2400" b="1" dirty="0">
                    <a:latin typeface="+mn-ea"/>
                    <a:ea typeface="+mn-ea"/>
                  </a:rPr>
                  <a:t>算法步骤</a:t>
                </a:r>
                <a:endParaRPr lang="en-US" altLang="zh-CN" sz="2400" b="1" dirty="0">
                  <a:latin typeface="+mn-ea"/>
                  <a:ea typeface="+mn-ea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solidFill>
                      <a:srgbClr val="000000"/>
                    </a:solidFill>
                    <a:latin typeface="+mn-ea"/>
                    <a:ea typeface="+mn-ea"/>
                  </a:rPr>
                  <a:t>符号位单独处理，分别取除数和被除数绝对值进行运算（和原码两位乘一样，参与运算的是绝对值的补码）；</a:t>
                </a:r>
              </a:p>
              <a:p>
                <a:pPr marL="342900" indent="-342900">
                  <a:lnSpc>
                    <a:spcPct val="15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solidFill>
                      <a:srgbClr val="000000"/>
                    </a:solidFill>
                    <a:latin typeface="+mn-ea"/>
                    <a:ea typeface="+mn-ea"/>
                  </a:rPr>
                  <a:t>若余数（被除数）为正，商上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+mn-ea"/>
                    <a:ea typeface="+mn-ea"/>
                  </a:rPr>
                  <a:t>1</a:t>
                </a:r>
                <a:r>
                  <a:rPr lang="zh-CN" altLang="en-US" sz="1600" dirty="0">
                    <a:solidFill>
                      <a:srgbClr val="000000"/>
                    </a:solidFill>
                    <a:latin typeface="+mn-ea"/>
                    <a:ea typeface="+mn-ea"/>
                  </a:rPr>
                  <a:t>，左移一位，减去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latin typeface="Cambria Math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1600" kern="0">
                            <a:latin typeface="Cambria Math"/>
                            <a:ea typeface="+mn-ea"/>
                            <a:cs typeface="宋体" panose="02010600030101010101" pitchFamily="2" charset="-122"/>
                          </a:rPr>
                          <m:t>[</m:t>
                        </m:r>
                        <m:r>
                          <a:rPr lang="en-US" altLang="zh-CN" sz="1600" i="1" kern="0">
                            <a:latin typeface="Cambria Math"/>
                            <a:ea typeface="+mn-ea"/>
                            <a:cs typeface="宋体" panose="02010600030101010101" pitchFamily="2" charset="-122"/>
                          </a:rPr>
                          <m:t>𝑦</m:t>
                        </m:r>
                        <m:r>
                          <a:rPr lang="en-US" altLang="zh-CN" sz="1600" kern="0">
                            <a:latin typeface="Cambria Math"/>
                            <a:ea typeface="+mn-ea"/>
                            <a:cs typeface="宋体" panose="02010600030101010101" pitchFamily="2" charset="-122"/>
                          </a:rPr>
                          <m:t>]</m:t>
                        </m:r>
                      </m:e>
                      <m:sub>
                        <m:r>
                          <a:rPr lang="zh-CN" altLang="zh-CN" sz="1600" kern="0">
                            <a:latin typeface="Cambria Math"/>
                            <a:ea typeface="+mn-ea"/>
                            <a:cs typeface="宋体" panose="02010600030101010101" pitchFamily="2" charset="-122"/>
                          </a:rPr>
                          <m:t>补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rgbClr val="000000"/>
                    </a:solidFill>
                    <a:latin typeface="+mn-ea"/>
                    <a:ea typeface="+mn-ea"/>
                  </a:rPr>
                  <a:t>；</a:t>
                </a:r>
              </a:p>
              <a:p>
                <a:pPr>
                  <a:lnSpc>
                    <a:spcPct val="150000"/>
                  </a:lnSpc>
                  <a:spcBef>
                    <a:spcPct val="20000"/>
                  </a:spcBef>
                </a:pPr>
                <a:r>
                  <a:rPr lang="zh-CN" altLang="en-US" sz="1600" dirty="0">
                    <a:solidFill>
                      <a:srgbClr val="000000"/>
                    </a:solidFill>
                    <a:latin typeface="+mn-ea"/>
                    <a:ea typeface="+mn-ea"/>
                  </a:rPr>
                  <a:t>     若余数（被除数）为负，商上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+mn-ea"/>
                    <a:ea typeface="+mn-ea"/>
                  </a:rPr>
                  <a:t>0</a:t>
                </a:r>
                <a:r>
                  <a:rPr lang="zh-CN" altLang="en-US" sz="1600" dirty="0">
                    <a:solidFill>
                      <a:srgbClr val="000000"/>
                    </a:solidFill>
                    <a:latin typeface="+mn-ea"/>
                    <a:ea typeface="+mn-ea"/>
                  </a:rPr>
                  <a:t>，左移一位，加上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latin typeface="Cambria Math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1600" kern="0">
                            <a:latin typeface="Cambria Math"/>
                            <a:ea typeface="+mn-ea"/>
                            <a:cs typeface="宋体" panose="02010600030101010101" pitchFamily="2" charset="-122"/>
                          </a:rPr>
                          <m:t>[</m:t>
                        </m:r>
                        <m:r>
                          <a:rPr lang="en-US" altLang="zh-CN" sz="1600" i="1" kern="0">
                            <a:latin typeface="Cambria Math"/>
                            <a:ea typeface="+mn-ea"/>
                            <a:cs typeface="宋体" panose="02010600030101010101" pitchFamily="2" charset="-122"/>
                          </a:rPr>
                          <m:t>𝑦</m:t>
                        </m:r>
                        <m:r>
                          <a:rPr lang="en-US" altLang="zh-CN" sz="1600" kern="0">
                            <a:latin typeface="Cambria Math"/>
                            <a:ea typeface="+mn-ea"/>
                            <a:cs typeface="宋体" panose="02010600030101010101" pitchFamily="2" charset="-122"/>
                          </a:rPr>
                          <m:t>]</m:t>
                        </m:r>
                      </m:e>
                      <m:sub>
                        <m:r>
                          <a:rPr lang="zh-CN" altLang="zh-CN" sz="1600" kern="0">
                            <a:latin typeface="Cambria Math"/>
                            <a:ea typeface="+mn-ea"/>
                            <a:cs typeface="宋体" panose="02010600030101010101" pitchFamily="2" charset="-122"/>
                          </a:rPr>
                          <m:t>补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rgbClr val="000000"/>
                    </a:solidFill>
                    <a:latin typeface="+mn-ea"/>
                    <a:ea typeface="+mn-ea"/>
                  </a:rPr>
                  <a:t>；</a:t>
                </a:r>
                <a:endParaRPr lang="en-US" altLang="zh-CN" sz="1600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solidFill>
                      <a:srgbClr val="000000"/>
                    </a:solidFill>
                    <a:latin typeface="+mn-ea"/>
                    <a:ea typeface="+mn-ea"/>
                  </a:rPr>
                  <a:t>重复上一步骤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+mn-ea"/>
                    <a:ea typeface="+mn-ea"/>
                  </a:rPr>
                  <a:t>n</a:t>
                </a:r>
                <a:r>
                  <a:rPr lang="zh-CN" altLang="en-US" sz="1600" dirty="0">
                    <a:solidFill>
                      <a:srgbClr val="000000"/>
                    </a:solidFill>
                    <a:latin typeface="+mn-ea"/>
                    <a:ea typeface="+mn-ea"/>
                  </a:rPr>
                  <a:t>次；</a:t>
                </a:r>
              </a:p>
              <a:p>
                <a:pPr marL="342900" indent="-342900">
                  <a:lnSpc>
                    <a:spcPct val="15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solidFill>
                      <a:srgbClr val="000000"/>
                    </a:solidFill>
                    <a:latin typeface="+mn-ea"/>
                    <a:ea typeface="+mn-ea"/>
                  </a:rPr>
                  <a:t>若最后一步余数为负，需要恢复余数，否则不需要；</a:t>
                </a:r>
              </a:p>
              <a:p>
                <a:pPr algn="ctr">
                  <a:lnSpc>
                    <a:spcPct val="150000"/>
                  </a:lnSpc>
                  <a:spcBef>
                    <a:spcPct val="20000"/>
                  </a:spcBef>
                </a:pPr>
                <a:endParaRPr lang="en-US" altLang="zh-CN" sz="2400" dirty="0">
                  <a:solidFill>
                    <a:srgbClr val="000000"/>
                  </a:solidFill>
                  <a:latin typeface="微软雅黑" charset="0"/>
                  <a:ea typeface="微软雅黑" charset="0"/>
                </a:endParaRPr>
              </a:p>
            </p:txBody>
          </p:sp>
        </mc:Choice>
        <mc:Fallback xmlns="">
          <p:sp>
            <p:nvSpPr>
              <p:cNvPr id="17" name="Rectangl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218" y="807649"/>
                <a:ext cx="6212195" cy="4270971"/>
              </a:xfrm>
              <a:prstGeom prst="rect">
                <a:avLst/>
              </a:prstGeom>
              <a:blipFill>
                <a:blip r:embed="rId5"/>
                <a:stretch>
                  <a:fillRect l="-2257" b="-11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图片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719" y="6703334"/>
            <a:ext cx="2913728" cy="32536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78F80C94-26A4-4950-B9A8-FC2A665F952E}"/>
              </a:ext>
            </a:extLst>
          </p:cNvPr>
          <p:cNvSpPr txBox="1"/>
          <p:nvPr/>
        </p:nvSpPr>
        <p:spPr>
          <a:xfrm>
            <a:off x="884759" y="5344517"/>
            <a:ext cx="2913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+mn-ea"/>
                <a:ea typeface="+mn-ea"/>
              </a:rPr>
              <a:t>示例</a:t>
            </a:r>
            <a:r>
              <a:rPr lang="zh-CN" altLang="en-US" sz="1600" dirty="0">
                <a:latin typeface="+mn-ea"/>
                <a:ea typeface="+mn-ea"/>
              </a:rPr>
              <a:t> </a:t>
            </a:r>
          </a:p>
          <a:p>
            <a:r>
              <a:rPr lang="zh-CN" altLang="en-US" sz="1600" dirty="0">
                <a:latin typeface="+mn-ea"/>
                <a:ea typeface="+mn-ea"/>
              </a:rPr>
              <a:t>被除数：</a:t>
            </a:r>
            <a:r>
              <a:rPr lang="en-US" altLang="zh-CN" sz="1600" dirty="0">
                <a:latin typeface="+mn-ea"/>
                <a:ea typeface="+mn-ea"/>
              </a:rPr>
              <a:t>13</a:t>
            </a:r>
            <a:r>
              <a:rPr lang="zh-CN" altLang="en-US" sz="1600" dirty="0">
                <a:latin typeface="+mn-ea"/>
                <a:ea typeface="+mn-ea"/>
              </a:rPr>
              <a:t>（</a:t>
            </a:r>
            <a:r>
              <a:rPr lang="en-US" altLang="zh-CN" sz="1600" dirty="0">
                <a:latin typeface="+mn-ea"/>
                <a:ea typeface="+mn-ea"/>
              </a:rPr>
              <a:t>1101</a:t>
            </a:r>
            <a:r>
              <a:rPr lang="zh-CN" altLang="en-US" sz="1600" dirty="0">
                <a:latin typeface="+mn-ea"/>
                <a:ea typeface="+mn-ea"/>
              </a:rPr>
              <a:t>）</a:t>
            </a:r>
            <a:endParaRPr lang="en-US" altLang="zh-CN" sz="1600" dirty="0">
              <a:latin typeface="+mn-ea"/>
              <a:ea typeface="+mn-ea"/>
            </a:endParaRPr>
          </a:p>
          <a:p>
            <a:r>
              <a:rPr lang="zh-CN" altLang="en-US" sz="1600" dirty="0">
                <a:latin typeface="+mn-ea"/>
                <a:ea typeface="+mn-ea"/>
              </a:rPr>
              <a:t>除数：</a:t>
            </a:r>
            <a:r>
              <a:rPr lang="en-US" altLang="zh-CN" sz="1600" dirty="0">
                <a:latin typeface="+mn-ea"/>
                <a:ea typeface="+mn-ea"/>
              </a:rPr>
              <a:t>6</a:t>
            </a:r>
            <a:r>
              <a:rPr lang="zh-CN" altLang="en-US" sz="1600" dirty="0">
                <a:latin typeface="+mn-ea"/>
                <a:ea typeface="+mn-ea"/>
              </a:rPr>
              <a:t>（</a:t>
            </a:r>
            <a:r>
              <a:rPr lang="en-US" altLang="zh-CN" sz="1600" dirty="0">
                <a:latin typeface="+mn-ea"/>
                <a:ea typeface="+mn-ea"/>
              </a:rPr>
              <a:t>0110</a:t>
            </a:r>
            <a:r>
              <a:rPr lang="zh-CN" altLang="en-US" sz="1600" dirty="0">
                <a:latin typeface="+mn-ea"/>
                <a:ea typeface="+mn-ea"/>
              </a:rPr>
              <a:t>）</a:t>
            </a:r>
            <a:endParaRPr lang="en-US" altLang="zh-CN" sz="1600" dirty="0">
              <a:latin typeface="+mn-ea"/>
              <a:ea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9347A9B5-8EEB-4FCA-8FB3-918464ED9D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5088" y="1917705"/>
            <a:ext cx="536625" cy="85900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563E0130-DBE7-4A96-AB24-35B06B882B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85088" y="2825707"/>
            <a:ext cx="536625" cy="85900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F898921F-DC6A-4355-AB9F-B2B5AD8B16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64068" y="3684946"/>
            <a:ext cx="536625" cy="85900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D4A8DBFC-BEF5-4C91-B143-B3693F066F7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64068" y="4553675"/>
            <a:ext cx="536625" cy="126698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8DC10E89-A807-469A-A72F-B3498F11806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75854" y="2690391"/>
            <a:ext cx="228563" cy="400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2FF3C1F8-EA2D-40D6-8801-814DC544ABB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75853" y="3576325"/>
            <a:ext cx="228563" cy="400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D2284743-F067-4FEE-A920-A478967D63B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75852" y="4462259"/>
            <a:ext cx="228563" cy="400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D72CE23B-FE1D-47D5-B8B4-C582013063F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75851" y="5344517"/>
            <a:ext cx="228563" cy="400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xmlns="" id="{2CF5728D-41B5-423F-8D83-129A765F5BD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85088" y="5627273"/>
            <a:ext cx="1469294" cy="42036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xmlns="" id="{E448CBE7-FF01-4A1F-8735-431B9D713CC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507057" y="5643497"/>
            <a:ext cx="1259629" cy="29905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B42AE4FF-3FAC-4401-9239-39F542E33EC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800693" y="1284392"/>
            <a:ext cx="3674045" cy="474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24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 9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3366"/>
      </a:accent1>
      <a:accent2>
        <a:srgbClr val="003366"/>
      </a:accent2>
      <a:accent3>
        <a:srgbClr val="003366"/>
      </a:accent3>
      <a:accent4>
        <a:srgbClr val="003366"/>
      </a:accent4>
      <a:accent5>
        <a:srgbClr val="003366"/>
      </a:accent5>
      <a:accent6>
        <a:srgbClr val="003366"/>
      </a:accent6>
      <a:hlink>
        <a:srgbClr val="003366"/>
      </a:hlink>
      <a:folHlink>
        <a:srgbClr val="003366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9D9D9">
            <a:alpha val="50196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1111</Words>
  <Application>Microsoft Office PowerPoint</Application>
  <PresentationFormat>自定义</PresentationFormat>
  <Paragraphs>186</Paragraphs>
  <Slides>15</Slides>
  <Notes>12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8" baseType="lpstr">
      <vt:lpstr>webwppDefTheme</vt:lpstr>
      <vt:lpstr>自定义设计方案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2020-10-27T03:16:06Z</dcterms:created>
  <dcterms:modified xsi:type="dcterms:W3CDTF">2021-05-01T07:52:46Z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</Properties>
</file>