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Mon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Mon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Mono-italic.fntdata"/><Relationship Id="rId12" Type="http://schemas.openxmlformats.org/officeDocument/2006/relationships/slide" Target="slides/slide7.xml"/><Relationship Id="rId34" Type="http://schemas.openxmlformats.org/officeDocument/2006/relationships/font" Target="fonts/RobotoMon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Mon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bf898f09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bf898f09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bf898f092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bf898f092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bf898f09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bf898f09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bf898f09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bf898f09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bf898f092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bf898f092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bf898f092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bf898f092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bf898f092_7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bf898f092_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bf898f092_7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bf898f092_7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bf898f092_7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bf898f092_7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bf898f092_7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bf898f092_7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bf898f0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bf898f0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bf898f092_7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bf898f092_7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bf898f092_7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bf898f092_7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e0c0350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9e0c0350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e0c0350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9e0c0350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e0c03500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e0c03500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9e0c03500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9e0c03500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9e0c03500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9e0c03500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9e0c03500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9e0c03500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bf898f092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bf898f092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bf898f09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bf898f0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bf898f09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bf898f09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bf898f092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9bf898f092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bf898f092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bf898f092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bf898f092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bf898f092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bf898f09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bf898f09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23780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b="1">
                <a:solidFill>
                  <a:srgbClr val="00FF00"/>
                </a:solidFill>
                <a:latin typeface="Courier New"/>
                <a:ea typeface="Courier New"/>
                <a:cs typeface="Courier New"/>
                <a:sym typeface="Courier New"/>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56100" y="906725"/>
            <a:ext cx="8520600" cy="39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1600">
                <a:latin typeface="Courier New"/>
                <a:ea typeface="Courier New"/>
                <a:cs typeface="Courier New"/>
                <a:sym typeface="Courier New"/>
              </a:defRPr>
            </a:lvl1pPr>
            <a:lvl2pPr indent="-317500" lvl="1" marL="914400">
              <a:lnSpc>
                <a:spcPct val="100000"/>
              </a:lnSpc>
              <a:spcBef>
                <a:spcPts val="1600"/>
              </a:spcBef>
              <a:spcAft>
                <a:spcPts val="0"/>
              </a:spcAft>
              <a:buSzPts val="1400"/>
              <a:buChar char="○"/>
              <a:defRPr sz="1600">
                <a:latin typeface="Courier New"/>
                <a:ea typeface="Courier New"/>
                <a:cs typeface="Courier New"/>
                <a:sym typeface="Courier New"/>
              </a:defRPr>
            </a:lvl2pPr>
            <a:lvl3pPr indent="-317500" lvl="2" marL="1371600">
              <a:spcBef>
                <a:spcPts val="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moj.ca/problem/ccc15s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moj.ca/problem/se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moj.ca/problem/ccc14s3" TargetMode="External"/><Relationship Id="rId4" Type="http://schemas.openxmlformats.org/officeDocument/2006/relationships/hyperlink" Target="https://dmoj.ca/problem/nccc2j1" TargetMode="External"/><Relationship Id="rId5" Type="http://schemas.openxmlformats.org/officeDocument/2006/relationships/hyperlink" Target="https://dmoj.ca/problem/dmopc14c2p1" TargetMode="External"/><Relationship Id="rId6" Type="http://schemas.openxmlformats.org/officeDocument/2006/relationships/hyperlink" Target="https://dmoj.ca/problem/ccc15s2"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hyperlink" Target="http://www.youtube.com/watch?v=bVKHRtafgPc" TargetMode="External"/><Relationship Id="rId5"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moj.ca" TargetMode="External"/><Relationship Id="rId4" Type="http://schemas.openxmlformats.org/officeDocument/2006/relationships/hyperlink" Target="http://dmoj.ca" TargetMode="External"/><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moj.ca/about/codes/" TargetMode="External"/><Relationship Id="rId4" Type="http://schemas.openxmlformats.org/officeDocument/2006/relationships/image" Target="../media/image8.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51515"/>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effectLst>
            <a:outerShdw blurRad="142875" rotWithShape="0" algn="bl" dist="47625">
              <a:srgbClr val="000000">
                <a:alpha val="88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b="1" lang="en" sz="3600">
                <a:solidFill>
                  <a:srgbClr val="00FF00"/>
                </a:solidFill>
                <a:latin typeface="Courier New"/>
                <a:ea typeface="Courier New"/>
                <a:cs typeface="Courier New"/>
                <a:sym typeface="Courier New"/>
              </a:rPr>
              <a:t>Introduction to CS Club!</a:t>
            </a:r>
            <a:endParaRPr b="1" sz="3600">
              <a:solidFill>
                <a:srgbClr val="00FF00"/>
              </a:solidFill>
              <a:latin typeface="Courier New"/>
              <a:ea typeface="Courier New"/>
              <a:cs typeface="Courier New"/>
              <a:sym typeface="Courier New"/>
            </a:endParaRPr>
          </a:p>
        </p:txBody>
      </p:sp>
      <p:sp>
        <p:nvSpPr>
          <p:cNvPr id="55" name="Google Shape;55;p13"/>
          <p:cNvSpPr txBox="1"/>
          <p:nvPr>
            <p:ph idx="1" type="subTitle"/>
          </p:nvPr>
        </p:nvSpPr>
        <p:spPr>
          <a:xfrm>
            <a:off x="311700" y="2671325"/>
            <a:ext cx="8520600" cy="792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FF00"/>
                </a:solidFill>
                <a:latin typeface="Courier New"/>
                <a:ea typeface="Courier New"/>
                <a:cs typeface="Courier New"/>
                <a:sym typeface="Courier New"/>
              </a:rPr>
              <a:t>October 5th, 2020</a:t>
            </a:r>
            <a:endParaRPr>
              <a:solidFill>
                <a:srgbClr val="00FF00"/>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2378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 A</a:t>
            </a:r>
            <a:endParaRPr/>
          </a:p>
        </p:txBody>
      </p:sp>
      <p:sp>
        <p:nvSpPr>
          <p:cNvPr id="121" name="Google Shape;121;p22"/>
          <p:cNvSpPr txBox="1"/>
          <p:nvPr>
            <p:ph idx="1" type="body"/>
          </p:nvPr>
        </p:nvSpPr>
        <p:spPr>
          <a:xfrm>
            <a:off x="311700" y="1017725"/>
            <a:ext cx="8520600" cy="3948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solidFill>
                  <a:srgbClr val="00FF00"/>
                </a:solidFill>
              </a:rPr>
              <a:t>Lesson format: </a:t>
            </a:r>
            <a:endParaRPr b="1">
              <a:solidFill>
                <a:srgbClr val="00FF00"/>
              </a:solidFill>
            </a:endParaRPr>
          </a:p>
          <a:p>
            <a:pPr indent="0" lvl="0" marL="0" marR="0" rtl="0" algn="l">
              <a:lnSpc>
                <a:spcPct val="100000"/>
              </a:lnSpc>
              <a:spcBef>
                <a:spcPts val="0"/>
              </a:spcBef>
              <a:spcAft>
                <a:spcPts val="0"/>
              </a:spcAft>
              <a:buNone/>
            </a:pPr>
            <a:r>
              <a:t/>
            </a:r>
            <a:endParaRPr>
              <a:solidFill>
                <a:srgbClr val="00FF00"/>
              </a:solidFill>
            </a:endParaRPr>
          </a:p>
          <a:p>
            <a:pPr indent="0" lvl="0" marL="0" marR="0" rtl="0" algn="l">
              <a:lnSpc>
                <a:spcPct val="100000"/>
              </a:lnSpc>
              <a:spcBef>
                <a:spcPts val="0"/>
              </a:spcBef>
              <a:spcAft>
                <a:spcPts val="0"/>
              </a:spcAft>
              <a:buNone/>
            </a:pPr>
            <a:r>
              <a:rPr lang="en">
                <a:solidFill>
                  <a:srgbClr val="00FF00"/>
                </a:solidFill>
              </a:rPr>
              <a:t>1. Introduce/teach new topics. </a:t>
            </a:r>
            <a:endParaRPr>
              <a:solidFill>
                <a:srgbClr val="00FF00"/>
              </a:solidFill>
            </a:endParaRPr>
          </a:p>
          <a:p>
            <a:pPr indent="0" lvl="0" marL="0" marR="0" rtl="0" algn="l">
              <a:lnSpc>
                <a:spcPct val="100000"/>
              </a:lnSpc>
              <a:spcBef>
                <a:spcPts val="0"/>
              </a:spcBef>
              <a:spcAft>
                <a:spcPts val="0"/>
              </a:spcAft>
              <a:buNone/>
            </a:pPr>
            <a:r>
              <a:t/>
            </a:r>
            <a:endParaRPr>
              <a:solidFill>
                <a:srgbClr val="00FF00"/>
              </a:solidFill>
            </a:endParaRPr>
          </a:p>
          <a:p>
            <a:pPr indent="0" lvl="0" marL="0" marR="0" rtl="0" algn="l">
              <a:lnSpc>
                <a:spcPct val="100000"/>
              </a:lnSpc>
              <a:spcBef>
                <a:spcPts val="0"/>
              </a:spcBef>
              <a:spcAft>
                <a:spcPts val="0"/>
              </a:spcAft>
              <a:buNone/>
            </a:pPr>
            <a:r>
              <a:rPr lang="en">
                <a:solidFill>
                  <a:srgbClr val="00FF00"/>
                </a:solidFill>
              </a:rPr>
              <a:t>2. Present a question, and give you ~5 minutes to read the question and think of a solution. </a:t>
            </a:r>
            <a:endParaRPr>
              <a:solidFill>
                <a:srgbClr val="00FF00"/>
              </a:solidFill>
            </a:endParaRPr>
          </a:p>
          <a:p>
            <a:pPr indent="0" lvl="0" marL="0" marR="0" rtl="0" algn="l">
              <a:lnSpc>
                <a:spcPct val="100000"/>
              </a:lnSpc>
              <a:spcBef>
                <a:spcPts val="0"/>
              </a:spcBef>
              <a:spcAft>
                <a:spcPts val="0"/>
              </a:spcAft>
              <a:buNone/>
            </a:pPr>
            <a:r>
              <a:t/>
            </a:r>
            <a:endParaRPr>
              <a:solidFill>
                <a:srgbClr val="00FF00"/>
              </a:solidFill>
            </a:endParaRPr>
          </a:p>
          <a:p>
            <a:pPr indent="0" lvl="0" marL="0" marR="0" rtl="0" algn="l">
              <a:lnSpc>
                <a:spcPct val="100000"/>
              </a:lnSpc>
              <a:spcBef>
                <a:spcPts val="0"/>
              </a:spcBef>
              <a:spcAft>
                <a:spcPts val="0"/>
              </a:spcAft>
              <a:buNone/>
            </a:pPr>
            <a:r>
              <a:rPr lang="en">
                <a:solidFill>
                  <a:srgbClr val="00FF00"/>
                </a:solidFill>
              </a:rPr>
              <a:t>3. Discuss the question, introduce any new topics that may need to learned to solve the problem, and write up a solution.</a:t>
            </a:r>
            <a:endParaRPr>
              <a:solidFill>
                <a:srgbClr val="00FF00"/>
              </a:solidFill>
            </a:endParaRPr>
          </a:p>
          <a:p>
            <a:pPr indent="0" lvl="0" marL="0" marR="0" rtl="0" algn="l">
              <a:lnSpc>
                <a:spcPct val="100000"/>
              </a:lnSpc>
              <a:spcBef>
                <a:spcPts val="0"/>
              </a:spcBef>
              <a:spcAft>
                <a:spcPts val="0"/>
              </a:spcAft>
              <a:buNone/>
            </a:pPr>
            <a:r>
              <a:t/>
            </a:r>
            <a:endParaRPr>
              <a:solidFill>
                <a:srgbClr val="00FF00"/>
              </a:solidFill>
            </a:endParaRPr>
          </a:p>
          <a:p>
            <a:pPr indent="0" lvl="0" marL="0" marR="0" rtl="0" algn="l">
              <a:lnSpc>
                <a:spcPct val="100000"/>
              </a:lnSpc>
              <a:spcBef>
                <a:spcPts val="0"/>
              </a:spcBef>
              <a:spcAft>
                <a:spcPts val="0"/>
              </a:spcAft>
              <a:buNone/>
            </a:pPr>
            <a:r>
              <a:rPr lang="en">
                <a:solidFill>
                  <a:srgbClr val="00FF00"/>
                </a:solidFill>
              </a:rPr>
              <a:t>4. Problems related to the topics learned will be posted at the end of the slideshow. They are completely optional! </a:t>
            </a:r>
            <a:endParaRPr>
              <a:solidFill>
                <a:srgbClr val="00FF00"/>
              </a:solidFill>
            </a:endParaRPr>
          </a:p>
          <a:p>
            <a:pPr indent="0" lvl="0" marL="0" marR="0" rtl="0" algn="l">
              <a:lnSpc>
                <a:spcPct val="100000"/>
              </a:lnSpc>
              <a:spcBef>
                <a:spcPts val="0"/>
              </a:spcBef>
              <a:spcAft>
                <a:spcPts val="0"/>
              </a:spcAft>
              <a:buNone/>
            </a:pPr>
            <a:r>
              <a:t/>
            </a:r>
            <a:endParaRPr b="1">
              <a:solidFill>
                <a:srgbClr val="00FF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152400" y="178600"/>
            <a:ext cx="8991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Reading &amp; Understanding Problem Statements</a:t>
            </a:r>
            <a:endParaRPr sz="2600"/>
          </a:p>
        </p:txBody>
      </p:sp>
      <p:pic>
        <p:nvPicPr>
          <p:cNvPr id="127" name="Google Shape;127;p23"/>
          <p:cNvPicPr preferRelativeResize="0"/>
          <p:nvPr/>
        </p:nvPicPr>
        <p:blipFill>
          <a:blip r:embed="rId3">
            <a:alphaModFix/>
          </a:blip>
          <a:stretch>
            <a:fillRect/>
          </a:stretch>
        </p:blipFill>
        <p:spPr>
          <a:xfrm>
            <a:off x="152400" y="825325"/>
            <a:ext cx="8839200" cy="39788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148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Reading &amp; Understanding Problem Statements</a:t>
            </a:r>
            <a:endParaRPr sz="2600"/>
          </a:p>
          <a:p>
            <a:pPr indent="0" lvl="0" marL="0" rtl="0" algn="l">
              <a:spcBef>
                <a:spcPts val="0"/>
              </a:spcBef>
              <a:spcAft>
                <a:spcPts val="0"/>
              </a:spcAft>
              <a:buNone/>
            </a:pPr>
            <a:r>
              <a:t/>
            </a:r>
            <a:endParaRPr/>
          </a:p>
        </p:txBody>
      </p:sp>
      <p:pic>
        <p:nvPicPr>
          <p:cNvPr id="133" name="Google Shape;133;p24"/>
          <p:cNvPicPr preferRelativeResize="0"/>
          <p:nvPr/>
        </p:nvPicPr>
        <p:blipFill>
          <a:blip r:embed="rId3">
            <a:alphaModFix/>
          </a:blip>
          <a:stretch>
            <a:fillRect/>
          </a:stretch>
        </p:blipFill>
        <p:spPr>
          <a:xfrm>
            <a:off x="429200" y="721675"/>
            <a:ext cx="7988666" cy="41170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178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Cases</a:t>
            </a:r>
            <a:endParaRPr/>
          </a:p>
        </p:txBody>
      </p:sp>
      <p:sp>
        <p:nvSpPr>
          <p:cNvPr id="139" name="Google Shape;139;p25"/>
          <p:cNvSpPr txBox="1"/>
          <p:nvPr>
            <p:ph idx="1" type="body"/>
          </p:nvPr>
        </p:nvSpPr>
        <p:spPr>
          <a:xfrm>
            <a:off x="311700" y="706900"/>
            <a:ext cx="8520600" cy="70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500">
                <a:solidFill>
                  <a:srgbClr val="00FF00"/>
                </a:solidFill>
              </a:rPr>
              <a:t>Sample cases allow us to test our code before we submit our solution. It is always a good idea to test your code with all provided sample test cases. </a:t>
            </a:r>
            <a:endParaRPr sz="1500">
              <a:solidFill>
                <a:srgbClr val="00FF00"/>
              </a:solidFill>
            </a:endParaRPr>
          </a:p>
        </p:txBody>
      </p:sp>
      <p:sp>
        <p:nvSpPr>
          <p:cNvPr id="140" name="Google Shape;140;p25"/>
          <p:cNvSpPr txBox="1"/>
          <p:nvPr>
            <p:ph type="title"/>
          </p:nvPr>
        </p:nvSpPr>
        <p:spPr>
          <a:xfrm>
            <a:off x="311700" y="1413388"/>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Edge Cases </a:t>
            </a:r>
            <a:endParaRPr sz="2500"/>
          </a:p>
        </p:txBody>
      </p:sp>
      <p:sp>
        <p:nvSpPr>
          <p:cNvPr id="141" name="Google Shape;141;p25"/>
          <p:cNvSpPr txBox="1"/>
          <p:nvPr>
            <p:ph idx="1" type="body"/>
          </p:nvPr>
        </p:nvSpPr>
        <p:spPr>
          <a:xfrm>
            <a:off x="311700" y="1860275"/>
            <a:ext cx="8520600" cy="3033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300">
                <a:solidFill>
                  <a:srgbClr val="00FF00"/>
                </a:solidFill>
              </a:rPr>
              <a:t>Edge cases (also known as corner cases) are specific test cases that may cause your program to malfunction if not taken into account. Edges cases usually occur at the limit of constraints. </a:t>
            </a:r>
            <a:endParaRPr sz="1300">
              <a:solidFill>
                <a:srgbClr val="00FF00"/>
              </a:solidFill>
            </a:endParaRPr>
          </a:p>
          <a:p>
            <a:pPr indent="0" lvl="0" marL="0" marR="0" rtl="0" algn="l">
              <a:lnSpc>
                <a:spcPct val="100000"/>
              </a:lnSpc>
              <a:spcBef>
                <a:spcPts val="0"/>
              </a:spcBef>
              <a:spcAft>
                <a:spcPts val="0"/>
              </a:spcAft>
              <a:buNone/>
            </a:pPr>
            <a:r>
              <a:rPr lang="en" sz="1300">
                <a:solidFill>
                  <a:srgbClr val="00FF00"/>
                </a:solidFill>
              </a:rPr>
              <a:t>Consider the follow code to find the sum of an array of length N:  </a:t>
            </a:r>
            <a:endParaRPr sz="1300">
              <a:solidFill>
                <a:srgbClr val="00FF00"/>
              </a:solidFill>
            </a:endParaRPr>
          </a:p>
          <a:p>
            <a:pPr indent="0" lvl="0" marL="0" marR="0" rtl="0" algn="l">
              <a:lnSpc>
                <a:spcPct val="100000"/>
              </a:lnSpc>
              <a:spcBef>
                <a:spcPts val="0"/>
              </a:spcBef>
              <a:spcAft>
                <a:spcPts val="0"/>
              </a:spcAft>
              <a:buNone/>
            </a:pPr>
            <a:r>
              <a:t/>
            </a:r>
            <a:endParaRPr sz="1500">
              <a:solidFill>
                <a:srgbClr val="00FF00"/>
              </a:solidFill>
            </a:endParaRPr>
          </a:p>
          <a:p>
            <a:pPr indent="0" lvl="0" marL="0" marR="0" rtl="0" algn="l">
              <a:lnSpc>
                <a:spcPct val="100000"/>
              </a:lnSpc>
              <a:spcBef>
                <a:spcPts val="0"/>
              </a:spcBef>
              <a:spcAft>
                <a:spcPts val="0"/>
              </a:spcAft>
              <a:buNone/>
            </a:pPr>
            <a:r>
              <a:rPr lang="en" sz="1000">
                <a:solidFill>
                  <a:srgbClr val="ECEFF1"/>
                </a:solidFill>
                <a:latin typeface="Roboto Mono"/>
                <a:ea typeface="Roboto Mono"/>
                <a:cs typeface="Roboto Mono"/>
                <a:sym typeface="Roboto Mono"/>
              </a:rPr>
              <a:t>nums=[] </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ECEFF1"/>
                </a:solidFill>
                <a:latin typeface="Roboto Mono"/>
                <a:ea typeface="Roboto Mono"/>
                <a:cs typeface="Roboto Mono"/>
                <a:sym typeface="Roboto Mono"/>
              </a:rPr>
              <a:t>n=</a:t>
            </a:r>
            <a:r>
              <a:rPr lang="en" sz="1000">
                <a:solidFill>
                  <a:srgbClr val="CE93D8"/>
                </a:solidFill>
                <a:latin typeface="Roboto Mono"/>
                <a:ea typeface="Roboto Mono"/>
                <a:cs typeface="Roboto Mono"/>
                <a:sym typeface="Roboto Mono"/>
              </a:rPr>
              <a:t>int</a:t>
            </a:r>
            <a:r>
              <a:rPr lang="en" sz="1000">
                <a:solidFill>
                  <a:srgbClr val="ECEFF1"/>
                </a:solidFill>
                <a:latin typeface="Roboto Mono"/>
                <a:ea typeface="Roboto Mono"/>
                <a:cs typeface="Roboto Mono"/>
                <a:sym typeface="Roboto Mono"/>
              </a:rPr>
              <a:t>(</a:t>
            </a:r>
            <a:r>
              <a:rPr lang="en" sz="1000">
                <a:solidFill>
                  <a:srgbClr val="CE93D8"/>
                </a:solidFill>
                <a:latin typeface="Roboto Mono"/>
                <a:ea typeface="Roboto Mono"/>
                <a:cs typeface="Roboto Mono"/>
                <a:sym typeface="Roboto Mono"/>
              </a:rPr>
              <a:t>input</a:t>
            </a:r>
            <a:r>
              <a:rPr lang="en" sz="1000">
                <a:solidFill>
                  <a:srgbClr val="ECEFF1"/>
                </a:solidFill>
                <a:latin typeface="Roboto Mono"/>
                <a:ea typeface="Roboto Mono"/>
                <a:cs typeface="Roboto Mono"/>
                <a:sym typeface="Roboto Mono"/>
              </a:rPr>
              <a:t>()) </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4DD0E1"/>
                </a:solidFill>
                <a:latin typeface="Roboto Mono"/>
                <a:ea typeface="Roboto Mono"/>
                <a:cs typeface="Roboto Mono"/>
                <a:sym typeface="Roboto Mono"/>
              </a:rPr>
              <a:t>for</a:t>
            </a:r>
            <a:r>
              <a:rPr lang="en" sz="1000">
                <a:solidFill>
                  <a:srgbClr val="ECEFF1"/>
                </a:solidFill>
                <a:latin typeface="Roboto Mono"/>
                <a:ea typeface="Roboto Mono"/>
                <a:cs typeface="Roboto Mono"/>
                <a:sym typeface="Roboto Mono"/>
              </a:rPr>
              <a:t> i </a:t>
            </a:r>
            <a:r>
              <a:rPr lang="en" sz="1000">
                <a:solidFill>
                  <a:srgbClr val="4DD0E1"/>
                </a:solidFill>
                <a:latin typeface="Roboto Mono"/>
                <a:ea typeface="Roboto Mono"/>
                <a:cs typeface="Roboto Mono"/>
                <a:sym typeface="Roboto Mono"/>
              </a:rPr>
              <a:t>in</a:t>
            </a:r>
            <a:r>
              <a:rPr lang="en" sz="1000">
                <a:solidFill>
                  <a:srgbClr val="ECEFF1"/>
                </a:solidFill>
                <a:latin typeface="Roboto Mono"/>
                <a:ea typeface="Roboto Mono"/>
                <a:cs typeface="Roboto Mono"/>
                <a:sym typeface="Roboto Mono"/>
              </a:rPr>
              <a:t> </a:t>
            </a:r>
            <a:r>
              <a:rPr lang="en" sz="1000">
                <a:solidFill>
                  <a:srgbClr val="CE93D8"/>
                </a:solidFill>
                <a:latin typeface="Roboto Mono"/>
                <a:ea typeface="Roboto Mono"/>
                <a:cs typeface="Roboto Mono"/>
                <a:sym typeface="Roboto Mono"/>
              </a:rPr>
              <a:t>range</a:t>
            </a:r>
            <a:r>
              <a:rPr lang="en" sz="1000">
                <a:solidFill>
                  <a:srgbClr val="ECEFF1"/>
                </a:solidFill>
                <a:latin typeface="Roboto Mono"/>
                <a:ea typeface="Roboto Mono"/>
                <a:cs typeface="Roboto Mono"/>
                <a:sym typeface="Roboto Mono"/>
              </a:rPr>
              <a:t>(n):</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ECEFF1"/>
                </a:solidFill>
                <a:latin typeface="Roboto Mono"/>
                <a:ea typeface="Roboto Mono"/>
                <a:cs typeface="Roboto Mono"/>
                <a:sym typeface="Roboto Mono"/>
              </a:rPr>
              <a:t>    num=</a:t>
            </a:r>
            <a:r>
              <a:rPr lang="en" sz="1000">
                <a:solidFill>
                  <a:srgbClr val="CE93D8"/>
                </a:solidFill>
                <a:latin typeface="Roboto Mono"/>
                <a:ea typeface="Roboto Mono"/>
                <a:cs typeface="Roboto Mono"/>
                <a:sym typeface="Roboto Mono"/>
              </a:rPr>
              <a:t>int</a:t>
            </a:r>
            <a:r>
              <a:rPr lang="en" sz="1000">
                <a:solidFill>
                  <a:srgbClr val="ECEFF1"/>
                </a:solidFill>
                <a:latin typeface="Roboto Mono"/>
                <a:ea typeface="Roboto Mono"/>
                <a:cs typeface="Roboto Mono"/>
                <a:sym typeface="Roboto Mono"/>
              </a:rPr>
              <a:t>(</a:t>
            </a:r>
            <a:r>
              <a:rPr lang="en" sz="1000">
                <a:solidFill>
                  <a:srgbClr val="CE93D8"/>
                </a:solidFill>
                <a:latin typeface="Roboto Mono"/>
                <a:ea typeface="Roboto Mono"/>
                <a:cs typeface="Roboto Mono"/>
                <a:sym typeface="Roboto Mono"/>
              </a:rPr>
              <a:t>input</a:t>
            </a:r>
            <a:r>
              <a:rPr lang="en" sz="1000">
                <a:solidFill>
                  <a:srgbClr val="ECEFF1"/>
                </a:solidFill>
                <a:latin typeface="Roboto Mono"/>
                <a:ea typeface="Roboto Mono"/>
                <a:cs typeface="Roboto Mono"/>
                <a:sym typeface="Roboto Mono"/>
              </a:rPr>
              <a:t>())</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ECEFF1"/>
                </a:solidFill>
                <a:latin typeface="Roboto Mono"/>
                <a:ea typeface="Roboto Mono"/>
                <a:cs typeface="Roboto Mono"/>
                <a:sym typeface="Roboto Mono"/>
              </a:rPr>
              <a:t>    nums.append(num)</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ECEFF1"/>
                </a:solidFill>
                <a:latin typeface="Roboto Mono"/>
                <a:ea typeface="Roboto Mono"/>
                <a:cs typeface="Roboto Mono"/>
                <a:sym typeface="Roboto Mono"/>
              </a:rPr>
              <a:t>total=nums[</a:t>
            </a:r>
            <a:r>
              <a:rPr lang="en" sz="1000">
                <a:solidFill>
                  <a:srgbClr val="FBC02D"/>
                </a:solidFill>
                <a:latin typeface="Roboto Mono"/>
                <a:ea typeface="Roboto Mono"/>
                <a:cs typeface="Roboto Mono"/>
                <a:sym typeface="Roboto Mono"/>
              </a:rPr>
              <a:t>0</a:t>
            </a:r>
            <a:r>
              <a:rPr lang="en" sz="1000">
                <a:solidFill>
                  <a:srgbClr val="ECEFF1"/>
                </a:solidFill>
                <a:latin typeface="Roboto Mono"/>
                <a:ea typeface="Roboto Mono"/>
                <a:cs typeface="Roboto Mono"/>
                <a:sym typeface="Roboto Mono"/>
              </a:rPr>
              <a:t>]</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4DD0E1"/>
                </a:solidFill>
                <a:latin typeface="Roboto Mono"/>
                <a:ea typeface="Roboto Mono"/>
                <a:cs typeface="Roboto Mono"/>
                <a:sym typeface="Roboto Mono"/>
              </a:rPr>
              <a:t>for</a:t>
            </a:r>
            <a:r>
              <a:rPr lang="en" sz="1000">
                <a:solidFill>
                  <a:srgbClr val="ECEFF1"/>
                </a:solidFill>
                <a:latin typeface="Roboto Mono"/>
                <a:ea typeface="Roboto Mono"/>
                <a:cs typeface="Roboto Mono"/>
                <a:sym typeface="Roboto Mono"/>
              </a:rPr>
              <a:t> i </a:t>
            </a:r>
            <a:r>
              <a:rPr lang="en" sz="1000">
                <a:solidFill>
                  <a:srgbClr val="4DD0E1"/>
                </a:solidFill>
                <a:latin typeface="Roboto Mono"/>
                <a:ea typeface="Roboto Mono"/>
                <a:cs typeface="Roboto Mono"/>
                <a:sym typeface="Roboto Mono"/>
              </a:rPr>
              <a:t>in</a:t>
            </a:r>
            <a:r>
              <a:rPr lang="en" sz="1000">
                <a:solidFill>
                  <a:srgbClr val="ECEFF1"/>
                </a:solidFill>
                <a:latin typeface="Roboto Mono"/>
                <a:ea typeface="Roboto Mono"/>
                <a:cs typeface="Roboto Mono"/>
                <a:sym typeface="Roboto Mono"/>
              </a:rPr>
              <a:t> </a:t>
            </a:r>
            <a:r>
              <a:rPr lang="en" sz="1000">
                <a:solidFill>
                  <a:srgbClr val="CE93D8"/>
                </a:solidFill>
                <a:latin typeface="Roboto Mono"/>
                <a:ea typeface="Roboto Mono"/>
                <a:cs typeface="Roboto Mono"/>
                <a:sym typeface="Roboto Mono"/>
              </a:rPr>
              <a:t>range</a:t>
            </a:r>
            <a:r>
              <a:rPr lang="en" sz="1000">
                <a:solidFill>
                  <a:srgbClr val="ECEFF1"/>
                </a:solidFill>
                <a:latin typeface="Roboto Mono"/>
                <a:ea typeface="Roboto Mono"/>
                <a:cs typeface="Roboto Mono"/>
                <a:sym typeface="Roboto Mono"/>
              </a:rPr>
              <a:t>(</a:t>
            </a:r>
            <a:r>
              <a:rPr lang="en" sz="1000">
                <a:solidFill>
                  <a:srgbClr val="FBC02D"/>
                </a:solidFill>
                <a:latin typeface="Roboto Mono"/>
                <a:ea typeface="Roboto Mono"/>
                <a:cs typeface="Roboto Mono"/>
                <a:sym typeface="Roboto Mono"/>
              </a:rPr>
              <a:t>1</a:t>
            </a:r>
            <a:r>
              <a:rPr lang="en" sz="1000">
                <a:solidFill>
                  <a:srgbClr val="ECEFF1"/>
                </a:solidFill>
                <a:latin typeface="Roboto Mono"/>
                <a:ea typeface="Roboto Mono"/>
                <a:cs typeface="Roboto Mono"/>
                <a:sym typeface="Roboto Mono"/>
              </a:rPr>
              <a:t>,n):</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ECEFF1"/>
                </a:solidFill>
                <a:latin typeface="Roboto Mono"/>
                <a:ea typeface="Roboto Mono"/>
                <a:cs typeface="Roboto Mono"/>
                <a:sym typeface="Roboto Mono"/>
              </a:rPr>
              <a:t>    total += nums[i]</a:t>
            </a:r>
            <a:endParaRPr sz="1000">
              <a:solidFill>
                <a:srgbClr val="ECEFF1"/>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000">
                <a:solidFill>
                  <a:srgbClr val="4DD0E1"/>
                </a:solidFill>
                <a:latin typeface="Roboto Mono"/>
                <a:ea typeface="Roboto Mono"/>
                <a:cs typeface="Roboto Mono"/>
                <a:sym typeface="Roboto Mono"/>
              </a:rPr>
              <a:t>print</a:t>
            </a:r>
            <a:r>
              <a:rPr lang="en" sz="1000">
                <a:solidFill>
                  <a:srgbClr val="ECEFF1"/>
                </a:solidFill>
                <a:latin typeface="Roboto Mono"/>
                <a:ea typeface="Roboto Mono"/>
                <a:cs typeface="Roboto Mono"/>
                <a:sym typeface="Roboto Mono"/>
              </a:rPr>
              <a:t>(total)</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300">
                <a:solidFill>
                  <a:srgbClr val="00FF00"/>
                </a:solidFill>
              </a:rPr>
              <a:t>An edge case for this code would be when n = 0. The code should output 0, since the sum of no elements is 0, but instead returns an index error since total cannot be </a:t>
            </a:r>
            <a:r>
              <a:rPr lang="en" sz="1300">
                <a:solidFill>
                  <a:srgbClr val="00FF00"/>
                </a:solidFill>
              </a:rPr>
              <a:t>initialized</a:t>
            </a:r>
            <a:r>
              <a:rPr lang="en" sz="1300">
                <a:solidFill>
                  <a:srgbClr val="00FF00"/>
                </a:solidFill>
              </a:rPr>
              <a:t> to nums[0] (as it does not exist).  </a:t>
            </a:r>
            <a:endParaRPr sz="1300">
              <a:solidFill>
                <a:srgbClr val="00FF00"/>
              </a:solidFill>
            </a:endParaRPr>
          </a:p>
          <a:p>
            <a:pPr indent="0" lvl="0" marL="0" marR="0" rtl="0" algn="l">
              <a:lnSpc>
                <a:spcPct val="100000"/>
              </a:lnSpc>
              <a:spcBef>
                <a:spcPts val="0"/>
              </a:spcBef>
              <a:spcAft>
                <a:spcPts val="0"/>
              </a:spcAft>
              <a:buNone/>
            </a:pPr>
            <a:r>
              <a:t/>
            </a:r>
            <a:endParaRPr sz="1500">
              <a:solidFill>
                <a:srgbClr val="00FF00"/>
              </a:solidFill>
            </a:endParaRPr>
          </a:p>
          <a:p>
            <a:pPr indent="0" lvl="0" marL="0" marR="0" rtl="0" algn="l">
              <a:lnSpc>
                <a:spcPct val="100000"/>
              </a:lnSpc>
              <a:spcBef>
                <a:spcPts val="0"/>
              </a:spcBef>
              <a:spcAft>
                <a:spcPts val="0"/>
              </a:spcAft>
              <a:buNone/>
            </a:pPr>
            <a:r>
              <a:t/>
            </a:r>
            <a:endParaRPr sz="1500">
              <a:solidFill>
                <a:srgbClr val="00FF00"/>
              </a:solidFill>
            </a:endParaRPr>
          </a:p>
          <a:p>
            <a:pPr indent="0" lvl="0" marL="0" marR="0" rtl="0" algn="l">
              <a:lnSpc>
                <a:spcPct val="100000"/>
              </a:lnSpc>
              <a:spcBef>
                <a:spcPts val="0"/>
              </a:spcBef>
              <a:spcAft>
                <a:spcPts val="0"/>
              </a:spcAft>
              <a:buNone/>
            </a:pPr>
            <a:r>
              <a:rPr lang="en" sz="1500">
                <a:solidFill>
                  <a:srgbClr val="00FF00"/>
                </a:solidFill>
              </a:rPr>
              <a:t> </a:t>
            </a:r>
            <a:endParaRPr sz="1500">
              <a:solidFill>
                <a:srgbClr val="00FF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2050975"/>
            <a:ext cx="8520600" cy="166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1: </a:t>
            </a:r>
            <a:r>
              <a:rPr b="0" lang="en" sz="1900" u="sng">
                <a:solidFill>
                  <a:schemeClr val="hlink"/>
                </a:solidFill>
                <a:hlinkClick r:id="rId3"/>
              </a:rPr>
              <a:t>https://dmoj.ca/problem/ccc15s1</a:t>
            </a:r>
            <a:endParaRPr b="0" sz="1600"/>
          </a:p>
          <a:p>
            <a:pPr indent="0" lvl="0" marL="0" rtl="0" algn="ctr">
              <a:spcBef>
                <a:spcPts val="0"/>
              </a:spcBef>
              <a:spcAft>
                <a:spcPts val="0"/>
              </a:spcAft>
              <a:buNone/>
            </a:pPr>
            <a:r>
              <a:rPr b="0" lang="en" sz="2000"/>
              <a:t>CCC '15 S1 - Zero That Out</a:t>
            </a:r>
            <a:endParaRPr b="0" sz="2000"/>
          </a:p>
          <a:p>
            <a:pPr indent="0" lvl="0" marL="0" rtl="0" algn="ctr">
              <a:spcBef>
                <a:spcPts val="0"/>
              </a:spcBef>
              <a:spcAft>
                <a:spcPts val="0"/>
              </a:spcAft>
              <a:buNone/>
            </a:pPr>
            <a:r>
              <a:t/>
            </a:r>
            <a:endParaRPr b="0" sz="1600"/>
          </a:p>
          <a:p>
            <a:pPr indent="0" lvl="0" marL="0" rtl="0" algn="ctr">
              <a:spcBef>
                <a:spcPts val="0"/>
              </a:spcBef>
              <a:spcAft>
                <a:spcPts val="0"/>
              </a:spcAft>
              <a:buNone/>
            </a:pPr>
            <a:r>
              <a:t/>
            </a:r>
            <a:endParaRPr b="0"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245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152" name="Google Shape;152;p27"/>
          <p:cNvSpPr txBox="1"/>
          <p:nvPr>
            <p:ph idx="1" type="body"/>
          </p:nvPr>
        </p:nvSpPr>
        <p:spPr>
          <a:xfrm>
            <a:off x="311700" y="780900"/>
            <a:ext cx="8520600" cy="4170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400">
                <a:solidFill>
                  <a:srgbClr val="00FF00"/>
                </a:solidFill>
              </a:rPr>
              <a:t>This problem becomes difficult if we do not implement a stack. A stack is a basic data structure which supports two operations: </a:t>
            </a:r>
            <a:endParaRPr sz="1400">
              <a:solidFill>
                <a:srgbClr val="00FF00"/>
              </a:solidFill>
            </a:endParaRPr>
          </a:p>
          <a:p>
            <a:pPr indent="0" lvl="0" marL="0" marR="0" rtl="0" algn="l">
              <a:lnSpc>
                <a:spcPct val="100000"/>
              </a:lnSpc>
              <a:spcBef>
                <a:spcPts val="0"/>
              </a:spcBef>
              <a:spcAft>
                <a:spcPts val="0"/>
              </a:spcAft>
              <a:buNone/>
            </a:pPr>
            <a:r>
              <a:t/>
            </a:r>
            <a:endParaRPr sz="1400">
              <a:solidFill>
                <a:srgbClr val="00FF00"/>
              </a:solidFill>
            </a:endParaRPr>
          </a:p>
          <a:p>
            <a:pPr indent="0" lvl="0" marL="0" marR="0" rtl="0" algn="l">
              <a:lnSpc>
                <a:spcPct val="100000"/>
              </a:lnSpc>
              <a:spcBef>
                <a:spcPts val="0"/>
              </a:spcBef>
              <a:spcAft>
                <a:spcPts val="0"/>
              </a:spcAft>
              <a:buNone/>
            </a:pPr>
            <a:r>
              <a:rPr b="1" lang="en" sz="1400">
                <a:solidFill>
                  <a:srgbClr val="00FF00"/>
                </a:solidFill>
              </a:rPr>
              <a:t>Push: </a:t>
            </a:r>
            <a:r>
              <a:rPr lang="en" sz="1400">
                <a:solidFill>
                  <a:srgbClr val="00FF00"/>
                </a:solidFill>
              </a:rPr>
              <a:t>Add an element to the end of the stack </a:t>
            </a:r>
            <a:endParaRPr sz="1400">
              <a:solidFill>
                <a:srgbClr val="00FF00"/>
              </a:solidFill>
            </a:endParaRPr>
          </a:p>
          <a:p>
            <a:pPr indent="0" lvl="0" marL="0" marR="0" rtl="0" algn="l">
              <a:lnSpc>
                <a:spcPct val="100000"/>
              </a:lnSpc>
              <a:spcBef>
                <a:spcPts val="0"/>
              </a:spcBef>
              <a:spcAft>
                <a:spcPts val="0"/>
              </a:spcAft>
              <a:buNone/>
            </a:pPr>
            <a:r>
              <a:t/>
            </a:r>
            <a:endParaRPr sz="1400">
              <a:solidFill>
                <a:srgbClr val="00FF00"/>
              </a:solidFill>
            </a:endParaRPr>
          </a:p>
          <a:p>
            <a:pPr indent="0" lvl="0" marL="0" marR="0" rtl="0" algn="l">
              <a:lnSpc>
                <a:spcPct val="100000"/>
              </a:lnSpc>
              <a:spcBef>
                <a:spcPts val="0"/>
              </a:spcBef>
              <a:spcAft>
                <a:spcPts val="0"/>
              </a:spcAft>
              <a:buNone/>
            </a:pPr>
            <a:r>
              <a:rPr b="1" lang="en" sz="1400">
                <a:solidFill>
                  <a:srgbClr val="00FF00"/>
                </a:solidFill>
              </a:rPr>
              <a:t>Pop: </a:t>
            </a:r>
            <a:r>
              <a:rPr lang="en" sz="1400">
                <a:solidFill>
                  <a:srgbClr val="00FF00"/>
                </a:solidFill>
              </a:rPr>
              <a:t>Remove the last element from the stack </a:t>
            </a:r>
            <a:endParaRPr sz="1400">
              <a:solidFill>
                <a:srgbClr val="00FF00"/>
              </a:solidFill>
            </a:endParaRPr>
          </a:p>
          <a:p>
            <a:pPr indent="0" lvl="0" marL="0" marR="0" rtl="0" algn="l">
              <a:lnSpc>
                <a:spcPct val="100000"/>
              </a:lnSpc>
              <a:spcBef>
                <a:spcPts val="0"/>
              </a:spcBef>
              <a:spcAft>
                <a:spcPts val="0"/>
              </a:spcAft>
              <a:buNone/>
            </a:pPr>
            <a:r>
              <a:t/>
            </a:r>
            <a:endParaRPr sz="1400">
              <a:solidFill>
                <a:srgbClr val="00FF00"/>
              </a:solidFill>
            </a:endParaRPr>
          </a:p>
          <a:p>
            <a:pPr indent="0" lvl="0" marL="0" marR="0" rtl="0" algn="l">
              <a:lnSpc>
                <a:spcPct val="100000"/>
              </a:lnSpc>
              <a:spcBef>
                <a:spcPts val="0"/>
              </a:spcBef>
              <a:spcAft>
                <a:spcPts val="0"/>
              </a:spcAft>
              <a:buNone/>
            </a:pPr>
            <a:r>
              <a:rPr lang="en" sz="1400">
                <a:solidFill>
                  <a:srgbClr val="00FF00"/>
                </a:solidFill>
              </a:rPr>
              <a:t>In Python, we can use the built-in list function. To add an element to the end of the list, we can use append(), and to remove an element from the end of the list, we can use pop(). </a:t>
            </a:r>
            <a:endParaRPr sz="1400">
              <a:solidFill>
                <a:srgbClr val="00FF00"/>
              </a:solidFill>
            </a:endParaRPr>
          </a:p>
          <a:p>
            <a:pPr indent="0" lvl="0" marL="0" marR="0" rtl="0" algn="l">
              <a:lnSpc>
                <a:spcPct val="100000"/>
              </a:lnSpc>
              <a:spcBef>
                <a:spcPts val="0"/>
              </a:spcBef>
              <a:spcAft>
                <a:spcPts val="0"/>
              </a:spcAft>
              <a:buNone/>
            </a:pPr>
            <a:r>
              <a:t/>
            </a:r>
            <a:endParaRPr sz="1400">
              <a:solidFill>
                <a:srgbClr val="00FF00"/>
              </a:solidFill>
            </a:endParaRPr>
          </a:p>
          <a:p>
            <a:pPr indent="0" lvl="0" marL="0" marR="0" rtl="0" algn="l">
              <a:lnSpc>
                <a:spcPct val="100000"/>
              </a:lnSpc>
              <a:spcBef>
                <a:spcPts val="0"/>
              </a:spcBef>
              <a:spcAft>
                <a:spcPts val="0"/>
              </a:spcAft>
              <a:buNone/>
            </a:pPr>
            <a:r>
              <a:rPr lang="en" sz="1400">
                <a:solidFill>
                  <a:srgbClr val="00FF00"/>
                </a:solidFill>
              </a:rPr>
              <a:t>In C++, we can use a vector or stack. When using a vector, we can use push_back() and pop_back() to add or remove elements from the back. When using a stack, we can use push() and pop() to add or remove elements from the top of the stack. </a:t>
            </a:r>
            <a:endParaRPr sz="1400">
              <a:solidFill>
                <a:srgbClr val="00FF00"/>
              </a:solidFill>
            </a:endParaRPr>
          </a:p>
          <a:p>
            <a:pPr indent="0" lvl="0" marL="0" marR="0" rtl="0" algn="l">
              <a:lnSpc>
                <a:spcPct val="100000"/>
              </a:lnSpc>
              <a:spcBef>
                <a:spcPts val="0"/>
              </a:spcBef>
              <a:spcAft>
                <a:spcPts val="0"/>
              </a:spcAft>
              <a:buNone/>
            </a:pPr>
            <a:r>
              <a:t/>
            </a:r>
            <a:endParaRPr sz="1400">
              <a:solidFill>
                <a:srgbClr val="00FF00"/>
              </a:solidFill>
            </a:endParaRPr>
          </a:p>
          <a:p>
            <a:pPr indent="0" lvl="0" marL="0" marR="0" rtl="0" algn="l">
              <a:lnSpc>
                <a:spcPct val="100000"/>
              </a:lnSpc>
              <a:spcBef>
                <a:spcPts val="0"/>
              </a:spcBef>
              <a:spcAft>
                <a:spcPts val="0"/>
              </a:spcAft>
              <a:buNone/>
            </a:pPr>
            <a:r>
              <a:rPr lang="en" sz="1400">
                <a:solidFill>
                  <a:srgbClr val="00FF00"/>
                </a:solidFill>
              </a:rPr>
              <a:t>Once we are finished handling all of the bosses requests, we can loop through the stack to calculate the sum. </a:t>
            </a:r>
            <a:endParaRPr sz="1400">
              <a:solidFill>
                <a:srgbClr val="00FF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193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Solutions</a:t>
            </a:r>
            <a:endParaRPr/>
          </a:p>
        </p:txBody>
      </p:sp>
      <p:sp>
        <p:nvSpPr>
          <p:cNvPr id="158" name="Google Shape;158;p28"/>
          <p:cNvSpPr txBox="1"/>
          <p:nvPr>
            <p:ph idx="1" type="body"/>
          </p:nvPr>
        </p:nvSpPr>
        <p:spPr>
          <a:xfrm>
            <a:off x="155425" y="863550"/>
            <a:ext cx="4416600" cy="41097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a:solidFill>
                  <a:srgbClr val="00FF00"/>
                </a:solidFill>
              </a:rPr>
              <a:t>Python</a:t>
            </a:r>
            <a:endParaRPr b="1">
              <a:solidFill>
                <a:srgbClr val="00FF00"/>
              </a:solidFill>
            </a:endParaRPr>
          </a:p>
          <a:p>
            <a:pPr indent="0" lvl="0" marL="0" marR="0" rtl="0" algn="ctr">
              <a:lnSpc>
                <a:spcPct val="100000"/>
              </a:lnSpc>
              <a:spcBef>
                <a:spcPts val="0"/>
              </a:spcBef>
              <a:spcAft>
                <a:spcPts val="0"/>
              </a:spcAft>
              <a:buNone/>
            </a:pPr>
            <a:r>
              <a:t/>
            </a:r>
            <a:endParaRPr b="1">
              <a:solidFill>
                <a:srgbClr val="00FF00"/>
              </a:solidFill>
            </a:endParaRPr>
          </a:p>
          <a:p>
            <a:pPr indent="0" lvl="0" marL="0" marR="0" rtl="0" algn="l">
              <a:lnSpc>
                <a:spcPct val="100000"/>
              </a:lnSpc>
              <a:spcBef>
                <a:spcPts val="0"/>
              </a:spcBef>
              <a:spcAft>
                <a:spcPts val="0"/>
              </a:spcAft>
              <a:buNone/>
            </a:pPr>
            <a:r>
              <a:rPr lang="en" sz="1500">
                <a:solidFill>
                  <a:srgbClr val="ECEFF1"/>
                </a:solidFill>
                <a:latin typeface="Roboto Mono"/>
                <a:ea typeface="Roboto Mono"/>
                <a:cs typeface="Roboto Mono"/>
                <a:sym typeface="Roboto Mono"/>
              </a:rPr>
              <a:t>n=</a:t>
            </a:r>
            <a:r>
              <a:rPr lang="en" sz="1500">
                <a:solidFill>
                  <a:srgbClr val="CE93D8"/>
                </a:solidFill>
                <a:latin typeface="Roboto Mono"/>
                <a:ea typeface="Roboto Mono"/>
                <a:cs typeface="Roboto Mono"/>
                <a:sym typeface="Roboto Mono"/>
              </a:rPr>
              <a:t>int</a:t>
            </a:r>
            <a:r>
              <a:rPr lang="en" sz="1500">
                <a:solidFill>
                  <a:srgbClr val="ECEFF1"/>
                </a:solidFill>
                <a:latin typeface="Roboto Mono"/>
                <a:ea typeface="Roboto Mono"/>
                <a:cs typeface="Roboto Mono"/>
                <a:sym typeface="Roboto Mono"/>
              </a:rPr>
              <a:t>(</a:t>
            </a:r>
            <a:r>
              <a:rPr lang="en" sz="1500">
                <a:solidFill>
                  <a:srgbClr val="CE93D8"/>
                </a:solidFill>
                <a:latin typeface="Roboto Mono"/>
                <a:ea typeface="Roboto Mono"/>
                <a:cs typeface="Roboto Mono"/>
                <a:sym typeface="Roboto Mono"/>
              </a:rPr>
              <a:t>input</a:t>
            </a:r>
            <a:r>
              <a:rPr lang="en" sz="1500">
                <a:solidFill>
                  <a:srgbClr val="ECEFF1"/>
                </a:solidFill>
                <a:latin typeface="Roboto Mono"/>
                <a:ea typeface="Roboto Mono"/>
                <a:cs typeface="Roboto Mono"/>
                <a:sym typeface="Roboto Mono"/>
              </a:rPr>
              <a:t>())</a:t>
            </a:r>
            <a:endParaRPr sz="15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500">
                <a:solidFill>
                  <a:srgbClr val="ECEFF1"/>
                </a:solidFill>
                <a:latin typeface="Roboto Mono"/>
                <a:ea typeface="Roboto Mono"/>
                <a:cs typeface="Roboto Mono"/>
                <a:sym typeface="Roboto Mono"/>
              </a:rPr>
              <a:t>st=[]</a:t>
            </a:r>
            <a:endParaRPr sz="15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500">
                <a:solidFill>
                  <a:srgbClr val="4DD0E1"/>
                </a:solidFill>
                <a:latin typeface="Roboto Mono"/>
                <a:ea typeface="Roboto Mono"/>
                <a:cs typeface="Roboto Mono"/>
                <a:sym typeface="Roboto Mono"/>
              </a:rPr>
              <a:t>for</a:t>
            </a:r>
            <a:r>
              <a:rPr lang="en" sz="1500">
                <a:solidFill>
                  <a:srgbClr val="ECEFF1"/>
                </a:solidFill>
                <a:latin typeface="Roboto Mono"/>
                <a:ea typeface="Roboto Mono"/>
                <a:cs typeface="Roboto Mono"/>
                <a:sym typeface="Roboto Mono"/>
              </a:rPr>
              <a:t> i </a:t>
            </a:r>
            <a:r>
              <a:rPr lang="en" sz="1500">
                <a:solidFill>
                  <a:srgbClr val="4DD0E1"/>
                </a:solidFill>
                <a:latin typeface="Roboto Mono"/>
                <a:ea typeface="Roboto Mono"/>
                <a:cs typeface="Roboto Mono"/>
                <a:sym typeface="Roboto Mono"/>
              </a:rPr>
              <a:t>in</a:t>
            </a:r>
            <a:r>
              <a:rPr lang="en" sz="1500">
                <a:solidFill>
                  <a:srgbClr val="ECEFF1"/>
                </a:solidFill>
                <a:latin typeface="Roboto Mono"/>
                <a:ea typeface="Roboto Mono"/>
                <a:cs typeface="Roboto Mono"/>
                <a:sym typeface="Roboto Mono"/>
              </a:rPr>
              <a:t> </a:t>
            </a:r>
            <a:r>
              <a:rPr lang="en" sz="1500">
                <a:solidFill>
                  <a:srgbClr val="CE93D8"/>
                </a:solidFill>
                <a:latin typeface="Roboto Mono"/>
                <a:ea typeface="Roboto Mono"/>
                <a:cs typeface="Roboto Mono"/>
                <a:sym typeface="Roboto Mono"/>
              </a:rPr>
              <a:t>range</a:t>
            </a:r>
            <a:r>
              <a:rPr lang="en" sz="1500">
                <a:solidFill>
                  <a:srgbClr val="ECEFF1"/>
                </a:solidFill>
                <a:latin typeface="Roboto Mono"/>
                <a:ea typeface="Roboto Mono"/>
                <a:cs typeface="Roboto Mono"/>
                <a:sym typeface="Roboto Mono"/>
              </a:rPr>
              <a:t>(n):</a:t>
            </a:r>
            <a:endParaRPr sz="15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500">
                <a:solidFill>
                  <a:srgbClr val="ECEFF1"/>
                </a:solidFill>
                <a:latin typeface="Roboto Mono"/>
                <a:ea typeface="Roboto Mono"/>
                <a:cs typeface="Roboto Mono"/>
                <a:sym typeface="Roboto Mono"/>
              </a:rPr>
              <a:t>    num=</a:t>
            </a:r>
            <a:r>
              <a:rPr lang="en" sz="1500">
                <a:solidFill>
                  <a:srgbClr val="CE93D8"/>
                </a:solidFill>
                <a:latin typeface="Roboto Mono"/>
                <a:ea typeface="Roboto Mono"/>
                <a:cs typeface="Roboto Mono"/>
                <a:sym typeface="Roboto Mono"/>
              </a:rPr>
              <a:t>int</a:t>
            </a:r>
            <a:r>
              <a:rPr lang="en" sz="1500">
                <a:solidFill>
                  <a:srgbClr val="ECEFF1"/>
                </a:solidFill>
                <a:latin typeface="Roboto Mono"/>
                <a:ea typeface="Roboto Mono"/>
                <a:cs typeface="Roboto Mono"/>
                <a:sym typeface="Roboto Mono"/>
              </a:rPr>
              <a:t>(</a:t>
            </a:r>
            <a:r>
              <a:rPr lang="en" sz="1500">
                <a:solidFill>
                  <a:srgbClr val="CE93D8"/>
                </a:solidFill>
                <a:latin typeface="Roboto Mono"/>
                <a:ea typeface="Roboto Mono"/>
                <a:cs typeface="Roboto Mono"/>
                <a:sym typeface="Roboto Mono"/>
              </a:rPr>
              <a:t>input</a:t>
            </a:r>
            <a:r>
              <a:rPr lang="en" sz="1500">
                <a:solidFill>
                  <a:srgbClr val="ECEFF1"/>
                </a:solidFill>
                <a:latin typeface="Roboto Mono"/>
                <a:ea typeface="Roboto Mono"/>
                <a:cs typeface="Roboto Mono"/>
                <a:sym typeface="Roboto Mono"/>
              </a:rPr>
              <a:t>())</a:t>
            </a:r>
            <a:endParaRPr sz="15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500">
                <a:solidFill>
                  <a:srgbClr val="ECEFF1"/>
                </a:solidFill>
                <a:latin typeface="Roboto Mono"/>
                <a:ea typeface="Roboto Mono"/>
                <a:cs typeface="Roboto Mono"/>
                <a:sym typeface="Roboto Mono"/>
              </a:rPr>
              <a:t>    </a:t>
            </a:r>
            <a:r>
              <a:rPr lang="en" sz="1500">
                <a:solidFill>
                  <a:srgbClr val="4DD0E1"/>
                </a:solidFill>
                <a:latin typeface="Roboto Mono"/>
                <a:ea typeface="Roboto Mono"/>
                <a:cs typeface="Roboto Mono"/>
                <a:sym typeface="Roboto Mono"/>
              </a:rPr>
              <a:t>if</a:t>
            </a:r>
            <a:r>
              <a:rPr lang="en" sz="1500">
                <a:solidFill>
                  <a:srgbClr val="ECEFF1"/>
                </a:solidFill>
                <a:latin typeface="Roboto Mono"/>
                <a:ea typeface="Roboto Mono"/>
                <a:cs typeface="Roboto Mono"/>
                <a:sym typeface="Roboto Mono"/>
              </a:rPr>
              <a:t>(num!=</a:t>
            </a:r>
            <a:r>
              <a:rPr lang="en" sz="1500">
                <a:solidFill>
                  <a:srgbClr val="FBC02D"/>
                </a:solidFill>
                <a:latin typeface="Roboto Mono"/>
                <a:ea typeface="Roboto Mono"/>
                <a:cs typeface="Roboto Mono"/>
                <a:sym typeface="Roboto Mono"/>
              </a:rPr>
              <a:t>0</a:t>
            </a:r>
            <a:r>
              <a:rPr lang="en" sz="1500">
                <a:solidFill>
                  <a:srgbClr val="ECEFF1"/>
                </a:solidFill>
                <a:latin typeface="Roboto Mono"/>
                <a:ea typeface="Roboto Mono"/>
                <a:cs typeface="Roboto Mono"/>
                <a:sym typeface="Roboto Mono"/>
              </a:rPr>
              <a:t>):</a:t>
            </a:r>
            <a:endParaRPr sz="15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500">
                <a:solidFill>
                  <a:srgbClr val="ECEFF1"/>
                </a:solidFill>
                <a:latin typeface="Roboto Mono"/>
                <a:ea typeface="Roboto Mono"/>
                <a:cs typeface="Roboto Mono"/>
                <a:sym typeface="Roboto Mono"/>
              </a:rPr>
              <a:t>        st.append(num)</a:t>
            </a:r>
            <a:endParaRPr sz="15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500">
                <a:solidFill>
                  <a:srgbClr val="ECEFF1"/>
                </a:solidFill>
                <a:latin typeface="Roboto Mono"/>
                <a:ea typeface="Roboto Mono"/>
                <a:cs typeface="Roboto Mono"/>
                <a:sym typeface="Roboto Mono"/>
              </a:rPr>
              <a:t>    </a:t>
            </a:r>
            <a:r>
              <a:rPr lang="en" sz="1500">
                <a:solidFill>
                  <a:srgbClr val="4DD0E1"/>
                </a:solidFill>
                <a:latin typeface="Roboto Mono"/>
                <a:ea typeface="Roboto Mono"/>
                <a:cs typeface="Roboto Mono"/>
                <a:sym typeface="Roboto Mono"/>
              </a:rPr>
              <a:t>else</a:t>
            </a:r>
            <a:r>
              <a:rPr lang="en" sz="1500">
                <a:solidFill>
                  <a:srgbClr val="ECEFF1"/>
                </a:solidFill>
                <a:latin typeface="Roboto Mono"/>
                <a:ea typeface="Roboto Mono"/>
                <a:cs typeface="Roboto Mono"/>
                <a:sym typeface="Roboto Mono"/>
              </a:rPr>
              <a:t>:</a:t>
            </a:r>
            <a:endParaRPr sz="15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500">
                <a:solidFill>
                  <a:srgbClr val="ECEFF1"/>
                </a:solidFill>
                <a:latin typeface="Roboto Mono"/>
                <a:ea typeface="Roboto Mono"/>
                <a:cs typeface="Roboto Mono"/>
                <a:sym typeface="Roboto Mono"/>
              </a:rPr>
              <a:t>        st.pop()</a:t>
            </a:r>
            <a:endParaRPr sz="1500">
              <a:solidFill>
                <a:srgbClr val="ECEFF1"/>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500">
                <a:solidFill>
                  <a:srgbClr val="4DD0E1"/>
                </a:solidFill>
                <a:latin typeface="Roboto Mono"/>
                <a:ea typeface="Roboto Mono"/>
                <a:cs typeface="Roboto Mono"/>
                <a:sym typeface="Roboto Mono"/>
              </a:rPr>
              <a:t>print</a:t>
            </a:r>
            <a:r>
              <a:rPr lang="en" sz="1500">
                <a:solidFill>
                  <a:srgbClr val="ECEFF1"/>
                </a:solidFill>
                <a:latin typeface="Roboto Mono"/>
                <a:ea typeface="Roboto Mono"/>
                <a:cs typeface="Roboto Mono"/>
                <a:sym typeface="Roboto Mono"/>
              </a:rPr>
              <a:t>(</a:t>
            </a:r>
            <a:r>
              <a:rPr lang="en" sz="1500">
                <a:solidFill>
                  <a:srgbClr val="CE93D8"/>
                </a:solidFill>
                <a:latin typeface="Roboto Mono"/>
                <a:ea typeface="Roboto Mono"/>
                <a:cs typeface="Roboto Mono"/>
                <a:sym typeface="Roboto Mono"/>
              </a:rPr>
              <a:t>sum</a:t>
            </a:r>
            <a:r>
              <a:rPr lang="en" sz="1500">
                <a:solidFill>
                  <a:srgbClr val="ECEFF1"/>
                </a:solidFill>
                <a:latin typeface="Roboto Mono"/>
                <a:ea typeface="Roboto Mono"/>
                <a:cs typeface="Roboto Mono"/>
                <a:sym typeface="Roboto Mono"/>
              </a:rPr>
              <a:t>(st))</a:t>
            </a:r>
            <a:endParaRPr sz="15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t/>
            </a:r>
            <a:endParaRPr>
              <a:solidFill>
                <a:srgbClr val="00FF00"/>
              </a:solidFill>
            </a:endParaRPr>
          </a:p>
        </p:txBody>
      </p:sp>
      <p:sp>
        <p:nvSpPr>
          <p:cNvPr id="159" name="Google Shape;159;p28"/>
          <p:cNvSpPr txBox="1"/>
          <p:nvPr>
            <p:ph idx="1" type="body"/>
          </p:nvPr>
        </p:nvSpPr>
        <p:spPr>
          <a:xfrm>
            <a:off x="4322025" y="863550"/>
            <a:ext cx="4635600" cy="41097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1400">
                <a:solidFill>
                  <a:srgbClr val="00FF00"/>
                </a:solidFill>
              </a:rPr>
              <a:t>C++</a:t>
            </a:r>
            <a:endParaRPr b="1" sz="1400">
              <a:solidFill>
                <a:srgbClr val="00FF00"/>
              </a:solidFill>
            </a:endParaRPr>
          </a:p>
          <a:p>
            <a:pPr indent="0" lvl="0" marL="0" marR="0" rtl="0" algn="ctr">
              <a:lnSpc>
                <a:spcPct val="100000"/>
              </a:lnSpc>
              <a:spcBef>
                <a:spcPts val="0"/>
              </a:spcBef>
              <a:spcAft>
                <a:spcPts val="0"/>
              </a:spcAft>
              <a:buNone/>
            </a:pPr>
            <a:r>
              <a:t/>
            </a:r>
            <a:endParaRPr b="1" sz="1400">
              <a:solidFill>
                <a:srgbClr val="00FF00"/>
              </a:solidFill>
            </a:endParaRPr>
          </a:p>
          <a:p>
            <a:pPr indent="0" lvl="0" marL="0" marR="0" rtl="0" algn="l">
              <a:lnSpc>
                <a:spcPct val="100000"/>
              </a:lnSpc>
              <a:spcBef>
                <a:spcPts val="0"/>
              </a:spcBef>
              <a:spcAft>
                <a:spcPts val="0"/>
              </a:spcAft>
              <a:buNone/>
            </a:pPr>
            <a:r>
              <a:rPr lang="en" sz="1000">
                <a:solidFill>
                  <a:srgbClr val="4DD0E1"/>
                </a:solidFill>
                <a:latin typeface="Roboto Mono"/>
                <a:ea typeface="Roboto Mono"/>
                <a:cs typeface="Roboto Mono"/>
                <a:sym typeface="Roboto Mono"/>
              </a:rPr>
              <a:t>#include </a:t>
            </a:r>
            <a:r>
              <a:rPr lang="en" sz="1000">
                <a:solidFill>
                  <a:srgbClr val="9CCC65"/>
                </a:solidFill>
                <a:latin typeface="Roboto Mono"/>
                <a:ea typeface="Roboto Mono"/>
                <a:cs typeface="Roboto Mono"/>
                <a:sym typeface="Roboto Mono"/>
              </a:rPr>
              <a:t>&lt;bits/stdc++.h&gt;</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4DD0E1"/>
                </a:solidFill>
                <a:latin typeface="Roboto Mono"/>
                <a:ea typeface="Roboto Mono"/>
                <a:cs typeface="Roboto Mono"/>
                <a:sym typeface="Roboto Mono"/>
              </a:rPr>
              <a:t>using</a:t>
            </a:r>
            <a:r>
              <a:rPr lang="en" sz="1000">
                <a:solidFill>
                  <a:srgbClr val="ECEFF1"/>
                </a:solidFill>
                <a:latin typeface="Roboto Mono"/>
                <a:ea typeface="Roboto Mono"/>
                <a:cs typeface="Roboto Mono"/>
                <a:sym typeface="Roboto Mono"/>
              </a:rPr>
              <a:t> </a:t>
            </a:r>
            <a:r>
              <a:rPr lang="en" sz="1000">
                <a:solidFill>
                  <a:srgbClr val="4DD0E1"/>
                </a:solidFill>
                <a:latin typeface="Roboto Mono"/>
                <a:ea typeface="Roboto Mono"/>
                <a:cs typeface="Roboto Mono"/>
                <a:sym typeface="Roboto Mono"/>
              </a:rPr>
              <a:t>namespace</a:t>
            </a:r>
            <a:r>
              <a:rPr lang="en" sz="1000">
                <a:solidFill>
                  <a:srgbClr val="ECEFF1"/>
                </a:solidFill>
                <a:latin typeface="Roboto Mono"/>
                <a:ea typeface="Roboto Mono"/>
                <a:cs typeface="Roboto Mono"/>
                <a:sym typeface="Roboto Mono"/>
              </a:rPr>
              <a:t> std;</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ECEFF1"/>
                </a:solidFill>
                <a:latin typeface="Roboto Mono"/>
                <a:ea typeface="Roboto Mono"/>
                <a:cs typeface="Roboto Mono"/>
                <a:sym typeface="Roboto Mono"/>
              </a:rPr>
              <a:t>stack&lt;</a:t>
            </a:r>
            <a:r>
              <a:rPr lang="en" sz="1000">
                <a:solidFill>
                  <a:srgbClr val="4DD0E1"/>
                </a:solidFill>
                <a:latin typeface="Roboto Mono"/>
                <a:ea typeface="Roboto Mono"/>
                <a:cs typeface="Roboto Mono"/>
                <a:sym typeface="Roboto Mono"/>
              </a:rPr>
              <a:t>int</a:t>
            </a:r>
            <a:r>
              <a:rPr lang="en" sz="1000">
                <a:solidFill>
                  <a:srgbClr val="ECEFF1"/>
                </a:solidFill>
                <a:latin typeface="Roboto Mono"/>
                <a:ea typeface="Roboto Mono"/>
                <a:cs typeface="Roboto Mono"/>
                <a:sym typeface="Roboto Mono"/>
              </a:rPr>
              <a:t>&gt; st; </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4DD0E1"/>
                </a:solidFill>
                <a:latin typeface="Roboto Mono"/>
                <a:ea typeface="Roboto Mono"/>
                <a:cs typeface="Roboto Mono"/>
                <a:sym typeface="Roboto Mono"/>
              </a:rPr>
              <a:t>int</a:t>
            </a:r>
            <a:r>
              <a:rPr lang="en" sz="1000">
                <a:solidFill>
                  <a:srgbClr val="ECEFF1"/>
                </a:solidFill>
                <a:latin typeface="Roboto Mono"/>
                <a:ea typeface="Roboto Mono"/>
                <a:cs typeface="Roboto Mono"/>
                <a:sym typeface="Roboto Mono"/>
              </a:rPr>
              <a:t> main() {</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ECEFF1"/>
                </a:solidFill>
                <a:latin typeface="Roboto Mono"/>
                <a:ea typeface="Roboto Mono"/>
                <a:cs typeface="Roboto Mono"/>
                <a:sym typeface="Roboto Mono"/>
              </a:rPr>
              <a:t>    </a:t>
            </a:r>
            <a:r>
              <a:rPr lang="en" sz="1000">
                <a:solidFill>
                  <a:srgbClr val="4DD0E1"/>
                </a:solidFill>
                <a:latin typeface="Roboto Mono"/>
                <a:ea typeface="Roboto Mono"/>
                <a:cs typeface="Roboto Mono"/>
                <a:sym typeface="Roboto Mono"/>
              </a:rPr>
              <a:t>int</a:t>
            </a:r>
            <a:r>
              <a:rPr lang="en" sz="1000">
                <a:solidFill>
                  <a:srgbClr val="ECEFF1"/>
                </a:solidFill>
                <a:latin typeface="Roboto Mono"/>
                <a:ea typeface="Roboto Mono"/>
                <a:cs typeface="Roboto Mono"/>
                <a:sym typeface="Roboto Mono"/>
              </a:rPr>
              <a:t> n; cin &gt;&gt; n; </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ECEFF1"/>
                </a:solidFill>
                <a:latin typeface="Roboto Mono"/>
                <a:ea typeface="Roboto Mono"/>
                <a:cs typeface="Roboto Mono"/>
                <a:sym typeface="Roboto Mono"/>
              </a:rPr>
              <a:t>    </a:t>
            </a:r>
            <a:r>
              <a:rPr lang="en" sz="1000">
                <a:solidFill>
                  <a:srgbClr val="4DD0E1"/>
                </a:solidFill>
                <a:latin typeface="Roboto Mono"/>
                <a:ea typeface="Roboto Mono"/>
                <a:cs typeface="Roboto Mono"/>
                <a:sym typeface="Roboto Mono"/>
              </a:rPr>
              <a:t>for</a:t>
            </a:r>
            <a:r>
              <a:rPr lang="en" sz="1000">
                <a:solidFill>
                  <a:srgbClr val="ECEFF1"/>
                </a:solidFill>
                <a:latin typeface="Roboto Mono"/>
                <a:ea typeface="Roboto Mono"/>
                <a:cs typeface="Roboto Mono"/>
                <a:sym typeface="Roboto Mono"/>
              </a:rPr>
              <a:t>(</a:t>
            </a:r>
            <a:r>
              <a:rPr lang="en" sz="1000">
                <a:solidFill>
                  <a:srgbClr val="4DD0E1"/>
                </a:solidFill>
                <a:latin typeface="Roboto Mono"/>
                <a:ea typeface="Roboto Mono"/>
                <a:cs typeface="Roboto Mono"/>
                <a:sym typeface="Roboto Mono"/>
              </a:rPr>
              <a:t>int</a:t>
            </a:r>
            <a:r>
              <a:rPr lang="en" sz="1000">
                <a:solidFill>
                  <a:srgbClr val="ECEFF1"/>
                </a:solidFill>
                <a:latin typeface="Roboto Mono"/>
                <a:ea typeface="Roboto Mono"/>
                <a:cs typeface="Roboto Mono"/>
                <a:sym typeface="Roboto Mono"/>
              </a:rPr>
              <a:t> i=</a:t>
            </a:r>
            <a:r>
              <a:rPr lang="en" sz="1000">
                <a:solidFill>
                  <a:srgbClr val="FBC02D"/>
                </a:solidFill>
                <a:latin typeface="Roboto Mono"/>
                <a:ea typeface="Roboto Mono"/>
                <a:cs typeface="Roboto Mono"/>
                <a:sym typeface="Roboto Mono"/>
              </a:rPr>
              <a:t>0</a:t>
            </a:r>
            <a:r>
              <a:rPr lang="en" sz="1000">
                <a:solidFill>
                  <a:srgbClr val="ECEFF1"/>
                </a:solidFill>
                <a:latin typeface="Roboto Mono"/>
                <a:ea typeface="Roboto Mono"/>
                <a:cs typeface="Roboto Mono"/>
                <a:sym typeface="Roboto Mono"/>
              </a:rPr>
              <a:t>;i&lt;n;i++) {</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ECEFF1"/>
                </a:solidFill>
                <a:latin typeface="Roboto Mono"/>
                <a:ea typeface="Roboto Mono"/>
                <a:cs typeface="Roboto Mono"/>
                <a:sym typeface="Roboto Mono"/>
              </a:rPr>
              <a:t>        </a:t>
            </a:r>
            <a:r>
              <a:rPr lang="en" sz="1000">
                <a:solidFill>
                  <a:srgbClr val="4DD0E1"/>
                </a:solidFill>
                <a:latin typeface="Roboto Mono"/>
                <a:ea typeface="Roboto Mono"/>
                <a:cs typeface="Roboto Mono"/>
                <a:sym typeface="Roboto Mono"/>
              </a:rPr>
              <a:t>int</a:t>
            </a:r>
            <a:r>
              <a:rPr lang="en" sz="1000">
                <a:solidFill>
                  <a:srgbClr val="ECEFF1"/>
                </a:solidFill>
                <a:latin typeface="Roboto Mono"/>
                <a:ea typeface="Roboto Mono"/>
                <a:cs typeface="Roboto Mono"/>
                <a:sym typeface="Roboto Mono"/>
              </a:rPr>
              <a:t> num; cin &gt;&gt; num;</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ECEFF1"/>
                </a:solidFill>
                <a:latin typeface="Roboto Mono"/>
                <a:ea typeface="Roboto Mono"/>
                <a:cs typeface="Roboto Mono"/>
                <a:sym typeface="Roboto Mono"/>
              </a:rPr>
              <a:t>        </a:t>
            </a:r>
            <a:r>
              <a:rPr lang="en" sz="1000">
                <a:solidFill>
                  <a:srgbClr val="4DD0E1"/>
                </a:solidFill>
                <a:latin typeface="Roboto Mono"/>
                <a:ea typeface="Roboto Mono"/>
                <a:cs typeface="Roboto Mono"/>
                <a:sym typeface="Roboto Mono"/>
              </a:rPr>
              <a:t>if</a:t>
            </a:r>
            <a:r>
              <a:rPr lang="en" sz="1000">
                <a:solidFill>
                  <a:srgbClr val="ECEFF1"/>
                </a:solidFill>
                <a:latin typeface="Roboto Mono"/>
                <a:ea typeface="Roboto Mono"/>
                <a:cs typeface="Roboto Mono"/>
                <a:sym typeface="Roboto Mono"/>
              </a:rPr>
              <a:t>(num!=</a:t>
            </a:r>
            <a:r>
              <a:rPr lang="en" sz="1000">
                <a:solidFill>
                  <a:srgbClr val="FBC02D"/>
                </a:solidFill>
                <a:latin typeface="Roboto Mono"/>
                <a:ea typeface="Roboto Mono"/>
                <a:cs typeface="Roboto Mono"/>
                <a:sym typeface="Roboto Mono"/>
              </a:rPr>
              <a:t>0</a:t>
            </a:r>
            <a:r>
              <a:rPr lang="en" sz="1000">
                <a:solidFill>
                  <a:srgbClr val="ECEFF1"/>
                </a:solidFill>
                <a:latin typeface="Roboto Mono"/>
                <a:ea typeface="Roboto Mono"/>
                <a:cs typeface="Roboto Mono"/>
                <a:sym typeface="Roboto Mono"/>
              </a:rPr>
              <a:t>) {</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ECEFF1"/>
                </a:solidFill>
                <a:latin typeface="Roboto Mono"/>
                <a:ea typeface="Roboto Mono"/>
                <a:cs typeface="Roboto Mono"/>
                <a:sym typeface="Roboto Mono"/>
              </a:rPr>
              <a:t>            st.push(num);</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ECEFF1"/>
                </a:solidFill>
                <a:latin typeface="Roboto Mono"/>
                <a:ea typeface="Roboto Mono"/>
                <a:cs typeface="Roboto Mono"/>
                <a:sym typeface="Roboto Mono"/>
              </a:rPr>
              <a:t>        } </a:t>
            </a:r>
            <a:r>
              <a:rPr lang="en" sz="1000">
                <a:solidFill>
                  <a:srgbClr val="4DD0E1"/>
                </a:solidFill>
                <a:latin typeface="Roboto Mono"/>
                <a:ea typeface="Roboto Mono"/>
                <a:cs typeface="Roboto Mono"/>
                <a:sym typeface="Roboto Mono"/>
              </a:rPr>
              <a:t>else</a:t>
            </a:r>
            <a:r>
              <a:rPr lang="en" sz="1000">
                <a:solidFill>
                  <a:srgbClr val="ECEFF1"/>
                </a:solidFill>
                <a:latin typeface="Roboto Mono"/>
                <a:ea typeface="Roboto Mono"/>
                <a:cs typeface="Roboto Mono"/>
                <a:sym typeface="Roboto Mono"/>
              </a:rPr>
              <a:t> {</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ECEFF1"/>
                </a:solidFill>
                <a:latin typeface="Roboto Mono"/>
                <a:ea typeface="Roboto Mono"/>
                <a:cs typeface="Roboto Mono"/>
                <a:sym typeface="Roboto Mono"/>
              </a:rPr>
              <a:t>            st.pop(); </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ECEFF1"/>
                </a:solidFill>
                <a:latin typeface="Roboto Mono"/>
                <a:ea typeface="Roboto Mono"/>
                <a:cs typeface="Roboto Mono"/>
                <a:sym typeface="Roboto Mono"/>
              </a:rPr>
              <a:t>        }</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ECEFF1"/>
                </a:solidFill>
                <a:latin typeface="Roboto Mono"/>
                <a:ea typeface="Roboto Mono"/>
                <a:cs typeface="Roboto Mono"/>
                <a:sym typeface="Roboto Mono"/>
              </a:rPr>
              <a:t>    }</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ECEFF1"/>
                </a:solidFill>
                <a:latin typeface="Roboto Mono"/>
                <a:ea typeface="Roboto Mono"/>
                <a:cs typeface="Roboto Mono"/>
                <a:sym typeface="Roboto Mono"/>
              </a:rPr>
              <a:t>    </a:t>
            </a:r>
            <a:r>
              <a:rPr lang="en" sz="1000">
                <a:solidFill>
                  <a:srgbClr val="4DD0E1"/>
                </a:solidFill>
                <a:latin typeface="Roboto Mono"/>
                <a:ea typeface="Roboto Mono"/>
                <a:cs typeface="Roboto Mono"/>
                <a:sym typeface="Roboto Mono"/>
              </a:rPr>
              <a:t>int</a:t>
            </a:r>
            <a:r>
              <a:rPr lang="en" sz="1000">
                <a:solidFill>
                  <a:srgbClr val="ECEFF1"/>
                </a:solidFill>
                <a:latin typeface="Roboto Mono"/>
                <a:ea typeface="Roboto Mono"/>
                <a:cs typeface="Roboto Mono"/>
                <a:sym typeface="Roboto Mono"/>
              </a:rPr>
              <a:t> sum=</a:t>
            </a:r>
            <a:r>
              <a:rPr lang="en" sz="1000">
                <a:solidFill>
                  <a:srgbClr val="FBC02D"/>
                </a:solidFill>
                <a:latin typeface="Roboto Mono"/>
                <a:ea typeface="Roboto Mono"/>
                <a:cs typeface="Roboto Mono"/>
                <a:sym typeface="Roboto Mono"/>
              </a:rPr>
              <a:t>0</a:t>
            </a:r>
            <a:r>
              <a:rPr lang="en" sz="1000">
                <a:solidFill>
                  <a:srgbClr val="ECEFF1"/>
                </a:solidFill>
                <a:latin typeface="Roboto Mono"/>
                <a:ea typeface="Roboto Mono"/>
                <a:cs typeface="Roboto Mono"/>
                <a:sym typeface="Roboto Mono"/>
              </a:rPr>
              <a:t>; </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ECEFF1"/>
                </a:solidFill>
                <a:latin typeface="Roboto Mono"/>
                <a:ea typeface="Roboto Mono"/>
                <a:cs typeface="Roboto Mono"/>
                <a:sym typeface="Roboto Mono"/>
              </a:rPr>
              <a:t>    </a:t>
            </a:r>
            <a:r>
              <a:rPr lang="en" sz="1000">
                <a:solidFill>
                  <a:srgbClr val="4DD0E1"/>
                </a:solidFill>
                <a:latin typeface="Roboto Mono"/>
                <a:ea typeface="Roboto Mono"/>
                <a:cs typeface="Roboto Mono"/>
                <a:sym typeface="Roboto Mono"/>
              </a:rPr>
              <a:t>while</a:t>
            </a:r>
            <a:r>
              <a:rPr lang="en" sz="1000">
                <a:solidFill>
                  <a:srgbClr val="ECEFF1"/>
                </a:solidFill>
                <a:latin typeface="Roboto Mono"/>
                <a:ea typeface="Roboto Mono"/>
                <a:cs typeface="Roboto Mono"/>
                <a:sym typeface="Roboto Mono"/>
              </a:rPr>
              <a:t>(!st.empty()) {</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ECEFF1"/>
                </a:solidFill>
                <a:latin typeface="Roboto Mono"/>
                <a:ea typeface="Roboto Mono"/>
                <a:cs typeface="Roboto Mono"/>
                <a:sym typeface="Roboto Mono"/>
              </a:rPr>
              <a:t>        sum+=st.top();</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ECEFF1"/>
                </a:solidFill>
                <a:latin typeface="Roboto Mono"/>
                <a:ea typeface="Roboto Mono"/>
                <a:cs typeface="Roboto Mono"/>
                <a:sym typeface="Roboto Mono"/>
              </a:rPr>
              <a:t>        st.pop(); </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ECEFF1"/>
                </a:solidFill>
                <a:latin typeface="Roboto Mono"/>
                <a:ea typeface="Roboto Mono"/>
                <a:cs typeface="Roboto Mono"/>
                <a:sym typeface="Roboto Mono"/>
              </a:rPr>
              <a:t>    }</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ECEFF1"/>
                </a:solidFill>
                <a:latin typeface="Roboto Mono"/>
                <a:ea typeface="Roboto Mono"/>
                <a:cs typeface="Roboto Mono"/>
                <a:sym typeface="Roboto Mono"/>
              </a:rPr>
              <a:t>    cout &lt;&lt; sum; </a:t>
            </a:r>
            <a:endParaRPr sz="1000">
              <a:solidFill>
                <a:srgbClr val="ECEFF1"/>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000">
                <a:solidFill>
                  <a:srgbClr val="ECEFF1"/>
                </a:solidFill>
                <a:latin typeface="Roboto Mono"/>
                <a:ea typeface="Roboto Mono"/>
                <a:cs typeface="Roboto Mono"/>
                <a:sym typeface="Roboto Mono"/>
              </a:rPr>
              <a:t>}</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t/>
            </a:r>
            <a:endParaRPr sz="800">
              <a:solidFill>
                <a:srgbClr val="4DD0E1"/>
              </a:solidFill>
              <a:latin typeface="Roboto Mono"/>
              <a:ea typeface="Roboto Mono"/>
              <a:cs typeface="Roboto Mono"/>
              <a:sym typeface="Roboto Mono"/>
            </a:endParaRPr>
          </a:p>
        </p:txBody>
      </p:sp>
      <p:sp>
        <p:nvSpPr>
          <p:cNvPr id="160" name="Google Shape;160;p28"/>
          <p:cNvSpPr txBox="1"/>
          <p:nvPr>
            <p:ph idx="1" type="body"/>
          </p:nvPr>
        </p:nvSpPr>
        <p:spPr>
          <a:xfrm>
            <a:off x="1600650" y="4558650"/>
            <a:ext cx="5942700" cy="4146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400">
                <a:solidFill>
                  <a:srgbClr val="00FF00"/>
                </a:solidFill>
              </a:rPr>
              <a:t>Can you think of any possible edge cases?</a:t>
            </a:r>
            <a:endParaRPr sz="1400">
              <a:solidFill>
                <a:srgbClr val="00FF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2050975"/>
            <a:ext cx="8520600" cy="166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2: </a:t>
            </a:r>
            <a:r>
              <a:rPr b="0" lang="en" sz="1900" u="sng">
                <a:solidFill>
                  <a:schemeClr val="hlink"/>
                </a:solidFill>
                <a:hlinkClick r:id="rId3"/>
              </a:rPr>
              <a:t>https://dmoj.ca/problem/set</a:t>
            </a:r>
            <a:endParaRPr b="0" sz="1600"/>
          </a:p>
          <a:p>
            <a:pPr indent="0" lvl="0" marL="0" rtl="0" algn="ctr">
              <a:spcBef>
                <a:spcPts val="0"/>
              </a:spcBef>
              <a:spcAft>
                <a:spcPts val="0"/>
              </a:spcAft>
              <a:buNone/>
            </a:pPr>
            <a:r>
              <a:rPr b="0" lang="en" sz="2000"/>
              <a:t>Unique Elements</a:t>
            </a:r>
            <a:endParaRPr b="0" sz="2000"/>
          </a:p>
          <a:p>
            <a:pPr indent="0" lvl="0" marL="0" rtl="0" algn="ctr">
              <a:spcBef>
                <a:spcPts val="0"/>
              </a:spcBef>
              <a:spcAft>
                <a:spcPts val="0"/>
              </a:spcAft>
              <a:buNone/>
            </a:pPr>
            <a:r>
              <a:t/>
            </a:r>
            <a:endParaRPr b="0" sz="2000"/>
          </a:p>
          <a:p>
            <a:pPr indent="0" lvl="0" marL="0" rtl="0" algn="ctr">
              <a:spcBef>
                <a:spcPts val="0"/>
              </a:spcBef>
              <a:spcAft>
                <a:spcPts val="0"/>
              </a:spcAft>
              <a:buNone/>
            </a:pPr>
            <a:r>
              <a:t/>
            </a:r>
            <a:endParaRPr b="0" sz="2000"/>
          </a:p>
          <a:p>
            <a:pPr indent="0" lvl="0" marL="0" rtl="0" algn="ctr">
              <a:spcBef>
                <a:spcPts val="0"/>
              </a:spcBef>
              <a:spcAft>
                <a:spcPts val="0"/>
              </a:spcAft>
              <a:buNone/>
            </a:pPr>
            <a:r>
              <a:t/>
            </a:r>
            <a:endParaRPr b="0" sz="1600"/>
          </a:p>
          <a:p>
            <a:pPr indent="0" lvl="0" marL="0" rtl="0" algn="ctr">
              <a:spcBef>
                <a:spcPts val="0"/>
              </a:spcBef>
              <a:spcAft>
                <a:spcPts val="0"/>
              </a:spcAft>
              <a:buNone/>
            </a:pPr>
            <a:r>
              <a:t/>
            </a:r>
            <a:endParaRPr b="0"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208196"/>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a:t>
            </a:r>
            <a:r>
              <a:rPr lang="en"/>
              <a:t>:</a:t>
            </a:r>
            <a:endParaRPr/>
          </a:p>
        </p:txBody>
      </p:sp>
      <p:sp>
        <p:nvSpPr>
          <p:cNvPr id="171" name="Google Shape;171;p30"/>
          <p:cNvSpPr txBox="1"/>
          <p:nvPr>
            <p:ph idx="1" type="body"/>
          </p:nvPr>
        </p:nvSpPr>
        <p:spPr>
          <a:xfrm>
            <a:off x="311700" y="714294"/>
            <a:ext cx="8520600" cy="427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rgbClr val="00FF00"/>
                </a:solidFill>
              </a:rPr>
              <a:t>Use a list to store all the numbers. </a:t>
            </a:r>
            <a:endParaRPr>
              <a:solidFill>
                <a:srgbClr val="00FF00"/>
              </a:solidFill>
            </a:endParaRPr>
          </a:p>
          <a:p>
            <a:pPr indent="0" lvl="0" marL="0" marR="0" rtl="0" algn="l">
              <a:lnSpc>
                <a:spcPct val="100000"/>
              </a:lnSpc>
              <a:spcBef>
                <a:spcPts val="0"/>
              </a:spcBef>
              <a:spcAft>
                <a:spcPts val="0"/>
              </a:spcAft>
              <a:buNone/>
            </a:pPr>
            <a:r>
              <a:t/>
            </a:r>
            <a:endParaRPr>
              <a:solidFill>
                <a:srgbClr val="00FF00"/>
              </a:solidFill>
            </a:endParaRPr>
          </a:p>
          <a:p>
            <a:pPr indent="0" lvl="0" marL="0" marR="0" rtl="0" algn="l">
              <a:lnSpc>
                <a:spcPct val="100000"/>
              </a:lnSpc>
              <a:spcBef>
                <a:spcPts val="0"/>
              </a:spcBef>
              <a:spcAft>
                <a:spcPts val="0"/>
              </a:spcAft>
              <a:buNone/>
            </a:pPr>
            <a:r>
              <a:rPr lang="en">
                <a:solidFill>
                  <a:srgbClr val="00FF00"/>
                </a:solidFill>
              </a:rPr>
              <a:t>Every time we read a new number, we check if it is in the list. If it is already in the list, we do not add it. If it is not already in the list, then we add it. </a:t>
            </a:r>
            <a:endParaRPr>
              <a:solidFill>
                <a:srgbClr val="00FF00"/>
              </a:solidFill>
            </a:endParaRPr>
          </a:p>
          <a:p>
            <a:pPr indent="0" lvl="0" marL="0" marR="0" rtl="0" algn="l">
              <a:lnSpc>
                <a:spcPct val="100000"/>
              </a:lnSpc>
              <a:spcBef>
                <a:spcPts val="0"/>
              </a:spcBef>
              <a:spcAft>
                <a:spcPts val="0"/>
              </a:spcAft>
              <a:buNone/>
            </a:pPr>
            <a:r>
              <a:t/>
            </a:r>
            <a:endParaRPr b="1" sz="1700">
              <a:solidFill>
                <a:srgbClr val="00FF00"/>
              </a:solidFill>
            </a:endParaRPr>
          </a:p>
          <a:p>
            <a:pPr indent="0" lvl="0" marL="0" marR="0" rtl="0" algn="l">
              <a:lnSpc>
                <a:spcPct val="100000"/>
              </a:lnSpc>
              <a:spcBef>
                <a:spcPts val="0"/>
              </a:spcBef>
              <a:spcAft>
                <a:spcPts val="0"/>
              </a:spcAft>
              <a:buNone/>
            </a:pPr>
            <a:r>
              <a:rPr b="1" lang="en" sz="1700">
                <a:solidFill>
                  <a:srgbClr val="00FF00"/>
                </a:solidFill>
              </a:rPr>
              <a:t>Problem: </a:t>
            </a:r>
            <a:r>
              <a:rPr lang="en" sz="1700">
                <a:solidFill>
                  <a:srgbClr val="00FF00"/>
                </a:solidFill>
              </a:rPr>
              <a:t>This solution is too slow!(More on time complexity analysis later)</a:t>
            </a:r>
            <a:endParaRPr sz="1700">
              <a:solidFill>
                <a:srgbClr val="00FF00"/>
              </a:solidFill>
            </a:endParaRPr>
          </a:p>
          <a:p>
            <a:pPr indent="0" lvl="0" marL="0" marR="0" rtl="0" algn="l">
              <a:lnSpc>
                <a:spcPct val="100000"/>
              </a:lnSpc>
              <a:spcBef>
                <a:spcPts val="0"/>
              </a:spcBef>
              <a:spcAft>
                <a:spcPts val="0"/>
              </a:spcAft>
              <a:buNone/>
            </a:pPr>
            <a:r>
              <a:t/>
            </a:r>
            <a:endParaRPr sz="1700">
              <a:solidFill>
                <a:srgbClr val="00FF00"/>
              </a:solidFill>
            </a:endParaRPr>
          </a:p>
          <a:p>
            <a:pPr indent="0" lvl="0" marL="0" marR="0" rtl="0" algn="l">
              <a:lnSpc>
                <a:spcPct val="100000"/>
              </a:lnSpc>
              <a:spcBef>
                <a:spcPts val="0"/>
              </a:spcBef>
              <a:spcAft>
                <a:spcPts val="0"/>
              </a:spcAft>
              <a:buNone/>
            </a:pPr>
            <a:r>
              <a:rPr lang="en" sz="1000">
                <a:solidFill>
                  <a:srgbClr val="ECEFF1"/>
                </a:solidFill>
                <a:latin typeface="Roboto Mono"/>
                <a:ea typeface="Roboto Mono"/>
                <a:cs typeface="Roboto Mono"/>
                <a:sym typeface="Roboto Mono"/>
              </a:rPr>
              <a:t>n=</a:t>
            </a:r>
            <a:r>
              <a:rPr lang="en" sz="1000">
                <a:solidFill>
                  <a:srgbClr val="CE93D8"/>
                </a:solidFill>
                <a:latin typeface="Roboto Mono"/>
                <a:ea typeface="Roboto Mono"/>
                <a:cs typeface="Roboto Mono"/>
                <a:sym typeface="Roboto Mono"/>
              </a:rPr>
              <a:t>int</a:t>
            </a:r>
            <a:r>
              <a:rPr lang="en" sz="1000">
                <a:solidFill>
                  <a:srgbClr val="ECEFF1"/>
                </a:solidFill>
                <a:latin typeface="Roboto Mono"/>
                <a:ea typeface="Roboto Mono"/>
                <a:cs typeface="Roboto Mono"/>
                <a:sym typeface="Roboto Mono"/>
              </a:rPr>
              <a:t>(</a:t>
            </a:r>
            <a:r>
              <a:rPr lang="en" sz="1000">
                <a:solidFill>
                  <a:srgbClr val="CE93D8"/>
                </a:solidFill>
                <a:latin typeface="Roboto Mono"/>
                <a:ea typeface="Roboto Mono"/>
                <a:cs typeface="Roboto Mono"/>
                <a:sym typeface="Roboto Mono"/>
              </a:rPr>
              <a:t>input</a:t>
            </a:r>
            <a:r>
              <a:rPr lang="en" sz="1000">
                <a:solidFill>
                  <a:srgbClr val="ECEFF1"/>
                </a:solidFill>
                <a:latin typeface="Roboto Mono"/>
                <a:ea typeface="Roboto Mono"/>
                <a:cs typeface="Roboto Mono"/>
                <a:sym typeface="Roboto Mono"/>
              </a:rPr>
              <a:t>())</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ECEFF1"/>
                </a:solidFill>
                <a:latin typeface="Roboto Mono"/>
                <a:ea typeface="Roboto Mono"/>
                <a:cs typeface="Roboto Mono"/>
                <a:sym typeface="Roboto Mono"/>
              </a:rPr>
              <a:t>nums=[]</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4DD0E1"/>
                </a:solidFill>
                <a:latin typeface="Roboto Mono"/>
                <a:ea typeface="Roboto Mono"/>
                <a:cs typeface="Roboto Mono"/>
                <a:sym typeface="Roboto Mono"/>
              </a:rPr>
              <a:t>for</a:t>
            </a:r>
            <a:r>
              <a:rPr lang="en" sz="1000">
                <a:solidFill>
                  <a:srgbClr val="ECEFF1"/>
                </a:solidFill>
                <a:latin typeface="Roboto Mono"/>
                <a:ea typeface="Roboto Mono"/>
                <a:cs typeface="Roboto Mono"/>
                <a:sym typeface="Roboto Mono"/>
              </a:rPr>
              <a:t> i </a:t>
            </a:r>
            <a:r>
              <a:rPr lang="en" sz="1000">
                <a:solidFill>
                  <a:srgbClr val="4DD0E1"/>
                </a:solidFill>
                <a:latin typeface="Roboto Mono"/>
                <a:ea typeface="Roboto Mono"/>
                <a:cs typeface="Roboto Mono"/>
                <a:sym typeface="Roboto Mono"/>
              </a:rPr>
              <a:t>in</a:t>
            </a:r>
            <a:r>
              <a:rPr lang="en" sz="1000">
                <a:solidFill>
                  <a:srgbClr val="ECEFF1"/>
                </a:solidFill>
                <a:latin typeface="Roboto Mono"/>
                <a:ea typeface="Roboto Mono"/>
                <a:cs typeface="Roboto Mono"/>
                <a:sym typeface="Roboto Mono"/>
              </a:rPr>
              <a:t> </a:t>
            </a:r>
            <a:r>
              <a:rPr lang="en" sz="1000">
                <a:solidFill>
                  <a:srgbClr val="CE93D8"/>
                </a:solidFill>
                <a:latin typeface="Roboto Mono"/>
                <a:ea typeface="Roboto Mono"/>
                <a:cs typeface="Roboto Mono"/>
                <a:sym typeface="Roboto Mono"/>
              </a:rPr>
              <a:t>range</a:t>
            </a:r>
            <a:r>
              <a:rPr lang="en" sz="1000">
                <a:solidFill>
                  <a:srgbClr val="ECEFF1"/>
                </a:solidFill>
                <a:latin typeface="Roboto Mono"/>
                <a:ea typeface="Roboto Mono"/>
                <a:cs typeface="Roboto Mono"/>
                <a:sym typeface="Roboto Mono"/>
              </a:rPr>
              <a:t>(n):</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ECEFF1"/>
                </a:solidFill>
                <a:latin typeface="Roboto Mono"/>
                <a:ea typeface="Roboto Mono"/>
                <a:cs typeface="Roboto Mono"/>
                <a:sym typeface="Roboto Mono"/>
              </a:rPr>
              <a:t>    num=</a:t>
            </a:r>
            <a:r>
              <a:rPr lang="en" sz="1000">
                <a:solidFill>
                  <a:srgbClr val="CE93D8"/>
                </a:solidFill>
                <a:latin typeface="Roboto Mono"/>
                <a:ea typeface="Roboto Mono"/>
                <a:cs typeface="Roboto Mono"/>
                <a:sym typeface="Roboto Mono"/>
              </a:rPr>
              <a:t>int</a:t>
            </a:r>
            <a:r>
              <a:rPr lang="en" sz="1000">
                <a:solidFill>
                  <a:srgbClr val="ECEFF1"/>
                </a:solidFill>
                <a:latin typeface="Roboto Mono"/>
                <a:ea typeface="Roboto Mono"/>
                <a:cs typeface="Roboto Mono"/>
                <a:sym typeface="Roboto Mono"/>
              </a:rPr>
              <a:t>(</a:t>
            </a:r>
            <a:r>
              <a:rPr lang="en" sz="1000">
                <a:solidFill>
                  <a:srgbClr val="CE93D8"/>
                </a:solidFill>
                <a:latin typeface="Roboto Mono"/>
                <a:ea typeface="Roboto Mono"/>
                <a:cs typeface="Roboto Mono"/>
                <a:sym typeface="Roboto Mono"/>
              </a:rPr>
              <a:t>input</a:t>
            </a:r>
            <a:r>
              <a:rPr lang="en" sz="1000">
                <a:solidFill>
                  <a:srgbClr val="ECEFF1"/>
                </a:solidFill>
                <a:latin typeface="Roboto Mono"/>
                <a:ea typeface="Roboto Mono"/>
                <a:cs typeface="Roboto Mono"/>
                <a:sym typeface="Roboto Mono"/>
              </a:rPr>
              <a:t>())</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ECEFF1"/>
                </a:solidFill>
                <a:latin typeface="Roboto Mono"/>
                <a:ea typeface="Roboto Mono"/>
                <a:cs typeface="Roboto Mono"/>
                <a:sym typeface="Roboto Mono"/>
              </a:rPr>
              <a:t>    </a:t>
            </a:r>
            <a:r>
              <a:rPr lang="en" sz="1000">
                <a:solidFill>
                  <a:srgbClr val="4DD0E1"/>
                </a:solidFill>
                <a:latin typeface="Roboto Mono"/>
                <a:ea typeface="Roboto Mono"/>
                <a:cs typeface="Roboto Mono"/>
                <a:sym typeface="Roboto Mono"/>
              </a:rPr>
              <a:t>if</a:t>
            </a:r>
            <a:r>
              <a:rPr lang="en" sz="1000">
                <a:solidFill>
                  <a:srgbClr val="ECEFF1"/>
                </a:solidFill>
                <a:latin typeface="Roboto Mono"/>
                <a:ea typeface="Roboto Mono"/>
                <a:cs typeface="Roboto Mono"/>
                <a:sym typeface="Roboto Mono"/>
              </a:rPr>
              <a:t>(num </a:t>
            </a:r>
            <a:r>
              <a:rPr lang="en" sz="1000">
                <a:solidFill>
                  <a:srgbClr val="4DD0E1"/>
                </a:solidFill>
                <a:latin typeface="Roboto Mono"/>
                <a:ea typeface="Roboto Mono"/>
                <a:cs typeface="Roboto Mono"/>
                <a:sym typeface="Roboto Mono"/>
              </a:rPr>
              <a:t>in</a:t>
            </a:r>
            <a:r>
              <a:rPr lang="en" sz="1000">
                <a:solidFill>
                  <a:srgbClr val="ECEFF1"/>
                </a:solidFill>
                <a:latin typeface="Roboto Mono"/>
                <a:ea typeface="Roboto Mono"/>
                <a:cs typeface="Roboto Mono"/>
                <a:sym typeface="Roboto Mono"/>
              </a:rPr>
              <a:t> nums):</a:t>
            </a:r>
            <a:r>
              <a:rPr lang="en" sz="1000">
                <a:solidFill>
                  <a:srgbClr val="4DD0E1"/>
                </a:solidFill>
                <a:latin typeface="Roboto Mono"/>
                <a:ea typeface="Roboto Mono"/>
                <a:cs typeface="Roboto Mono"/>
                <a:sym typeface="Roboto Mono"/>
              </a:rPr>
              <a:t>continue</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ECEFF1"/>
                </a:solidFill>
                <a:latin typeface="Roboto Mono"/>
                <a:ea typeface="Roboto Mono"/>
                <a:cs typeface="Roboto Mono"/>
                <a:sym typeface="Roboto Mono"/>
              </a:rPr>
              <a:t>    nums.append(num)</a:t>
            </a:r>
            <a:endParaRPr sz="1000">
              <a:solidFill>
                <a:srgbClr val="ECEFF1"/>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000">
                <a:solidFill>
                  <a:srgbClr val="4DD0E1"/>
                </a:solidFill>
                <a:latin typeface="Roboto Mono"/>
                <a:ea typeface="Roboto Mono"/>
                <a:cs typeface="Roboto Mono"/>
                <a:sym typeface="Roboto Mono"/>
              </a:rPr>
              <a:t>print</a:t>
            </a:r>
            <a:r>
              <a:rPr lang="en" sz="1000">
                <a:solidFill>
                  <a:srgbClr val="ECEFF1"/>
                </a:solidFill>
                <a:latin typeface="Roboto Mono"/>
                <a:ea typeface="Roboto Mono"/>
                <a:cs typeface="Roboto Mono"/>
                <a:sym typeface="Roboto Mono"/>
              </a:rPr>
              <a:t>(</a:t>
            </a:r>
            <a:r>
              <a:rPr lang="en" sz="1000">
                <a:solidFill>
                  <a:srgbClr val="CE93D8"/>
                </a:solidFill>
                <a:latin typeface="Roboto Mono"/>
                <a:ea typeface="Roboto Mono"/>
                <a:cs typeface="Roboto Mono"/>
                <a:sym typeface="Roboto Mono"/>
              </a:rPr>
              <a:t>len</a:t>
            </a:r>
            <a:r>
              <a:rPr lang="en" sz="1000">
                <a:solidFill>
                  <a:srgbClr val="ECEFF1"/>
                </a:solidFill>
                <a:latin typeface="Roboto Mono"/>
                <a:ea typeface="Roboto Mono"/>
                <a:cs typeface="Roboto Mono"/>
                <a:sym typeface="Roboto Mono"/>
              </a:rPr>
              <a:t>(nums))</a:t>
            </a:r>
            <a:endParaRPr sz="1000">
              <a:solidFill>
                <a:srgbClr val="ECEFF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700">
                <a:solidFill>
                  <a:srgbClr val="00FF00"/>
                </a:solidFill>
              </a:rPr>
              <a:t>The code listed above will result in </a:t>
            </a:r>
            <a:endParaRPr sz="1700">
              <a:solidFill>
                <a:srgbClr val="00FF00"/>
              </a:solidFill>
            </a:endParaRPr>
          </a:p>
          <a:p>
            <a:pPr indent="0" lvl="0" marL="0" rtl="0" algn="l">
              <a:lnSpc>
                <a:spcPct val="100000"/>
              </a:lnSpc>
              <a:spcBef>
                <a:spcPts val="0"/>
              </a:spcBef>
              <a:spcAft>
                <a:spcPts val="0"/>
              </a:spcAft>
              <a:buNone/>
            </a:pPr>
            <a:r>
              <a:rPr lang="en" sz="1700">
                <a:solidFill>
                  <a:srgbClr val="00FF00"/>
                </a:solidFill>
              </a:rPr>
              <a:t>TLE (time limit exceeded) as shown</a:t>
            </a:r>
            <a:endParaRPr sz="1700">
              <a:solidFill>
                <a:srgbClr val="00FF00"/>
              </a:solidFill>
            </a:endParaRPr>
          </a:p>
          <a:p>
            <a:pPr indent="0" lvl="0" marL="0" rtl="0" algn="l">
              <a:lnSpc>
                <a:spcPct val="100000"/>
              </a:lnSpc>
              <a:spcBef>
                <a:spcPts val="0"/>
              </a:spcBef>
              <a:spcAft>
                <a:spcPts val="0"/>
              </a:spcAft>
              <a:buNone/>
            </a:pPr>
            <a:r>
              <a:rPr lang="en" sz="1700">
                <a:solidFill>
                  <a:srgbClr val="00FF00"/>
                </a:solidFill>
              </a:rPr>
              <a:t>o</a:t>
            </a:r>
            <a:r>
              <a:rPr lang="en" sz="1700">
                <a:solidFill>
                  <a:srgbClr val="00FF00"/>
                </a:solidFill>
              </a:rPr>
              <a:t>n the right. </a:t>
            </a:r>
            <a:endParaRPr sz="1700">
              <a:solidFill>
                <a:srgbClr val="00FF00"/>
              </a:solidFill>
            </a:endParaRPr>
          </a:p>
          <a:p>
            <a:pPr indent="0" lvl="0" marL="0" marR="0" rtl="0" algn="l">
              <a:lnSpc>
                <a:spcPct val="100000"/>
              </a:lnSpc>
              <a:spcBef>
                <a:spcPts val="0"/>
              </a:spcBef>
              <a:spcAft>
                <a:spcPts val="0"/>
              </a:spcAft>
              <a:buNone/>
            </a:pPr>
            <a:r>
              <a:t/>
            </a:r>
            <a:endParaRPr sz="1700">
              <a:solidFill>
                <a:srgbClr val="00FF00"/>
              </a:solidFill>
            </a:endParaRPr>
          </a:p>
        </p:txBody>
      </p:sp>
      <p:pic>
        <p:nvPicPr>
          <p:cNvPr id="172" name="Google Shape;172;p30"/>
          <p:cNvPicPr preferRelativeResize="0"/>
          <p:nvPr/>
        </p:nvPicPr>
        <p:blipFill>
          <a:blip r:embed="rId3">
            <a:alphaModFix/>
          </a:blip>
          <a:stretch>
            <a:fillRect/>
          </a:stretch>
        </p:blipFill>
        <p:spPr>
          <a:xfrm>
            <a:off x="5481648" y="2801248"/>
            <a:ext cx="3550500" cy="2186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156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178" name="Google Shape;178;p31"/>
          <p:cNvSpPr txBox="1"/>
          <p:nvPr>
            <p:ph idx="1" type="body"/>
          </p:nvPr>
        </p:nvSpPr>
        <p:spPr>
          <a:xfrm>
            <a:off x="311700" y="669900"/>
            <a:ext cx="8520600" cy="4170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400">
                <a:solidFill>
                  <a:srgbClr val="00FF00"/>
                </a:solidFill>
              </a:rPr>
              <a:t>In order to solve this problem, we need to learn about sets. A set is a data structure which stores </a:t>
            </a:r>
            <a:r>
              <a:rPr lang="en" sz="1400" u="sng">
                <a:solidFill>
                  <a:srgbClr val="00FF00"/>
                </a:solidFill>
              </a:rPr>
              <a:t>unique</a:t>
            </a:r>
            <a:r>
              <a:rPr lang="en" sz="1400">
                <a:solidFill>
                  <a:srgbClr val="00FF00"/>
                </a:solidFill>
              </a:rPr>
              <a:t> values. </a:t>
            </a:r>
            <a:endParaRPr sz="1400">
              <a:solidFill>
                <a:srgbClr val="00FF00"/>
              </a:solidFill>
            </a:endParaRPr>
          </a:p>
          <a:p>
            <a:pPr indent="0" lvl="0" marL="0" marR="0" rtl="0" algn="l">
              <a:lnSpc>
                <a:spcPct val="100000"/>
              </a:lnSpc>
              <a:spcBef>
                <a:spcPts val="0"/>
              </a:spcBef>
              <a:spcAft>
                <a:spcPts val="0"/>
              </a:spcAft>
              <a:buNone/>
            </a:pPr>
            <a:r>
              <a:t/>
            </a:r>
            <a:endParaRPr sz="1400">
              <a:solidFill>
                <a:srgbClr val="00FF00"/>
              </a:solidFill>
            </a:endParaRPr>
          </a:p>
          <a:p>
            <a:pPr indent="0" lvl="0" marL="0" marR="0" rtl="0" algn="l">
              <a:lnSpc>
                <a:spcPct val="100000"/>
              </a:lnSpc>
              <a:spcBef>
                <a:spcPts val="0"/>
              </a:spcBef>
              <a:spcAft>
                <a:spcPts val="0"/>
              </a:spcAft>
              <a:buNone/>
            </a:pPr>
            <a:r>
              <a:rPr lang="en" sz="1400">
                <a:solidFill>
                  <a:srgbClr val="00FF00"/>
                </a:solidFill>
              </a:rPr>
              <a:t>If we have the following list, </a:t>
            </a:r>
            <a:endParaRPr sz="1400">
              <a:solidFill>
                <a:srgbClr val="00FF00"/>
              </a:solidFill>
            </a:endParaRPr>
          </a:p>
          <a:p>
            <a:pPr indent="0" lvl="0" marL="0" marR="0" rtl="0" algn="l">
              <a:lnSpc>
                <a:spcPct val="100000"/>
              </a:lnSpc>
              <a:spcBef>
                <a:spcPts val="0"/>
              </a:spcBef>
              <a:spcAft>
                <a:spcPts val="0"/>
              </a:spcAft>
              <a:buNone/>
            </a:pPr>
            <a:r>
              <a:t/>
            </a:r>
            <a:endParaRPr sz="1400">
              <a:solidFill>
                <a:srgbClr val="00FF00"/>
              </a:solidFill>
            </a:endParaRPr>
          </a:p>
          <a:p>
            <a:pPr indent="0" lvl="0" marL="0" rtl="0" algn="l">
              <a:lnSpc>
                <a:spcPct val="146250"/>
              </a:lnSpc>
              <a:spcBef>
                <a:spcPts val="0"/>
              </a:spcBef>
              <a:spcAft>
                <a:spcPts val="0"/>
              </a:spcAft>
              <a:buNone/>
            </a:pPr>
            <a:r>
              <a:rPr lang="en" sz="1000">
                <a:solidFill>
                  <a:srgbClr val="ECEFF1"/>
                </a:solidFill>
                <a:latin typeface="Roboto Mono"/>
                <a:ea typeface="Roboto Mono"/>
                <a:cs typeface="Roboto Mono"/>
                <a:sym typeface="Roboto Mono"/>
              </a:rPr>
              <a:t>nums = [</a:t>
            </a:r>
            <a:r>
              <a:rPr lang="en" sz="1000">
                <a:solidFill>
                  <a:srgbClr val="FBC02D"/>
                </a:solidFill>
                <a:latin typeface="Roboto Mono"/>
                <a:ea typeface="Roboto Mono"/>
                <a:cs typeface="Roboto Mono"/>
                <a:sym typeface="Roboto Mono"/>
              </a:rPr>
              <a:t>1</a:t>
            </a:r>
            <a:r>
              <a:rPr lang="en" sz="1000">
                <a:solidFill>
                  <a:srgbClr val="ECEFF1"/>
                </a:solidFill>
                <a:latin typeface="Roboto Mono"/>
                <a:ea typeface="Roboto Mono"/>
                <a:cs typeface="Roboto Mono"/>
                <a:sym typeface="Roboto Mono"/>
              </a:rPr>
              <a:t>,</a:t>
            </a:r>
            <a:r>
              <a:rPr lang="en" sz="1000">
                <a:solidFill>
                  <a:srgbClr val="FBC02D"/>
                </a:solidFill>
                <a:latin typeface="Roboto Mono"/>
                <a:ea typeface="Roboto Mono"/>
                <a:cs typeface="Roboto Mono"/>
                <a:sym typeface="Roboto Mono"/>
              </a:rPr>
              <a:t>1</a:t>
            </a:r>
            <a:r>
              <a:rPr lang="en" sz="1000">
                <a:solidFill>
                  <a:srgbClr val="ECEFF1"/>
                </a:solidFill>
                <a:latin typeface="Roboto Mono"/>
                <a:ea typeface="Roboto Mono"/>
                <a:cs typeface="Roboto Mono"/>
                <a:sym typeface="Roboto Mono"/>
              </a:rPr>
              <a:t>,</a:t>
            </a:r>
            <a:r>
              <a:rPr lang="en" sz="1000">
                <a:solidFill>
                  <a:srgbClr val="FBC02D"/>
                </a:solidFill>
                <a:latin typeface="Roboto Mono"/>
                <a:ea typeface="Roboto Mono"/>
                <a:cs typeface="Roboto Mono"/>
                <a:sym typeface="Roboto Mono"/>
              </a:rPr>
              <a:t>1</a:t>
            </a:r>
            <a:r>
              <a:rPr lang="en" sz="1000">
                <a:solidFill>
                  <a:srgbClr val="ECEFF1"/>
                </a:solidFill>
                <a:latin typeface="Roboto Mono"/>
                <a:ea typeface="Roboto Mono"/>
                <a:cs typeface="Roboto Mono"/>
                <a:sym typeface="Roboto Mono"/>
              </a:rPr>
              <a:t>,</a:t>
            </a:r>
            <a:r>
              <a:rPr lang="en" sz="1000">
                <a:solidFill>
                  <a:srgbClr val="FBC02D"/>
                </a:solidFill>
                <a:latin typeface="Roboto Mono"/>
                <a:ea typeface="Roboto Mono"/>
                <a:cs typeface="Roboto Mono"/>
                <a:sym typeface="Roboto Mono"/>
              </a:rPr>
              <a:t>2</a:t>
            </a:r>
            <a:r>
              <a:rPr lang="en" sz="1000">
                <a:solidFill>
                  <a:srgbClr val="ECEFF1"/>
                </a:solidFill>
                <a:latin typeface="Roboto Mono"/>
                <a:ea typeface="Roboto Mono"/>
                <a:cs typeface="Roboto Mono"/>
                <a:sym typeface="Roboto Mono"/>
              </a:rPr>
              <a:t>,</a:t>
            </a:r>
            <a:r>
              <a:rPr lang="en" sz="1000">
                <a:solidFill>
                  <a:srgbClr val="FBC02D"/>
                </a:solidFill>
                <a:latin typeface="Roboto Mono"/>
                <a:ea typeface="Roboto Mono"/>
                <a:cs typeface="Roboto Mono"/>
                <a:sym typeface="Roboto Mono"/>
              </a:rPr>
              <a:t>2</a:t>
            </a:r>
            <a:r>
              <a:rPr lang="en" sz="1000">
                <a:solidFill>
                  <a:srgbClr val="ECEFF1"/>
                </a:solidFill>
                <a:latin typeface="Roboto Mono"/>
                <a:ea typeface="Roboto Mono"/>
                <a:cs typeface="Roboto Mono"/>
                <a:sym typeface="Roboto Mono"/>
              </a:rPr>
              <a:t>,</a:t>
            </a:r>
            <a:r>
              <a:rPr lang="en" sz="1000">
                <a:solidFill>
                  <a:srgbClr val="FBC02D"/>
                </a:solidFill>
                <a:latin typeface="Roboto Mono"/>
                <a:ea typeface="Roboto Mono"/>
                <a:cs typeface="Roboto Mono"/>
                <a:sym typeface="Roboto Mono"/>
              </a:rPr>
              <a:t>3</a:t>
            </a:r>
            <a:r>
              <a:rPr lang="en" sz="1000">
                <a:solidFill>
                  <a:srgbClr val="ECEFF1"/>
                </a:solidFill>
                <a:latin typeface="Roboto Mono"/>
                <a:ea typeface="Roboto Mono"/>
                <a:cs typeface="Roboto Mono"/>
                <a:sym typeface="Roboto Mono"/>
              </a:rPr>
              <a:t>,</a:t>
            </a:r>
            <a:r>
              <a:rPr lang="en" sz="1000">
                <a:solidFill>
                  <a:srgbClr val="FBC02D"/>
                </a:solidFill>
                <a:latin typeface="Roboto Mono"/>
                <a:ea typeface="Roboto Mono"/>
                <a:cs typeface="Roboto Mono"/>
                <a:sym typeface="Roboto Mono"/>
              </a:rPr>
              <a:t>3</a:t>
            </a:r>
            <a:r>
              <a:rPr lang="en" sz="1000">
                <a:solidFill>
                  <a:srgbClr val="ECEFF1"/>
                </a:solidFill>
                <a:latin typeface="Roboto Mono"/>
                <a:ea typeface="Roboto Mono"/>
                <a:cs typeface="Roboto Mono"/>
                <a:sym typeface="Roboto Mono"/>
              </a:rPr>
              <a:t>,</a:t>
            </a:r>
            <a:r>
              <a:rPr lang="en" sz="1000">
                <a:solidFill>
                  <a:srgbClr val="FBC02D"/>
                </a:solidFill>
                <a:latin typeface="Roboto Mono"/>
                <a:ea typeface="Roboto Mono"/>
                <a:cs typeface="Roboto Mono"/>
                <a:sym typeface="Roboto Mono"/>
              </a:rPr>
              <a:t>3</a:t>
            </a:r>
            <a:r>
              <a:rPr lang="en" sz="1000">
                <a:solidFill>
                  <a:srgbClr val="ECEFF1"/>
                </a:solidFill>
                <a:latin typeface="Roboto Mono"/>
                <a:ea typeface="Roboto Mono"/>
                <a:cs typeface="Roboto Mono"/>
                <a:sym typeface="Roboto Mono"/>
              </a:rPr>
              <a:t>,</a:t>
            </a:r>
            <a:r>
              <a:rPr lang="en" sz="1000">
                <a:solidFill>
                  <a:srgbClr val="FBC02D"/>
                </a:solidFill>
                <a:latin typeface="Roboto Mono"/>
                <a:ea typeface="Roboto Mono"/>
                <a:cs typeface="Roboto Mono"/>
                <a:sym typeface="Roboto Mono"/>
              </a:rPr>
              <a:t>4</a:t>
            </a:r>
            <a:r>
              <a:rPr lang="en" sz="1000">
                <a:solidFill>
                  <a:srgbClr val="ECEFF1"/>
                </a:solidFill>
                <a:latin typeface="Roboto Mono"/>
                <a:ea typeface="Roboto Mono"/>
                <a:cs typeface="Roboto Mono"/>
                <a:sym typeface="Roboto Mono"/>
              </a:rPr>
              <a:t>,</a:t>
            </a:r>
            <a:r>
              <a:rPr lang="en" sz="1000">
                <a:solidFill>
                  <a:srgbClr val="FBC02D"/>
                </a:solidFill>
                <a:latin typeface="Roboto Mono"/>
                <a:ea typeface="Roboto Mono"/>
                <a:cs typeface="Roboto Mono"/>
                <a:sym typeface="Roboto Mono"/>
              </a:rPr>
              <a:t>4</a:t>
            </a:r>
            <a:r>
              <a:rPr lang="en" sz="1000">
                <a:solidFill>
                  <a:srgbClr val="ECEFF1"/>
                </a:solidFill>
                <a:latin typeface="Roboto Mono"/>
                <a:ea typeface="Roboto Mono"/>
                <a:cs typeface="Roboto Mono"/>
                <a:sym typeface="Roboto Mono"/>
              </a:rPr>
              <a:t>,</a:t>
            </a:r>
            <a:r>
              <a:rPr lang="en" sz="1000">
                <a:solidFill>
                  <a:srgbClr val="FBC02D"/>
                </a:solidFill>
                <a:latin typeface="Roboto Mono"/>
                <a:ea typeface="Roboto Mono"/>
                <a:cs typeface="Roboto Mono"/>
                <a:sym typeface="Roboto Mono"/>
              </a:rPr>
              <a:t>5</a:t>
            </a:r>
            <a:r>
              <a:rPr lang="en" sz="1000">
                <a:solidFill>
                  <a:srgbClr val="ECEFF1"/>
                </a:solidFill>
                <a:latin typeface="Roboto Mono"/>
                <a:ea typeface="Roboto Mono"/>
                <a:cs typeface="Roboto Mono"/>
                <a:sym typeface="Roboto Mono"/>
              </a:rPr>
              <a:t>,</a:t>
            </a:r>
            <a:r>
              <a:rPr lang="en" sz="1000">
                <a:solidFill>
                  <a:srgbClr val="FBC02D"/>
                </a:solidFill>
                <a:latin typeface="Roboto Mono"/>
                <a:ea typeface="Roboto Mono"/>
                <a:cs typeface="Roboto Mono"/>
                <a:sym typeface="Roboto Mono"/>
              </a:rPr>
              <a:t>6</a:t>
            </a:r>
            <a:r>
              <a:rPr lang="en" sz="1000">
                <a:solidFill>
                  <a:srgbClr val="ECEFF1"/>
                </a:solidFill>
                <a:latin typeface="Roboto Mono"/>
                <a:ea typeface="Roboto Mono"/>
                <a:cs typeface="Roboto Mono"/>
                <a:sym typeface="Roboto Mono"/>
              </a:rPr>
              <a:t>]</a:t>
            </a:r>
            <a:endParaRPr sz="1000">
              <a:solidFill>
                <a:srgbClr val="ECEFF1"/>
              </a:solidFill>
              <a:latin typeface="Roboto Mono"/>
              <a:ea typeface="Roboto Mono"/>
              <a:cs typeface="Roboto Mono"/>
              <a:sym typeface="Roboto Mono"/>
            </a:endParaRPr>
          </a:p>
          <a:p>
            <a:pPr indent="0" lvl="0" marL="0" rtl="0" algn="l">
              <a:lnSpc>
                <a:spcPct val="146250"/>
              </a:lnSpc>
              <a:spcBef>
                <a:spcPts val="0"/>
              </a:spcBef>
              <a:spcAft>
                <a:spcPts val="0"/>
              </a:spcAft>
              <a:buNone/>
            </a:pPr>
            <a:r>
              <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400">
                <a:solidFill>
                  <a:srgbClr val="00FF00"/>
                </a:solidFill>
              </a:rPr>
              <a:t>And we convert it to a set, </a:t>
            </a:r>
            <a:r>
              <a:rPr lang="en" sz="1400">
                <a:solidFill>
                  <a:srgbClr val="FFFFFF"/>
                </a:solidFill>
              </a:rPr>
              <a:t>nums </a:t>
            </a:r>
            <a:r>
              <a:rPr lang="en" sz="1400">
                <a:solidFill>
                  <a:srgbClr val="00FF00"/>
                </a:solidFill>
              </a:rPr>
              <a:t>becomes: </a:t>
            </a:r>
            <a:endParaRPr sz="1400">
              <a:solidFill>
                <a:srgbClr val="00FF00"/>
              </a:solidFill>
            </a:endParaRPr>
          </a:p>
          <a:p>
            <a:pPr indent="0" lvl="0" marL="0" marR="0" rtl="0" algn="l">
              <a:lnSpc>
                <a:spcPct val="100000"/>
              </a:lnSpc>
              <a:spcBef>
                <a:spcPts val="0"/>
              </a:spcBef>
              <a:spcAft>
                <a:spcPts val="0"/>
              </a:spcAft>
              <a:buNone/>
            </a:pPr>
            <a:r>
              <a:t/>
            </a:r>
            <a:endParaRPr sz="1400">
              <a:solidFill>
                <a:srgbClr val="00FF00"/>
              </a:solidFill>
            </a:endParaRPr>
          </a:p>
          <a:p>
            <a:pPr indent="0" lvl="0" marL="0" rtl="0" algn="l">
              <a:lnSpc>
                <a:spcPct val="146250"/>
              </a:lnSpc>
              <a:spcBef>
                <a:spcPts val="0"/>
              </a:spcBef>
              <a:spcAft>
                <a:spcPts val="0"/>
              </a:spcAft>
              <a:buNone/>
            </a:pPr>
            <a:r>
              <a:rPr lang="en" sz="1000">
                <a:solidFill>
                  <a:srgbClr val="ECEFF1"/>
                </a:solidFill>
                <a:latin typeface="Roboto Mono"/>
                <a:ea typeface="Roboto Mono"/>
                <a:cs typeface="Roboto Mono"/>
                <a:sym typeface="Roboto Mono"/>
              </a:rPr>
              <a:t>{</a:t>
            </a:r>
            <a:r>
              <a:rPr lang="en" sz="1000">
                <a:solidFill>
                  <a:srgbClr val="FBC02D"/>
                </a:solidFill>
                <a:latin typeface="Roboto Mono"/>
                <a:ea typeface="Roboto Mono"/>
                <a:cs typeface="Roboto Mono"/>
                <a:sym typeface="Roboto Mono"/>
              </a:rPr>
              <a:t>1</a:t>
            </a:r>
            <a:r>
              <a:rPr lang="en" sz="1000">
                <a:solidFill>
                  <a:srgbClr val="ECEFF1"/>
                </a:solidFill>
                <a:latin typeface="Roboto Mono"/>
                <a:ea typeface="Roboto Mono"/>
                <a:cs typeface="Roboto Mono"/>
                <a:sym typeface="Roboto Mono"/>
              </a:rPr>
              <a:t>, </a:t>
            </a:r>
            <a:r>
              <a:rPr lang="en" sz="1000">
                <a:solidFill>
                  <a:srgbClr val="FBC02D"/>
                </a:solidFill>
                <a:latin typeface="Roboto Mono"/>
                <a:ea typeface="Roboto Mono"/>
                <a:cs typeface="Roboto Mono"/>
                <a:sym typeface="Roboto Mono"/>
              </a:rPr>
              <a:t>2</a:t>
            </a:r>
            <a:r>
              <a:rPr lang="en" sz="1000">
                <a:solidFill>
                  <a:srgbClr val="ECEFF1"/>
                </a:solidFill>
                <a:latin typeface="Roboto Mono"/>
                <a:ea typeface="Roboto Mono"/>
                <a:cs typeface="Roboto Mono"/>
                <a:sym typeface="Roboto Mono"/>
              </a:rPr>
              <a:t>, </a:t>
            </a:r>
            <a:r>
              <a:rPr lang="en" sz="1000">
                <a:solidFill>
                  <a:srgbClr val="FBC02D"/>
                </a:solidFill>
                <a:latin typeface="Roboto Mono"/>
                <a:ea typeface="Roboto Mono"/>
                <a:cs typeface="Roboto Mono"/>
                <a:sym typeface="Roboto Mono"/>
              </a:rPr>
              <a:t>3</a:t>
            </a:r>
            <a:r>
              <a:rPr lang="en" sz="1000">
                <a:solidFill>
                  <a:srgbClr val="ECEFF1"/>
                </a:solidFill>
                <a:latin typeface="Roboto Mono"/>
                <a:ea typeface="Roboto Mono"/>
                <a:cs typeface="Roboto Mono"/>
                <a:sym typeface="Roboto Mono"/>
              </a:rPr>
              <a:t>, </a:t>
            </a:r>
            <a:r>
              <a:rPr lang="en" sz="1000">
                <a:solidFill>
                  <a:srgbClr val="FBC02D"/>
                </a:solidFill>
                <a:latin typeface="Roboto Mono"/>
                <a:ea typeface="Roboto Mono"/>
                <a:cs typeface="Roboto Mono"/>
                <a:sym typeface="Roboto Mono"/>
              </a:rPr>
              <a:t>4</a:t>
            </a:r>
            <a:r>
              <a:rPr lang="en" sz="1000">
                <a:solidFill>
                  <a:srgbClr val="ECEFF1"/>
                </a:solidFill>
                <a:latin typeface="Roboto Mono"/>
                <a:ea typeface="Roboto Mono"/>
                <a:cs typeface="Roboto Mono"/>
                <a:sym typeface="Roboto Mono"/>
              </a:rPr>
              <a:t>, </a:t>
            </a:r>
            <a:r>
              <a:rPr lang="en" sz="1000">
                <a:solidFill>
                  <a:srgbClr val="FBC02D"/>
                </a:solidFill>
                <a:latin typeface="Roboto Mono"/>
                <a:ea typeface="Roboto Mono"/>
                <a:cs typeface="Roboto Mono"/>
                <a:sym typeface="Roboto Mono"/>
              </a:rPr>
              <a:t>5</a:t>
            </a:r>
            <a:r>
              <a:rPr lang="en" sz="1000">
                <a:solidFill>
                  <a:srgbClr val="ECEFF1"/>
                </a:solidFill>
                <a:latin typeface="Roboto Mono"/>
                <a:ea typeface="Roboto Mono"/>
                <a:cs typeface="Roboto Mono"/>
                <a:sym typeface="Roboto Mono"/>
              </a:rPr>
              <a:t>, </a:t>
            </a:r>
            <a:r>
              <a:rPr lang="en" sz="1000">
                <a:solidFill>
                  <a:srgbClr val="FBC02D"/>
                </a:solidFill>
                <a:latin typeface="Roboto Mono"/>
                <a:ea typeface="Roboto Mono"/>
                <a:cs typeface="Roboto Mono"/>
                <a:sym typeface="Roboto Mono"/>
              </a:rPr>
              <a:t>6</a:t>
            </a:r>
            <a:r>
              <a:rPr lang="en" sz="1000">
                <a:solidFill>
                  <a:srgbClr val="ECEFF1"/>
                </a:solidFill>
                <a:latin typeface="Roboto Mono"/>
                <a:ea typeface="Roboto Mono"/>
                <a:cs typeface="Roboto Mono"/>
                <a:sym typeface="Roboto Mono"/>
              </a:rPr>
              <a:t>}</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t/>
            </a:r>
            <a:endParaRPr sz="1400">
              <a:solidFill>
                <a:srgbClr val="00FF00"/>
              </a:solidFill>
            </a:endParaRPr>
          </a:p>
          <a:p>
            <a:pPr indent="0" lvl="0" marL="0" marR="0" rtl="0" algn="l">
              <a:lnSpc>
                <a:spcPct val="100000"/>
              </a:lnSpc>
              <a:spcBef>
                <a:spcPts val="0"/>
              </a:spcBef>
              <a:spcAft>
                <a:spcPts val="0"/>
              </a:spcAft>
              <a:buNone/>
            </a:pPr>
            <a:r>
              <a:rPr lang="en" sz="1400">
                <a:solidFill>
                  <a:srgbClr val="00FF00"/>
                </a:solidFill>
              </a:rPr>
              <a:t>Thus, to solve this problem, we can simply use a set. Instead of checking whether the element is already present in our list, we instead directly insert the element into our set. Since our set only stores unique values, the size or length of our set at the end of the queries is the answer. </a:t>
            </a:r>
            <a:endParaRPr sz="1400">
              <a:solidFill>
                <a:srgbClr val="00FF00"/>
              </a:solidFill>
            </a:endParaRPr>
          </a:p>
          <a:p>
            <a:pPr indent="0" lvl="0" marL="0" marR="0" rtl="0" algn="l">
              <a:lnSpc>
                <a:spcPct val="100000"/>
              </a:lnSpc>
              <a:spcBef>
                <a:spcPts val="0"/>
              </a:spcBef>
              <a:spcAft>
                <a:spcPts val="0"/>
              </a:spcAft>
              <a:buNone/>
            </a:pPr>
            <a:r>
              <a:t/>
            </a:r>
            <a:endParaRPr sz="1400">
              <a:solidFill>
                <a:srgbClr val="00FF00"/>
              </a:solidFill>
            </a:endParaRPr>
          </a:p>
          <a:p>
            <a:pPr indent="0" lvl="0" marL="0" marR="0" rtl="0" algn="l">
              <a:lnSpc>
                <a:spcPct val="100000"/>
              </a:lnSpc>
              <a:spcBef>
                <a:spcPts val="0"/>
              </a:spcBef>
              <a:spcAft>
                <a:spcPts val="0"/>
              </a:spcAft>
              <a:buNone/>
            </a:pPr>
            <a:r>
              <a:rPr lang="en" sz="1400">
                <a:solidFill>
                  <a:srgbClr val="00FF00"/>
                </a:solidFill>
              </a:rPr>
              <a:t>Sets in Python can be created using </a:t>
            </a:r>
            <a:r>
              <a:rPr b="1" lang="en" sz="1400">
                <a:solidFill>
                  <a:srgbClr val="00FF00"/>
                </a:solidFill>
              </a:rPr>
              <a:t>set()</a:t>
            </a:r>
            <a:r>
              <a:rPr lang="en" sz="1400">
                <a:solidFill>
                  <a:srgbClr val="00FF00"/>
                </a:solidFill>
              </a:rPr>
              <a:t>. Elements can be added using </a:t>
            </a:r>
            <a:r>
              <a:rPr b="1" lang="en" sz="1400">
                <a:solidFill>
                  <a:srgbClr val="00FF00"/>
                </a:solidFill>
              </a:rPr>
              <a:t>.add()</a:t>
            </a:r>
            <a:r>
              <a:rPr lang="en" sz="1400">
                <a:solidFill>
                  <a:srgbClr val="00FF00"/>
                </a:solidFill>
              </a:rPr>
              <a:t>. </a:t>
            </a:r>
            <a:endParaRPr sz="1400">
              <a:solidFill>
                <a:srgbClr val="00FF00"/>
              </a:solidFill>
            </a:endParaRPr>
          </a:p>
          <a:p>
            <a:pPr indent="0" lvl="0" marL="0" marR="0" rtl="0" algn="l">
              <a:lnSpc>
                <a:spcPct val="100000"/>
              </a:lnSpc>
              <a:spcBef>
                <a:spcPts val="0"/>
              </a:spcBef>
              <a:spcAft>
                <a:spcPts val="0"/>
              </a:spcAft>
              <a:buNone/>
            </a:pPr>
            <a:r>
              <a:t/>
            </a:r>
            <a:endParaRPr sz="1400">
              <a:solidFill>
                <a:srgbClr val="00FF00"/>
              </a:solidFill>
            </a:endParaRPr>
          </a:p>
          <a:p>
            <a:pPr indent="0" lvl="0" marL="0" marR="0" rtl="0" algn="l">
              <a:lnSpc>
                <a:spcPct val="100000"/>
              </a:lnSpc>
              <a:spcBef>
                <a:spcPts val="0"/>
              </a:spcBef>
              <a:spcAft>
                <a:spcPts val="0"/>
              </a:spcAft>
              <a:buNone/>
            </a:pPr>
            <a:r>
              <a:rPr lang="en" sz="1400">
                <a:solidFill>
                  <a:srgbClr val="00FF00"/>
                </a:solidFill>
              </a:rPr>
              <a:t>Sets in C++ can be created using </a:t>
            </a:r>
            <a:r>
              <a:rPr b="1" lang="en" sz="1400">
                <a:solidFill>
                  <a:srgbClr val="00FF00"/>
                </a:solidFill>
              </a:rPr>
              <a:t>set&lt;data_type&gt; set_name;</a:t>
            </a:r>
            <a:r>
              <a:rPr lang="en" sz="1400">
                <a:solidFill>
                  <a:srgbClr val="00FF00"/>
                </a:solidFill>
              </a:rPr>
              <a:t> Elements can be added by using </a:t>
            </a:r>
            <a:r>
              <a:rPr b="1" lang="en" sz="1400">
                <a:solidFill>
                  <a:srgbClr val="00FF00"/>
                </a:solidFill>
              </a:rPr>
              <a:t>.insert()</a:t>
            </a:r>
            <a:r>
              <a:rPr lang="en" sz="1400">
                <a:solidFill>
                  <a:srgbClr val="00FF00"/>
                </a:solidFill>
              </a:rPr>
              <a:t>. </a:t>
            </a:r>
            <a:endParaRPr sz="1400">
              <a:solidFill>
                <a:srgbClr val="00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37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56100" y="906725"/>
            <a:ext cx="8520600" cy="399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u="sng">
                <a:solidFill>
                  <a:srgbClr val="00FF00"/>
                </a:solidFill>
              </a:rPr>
              <a:t>This meeting we will cover</a:t>
            </a:r>
            <a:r>
              <a:rPr lang="en">
                <a:solidFill>
                  <a:srgbClr val="00FF00"/>
                </a:solidFill>
              </a:rPr>
              <a:t>: </a:t>
            </a:r>
            <a:endParaRPr>
              <a:solidFill>
                <a:srgbClr val="00FF00"/>
              </a:solidFill>
            </a:endParaRPr>
          </a:p>
          <a:p>
            <a:pPr indent="0" lvl="0" marL="0" rtl="0" algn="l">
              <a:lnSpc>
                <a:spcPct val="100000"/>
              </a:lnSpc>
              <a:spcBef>
                <a:spcPts val="0"/>
              </a:spcBef>
              <a:spcAft>
                <a:spcPts val="0"/>
              </a:spcAft>
              <a:buNone/>
            </a:pPr>
            <a:r>
              <a:t/>
            </a:r>
            <a:endParaRPr>
              <a:solidFill>
                <a:srgbClr val="00FF00"/>
              </a:solidFill>
            </a:endParaRPr>
          </a:p>
          <a:p>
            <a:pPr indent="-330200" lvl="0" marL="457200" rtl="0" algn="l">
              <a:lnSpc>
                <a:spcPct val="100000"/>
              </a:lnSpc>
              <a:spcBef>
                <a:spcPts val="0"/>
              </a:spcBef>
              <a:spcAft>
                <a:spcPts val="0"/>
              </a:spcAft>
              <a:buClr>
                <a:srgbClr val="00FF00"/>
              </a:buClr>
              <a:buSzPts val="1600"/>
              <a:buFont typeface="Courier New"/>
              <a:buChar char="●"/>
            </a:pPr>
            <a:r>
              <a:rPr b="1" lang="en">
                <a:solidFill>
                  <a:srgbClr val="00FF00"/>
                </a:solidFill>
              </a:rPr>
              <a:t>What topics CS club will be focused on this year</a:t>
            </a:r>
            <a:endParaRPr b="1">
              <a:solidFill>
                <a:srgbClr val="00FF00"/>
              </a:solidFill>
            </a:endParaRPr>
          </a:p>
          <a:p>
            <a:pPr indent="-330200" lvl="1" marL="914400" rtl="0" algn="l">
              <a:spcBef>
                <a:spcPts val="0"/>
              </a:spcBef>
              <a:spcAft>
                <a:spcPts val="0"/>
              </a:spcAft>
              <a:buClr>
                <a:srgbClr val="00FF00"/>
              </a:buClr>
              <a:buSzPts val="1600"/>
              <a:buFont typeface="Courier New"/>
              <a:buChar char="○"/>
            </a:pPr>
            <a:r>
              <a:rPr lang="en">
                <a:solidFill>
                  <a:srgbClr val="00FF00"/>
                </a:solidFill>
              </a:rPr>
              <a:t>After the meeting a poll will be posted regarding the topics in this presentation. Please vote on the choices you are interested in learning about!  </a:t>
            </a:r>
            <a:endParaRPr>
              <a:solidFill>
                <a:srgbClr val="00FF00"/>
              </a:solidFill>
            </a:endParaRPr>
          </a:p>
          <a:p>
            <a:pPr indent="-330200" lvl="0" marL="457200" rtl="0" algn="l">
              <a:lnSpc>
                <a:spcPct val="100000"/>
              </a:lnSpc>
              <a:spcBef>
                <a:spcPts val="0"/>
              </a:spcBef>
              <a:spcAft>
                <a:spcPts val="0"/>
              </a:spcAft>
              <a:buClr>
                <a:srgbClr val="00FF00"/>
              </a:buClr>
              <a:buSzPts val="1600"/>
              <a:buFont typeface="Courier New"/>
              <a:buChar char="●"/>
            </a:pPr>
            <a:r>
              <a:rPr b="1" lang="en">
                <a:solidFill>
                  <a:srgbClr val="00FF00"/>
                </a:solidFill>
              </a:rPr>
              <a:t>We will also start learning about competitive programming!</a:t>
            </a:r>
            <a:endParaRPr b="1">
              <a:solidFill>
                <a:srgbClr val="00FF00"/>
              </a:solidFill>
            </a:endParaRPr>
          </a:p>
          <a:p>
            <a:pPr indent="-330200" lvl="1" marL="914400" rtl="0" algn="l">
              <a:spcBef>
                <a:spcPts val="0"/>
              </a:spcBef>
              <a:spcAft>
                <a:spcPts val="0"/>
              </a:spcAft>
              <a:buClr>
                <a:srgbClr val="00FF00"/>
              </a:buClr>
              <a:buSzPts val="1600"/>
              <a:buFont typeface="Courier New"/>
              <a:buChar char="○"/>
            </a:pPr>
            <a:r>
              <a:rPr lang="en">
                <a:solidFill>
                  <a:srgbClr val="00FF00"/>
                </a:solidFill>
              </a:rPr>
              <a:t>Set up an account </a:t>
            </a:r>
            <a:endParaRPr>
              <a:solidFill>
                <a:srgbClr val="00FF00"/>
              </a:solidFill>
            </a:endParaRPr>
          </a:p>
          <a:p>
            <a:pPr indent="-330200" lvl="1" marL="914400" rtl="0" algn="l">
              <a:spcBef>
                <a:spcPts val="0"/>
              </a:spcBef>
              <a:spcAft>
                <a:spcPts val="0"/>
              </a:spcAft>
              <a:buClr>
                <a:srgbClr val="00FF00"/>
              </a:buClr>
              <a:buSzPts val="1600"/>
              <a:buFont typeface="Courier New"/>
              <a:buChar char="○"/>
            </a:pPr>
            <a:r>
              <a:rPr lang="en">
                <a:solidFill>
                  <a:srgbClr val="00FF00"/>
                </a:solidFill>
              </a:rPr>
              <a:t>How to read/understand problem statements</a:t>
            </a:r>
            <a:endParaRPr>
              <a:solidFill>
                <a:srgbClr val="00FF00"/>
              </a:solidFill>
            </a:endParaRPr>
          </a:p>
          <a:p>
            <a:pPr indent="-330200" lvl="1" marL="914400" rtl="0" algn="l">
              <a:spcBef>
                <a:spcPts val="0"/>
              </a:spcBef>
              <a:spcAft>
                <a:spcPts val="0"/>
              </a:spcAft>
              <a:buClr>
                <a:srgbClr val="00FF00"/>
              </a:buClr>
              <a:buSzPts val="1600"/>
              <a:buFont typeface="Courier New"/>
              <a:buChar char="○"/>
            </a:pPr>
            <a:r>
              <a:rPr lang="en">
                <a:solidFill>
                  <a:srgbClr val="00FF00"/>
                </a:solidFill>
              </a:rPr>
              <a:t>Example of a problem and solution </a:t>
            </a:r>
            <a:endParaRPr>
              <a:solidFill>
                <a:srgbClr val="00FF00"/>
              </a:solidFill>
            </a:endParaRPr>
          </a:p>
          <a:p>
            <a:pPr indent="0" lvl="0" marL="0" rtl="0" algn="l">
              <a:lnSpc>
                <a:spcPct val="100000"/>
              </a:lnSpc>
              <a:spcBef>
                <a:spcPts val="0"/>
              </a:spcBef>
              <a:spcAft>
                <a:spcPts val="0"/>
              </a:spcAft>
              <a:buNone/>
            </a:pPr>
            <a:r>
              <a:t/>
            </a:r>
            <a:endParaRPr>
              <a:solidFill>
                <a:srgbClr val="00FF00"/>
              </a:solidFill>
            </a:endParaRPr>
          </a:p>
          <a:p>
            <a:pPr indent="0" lvl="0" marL="0" rtl="0" algn="l">
              <a:lnSpc>
                <a:spcPct val="100000"/>
              </a:lnSpc>
              <a:spcBef>
                <a:spcPts val="0"/>
              </a:spcBef>
              <a:spcAft>
                <a:spcPts val="0"/>
              </a:spcAft>
              <a:buNone/>
            </a:pPr>
            <a:r>
              <a:rPr b="1" lang="en">
                <a:solidFill>
                  <a:srgbClr val="00FF00"/>
                </a:solidFill>
              </a:rPr>
              <a:t>NOTE</a:t>
            </a:r>
            <a:r>
              <a:rPr lang="en">
                <a:solidFill>
                  <a:srgbClr val="00FF00"/>
                </a:solidFill>
              </a:rPr>
              <a:t>: </a:t>
            </a:r>
            <a:endParaRPr>
              <a:solidFill>
                <a:srgbClr val="00FF00"/>
              </a:solidFill>
            </a:endParaRPr>
          </a:p>
          <a:p>
            <a:pPr indent="457200" lvl="0" marL="0" rtl="0" algn="l">
              <a:lnSpc>
                <a:spcPct val="100000"/>
              </a:lnSpc>
              <a:spcBef>
                <a:spcPts val="0"/>
              </a:spcBef>
              <a:spcAft>
                <a:spcPts val="0"/>
              </a:spcAft>
              <a:buNone/>
            </a:pPr>
            <a:r>
              <a:rPr lang="en">
                <a:solidFill>
                  <a:srgbClr val="00FF00"/>
                </a:solidFill>
              </a:rPr>
              <a:t>A </a:t>
            </a:r>
            <a:r>
              <a:rPr b="1" i="1" lang="en" u="sng">
                <a:solidFill>
                  <a:srgbClr val="00FF00"/>
                </a:solidFill>
              </a:rPr>
              <a:t>signup </a:t>
            </a:r>
            <a:r>
              <a:rPr b="1" i="1" lang="en" u="sng">
                <a:solidFill>
                  <a:srgbClr val="00FF00"/>
                </a:solidFill>
              </a:rPr>
              <a:t>form</a:t>
            </a:r>
            <a:r>
              <a:rPr lang="en">
                <a:solidFill>
                  <a:srgbClr val="00FF00"/>
                </a:solidFill>
              </a:rPr>
              <a:t> for computer science club will be posted alongside the poll after </a:t>
            </a:r>
            <a:r>
              <a:rPr b="1" i="1" lang="en" u="sng">
                <a:solidFill>
                  <a:srgbClr val="00FF00"/>
                </a:solidFill>
              </a:rPr>
              <a:t>today's</a:t>
            </a:r>
            <a:r>
              <a:rPr b="1" i="1" lang="en" u="sng">
                <a:solidFill>
                  <a:srgbClr val="00FF00"/>
                </a:solidFill>
              </a:rPr>
              <a:t> meeting</a:t>
            </a:r>
            <a:r>
              <a:rPr lang="en">
                <a:solidFill>
                  <a:srgbClr val="00FF00"/>
                </a:solidFill>
              </a:rPr>
              <a:t>! Please remember to fill it out before next Monday! </a:t>
            </a:r>
            <a:endParaRPr>
              <a:solidFill>
                <a:srgbClr val="00FF00"/>
              </a:solidFill>
            </a:endParaRPr>
          </a:p>
          <a:p>
            <a:pPr indent="0" lvl="0" marL="0" rtl="0" algn="l">
              <a:spcBef>
                <a:spcPts val="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193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Solutions</a:t>
            </a:r>
            <a:endParaRPr/>
          </a:p>
        </p:txBody>
      </p:sp>
      <p:sp>
        <p:nvSpPr>
          <p:cNvPr id="184" name="Google Shape;184;p32"/>
          <p:cNvSpPr txBox="1"/>
          <p:nvPr>
            <p:ph idx="1" type="body"/>
          </p:nvPr>
        </p:nvSpPr>
        <p:spPr>
          <a:xfrm>
            <a:off x="155400" y="766100"/>
            <a:ext cx="4416600" cy="41097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a:solidFill>
                  <a:srgbClr val="00FF00"/>
                </a:solidFill>
              </a:rPr>
              <a:t>Python</a:t>
            </a:r>
            <a:endParaRPr b="1">
              <a:solidFill>
                <a:srgbClr val="00FF00"/>
              </a:solidFill>
            </a:endParaRPr>
          </a:p>
          <a:p>
            <a:pPr indent="0" lvl="0" marL="0" marR="0" rtl="0" algn="ctr">
              <a:lnSpc>
                <a:spcPct val="100000"/>
              </a:lnSpc>
              <a:spcBef>
                <a:spcPts val="0"/>
              </a:spcBef>
              <a:spcAft>
                <a:spcPts val="0"/>
              </a:spcAft>
              <a:buNone/>
            </a:pPr>
            <a:r>
              <a:t/>
            </a:r>
            <a:endParaRPr b="1">
              <a:solidFill>
                <a:srgbClr val="00FF00"/>
              </a:solidFill>
            </a:endParaRPr>
          </a:p>
          <a:p>
            <a:pPr indent="0" lvl="0" marL="0" rtl="0" algn="l">
              <a:lnSpc>
                <a:spcPct val="146250"/>
              </a:lnSpc>
              <a:spcBef>
                <a:spcPts val="0"/>
              </a:spcBef>
              <a:spcAft>
                <a:spcPts val="0"/>
              </a:spcAft>
              <a:buNone/>
            </a:pPr>
            <a:r>
              <a:rPr lang="en" sz="1500">
                <a:solidFill>
                  <a:srgbClr val="ECEFF1"/>
                </a:solidFill>
                <a:latin typeface="Roboto Mono"/>
                <a:ea typeface="Roboto Mono"/>
                <a:cs typeface="Roboto Mono"/>
                <a:sym typeface="Roboto Mono"/>
              </a:rPr>
              <a:t>nums=</a:t>
            </a:r>
            <a:r>
              <a:rPr lang="en" sz="1500">
                <a:solidFill>
                  <a:srgbClr val="CE93D8"/>
                </a:solidFill>
                <a:latin typeface="Roboto Mono"/>
                <a:ea typeface="Roboto Mono"/>
                <a:cs typeface="Roboto Mono"/>
                <a:sym typeface="Roboto Mono"/>
              </a:rPr>
              <a:t>set</a:t>
            </a:r>
            <a:r>
              <a:rPr lang="en" sz="1500">
                <a:solidFill>
                  <a:srgbClr val="ECEFF1"/>
                </a:solidFill>
                <a:latin typeface="Roboto Mono"/>
                <a:ea typeface="Roboto Mono"/>
                <a:cs typeface="Roboto Mono"/>
                <a:sym typeface="Roboto Mono"/>
              </a:rPr>
              <a:t>()</a:t>
            </a:r>
            <a:endParaRPr sz="1500">
              <a:solidFill>
                <a:srgbClr val="ECEFF1"/>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500">
                <a:solidFill>
                  <a:srgbClr val="ECEFF1"/>
                </a:solidFill>
                <a:latin typeface="Roboto Mono"/>
                <a:ea typeface="Roboto Mono"/>
                <a:cs typeface="Roboto Mono"/>
                <a:sym typeface="Roboto Mono"/>
              </a:rPr>
              <a:t>n=</a:t>
            </a:r>
            <a:r>
              <a:rPr lang="en" sz="1500">
                <a:solidFill>
                  <a:srgbClr val="CE93D8"/>
                </a:solidFill>
                <a:latin typeface="Roboto Mono"/>
                <a:ea typeface="Roboto Mono"/>
                <a:cs typeface="Roboto Mono"/>
                <a:sym typeface="Roboto Mono"/>
              </a:rPr>
              <a:t>int</a:t>
            </a:r>
            <a:r>
              <a:rPr lang="en" sz="1500">
                <a:solidFill>
                  <a:srgbClr val="ECEFF1"/>
                </a:solidFill>
                <a:latin typeface="Roboto Mono"/>
                <a:ea typeface="Roboto Mono"/>
                <a:cs typeface="Roboto Mono"/>
                <a:sym typeface="Roboto Mono"/>
              </a:rPr>
              <a:t>(</a:t>
            </a:r>
            <a:r>
              <a:rPr lang="en" sz="1500">
                <a:solidFill>
                  <a:srgbClr val="CE93D8"/>
                </a:solidFill>
                <a:latin typeface="Roboto Mono"/>
                <a:ea typeface="Roboto Mono"/>
                <a:cs typeface="Roboto Mono"/>
                <a:sym typeface="Roboto Mono"/>
              </a:rPr>
              <a:t>input</a:t>
            </a:r>
            <a:r>
              <a:rPr lang="en" sz="1500">
                <a:solidFill>
                  <a:srgbClr val="ECEFF1"/>
                </a:solidFill>
                <a:latin typeface="Roboto Mono"/>
                <a:ea typeface="Roboto Mono"/>
                <a:cs typeface="Roboto Mono"/>
                <a:sym typeface="Roboto Mono"/>
              </a:rPr>
              <a:t>())</a:t>
            </a:r>
            <a:endParaRPr sz="1500">
              <a:solidFill>
                <a:srgbClr val="ECEFF1"/>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500">
                <a:solidFill>
                  <a:srgbClr val="4DD0E1"/>
                </a:solidFill>
                <a:latin typeface="Roboto Mono"/>
                <a:ea typeface="Roboto Mono"/>
                <a:cs typeface="Roboto Mono"/>
                <a:sym typeface="Roboto Mono"/>
              </a:rPr>
              <a:t>for</a:t>
            </a:r>
            <a:r>
              <a:rPr lang="en" sz="1500">
                <a:solidFill>
                  <a:srgbClr val="ECEFF1"/>
                </a:solidFill>
                <a:latin typeface="Roboto Mono"/>
                <a:ea typeface="Roboto Mono"/>
                <a:cs typeface="Roboto Mono"/>
                <a:sym typeface="Roboto Mono"/>
              </a:rPr>
              <a:t> i </a:t>
            </a:r>
            <a:r>
              <a:rPr lang="en" sz="1500">
                <a:solidFill>
                  <a:srgbClr val="4DD0E1"/>
                </a:solidFill>
                <a:latin typeface="Roboto Mono"/>
                <a:ea typeface="Roboto Mono"/>
                <a:cs typeface="Roboto Mono"/>
                <a:sym typeface="Roboto Mono"/>
              </a:rPr>
              <a:t>in</a:t>
            </a:r>
            <a:r>
              <a:rPr lang="en" sz="1500">
                <a:solidFill>
                  <a:srgbClr val="ECEFF1"/>
                </a:solidFill>
                <a:latin typeface="Roboto Mono"/>
                <a:ea typeface="Roboto Mono"/>
                <a:cs typeface="Roboto Mono"/>
                <a:sym typeface="Roboto Mono"/>
              </a:rPr>
              <a:t> </a:t>
            </a:r>
            <a:r>
              <a:rPr lang="en" sz="1500">
                <a:solidFill>
                  <a:srgbClr val="CE93D8"/>
                </a:solidFill>
                <a:latin typeface="Roboto Mono"/>
                <a:ea typeface="Roboto Mono"/>
                <a:cs typeface="Roboto Mono"/>
                <a:sym typeface="Roboto Mono"/>
              </a:rPr>
              <a:t>range</a:t>
            </a:r>
            <a:r>
              <a:rPr lang="en" sz="1500">
                <a:solidFill>
                  <a:srgbClr val="ECEFF1"/>
                </a:solidFill>
                <a:latin typeface="Roboto Mono"/>
                <a:ea typeface="Roboto Mono"/>
                <a:cs typeface="Roboto Mono"/>
                <a:sym typeface="Roboto Mono"/>
              </a:rPr>
              <a:t>(n):</a:t>
            </a:r>
            <a:endParaRPr sz="1500">
              <a:solidFill>
                <a:srgbClr val="ECEFF1"/>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500">
                <a:solidFill>
                  <a:srgbClr val="ECEFF1"/>
                </a:solidFill>
                <a:latin typeface="Roboto Mono"/>
                <a:ea typeface="Roboto Mono"/>
                <a:cs typeface="Roboto Mono"/>
                <a:sym typeface="Roboto Mono"/>
              </a:rPr>
              <a:t>    num=</a:t>
            </a:r>
            <a:r>
              <a:rPr lang="en" sz="1500">
                <a:solidFill>
                  <a:srgbClr val="CE93D8"/>
                </a:solidFill>
                <a:latin typeface="Roboto Mono"/>
                <a:ea typeface="Roboto Mono"/>
                <a:cs typeface="Roboto Mono"/>
                <a:sym typeface="Roboto Mono"/>
              </a:rPr>
              <a:t>int</a:t>
            </a:r>
            <a:r>
              <a:rPr lang="en" sz="1500">
                <a:solidFill>
                  <a:srgbClr val="ECEFF1"/>
                </a:solidFill>
                <a:latin typeface="Roboto Mono"/>
                <a:ea typeface="Roboto Mono"/>
                <a:cs typeface="Roboto Mono"/>
                <a:sym typeface="Roboto Mono"/>
              </a:rPr>
              <a:t>(</a:t>
            </a:r>
            <a:r>
              <a:rPr lang="en" sz="1500">
                <a:solidFill>
                  <a:srgbClr val="CE93D8"/>
                </a:solidFill>
                <a:latin typeface="Roboto Mono"/>
                <a:ea typeface="Roboto Mono"/>
                <a:cs typeface="Roboto Mono"/>
                <a:sym typeface="Roboto Mono"/>
              </a:rPr>
              <a:t>input</a:t>
            </a:r>
            <a:r>
              <a:rPr lang="en" sz="1500">
                <a:solidFill>
                  <a:srgbClr val="ECEFF1"/>
                </a:solidFill>
                <a:latin typeface="Roboto Mono"/>
                <a:ea typeface="Roboto Mono"/>
                <a:cs typeface="Roboto Mono"/>
                <a:sym typeface="Roboto Mono"/>
              </a:rPr>
              <a:t>())</a:t>
            </a:r>
            <a:endParaRPr sz="1500">
              <a:solidFill>
                <a:srgbClr val="ECEFF1"/>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500">
                <a:solidFill>
                  <a:srgbClr val="ECEFF1"/>
                </a:solidFill>
                <a:latin typeface="Roboto Mono"/>
                <a:ea typeface="Roboto Mono"/>
                <a:cs typeface="Roboto Mono"/>
                <a:sym typeface="Roboto Mono"/>
              </a:rPr>
              <a:t>    nums.add(num)</a:t>
            </a:r>
            <a:endParaRPr sz="1500">
              <a:solidFill>
                <a:srgbClr val="ECEFF1"/>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500">
                <a:solidFill>
                  <a:srgbClr val="4DD0E1"/>
                </a:solidFill>
                <a:latin typeface="Roboto Mono"/>
                <a:ea typeface="Roboto Mono"/>
                <a:cs typeface="Roboto Mono"/>
                <a:sym typeface="Roboto Mono"/>
              </a:rPr>
              <a:t>print</a:t>
            </a:r>
            <a:r>
              <a:rPr lang="en" sz="1500">
                <a:solidFill>
                  <a:srgbClr val="ECEFF1"/>
                </a:solidFill>
                <a:latin typeface="Roboto Mono"/>
                <a:ea typeface="Roboto Mono"/>
                <a:cs typeface="Roboto Mono"/>
                <a:sym typeface="Roboto Mono"/>
              </a:rPr>
              <a:t>(</a:t>
            </a:r>
            <a:r>
              <a:rPr lang="en" sz="1500">
                <a:solidFill>
                  <a:srgbClr val="CE93D8"/>
                </a:solidFill>
                <a:latin typeface="Roboto Mono"/>
                <a:ea typeface="Roboto Mono"/>
                <a:cs typeface="Roboto Mono"/>
                <a:sym typeface="Roboto Mono"/>
              </a:rPr>
              <a:t>len</a:t>
            </a:r>
            <a:r>
              <a:rPr lang="en" sz="1500">
                <a:solidFill>
                  <a:srgbClr val="ECEFF1"/>
                </a:solidFill>
                <a:latin typeface="Roboto Mono"/>
                <a:ea typeface="Roboto Mono"/>
                <a:cs typeface="Roboto Mono"/>
                <a:sym typeface="Roboto Mono"/>
              </a:rPr>
              <a:t>(nums))</a:t>
            </a:r>
            <a:endParaRPr sz="1500">
              <a:solidFill>
                <a:srgbClr val="ECEFF1"/>
              </a:solidFill>
              <a:latin typeface="Roboto Mono"/>
              <a:ea typeface="Roboto Mono"/>
              <a:cs typeface="Roboto Mono"/>
              <a:sym typeface="Roboto Mono"/>
            </a:endParaRPr>
          </a:p>
          <a:p>
            <a:pPr indent="0" lvl="0" marL="0" rtl="0" algn="l">
              <a:lnSpc>
                <a:spcPct val="146250"/>
              </a:lnSpc>
              <a:spcBef>
                <a:spcPts val="0"/>
              </a:spcBef>
              <a:spcAft>
                <a:spcPts val="0"/>
              </a:spcAft>
              <a:buNone/>
            </a:pPr>
            <a:r>
              <a:t/>
            </a:r>
            <a:endParaRPr sz="15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t/>
            </a:r>
            <a:endParaRPr>
              <a:solidFill>
                <a:srgbClr val="00FF00"/>
              </a:solidFill>
            </a:endParaRPr>
          </a:p>
        </p:txBody>
      </p:sp>
      <p:sp>
        <p:nvSpPr>
          <p:cNvPr id="185" name="Google Shape;185;p32"/>
          <p:cNvSpPr txBox="1"/>
          <p:nvPr>
            <p:ph idx="1" type="body"/>
          </p:nvPr>
        </p:nvSpPr>
        <p:spPr>
          <a:xfrm>
            <a:off x="4572000" y="766100"/>
            <a:ext cx="4416600" cy="41097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a:solidFill>
                  <a:srgbClr val="00FF00"/>
                </a:solidFill>
              </a:rPr>
              <a:t>C++</a:t>
            </a:r>
            <a:endParaRPr b="1">
              <a:solidFill>
                <a:srgbClr val="00FF00"/>
              </a:solidFill>
            </a:endParaRPr>
          </a:p>
          <a:p>
            <a:pPr indent="0" lvl="0" marL="0" marR="0" rtl="0" algn="ctr">
              <a:lnSpc>
                <a:spcPct val="100000"/>
              </a:lnSpc>
              <a:spcBef>
                <a:spcPts val="0"/>
              </a:spcBef>
              <a:spcAft>
                <a:spcPts val="0"/>
              </a:spcAft>
              <a:buNone/>
            </a:pPr>
            <a:r>
              <a:t/>
            </a:r>
            <a:endParaRPr b="1">
              <a:solidFill>
                <a:srgbClr val="00FF00"/>
              </a:solidFill>
            </a:endParaRPr>
          </a:p>
          <a:p>
            <a:pPr indent="0" lvl="0" marL="0" rtl="0" algn="l">
              <a:lnSpc>
                <a:spcPct val="146250"/>
              </a:lnSpc>
              <a:spcBef>
                <a:spcPts val="0"/>
              </a:spcBef>
              <a:spcAft>
                <a:spcPts val="0"/>
              </a:spcAft>
              <a:buNone/>
            </a:pPr>
            <a:r>
              <a:rPr lang="en" sz="1200">
                <a:solidFill>
                  <a:srgbClr val="4DD0E1"/>
                </a:solidFill>
                <a:latin typeface="Roboto Mono"/>
                <a:ea typeface="Roboto Mono"/>
                <a:cs typeface="Roboto Mono"/>
                <a:sym typeface="Roboto Mono"/>
              </a:rPr>
              <a:t>#include </a:t>
            </a:r>
            <a:r>
              <a:rPr lang="en" sz="1200">
                <a:solidFill>
                  <a:srgbClr val="9CCC65"/>
                </a:solidFill>
                <a:latin typeface="Roboto Mono"/>
                <a:ea typeface="Roboto Mono"/>
                <a:cs typeface="Roboto Mono"/>
                <a:sym typeface="Roboto Mono"/>
              </a:rPr>
              <a:t>&lt;bits/stdc++.h&gt;</a:t>
            </a:r>
            <a:endParaRPr sz="1200">
              <a:solidFill>
                <a:srgbClr val="ECEFF1"/>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200">
                <a:solidFill>
                  <a:srgbClr val="4DD0E1"/>
                </a:solidFill>
                <a:latin typeface="Roboto Mono"/>
                <a:ea typeface="Roboto Mono"/>
                <a:cs typeface="Roboto Mono"/>
                <a:sym typeface="Roboto Mono"/>
              </a:rPr>
              <a:t>using</a:t>
            </a:r>
            <a:r>
              <a:rPr lang="en" sz="1200">
                <a:solidFill>
                  <a:srgbClr val="ECEFF1"/>
                </a:solidFill>
                <a:latin typeface="Roboto Mono"/>
                <a:ea typeface="Roboto Mono"/>
                <a:cs typeface="Roboto Mono"/>
                <a:sym typeface="Roboto Mono"/>
              </a:rPr>
              <a:t> </a:t>
            </a:r>
            <a:r>
              <a:rPr lang="en" sz="1200">
                <a:solidFill>
                  <a:srgbClr val="4DD0E1"/>
                </a:solidFill>
                <a:latin typeface="Roboto Mono"/>
                <a:ea typeface="Roboto Mono"/>
                <a:cs typeface="Roboto Mono"/>
                <a:sym typeface="Roboto Mono"/>
              </a:rPr>
              <a:t>namespace</a:t>
            </a:r>
            <a:r>
              <a:rPr lang="en" sz="1200">
                <a:solidFill>
                  <a:srgbClr val="ECEFF1"/>
                </a:solidFill>
                <a:latin typeface="Roboto Mono"/>
                <a:ea typeface="Roboto Mono"/>
                <a:cs typeface="Roboto Mono"/>
                <a:sym typeface="Roboto Mono"/>
              </a:rPr>
              <a:t> std;</a:t>
            </a:r>
            <a:endParaRPr sz="1200">
              <a:solidFill>
                <a:srgbClr val="ECEFF1"/>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200">
                <a:solidFill>
                  <a:srgbClr val="ECEFF1"/>
                </a:solidFill>
                <a:latin typeface="Roboto Mono"/>
                <a:ea typeface="Roboto Mono"/>
                <a:cs typeface="Roboto Mono"/>
                <a:sym typeface="Roboto Mono"/>
              </a:rPr>
              <a:t>set&lt;</a:t>
            </a:r>
            <a:r>
              <a:rPr lang="en" sz="1200">
                <a:solidFill>
                  <a:srgbClr val="4DD0E1"/>
                </a:solidFill>
                <a:latin typeface="Roboto Mono"/>
                <a:ea typeface="Roboto Mono"/>
                <a:cs typeface="Roboto Mono"/>
                <a:sym typeface="Roboto Mono"/>
              </a:rPr>
              <a:t>int</a:t>
            </a:r>
            <a:r>
              <a:rPr lang="en" sz="1200">
                <a:solidFill>
                  <a:srgbClr val="ECEFF1"/>
                </a:solidFill>
                <a:latin typeface="Roboto Mono"/>
                <a:ea typeface="Roboto Mono"/>
                <a:cs typeface="Roboto Mono"/>
                <a:sym typeface="Roboto Mono"/>
              </a:rPr>
              <a:t>&gt; nums; </a:t>
            </a:r>
            <a:endParaRPr sz="1200">
              <a:solidFill>
                <a:srgbClr val="ECEFF1"/>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200">
                <a:solidFill>
                  <a:srgbClr val="4DD0E1"/>
                </a:solidFill>
                <a:latin typeface="Roboto Mono"/>
                <a:ea typeface="Roboto Mono"/>
                <a:cs typeface="Roboto Mono"/>
                <a:sym typeface="Roboto Mono"/>
              </a:rPr>
              <a:t>int</a:t>
            </a:r>
            <a:r>
              <a:rPr lang="en" sz="1200">
                <a:solidFill>
                  <a:srgbClr val="ECEFF1"/>
                </a:solidFill>
                <a:latin typeface="Roboto Mono"/>
                <a:ea typeface="Roboto Mono"/>
                <a:cs typeface="Roboto Mono"/>
                <a:sym typeface="Roboto Mono"/>
              </a:rPr>
              <a:t> main() {</a:t>
            </a:r>
            <a:endParaRPr sz="1200">
              <a:solidFill>
                <a:srgbClr val="ECEFF1"/>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200">
                <a:solidFill>
                  <a:srgbClr val="ECEFF1"/>
                </a:solidFill>
                <a:latin typeface="Roboto Mono"/>
                <a:ea typeface="Roboto Mono"/>
                <a:cs typeface="Roboto Mono"/>
                <a:sym typeface="Roboto Mono"/>
              </a:rPr>
              <a:t>    </a:t>
            </a:r>
            <a:r>
              <a:rPr lang="en" sz="1200">
                <a:solidFill>
                  <a:srgbClr val="4DD0E1"/>
                </a:solidFill>
                <a:latin typeface="Roboto Mono"/>
                <a:ea typeface="Roboto Mono"/>
                <a:cs typeface="Roboto Mono"/>
                <a:sym typeface="Roboto Mono"/>
              </a:rPr>
              <a:t>int</a:t>
            </a:r>
            <a:r>
              <a:rPr lang="en" sz="1200">
                <a:solidFill>
                  <a:srgbClr val="ECEFF1"/>
                </a:solidFill>
                <a:latin typeface="Roboto Mono"/>
                <a:ea typeface="Roboto Mono"/>
                <a:cs typeface="Roboto Mono"/>
                <a:sym typeface="Roboto Mono"/>
              </a:rPr>
              <a:t> n; cin &gt;&gt; n; </a:t>
            </a:r>
            <a:endParaRPr sz="1200">
              <a:solidFill>
                <a:srgbClr val="ECEFF1"/>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200">
                <a:solidFill>
                  <a:srgbClr val="ECEFF1"/>
                </a:solidFill>
                <a:latin typeface="Roboto Mono"/>
                <a:ea typeface="Roboto Mono"/>
                <a:cs typeface="Roboto Mono"/>
                <a:sym typeface="Roboto Mono"/>
              </a:rPr>
              <a:t>    </a:t>
            </a:r>
            <a:r>
              <a:rPr lang="en" sz="1200">
                <a:solidFill>
                  <a:srgbClr val="4DD0E1"/>
                </a:solidFill>
                <a:latin typeface="Roboto Mono"/>
                <a:ea typeface="Roboto Mono"/>
                <a:cs typeface="Roboto Mono"/>
                <a:sym typeface="Roboto Mono"/>
              </a:rPr>
              <a:t>for</a:t>
            </a:r>
            <a:r>
              <a:rPr lang="en" sz="1200">
                <a:solidFill>
                  <a:srgbClr val="ECEFF1"/>
                </a:solidFill>
                <a:latin typeface="Roboto Mono"/>
                <a:ea typeface="Roboto Mono"/>
                <a:cs typeface="Roboto Mono"/>
                <a:sym typeface="Roboto Mono"/>
              </a:rPr>
              <a:t>(</a:t>
            </a:r>
            <a:r>
              <a:rPr lang="en" sz="1200">
                <a:solidFill>
                  <a:srgbClr val="4DD0E1"/>
                </a:solidFill>
                <a:latin typeface="Roboto Mono"/>
                <a:ea typeface="Roboto Mono"/>
                <a:cs typeface="Roboto Mono"/>
                <a:sym typeface="Roboto Mono"/>
              </a:rPr>
              <a:t>int</a:t>
            </a:r>
            <a:r>
              <a:rPr lang="en" sz="1200">
                <a:solidFill>
                  <a:srgbClr val="ECEFF1"/>
                </a:solidFill>
                <a:latin typeface="Roboto Mono"/>
                <a:ea typeface="Roboto Mono"/>
                <a:cs typeface="Roboto Mono"/>
                <a:sym typeface="Roboto Mono"/>
              </a:rPr>
              <a:t> i=</a:t>
            </a:r>
            <a:r>
              <a:rPr lang="en" sz="1200">
                <a:solidFill>
                  <a:srgbClr val="FBC02D"/>
                </a:solidFill>
                <a:latin typeface="Roboto Mono"/>
                <a:ea typeface="Roboto Mono"/>
                <a:cs typeface="Roboto Mono"/>
                <a:sym typeface="Roboto Mono"/>
              </a:rPr>
              <a:t>0</a:t>
            </a:r>
            <a:r>
              <a:rPr lang="en" sz="1200">
                <a:solidFill>
                  <a:srgbClr val="ECEFF1"/>
                </a:solidFill>
                <a:latin typeface="Roboto Mono"/>
                <a:ea typeface="Roboto Mono"/>
                <a:cs typeface="Roboto Mono"/>
                <a:sym typeface="Roboto Mono"/>
              </a:rPr>
              <a:t>;i&lt;n;i++){</a:t>
            </a:r>
            <a:endParaRPr sz="1200">
              <a:solidFill>
                <a:srgbClr val="ECEFF1"/>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200">
                <a:solidFill>
                  <a:srgbClr val="ECEFF1"/>
                </a:solidFill>
                <a:latin typeface="Roboto Mono"/>
                <a:ea typeface="Roboto Mono"/>
                <a:cs typeface="Roboto Mono"/>
                <a:sym typeface="Roboto Mono"/>
              </a:rPr>
              <a:t>        </a:t>
            </a:r>
            <a:r>
              <a:rPr lang="en" sz="1200">
                <a:solidFill>
                  <a:srgbClr val="4DD0E1"/>
                </a:solidFill>
                <a:latin typeface="Roboto Mono"/>
                <a:ea typeface="Roboto Mono"/>
                <a:cs typeface="Roboto Mono"/>
                <a:sym typeface="Roboto Mono"/>
              </a:rPr>
              <a:t>int</a:t>
            </a:r>
            <a:r>
              <a:rPr lang="en" sz="1200">
                <a:solidFill>
                  <a:srgbClr val="ECEFF1"/>
                </a:solidFill>
                <a:latin typeface="Roboto Mono"/>
                <a:ea typeface="Roboto Mono"/>
                <a:cs typeface="Roboto Mono"/>
                <a:sym typeface="Roboto Mono"/>
              </a:rPr>
              <a:t> num; cin &gt;&gt; num;</a:t>
            </a:r>
            <a:endParaRPr sz="1200">
              <a:solidFill>
                <a:srgbClr val="ECEFF1"/>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200">
                <a:solidFill>
                  <a:srgbClr val="ECEFF1"/>
                </a:solidFill>
                <a:latin typeface="Roboto Mono"/>
                <a:ea typeface="Roboto Mono"/>
                <a:cs typeface="Roboto Mono"/>
                <a:sym typeface="Roboto Mono"/>
              </a:rPr>
              <a:t>        nums.insert(num); </a:t>
            </a:r>
            <a:endParaRPr sz="1200">
              <a:solidFill>
                <a:srgbClr val="ECEFF1"/>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200">
                <a:solidFill>
                  <a:srgbClr val="ECEFF1"/>
                </a:solidFill>
                <a:latin typeface="Roboto Mono"/>
                <a:ea typeface="Roboto Mono"/>
                <a:cs typeface="Roboto Mono"/>
                <a:sym typeface="Roboto Mono"/>
              </a:rPr>
              <a:t>    }</a:t>
            </a:r>
            <a:endParaRPr sz="1200">
              <a:solidFill>
                <a:srgbClr val="ECEFF1"/>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200">
                <a:solidFill>
                  <a:srgbClr val="ECEFF1"/>
                </a:solidFill>
                <a:latin typeface="Roboto Mono"/>
                <a:ea typeface="Roboto Mono"/>
                <a:cs typeface="Roboto Mono"/>
                <a:sym typeface="Roboto Mono"/>
              </a:rPr>
              <a:t>    cout &lt;&lt; nums.size(); </a:t>
            </a:r>
            <a:endParaRPr sz="1200">
              <a:solidFill>
                <a:srgbClr val="ECEFF1"/>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200">
                <a:solidFill>
                  <a:srgbClr val="ECEFF1"/>
                </a:solidFill>
                <a:latin typeface="Roboto Mono"/>
                <a:ea typeface="Roboto Mono"/>
                <a:cs typeface="Roboto Mono"/>
                <a:sym typeface="Roboto Mono"/>
              </a:rPr>
              <a:t>}</a:t>
            </a:r>
            <a:endParaRPr sz="1200">
              <a:solidFill>
                <a:srgbClr val="F06292"/>
              </a:solidFill>
              <a:latin typeface="Roboto Mono"/>
              <a:ea typeface="Roboto Mono"/>
              <a:cs typeface="Roboto Mono"/>
              <a:sym typeface="Roboto Mono"/>
            </a:endParaRPr>
          </a:p>
          <a:p>
            <a:pPr indent="0" lvl="0" marL="0" rtl="0" algn="l">
              <a:lnSpc>
                <a:spcPct val="146250"/>
              </a:lnSpc>
              <a:spcBef>
                <a:spcPts val="0"/>
              </a:spcBef>
              <a:spcAft>
                <a:spcPts val="0"/>
              </a:spcAft>
              <a:buNone/>
            </a:pPr>
            <a:r>
              <a:t/>
            </a:r>
            <a:endParaRPr sz="15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t/>
            </a:r>
            <a:endParaRPr>
              <a:solidFill>
                <a:srgbClr val="00FF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393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a:t>
            </a:r>
            <a:endParaRPr/>
          </a:p>
        </p:txBody>
      </p:sp>
      <p:sp>
        <p:nvSpPr>
          <p:cNvPr id="191" name="Google Shape;191;p33"/>
          <p:cNvSpPr txBox="1"/>
          <p:nvPr>
            <p:ph idx="1" type="body"/>
          </p:nvPr>
        </p:nvSpPr>
        <p:spPr>
          <a:xfrm>
            <a:off x="311700" y="1054725"/>
            <a:ext cx="8520600" cy="3408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400" u="sng">
                <a:solidFill>
                  <a:schemeClr val="hlink"/>
                </a:solidFill>
                <a:hlinkClick r:id="rId3"/>
              </a:rPr>
              <a:t>https://dmoj.ca/problem/ccc14s3</a:t>
            </a:r>
            <a:r>
              <a:rPr lang="en" sz="1400">
                <a:solidFill>
                  <a:srgbClr val="00FF00"/>
                </a:solidFill>
              </a:rPr>
              <a:t> </a:t>
            </a:r>
            <a:endParaRPr sz="1400">
              <a:solidFill>
                <a:srgbClr val="00FF00"/>
              </a:solidFill>
            </a:endParaRPr>
          </a:p>
          <a:p>
            <a:pPr indent="0" lvl="0" marL="0" marR="0" rtl="0" algn="l">
              <a:lnSpc>
                <a:spcPct val="100000"/>
              </a:lnSpc>
              <a:spcBef>
                <a:spcPts val="0"/>
              </a:spcBef>
              <a:spcAft>
                <a:spcPts val="0"/>
              </a:spcAft>
              <a:buNone/>
            </a:pPr>
            <a:r>
              <a:rPr lang="en" sz="1400">
                <a:solidFill>
                  <a:srgbClr val="00FF00"/>
                </a:solidFill>
              </a:rPr>
              <a:t>CCC '14 S3 - The Geneva Confection (We will be taking this question up next class, so do not worry if you cannot solve it) </a:t>
            </a:r>
            <a:endParaRPr sz="1400">
              <a:solidFill>
                <a:srgbClr val="00FF00"/>
              </a:solidFill>
            </a:endParaRPr>
          </a:p>
          <a:p>
            <a:pPr indent="0" lvl="0" marL="0" marR="0" rtl="0" algn="l">
              <a:lnSpc>
                <a:spcPct val="100000"/>
              </a:lnSpc>
              <a:spcBef>
                <a:spcPts val="0"/>
              </a:spcBef>
              <a:spcAft>
                <a:spcPts val="0"/>
              </a:spcAft>
              <a:buNone/>
            </a:pPr>
            <a:r>
              <a:t/>
            </a:r>
            <a:endParaRPr sz="1400">
              <a:solidFill>
                <a:srgbClr val="00FF00"/>
              </a:solidFill>
            </a:endParaRPr>
          </a:p>
          <a:p>
            <a:pPr indent="0" lvl="0" marL="0" marR="0" rtl="0" algn="l">
              <a:lnSpc>
                <a:spcPct val="100000"/>
              </a:lnSpc>
              <a:spcBef>
                <a:spcPts val="0"/>
              </a:spcBef>
              <a:spcAft>
                <a:spcPts val="0"/>
              </a:spcAft>
              <a:buNone/>
            </a:pPr>
            <a:r>
              <a:t/>
            </a:r>
            <a:endParaRPr sz="1400">
              <a:solidFill>
                <a:srgbClr val="00FF00"/>
              </a:solidFill>
            </a:endParaRPr>
          </a:p>
          <a:p>
            <a:pPr indent="0" lvl="0" marL="0" marR="0" rtl="0" algn="l">
              <a:lnSpc>
                <a:spcPct val="100000"/>
              </a:lnSpc>
              <a:spcBef>
                <a:spcPts val="0"/>
              </a:spcBef>
              <a:spcAft>
                <a:spcPts val="0"/>
              </a:spcAft>
              <a:buNone/>
            </a:pPr>
            <a:r>
              <a:rPr lang="en" sz="1400" u="sng">
                <a:solidFill>
                  <a:schemeClr val="hlink"/>
                </a:solidFill>
                <a:hlinkClick r:id="rId4"/>
              </a:rPr>
              <a:t>https://dmoj.ca/problem/nccc2j1</a:t>
            </a:r>
            <a:endParaRPr sz="1400">
              <a:solidFill>
                <a:srgbClr val="00FF00"/>
              </a:solidFill>
            </a:endParaRPr>
          </a:p>
          <a:p>
            <a:pPr indent="0" lvl="0" marL="0" marR="0" rtl="0" algn="l">
              <a:lnSpc>
                <a:spcPct val="100000"/>
              </a:lnSpc>
              <a:spcBef>
                <a:spcPts val="0"/>
              </a:spcBef>
              <a:spcAft>
                <a:spcPts val="0"/>
              </a:spcAft>
              <a:buNone/>
            </a:pPr>
            <a:r>
              <a:rPr lang="en" sz="1400">
                <a:solidFill>
                  <a:srgbClr val="00FF00"/>
                </a:solidFill>
              </a:rPr>
              <a:t>Mock CCC '18 Contest 2 J1 - An Arithmetic Problem</a:t>
            </a:r>
            <a:endParaRPr sz="1400">
              <a:solidFill>
                <a:srgbClr val="00FF00"/>
              </a:solidFill>
            </a:endParaRPr>
          </a:p>
          <a:p>
            <a:pPr indent="0" lvl="0" marL="0" marR="0" rtl="0" algn="l">
              <a:lnSpc>
                <a:spcPct val="100000"/>
              </a:lnSpc>
              <a:spcBef>
                <a:spcPts val="0"/>
              </a:spcBef>
              <a:spcAft>
                <a:spcPts val="0"/>
              </a:spcAft>
              <a:buNone/>
            </a:pPr>
            <a:r>
              <a:t/>
            </a:r>
            <a:endParaRPr sz="1400">
              <a:solidFill>
                <a:srgbClr val="00FF00"/>
              </a:solidFill>
            </a:endParaRPr>
          </a:p>
          <a:p>
            <a:pPr indent="0" lvl="0" marL="0" marR="0" rtl="0" algn="l">
              <a:lnSpc>
                <a:spcPct val="100000"/>
              </a:lnSpc>
              <a:spcBef>
                <a:spcPts val="0"/>
              </a:spcBef>
              <a:spcAft>
                <a:spcPts val="0"/>
              </a:spcAft>
              <a:buNone/>
            </a:pPr>
            <a:r>
              <a:t/>
            </a:r>
            <a:endParaRPr sz="1400">
              <a:solidFill>
                <a:srgbClr val="00FF00"/>
              </a:solidFill>
            </a:endParaRPr>
          </a:p>
          <a:p>
            <a:pPr indent="0" lvl="0" marL="0" marR="0" rtl="0" algn="l">
              <a:lnSpc>
                <a:spcPct val="100000"/>
              </a:lnSpc>
              <a:spcBef>
                <a:spcPts val="0"/>
              </a:spcBef>
              <a:spcAft>
                <a:spcPts val="0"/>
              </a:spcAft>
              <a:buNone/>
            </a:pPr>
            <a:r>
              <a:rPr lang="en" sz="1400" u="sng">
                <a:solidFill>
                  <a:schemeClr val="hlink"/>
                </a:solidFill>
                <a:hlinkClick r:id="rId5"/>
              </a:rPr>
              <a:t>https://dmoj.ca/problem/dmopc14c2p1</a:t>
            </a:r>
            <a:endParaRPr sz="1400">
              <a:solidFill>
                <a:srgbClr val="00FF00"/>
              </a:solidFill>
            </a:endParaRPr>
          </a:p>
          <a:p>
            <a:pPr indent="0" lvl="0" marL="0" marR="0" rtl="0" algn="l">
              <a:lnSpc>
                <a:spcPct val="100000"/>
              </a:lnSpc>
              <a:spcBef>
                <a:spcPts val="0"/>
              </a:spcBef>
              <a:spcAft>
                <a:spcPts val="0"/>
              </a:spcAft>
              <a:buNone/>
            </a:pPr>
            <a:r>
              <a:rPr lang="en" sz="1400">
                <a:solidFill>
                  <a:srgbClr val="00FF00"/>
                </a:solidFill>
              </a:rPr>
              <a:t>DMOPC '14 Contest 2 P1 - Logging Log</a:t>
            </a:r>
            <a:endParaRPr sz="1400">
              <a:solidFill>
                <a:srgbClr val="00FF00"/>
              </a:solidFill>
            </a:endParaRPr>
          </a:p>
          <a:p>
            <a:pPr indent="0" lvl="0" marL="0" marR="0" rtl="0" algn="l">
              <a:lnSpc>
                <a:spcPct val="100000"/>
              </a:lnSpc>
              <a:spcBef>
                <a:spcPts val="0"/>
              </a:spcBef>
              <a:spcAft>
                <a:spcPts val="0"/>
              </a:spcAft>
              <a:buNone/>
            </a:pPr>
            <a:r>
              <a:t/>
            </a:r>
            <a:endParaRPr sz="1400">
              <a:solidFill>
                <a:srgbClr val="00FF00"/>
              </a:solidFill>
            </a:endParaRPr>
          </a:p>
          <a:p>
            <a:pPr indent="0" lvl="0" marL="0" marR="0" rtl="0" algn="l">
              <a:lnSpc>
                <a:spcPct val="100000"/>
              </a:lnSpc>
              <a:spcBef>
                <a:spcPts val="0"/>
              </a:spcBef>
              <a:spcAft>
                <a:spcPts val="0"/>
              </a:spcAft>
              <a:buNone/>
            </a:pPr>
            <a:r>
              <a:t/>
            </a:r>
            <a:endParaRPr sz="1400">
              <a:solidFill>
                <a:srgbClr val="00FF00"/>
              </a:solidFill>
            </a:endParaRPr>
          </a:p>
          <a:p>
            <a:pPr indent="0" lvl="0" marL="0" marR="0" rtl="0" algn="l">
              <a:lnSpc>
                <a:spcPct val="100000"/>
              </a:lnSpc>
              <a:spcBef>
                <a:spcPts val="0"/>
              </a:spcBef>
              <a:spcAft>
                <a:spcPts val="0"/>
              </a:spcAft>
              <a:buNone/>
            </a:pPr>
            <a:r>
              <a:rPr lang="en" sz="1400" u="sng">
                <a:solidFill>
                  <a:schemeClr val="hlink"/>
                </a:solidFill>
                <a:hlinkClick r:id="rId6"/>
              </a:rPr>
              <a:t>https://dmoj.ca/problem/ccc15s2</a:t>
            </a:r>
            <a:endParaRPr sz="1400">
              <a:solidFill>
                <a:srgbClr val="00FF00"/>
              </a:solidFill>
            </a:endParaRPr>
          </a:p>
          <a:p>
            <a:pPr indent="0" lvl="0" marL="0" marR="0" rtl="0" algn="l">
              <a:lnSpc>
                <a:spcPct val="100000"/>
              </a:lnSpc>
              <a:spcBef>
                <a:spcPts val="0"/>
              </a:spcBef>
              <a:spcAft>
                <a:spcPts val="0"/>
              </a:spcAft>
              <a:buNone/>
            </a:pPr>
            <a:r>
              <a:rPr lang="en" sz="1400">
                <a:solidFill>
                  <a:srgbClr val="00FF00"/>
                </a:solidFill>
              </a:rPr>
              <a:t>CCC '15 S2 - Jerseys</a:t>
            </a:r>
            <a:endParaRPr sz="1400">
              <a:solidFill>
                <a:srgbClr val="00FF00"/>
              </a:solidFill>
            </a:endParaRPr>
          </a:p>
          <a:p>
            <a:pPr indent="0" lvl="0" marL="0" marR="0" rtl="0" algn="l">
              <a:lnSpc>
                <a:spcPct val="100000"/>
              </a:lnSpc>
              <a:spcBef>
                <a:spcPts val="0"/>
              </a:spcBef>
              <a:spcAft>
                <a:spcPts val="0"/>
              </a:spcAft>
              <a:buNone/>
            </a:pPr>
            <a:r>
              <a:t/>
            </a:r>
            <a:endParaRPr sz="1400">
              <a:solidFill>
                <a:srgbClr val="00FF00"/>
              </a:solidFill>
            </a:endParaRPr>
          </a:p>
          <a:p>
            <a:pPr indent="0" lvl="0" marL="0" marR="0" rtl="0" algn="l">
              <a:lnSpc>
                <a:spcPct val="100000"/>
              </a:lnSpc>
              <a:spcBef>
                <a:spcPts val="0"/>
              </a:spcBef>
              <a:spcAft>
                <a:spcPts val="0"/>
              </a:spcAft>
              <a:buNone/>
            </a:pPr>
            <a:r>
              <a:t/>
            </a:r>
            <a:endParaRPr sz="1400">
              <a:solidFill>
                <a:srgbClr val="00FF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311700" y="2378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 B</a:t>
            </a:r>
            <a:endParaRPr/>
          </a:p>
        </p:txBody>
      </p:sp>
      <p:sp>
        <p:nvSpPr>
          <p:cNvPr id="197" name="Google Shape;197;p34"/>
          <p:cNvSpPr txBox="1"/>
          <p:nvPr>
            <p:ph idx="1" type="body"/>
          </p:nvPr>
        </p:nvSpPr>
        <p:spPr>
          <a:xfrm>
            <a:off x="311700" y="1017725"/>
            <a:ext cx="8520600" cy="3948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solidFill>
                  <a:srgbClr val="00FF00"/>
                </a:solidFill>
              </a:rPr>
              <a:t>Roadmap through competitive programming</a:t>
            </a:r>
            <a:r>
              <a:rPr b="1" lang="en">
                <a:solidFill>
                  <a:srgbClr val="00FF00"/>
                </a:solidFill>
              </a:rPr>
              <a:t>: </a:t>
            </a:r>
            <a:endParaRPr b="1">
              <a:solidFill>
                <a:srgbClr val="00FF00"/>
              </a:solidFill>
            </a:endParaRPr>
          </a:p>
          <a:p>
            <a:pPr indent="0" lvl="0" marL="0" marR="0" rtl="0" algn="l">
              <a:lnSpc>
                <a:spcPct val="100000"/>
              </a:lnSpc>
              <a:spcBef>
                <a:spcPts val="0"/>
              </a:spcBef>
              <a:spcAft>
                <a:spcPts val="0"/>
              </a:spcAft>
              <a:buNone/>
            </a:pPr>
            <a:r>
              <a:t/>
            </a:r>
            <a:endParaRPr>
              <a:solidFill>
                <a:srgbClr val="00FF00"/>
              </a:solidFill>
            </a:endParaRPr>
          </a:p>
          <a:p>
            <a:pPr indent="0" lvl="0" marL="0" marR="0" rtl="0" algn="l">
              <a:lnSpc>
                <a:spcPct val="100000"/>
              </a:lnSpc>
              <a:spcBef>
                <a:spcPts val="0"/>
              </a:spcBef>
              <a:spcAft>
                <a:spcPts val="0"/>
              </a:spcAft>
              <a:buNone/>
            </a:pPr>
            <a:r>
              <a:rPr lang="en">
                <a:solidFill>
                  <a:srgbClr val="00FF00"/>
                </a:solidFill>
              </a:rPr>
              <a:t>1. Good skills for competitive programming</a:t>
            </a:r>
            <a:endParaRPr>
              <a:solidFill>
                <a:srgbClr val="00FF00"/>
              </a:solidFill>
            </a:endParaRPr>
          </a:p>
          <a:p>
            <a:pPr indent="0" lvl="0" marL="0" marR="0" rtl="0" algn="l">
              <a:lnSpc>
                <a:spcPct val="100000"/>
              </a:lnSpc>
              <a:spcBef>
                <a:spcPts val="0"/>
              </a:spcBef>
              <a:spcAft>
                <a:spcPts val="0"/>
              </a:spcAft>
              <a:buNone/>
            </a:pPr>
            <a:r>
              <a:t/>
            </a:r>
            <a:endParaRPr>
              <a:solidFill>
                <a:srgbClr val="00FF00"/>
              </a:solidFill>
            </a:endParaRPr>
          </a:p>
          <a:p>
            <a:pPr indent="0" lvl="0" marL="0" marR="0" rtl="0" algn="l">
              <a:lnSpc>
                <a:spcPct val="100000"/>
              </a:lnSpc>
              <a:spcBef>
                <a:spcPts val="0"/>
              </a:spcBef>
              <a:spcAft>
                <a:spcPts val="0"/>
              </a:spcAft>
              <a:buNone/>
            </a:pPr>
            <a:r>
              <a:rPr lang="en">
                <a:solidFill>
                  <a:srgbClr val="00FF00"/>
                </a:solidFill>
              </a:rPr>
              <a:t>2. </a:t>
            </a:r>
            <a:r>
              <a:rPr lang="en">
                <a:solidFill>
                  <a:srgbClr val="00FF00"/>
                </a:solidFill>
              </a:rPr>
              <a:t>What are algorithms?</a:t>
            </a:r>
            <a:endParaRPr>
              <a:solidFill>
                <a:srgbClr val="00FF00"/>
              </a:solidFill>
            </a:endParaRPr>
          </a:p>
          <a:p>
            <a:pPr indent="0" lvl="0" marL="0" marR="0" rtl="0" algn="l">
              <a:lnSpc>
                <a:spcPct val="100000"/>
              </a:lnSpc>
              <a:spcBef>
                <a:spcPts val="0"/>
              </a:spcBef>
              <a:spcAft>
                <a:spcPts val="0"/>
              </a:spcAft>
              <a:buNone/>
            </a:pPr>
            <a:r>
              <a:t/>
            </a:r>
            <a:endParaRPr>
              <a:solidFill>
                <a:srgbClr val="00FF00"/>
              </a:solidFill>
            </a:endParaRPr>
          </a:p>
          <a:p>
            <a:pPr indent="0" lvl="0" marL="0" marR="0" rtl="0" algn="l">
              <a:lnSpc>
                <a:spcPct val="100000"/>
              </a:lnSpc>
              <a:spcBef>
                <a:spcPts val="0"/>
              </a:spcBef>
              <a:spcAft>
                <a:spcPts val="0"/>
              </a:spcAft>
              <a:buNone/>
            </a:pPr>
            <a:r>
              <a:rPr lang="en">
                <a:solidFill>
                  <a:srgbClr val="00FF00"/>
                </a:solidFill>
              </a:rPr>
              <a:t>3. </a:t>
            </a:r>
            <a:r>
              <a:rPr lang="en">
                <a:solidFill>
                  <a:srgbClr val="00FF00"/>
                </a:solidFill>
              </a:rPr>
              <a:t>Choosing a programming language</a:t>
            </a:r>
            <a:endParaRPr>
              <a:solidFill>
                <a:srgbClr val="00FF00"/>
              </a:solidFill>
            </a:endParaRPr>
          </a:p>
          <a:p>
            <a:pPr indent="0" lvl="0" marL="0" marR="0" rtl="0" algn="l">
              <a:lnSpc>
                <a:spcPct val="100000"/>
              </a:lnSpc>
              <a:spcBef>
                <a:spcPts val="0"/>
              </a:spcBef>
              <a:spcAft>
                <a:spcPts val="0"/>
              </a:spcAft>
              <a:buNone/>
            </a:pPr>
            <a:r>
              <a:t/>
            </a:r>
            <a:endParaRPr>
              <a:solidFill>
                <a:srgbClr val="00FF00"/>
              </a:solidFill>
            </a:endParaRPr>
          </a:p>
          <a:p>
            <a:pPr indent="0" lvl="0" marL="0" marR="0" rtl="0" algn="l">
              <a:lnSpc>
                <a:spcPct val="100000"/>
              </a:lnSpc>
              <a:spcBef>
                <a:spcPts val="0"/>
              </a:spcBef>
              <a:spcAft>
                <a:spcPts val="0"/>
              </a:spcAft>
              <a:buNone/>
            </a:pPr>
            <a:r>
              <a:rPr lang="en">
                <a:solidFill>
                  <a:srgbClr val="00FF00"/>
                </a:solidFill>
              </a:rPr>
              <a:t>4. Getting started, downloading an IDE</a:t>
            </a:r>
            <a:endParaRPr>
              <a:solidFill>
                <a:srgbClr val="00FF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237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Competitive Programming Skills </a:t>
            </a:r>
            <a:endParaRPr/>
          </a:p>
        </p:txBody>
      </p:sp>
      <p:sp>
        <p:nvSpPr>
          <p:cNvPr id="203" name="Google Shape;203;p35"/>
          <p:cNvSpPr txBox="1"/>
          <p:nvPr>
            <p:ph idx="1" type="body"/>
          </p:nvPr>
        </p:nvSpPr>
        <p:spPr>
          <a:xfrm>
            <a:off x="311700" y="1017725"/>
            <a:ext cx="8520600" cy="3948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solidFill>
                  <a:srgbClr val="00FF00"/>
                </a:solidFill>
              </a:rPr>
              <a:t>Even if you've never programmed before, there are some useful skills you may have.</a:t>
            </a:r>
            <a:endParaRPr b="1">
              <a:solidFill>
                <a:srgbClr val="00FF00"/>
              </a:solidFill>
            </a:endParaRPr>
          </a:p>
          <a:p>
            <a:pPr indent="0" lvl="0" marL="0" marR="0" rtl="0" algn="l">
              <a:lnSpc>
                <a:spcPct val="100000"/>
              </a:lnSpc>
              <a:spcBef>
                <a:spcPts val="0"/>
              </a:spcBef>
              <a:spcAft>
                <a:spcPts val="0"/>
              </a:spcAft>
              <a:buNone/>
            </a:pPr>
            <a:r>
              <a:t/>
            </a:r>
            <a:endParaRPr>
              <a:solidFill>
                <a:srgbClr val="00FF00"/>
              </a:solidFill>
            </a:endParaRPr>
          </a:p>
          <a:p>
            <a:pPr indent="0" lvl="0" marL="0" marR="0" rtl="0" algn="l">
              <a:lnSpc>
                <a:spcPct val="100000"/>
              </a:lnSpc>
              <a:spcBef>
                <a:spcPts val="0"/>
              </a:spcBef>
              <a:spcAft>
                <a:spcPts val="0"/>
              </a:spcAft>
              <a:buNone/>
            </a:pPr>
            <a:r>
              <a:rPr lang="en">
                <a:solidFill>
                  <a:srgbClr val="00FF00"/>
                </a:solidFill>
              </a:rPr>
              <a:t>1. Math skills can be useful, especially number theory and combinatorics. If you've done math contests, programming contests will be easier.</a:t>
            </a:r>
            <a:endParaRPr>
              <a:solidFill>
                <a:srgbClr val="00FF00"/>
              </a:solidFill>
            </a:endParaRPr>
          </a:p>
          <a:p>
            <a:pPr indent="0" lvl="0" marL="0" marR="0" rtl="0" algn="l">
              <a:lnSpc>
                <a:spcPct val="100000"/>
              </a:lnSpc>
              <a:spcBef>
                <a:spcPts val="0"/>
              </a:spcBef>
              <a:spcAft>
                <a:spcPts val="0"/>
              </a:spcAft>
              <a:buNone/>
            </a:pPr>
            <a:r>
              <a:t/>
            </a:r>
            <a:endParaRPr>
              <a:solidFill>
                <a:srgbClr val="00FF00"/>
              </a:solidFill>
            </a:endParaRPr>
          </a:p>
          <a:p>
            <a:pPr indent="0" lvl="0" marL="0" marR="0" rtl="0" algn="l">
              <a:lnSpc>
                <a:spcPct val="100000"/>
              </a:lnSpc>
              <a:spcBef>
                <a:spcPts val="0"/>
              </a:spcBef>
              <a:spcAft>
                <a:spcPts val="0"/>
              </a:spcAft>
              <a:buNone/>
            </a:pPr>
            <a:r>
              <a:rPr lang="en">
                <a:solidFill>
                  <a:srgbClr val="00FF00"/>
                </a:solidFill>
              </a:rPr>
              <a:t>2. Reading comprehension is necessary for any problem.</a:t>
            </a:r>
            <a:endParaRPr>
              <a:solidFill>
                <a:srgbClr val="00FF00"/>
              </a:solidFill>
            </a:endParaRPr>
          </a:p>
          <a:p>
            <a:pPr indent="0" lvl="0" marL="0" marR="0" rtl="0" algn="l">
              <a:lnSpc>
                <a:spcPct val="100000"/>
              </a:lnSpc>
              <a:spcBef>
                <a:spcPts val="0"/>
              </a:spcBef>
              <a:spcAft>
                <a:spcPts val="0"/>
              </a:spcAft>
              <a:buNone/>
            </a:pPr>
            <a:r>
              <a:t/>
            </a:r>
            <a:endParaRPr>
              <a:solidFill>
                <a:srgbClr val="00FF00"/>
              </a:solidFill>
            </a:endParaRPr>
          </a:p>
          <a:p>
            <a:pPr indent="0" lvl="0" marL="0" marR="0" rtl="0" algn="l">
              <a:lnSpc>
                <a:spcPct val="100000"/>
              </a:lnSpc>
              <a:spcBef>
                <a:spcPts val="0"/>
              </a:spcBef>
              <a:spcAft>
                <a:spcPts val="0"/>
              </a:spcAft>
              <a:buNone/>
            </a:pPr>
            <a:r>
              <a:rPr lang="en">
                <a:solidFill>
                  <a:srgbClr val="00FF00"/>
                </a:solidFill>
              </a:rPr>
              <a:t>3. Typing speed can sometimes be a factor in timed competitions.</a:t>
            </a:r>
            <a:endParaRPr>
              <a:solidFill>
                <a:srgbClr val="00FF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00" y="237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Algorithms?</a:t>
            </a:r>
            <a:endParaRPr/>
          </a:p>
        </p:txBody>
      </p:sp>
      <p:sp>
        <p:nvSpPr>
          <p:cNvPr id="209" name="Google Shape;209;p36"/>
          <p:cNvSpPr txBox="1"/>
          <p:nvPr>
            <p:ph idx="1" type="body"/>
          </p:nvPr>
        </p:nvSpPr>
        <p:spPr>
          <a:xfrm>
            <a:off x="356100" y="906725"/>
            <a:ext cx="8520600" cy="39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FF00"/>
                </a:solidFill>
              </a:rPr>
              <a:t>In </a:t>
            </a:r>
            <a:r>
              <a:rPr b="1" lang="en">
                <a:solidFill>
                  <a:srgbClr val="00FF00"/>
                </a:solidFill>
              </a:rPr>
              <a:t>Computer Science Club</a:t>
            </a:r>
            <a:r>
              <a:rPr lang="en">
                <a:solidFill>
                  <a:srgbClr val="00FF00"/>
                </a:solidFill>
              </a:rPr>
              <a:t>, the core object of study is algorithms.</a:t>
            </a:r>
            <a:endParaRPr>
              <a:solidFill>
                <a:srgbClr val="00FF00"/>
              </a:solidFill>
            </a:endParaRPr>
          </a:p>
          <a:p>
            <a:pPr indent="0" lvl="0" marL="0" rtl="0" algn="l">
              <a:spcBef>
                <a:spcPts val="1600"/>
              </a:spcBef>
              <a:spcAft>
                <a:spcPts val="0"/>
              </a:spcAft>
              <a:buNone/>
            </a:pPr>
            <a:r>
              <a:rPr lang="en">
                <a:solidFill>
                  <a:srgbClr val="00FF00"/>
                </a:solidFill>
              </a:rPr>
              <a:t>From Wikipedia:</a:t>
            </a:r>
            <a:endParaRPr>
              <a:solidFill>
                <a:srgbClr val="00FF00"/>
              </a:solidFill>
            </a:endParaRPr>
          </a:p>
          <a:p>
            <a:pPr indent="0" lvl="0" marL="0" rtl="0" algn="l">
              <a:spcBef>
                <a:spcPts val="1600"/>
              </a:spcBef>
              <a:spcAft>
                <a:spcPts val="0"/>
              </a:spcAft>
              <a:buNone/>
            </a:pPr>
            <a:r>
              <a:rPr lang="en">
                <a:solidFill>
                  <a:srgbClr val="00FF00"/>
                </a:solidFill>
              </a:rPr>
              <a:t>"In mathematics and computer science, an algorithm is a finite sequence of well-defined, computer-implementable instructions, typically to solve a class of problems or to perform a computation."</a:t>
            </a:r>
            <a:endParaRPr>
              <a:solidFill>
                <a:srgbClr val="00FF00"/>
              </a:solidFill>
            </a:endParaRPr>
          </a:p>
          <a:p>
            <a:pPr indent="0" lvl="0" marL="0" rtl="0" algn="l">
              <a:spcBef>
                <a:spcPts val="1600"/>
              </a:spcBef>
              <a:spcAft>
                <a:spcPts val="0"/>
              </a:spcAft>
              <a:buNone/>
            </a:pPr>
            <a:r>
              <a:rPr lang="en">
                <a:solidFill>
                  <a:srgbClr val="00FF00"/>
                </a:solidFill>
              </a:rPr>
              <a:t>Algorithms can be used to do many things, such as adding numbers, solving a maze, or baking a pie!</a:t>
            </a:r>
            <a:endParaRPr>
              <a:solidFill>
                <a:srgbClr val="00FF00"/>
              </a:solidFill>
            </a:endParaRPr>
          </a:p>
          <a:p>
            <a:pPr indent="0" lvl="0" marL="0" rtl="0" algn="l">
              <a:spcBef>
                <a:spcPts val="1600"/>
              </a:spcBef>
              <a:spcAft>
                <a:spcPts val="0"/>
              </a:spcAft>
              <a:buNone/>
            </a:pPr>
            <a:r>
              <a:t/>
            </a:r>
            <a:endParaRPr>
              <a:solidFill>
                <a:srgbClr val="00FF00"/>
              </a:solidFill>
            </a:endParaRPr>
          </a:p>
          <a:p>
            <a:pPr indent="0" lvl="0" marL="0" rtl="0" algn="l">
              <a:spcBef>
                <a:spcPts val="1600"/>
              </a:spcBef>
              <a:spcAft>
                <a:spcPts val="1600"/>
              </a:spcAft>
              <a:buNone/>
            </a:pPr>
            <a:r>
              <a:t/>
            </a:r>
            <a:endParaRPr>
              <a:solidFill>
                <a:srgbClr val="00FF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311700" y="237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 a Programming Language</a:t>
            </a:r>
            <a:endParaRPr/>
          </a:p>
        </p:txBody>
      </p:sp>
      <p:sp>
        <p:nvSpPr>
          <p:cNvPr id="215" name="Google Shape;215;p37"/>
          <p:cNvSpPr txBox="1"/>
          <p:nvPr>
            <p:ph idx="1" type="body"/>
          </p:nvPr>
        </p:nvSpPr>
        <p:spPr>
          <a:xfrm>
            <a:off x="1836300" y="906725"/>
            <a:ext cx="6996000" cy="399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FF00"/>
                </a:solidFill>
              </a:rPr>
              <a:t>Python </a:t>
            </a:r>
            <a:r>
              <a:rPr lang="en">
                <a:solidFill>
                  <a:srgbClr val="00FF00"/>
                </a:solidFill>
              </a:rPr>
              <a:t>is a popular beginner programming language. It's easy to use due to its readability and convenient functions (map, filter, lambda).</a:t>
            </a:r>
            <a:endParaRPr>
              <a:solidFill>
                <a:srgbClr val="00FF00"/>
              </a:solidFill>
            </a:endParaRPr>
          </a:p>
          <a:p>
            <a:pPr indent="0" lvl="0" marL="0" rtl="0" algn="l">
              <a:lnSpc>
                <a:spcPct val="100000"/>
              </a:lnSpc>
              <a:spcBef>
                <a:spcPts val="0"/>
              </a:spcBef>
              <a:spcAft>
                <a:spcPts val="0"/>
              </a:spcAft>
              <a:buNone/>
            </a:pPr>
            <a:r>
              <a:t/>
            </a:r>
            <a:endParaRPr>
              <a:solidFill>
                <a:srgbClr val="00FF00"/>
              </a:solidFill>
            </a:endParaRPr>
          </a:p>
          <a:p>
            <a:pPr indent="0" lvl="0" marL="0" rtl="0" algn="l">
              <a:lnSpc>
                <a:spcPct val="100000"/>
              </a:lnSpc>
              <a:spcBef>
                <a:spcPts val="0"/>
              </a:spcBef>
              <a:spcAft>
                <a:spcPts val="0"/>
              </a:spcAft>
              <a:buNone/>
            </a:pPr>
            <a:r>
              <a:t/>
            </a:r>
            <a:endParaRPr>
              <a:solidFill>
                <a:srgbClr val="00FF00"/>
              </a:solidFill>
            </a:endParaRPr>
          </a:p>
          <a:p>
            <a:pPr indent="0" lvl="0" marL="0" rtl="0" algn="l">
              <a:lnSpc>
                <a:spcPct val="100000"/>
              </a:lnSpc>
              <a:spcBef>
                <a:spcPts val="0"/>
              </a:spcBef>
              <a:spcAft>
                <a:spcPts val="0"/>
              </a:spcAft>
              <a:buNone/>
            </a:pPr>
            <a:r>
              <a:rPr b="1" lang="en">
                <a:solidFill>
                  <a:srgbClr val="00FF00"/>
                </a:solidFill>
              </a:rPr>
              <a:t>C++</a:t>
            </a:r>
            <a:r>
              <a:rPr lang="en">
                <a:solidFill>
                  <a:srgbClr val="00FF00"/>
                </a:solidFill>
              </a:rPr>
              <a:t> is the most popular competitive programming language. It runs incredibly fast, which is important for questions.</a:t>
            </a:r>
            <a:endParaRPr>
              <a:solidFill>
                <a:srgbClr val="00FF00"/>
              </a:solidFill>
            </a:endParaRPr>
          </a:p>
          <a:p>
            <a:pPr indent="0" lvl="0" marL="0" rtl="0" algn="l">
              <a:lnSpc>
                <a:spcPct val="100000"/>
              </a:lnSpc>
              <a:spcBef>
                <a:spcPts val="0"/>
              </a:spcBef>
              <a:spcAft>
                <a:spcPts val="0"/>
              </a:spcAft>
              <a:buNone/>
            </a:pPr>
            <a:r>
              <a:t/>
            </a:r>
            <a:endParaRPr>
              <a:solidFill>
                <a:srgbClr val="00FF00"/>
              </a:solidFill>
            </a:endParaRPr>
          </a:p>
          <a:p>
            <a:pPr indent="0" lvl="0" marL="0" rtl="0" algn="l">
              <a:lnSpc>
                <a:spcPct val="100000"/>
              </a:lnSpc>
              <a:spcBef>
                <a:spcPts val="0"/>
              </a:spcBef>
              <a:spcAft>
                <a:spcPts val="0"/>
              </a:spcAft>
              <a:buNone/>
            </a:pPr>
            <a:r>
              <a:t/>
            </a:r>
            <a:endParaRPr>
              <a:solidFill>
                <a:srgbClr val="00FF00"/>
              </a:solidFill>
            </a:endParaRPr>
          </a:p>
          <a:p>
            <a:pPr indent="0" lvl="0" marL="0" rtl="0" algn="l">
              <a:lnSpc>
                <a:spcPct val="100000"/>
              </a:lnSpc>
              <a:spcBef>
                <a:spcPts val="0"/>
              </a:spcBef>
              <a:spcAft>
                <a:spcPts val="0"/>
              </a:spcAft>
              <a:buNone/>
            </a:pPr>
            <a:r>
              <a:rPr b="1" lang="en">
                <a:solidFill>
                  <a:srgbClr val="00FF00"/>
                </a:solidFill>
              </a:rPr>
              <a:t>Java </a:t>
            </a:r>
            <a:r>
              <a:rPr lang="en">
                <a:solidFill>
                  <a:srgbClr val="00FF00"/>
                </a:solidFill>
              </a:rPr>
              <a:t>is a popular language, usable for competitive programming and designing applications. It is good for android development and Minecraft mods.</a:t>
            </a:r>
            <a:endParaRPr>
              <a:solidFill>
                <a:srgbClr val="00FF00"/>
              </a:solidFill>
            </a:endParaRPr>
          </a:p>
        </p:txBody>
      </p:sp>
      <p:pic>
        <p:nvPicPr>
          <p:cNvPr id="216" name="Google Shape;216;p37"/>
          <p:cNvPicPr preferRelativeResize="0"/>
          <p:nvPr/>
        </p:nvPicPr>
        <p:blipFill>
          <a:blip r:embed="rId3">
            <a:alphaModFix/>
          </a:blip>
          <a:stretch>
            <a:fillRect/>
          </a:stretch>
        </p:blipFill>
        <p:spPr>
          <a:xfrm>
            <a:off x="643577" y="940750"/>
            <a:ext cx="1024971" cy="1025001"/>
          </a:xfrm>
          <a:prstGeom prst="rect">
            <a:avLst/>
          </a:prstGeom>
          <a:noFill/>
          <a:ln>
            <a:noFill/>
          </a:ln>
        </p:spPr>
      </p:pic>
      <p:pic>
        <p:nvPicPr>
          <p:cNvPr id="217" name="Google Shape;217;p37"/>
          <p:cNvPicPr preferRelativeResize="0"/>
          <p:nvPr/>
        </p:nvPicPr>
        <p:blipFill>
          <a:blip r:embed="rId4">
            <a:alphaModFix/>
          </a:blip>
          <a:stretch>
            <a:fillRect/>
          </a:stretch>
        </p:blipFill>
        <p:spPr>
          <a:xfrm>
            <a:off x="643562" y="2228246"/>
            <a:ext cx="1024975" cy="1152256"/>
          </a:xfrm>
          <a:prstGeom prst="rect">
            <a:avLst/>
          </a:prstGeom>
          <a:noFill/>
          <a:ln>
            <a:noFill/>
          </a:ln>
        </p:spPr>
      </p:pic>
      <p:pic>
        <p:nvPicPr>
          <p:cNvPr id="218" name="Google Shape;218;p37"/>
          <p:cNvPicPr preferRelativeResize="0"/>
          <p:nvPr/>
        </p:nvPicPr>
        <p:blipFill>
          <a:blip r:embed="rId5">
            <a:alphaModFix/>
          </a:blip>
          <a:stretch>
            <a:fillRect/>
          </a:stretch>
        </p:blipFill>
        <p:spPr>
          <a:xfrm>
            <a:off x="766200" y="3480425"/>
            <a:ext cx="779676" cy="14262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311700" y="237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Started</a:t>
            </a:r>
            <a:endParaRPr/>
          </a:p>
        </p:txBody>
      </p:sp>
      <p:sp>
        <p:nvSpPr>
          <p:cNvPr id="224" name="Google Shape;224;p38"/>
          <p:cNvSpPr txBox="1"/>
          <p:nvPr>
            <p:ph idx="1" type="body"/>
          </p:nvPr>
        </p:nvSpPr>
        <p:spPr>
          <a:xfrm>
            <a:off x="356100" y="906725"/>
            <a:ext cx="8520600" cy="39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FF00"/>
                </a:solidFill>
              </a:rPr>
              <a:t>To run a program on your computer, you'll need to download an IDE or a text editor with a compiler.</a:t>
            </a:r>
            <a:endParaRPr>
              <a:solidFill>
                <a:srgbClr val="00FF00"/>
              </a:solidFill>
            </a:endParaRPr>
          </a:p>
          <a:p>
            <a:pPr indent="0" lvl="0" marL="0" rtl="0" algn="l">
              <a:spcBef>
                <a:spcPts val="1600"/>
              </a:spcBef>
              <a:spcAft>
                <a:spcPts val="0"/>
              </a:spcAft>
              <a:buNone/>
            </a:pPr>
            <a:r>
              <a:rPr lang="en">
                <a:solidFill>
                  <a:srgbClr val="00FF00"/>
                </a:solidFill>
              </a:rPr>
              <a:t>A simple IDE for </a:t>
            </a:r>
            <a:r>
              <a:rPr b="1" lang="en">
                <a:solidFill>
                  <a:srgbClr val="00FF00"/>
                </a:solidFill>
              </a:rPr>
              <a:t>Python </a:t>
            </a:r>
            <a:r>
              <a:rPr lang="en">
                <a:solidFill>
                  <a:srgbClr val="00FF00"/>
                </a:solidFill>
              </a:rPr>
              <a:t>is </a:t>
            </a:r>
            <a:r>
              <a:rPr b="1" lang="en">
                <a:solidFill>
                  <a:srgbClr val="00FF00"/>
                </a:solidFill>
              </a:rPr>
              <a:t>IDLE</a:t>
            </a:r>
            <a:r>
              <a:rPr lang="en">
                <a:solidFill>
                  <a:srgbClr val="00FF00"/>
                </a:solidFill>
              </a:rPr>
              <a:t>. It's a lightweight, minimalist IDE. </a:t>
            </a:r>
            <a:endParaRPr>
              <a:solidFill>
                <a:srgbClr val="00FF00"/>
              </a:solidFill>
            </a:endParaRPr>
          </a:p>
          <a:p>
            <a:pPr indent="0" lvl="0" marL="0" rtl="0" algn="l">
              <a:spcBef>
                <a:spcPts val="1600"/>
              </a:spcBef>
              <a:spcAft>
                <a:spcPts val="0"/>
              </a:spcAft>
              <a:buNone/>
            </a:pPr>
            <a:r>
              <a:rPr lang="en">
                <a:solidFill>
                  <a:srgbClr val="00FF00"/>
                </a:solidFill>
              </a:rPr>
              <a:t>A good IDE for </a:t>
            </a:r>
            <a:r>
              <a:rPr b="1" lang="en">
                <a:solidFill>
                  <a:srgbClr val="00FF00"/>
                </a:solidFill>
              </a:rPr>
              <a:t>Java</a:t>
            </a:r>
            <a:r>
              <a:rPr lang="en">
                <a:solidFill>
                  <a:srgbClr val="00FF00"/>
                </a:solidFill>
              </a:rPr>
              <a:t> is </a:t>
            </a:r>
            <a:r>
              <a:rPr b="1" lang="en">
                <a:solidFill>
                  <a:srgbClr val="00FF00"/>
                </a:solidFill>
              </a:rPr>
              <a:t>Eclipse</a:t>
            </a:r>
            <a:r>
              <a:rPr lang="en">
                <a:solidFill>
                  <a:srgbClr val="00FF00"/>
                </a:solidFill>
              </a:rPr>
              <a:t>.</a:t>
            </a:r>
            <a:endParaRPr>
              <a:solidFill>
                <a:srgbClr val="00FF00"/>
              </a:solidFill>
            </a:endParaRPr>
          </a:p>
          <a:p>
            <a:pPr indent="0" lvl="0" marL="0" rtl="0" algn="l">
              <a:spcBef>
                <a:spcPts val="1600"/>
              </a:spcBef>
              <a:spcAft>
                <a:spcPts val="0"/>
              </a:spcAft>
              <a:buNone/>
            </a:pPr>
            <a:r>
              <a:rPr lang="en">
                <a:solidFill>
                  <a:srgbClr val="00FF00"/>
                </a:solidFill>
              </a:rPr>
              <a:t>Good IDEs for </a:t>
            </a:r>
            <a:r>
              <a:rPr b="1" lang="en">
                <a:solidFill>
                  <a:srgbClr val="00FF00"/>
                </a:solidFill>
              </a:rPr>
              <a:t>C++ </a:t>
            </a:r>
            <a:r>
              <a:rPr lang="en">
                <a:solidFill>
                  <a:srgbClr val="00FF00"/>
                </a:solidFill>
              </a:rPr>
              <a:t>include </a:t>
            </a:r>
            <a:r>
              <a:rPr b="1" lang="en">
                <a:solidFill>
                  <a:srgbClr val="00FF00"/>
                </a:solidFill>
              </a:rPr>
              <a:t>Visual Studio </a:t>
            </a:r>
            <a:r>
              <a:rPr lang="en">
                <a:solidFill>
                  <a:srgbClr val="00FF00"/>
                </a:solidFill>
              </a:rPr>
              <a:t>and </a:t>
            </a:r>
            <a:r>
              <a:rPr b="1" lang="en">
                <a:solidFill>
                  <a:srgbClr val="00FF00"/>
                </a:solidFill>
              </a:rPr>
              <a:t>Code::Blocks</a:t>
            </a:r>
            <a:r>
              <a:rPr lang="en">
                <a:solidFill>
                  <a:srgbClr val="00FF00"/>
                </a:solidFill>
              </a:rPr>
              <a:t>.</a:t>
            </a:r>
            <a:endParaRPr>
              <a:solidFill>
                <a:srgbClr val="00FF00"/>
              </a:solidFill>
            </a:endParaRPr>
          </a:p>
          <a:p>
            <a:pPr indent="0" lvl="0" marL="0" rtl="0" algn="l">
              <a:spcBef>
                <a:spcPts val="1600"/>
              </a:spcBef>
              <a:spcAft>
                <a:spcPts val="1600"/>
              </a:spcAft>
              <a:buNone/>
            </a:pPr>
            <a:r>
              <a:rPr lang="en">
                <a:solidFill>
                  <a:srgbClr val="00FF00"/>
                </a:solidFill>
              </a:rPr>
              <a:t>Instead of downloading an IDE, a text editor can be used. </a:t>
            </a:r>
            <a:r>
              <a:rPr b="1" lang="en">
                <a:solidFill>
                  <a:srgbClr val="00FF00"/>
                </a:solidFill>
              </a:rPr>
              <a:t>Sublime Text</a:t>
            </a:r>
            <a:r>
              <a:rPr lang="en">
                <a:solidFill>
                  <a:srgbClr val="00FF00"/>
                </a:solidFill>
              </a:rPr>
              <a:t> and </a:t>
            </a:r>
            <a:r>
              <a:rPr b="1" lang="en">
                <a:solidFill>
                  <a:srgbClr val="00FF00"/>
                </a:solidFill>
              </a:rPr>
              <a:t>VSCode </a:t>
            </a:r>
            <a:r>
              <a:rPr lang="en">
                <a:solidFill>
                  <a:srgbClr val="00FF00"/>
                </a:solidFill>
              </a:rPr>
              <a:t>are good text editors. However, a </a:t>
            </a:r>
            <a:r>
              <a:rPr lang="en">
                <a:solidFill>
                  <a:srgbClr val="00FF00"/>
                </a:solidFill>
              </a:rPr>
              <a:t>separate</a:t>
            </a:r>
            <a:r>
              <a:rPr lang="en">
                <a:solidFill>
                  <a:srgbClr val="00FF00"/>
                </a:solidFill>
              </a:rPr>
              <a:t> compiler will need to be installed.</a:t>
            </a:r>
            <a:endParaRPr>
              <a:solidFill>
                <a:srgbClr val="00FF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0" y="2185675"/>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Questions</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37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Development</a:t>
            </a:r>
            <a:endParaRPr/>
          </a:p>
        </p:txBody>
      </p:sp>
      <p:sp>
        <p:nvSpPr>
          <p:cNvPr id="67" name="Google Shape;67;p15"/>
          <p:cNvSpPr txBox="1"/>
          <p:nvPr>
            <p:ph idx="1" type="body"/>
          </p:nvPr>
        </p:nvSpPr>
        <p:spPr>
          <a:xfrm>
            <a:off x="356100" y="906725"/>
            <a:ext cx="8520600" cy="3999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rgbClr val="00FF00"/>
                </a:solidFill>
              </a:rPr>
              <a:t>One of the most fun ways to learn programming and software development is to make a </a:t>
            </a:r>
            <a:r>
              <a:rPr b="1" lang="en">
                <a:solidFill>
                  <a:srgbClr val="00FF00"/>
                </a:solidFill>
              </a:rPr>
              <a:t>video game!</a:t>
            </a:r>
            <a:endParaRPr b="1">
              <a:solidFill>
                <a:srgbClr val="00FF00"/>
              </a:solidFill>
            </a:endParaRPr>
          </a:p>
          <a:p>
            <a:pPr indent="0" lvl="0" marL="0" marR="0" rtl="0" algn="l">
              <a:lnSpc>
                <a:spcPct val="100000"/>
              </a:lnSpc>
              <a:spcBef>
                <a:spcPts val="0"/>
              </a:spcBef>
              <a:spcAft>
                <a:spcPts val="0"/>
              </a:spcAft>
              <a:buNone/>
            </a:pPr>
            <a:r>
              <a:t/>
            </a:r>
            <a:endParaRPr>
              <a:solidFill>
                <a:srgbClr val="00FF00"/>
              </a:solidFill>
            </a:endParaRPr>
          </a:p>
          <a:p>
            <a:pPr indent="0" lvl="0" marL="0" marR="0" rtl="0" algn="l">
              <a:lnSpc>
                <a:spcPct val="100000"/>
              </a:lnSpc>
              <a:spcBef>
                <a:spcPts val="0"/>
              </a:spcBef>
              <a:spcAft>
                <a:spcPts val="0"/>
              </a:spcAft>
              <a:buNone/>
            </a:pPr>
            <a:r>
              <a:t/>
            </a:r>
            <a:endParaRPr>
              <a:solidFill>
                <a:srgbClr val="00FF00"/>
              </a:solidFill>
            </a:endParaRPr>
          </a:p>
          <a:p>
            <a:pPr indent="0" lvl="0" marL="0" marR="0" rtl="0" algn="l">
              <a:lnSpc>
                <a:spcPct val="100000"/>
              </a:lnSpc>
              <a:spcBef>
                <a:spcPts val="0"/>
              </a:spcBef>
              <a:spcAft>
                <a:spcPts val="0"/>
              </a:spcAft>
              <a:buNone/>
            </a:pPr>
            <a:r>
              <a:t/>
            </a:r>
            <a:endParaRPr>
              <a:solidFill>
                <a:srgbClr val="00FF00"/>
              </a:solidFill>
            </a:endParaRPr>
          </a:p>
        </p:txBody>
      </p:sp>
      <p:pic>
        <p:nvPicPr>
          <p:cNvPr id="68" name="Google Shape;68;p15"/>
          <p:cNvPicPr preferRelativeResize="0"/>
          <p:nvPr/>
        </p:nvPicPr>
        <p:blipFill rotWithShape="1">
          <a:blip r:embed="rId3">
            <a:alphaModFix/>
          </a:blip>
          <a:srcRect b="0" l="0" r="0" t="0"/>
          <a:stretch/>
        </p:blipFill>
        <p:spPr>
          <a:xfrm>
            <a:off x="5555200" y="1556575"/>
            <a:ext cx="3277100" cy="3277100"/>
          </a:xfrm>
          <a:prstGeom prst="rect">
            <a:avLst/>
          </a:prstGeom>
          <a:noFill/>
          <a:ln>
            <a:noFill/>
          </a:ln>
          <a:effectLst>
            <a:outerShdw blurRad="242888" rotWithShape="0" algn="bl" dir="5400000" dist="19050">
              <a:srgbClr val="000000">
                <a:alpha val="60000"/>
              </a:srgbClr>
            </a:outerShdw>
          </a:effectLst>
        </p:spPr>
      </p:pic>
      <p:sp>
        <p:nvSpPr>
          <p:cNvPr id="69" name="Google Shape;69;p15"/>
          <p:cNvSpPr txBox="1"/>
          <p:nvPr/>
        </p:nvSpPr>
        <p:spPr>
          <a:xfrm>
            <a:off x="311700" y="1837975"/>
            <a:ext cx="5002800" cy="29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FF00"/>
                </a:solidFill>
                <a:latin typeface="Courier New"/>
                <a:ea typeface="Courier New"/>
                <a:cs typeface="Courier New"/>
                <a:sym typeface="Courier New"/>
              </a:rPr>
              <a:t>Many video games are built with a </a:t>
            </a:r>
            <a:r>
              <a:rPr b="1" lang="en" sz="1600">
                <a:solidFill>
                  <a:srgbClr val="00FF00"/>
                </a:solidFill>
                <a:latin typeface="Courier New"/>
                <a:ea typeface="Courier New"/>
                <a:cs typeface="Courier New"/>
                <a:sym typeface="Courier New"/>
              </a:rPr>
              <a:t>game engine</a:t>
            </a:r>
            <a:r>
              <a:rPr lang="en" sz="1600">
                <a:solidFill>
                  <a:srgbClr val="00FF00"/>
                </a:solidFill>
                <a:latin typeface="Courier New"/>
                <a:ea typeface="Courier New"/>
                <a:cs typeface="Courier New"/>
                <a:sym typeface="Courier New"/>
              </a:rPr>
              <a:t>, which provide development tools to make game design easier. Examples of commonly used game engines include </a:t>
            </a:r>
            <a:r>
              <a:rPr b="1" lang="en" sz="1600">
                <a:solidFill>
                  <a:srgbClr val="00FF00"/>
                </a:solidFill>
                <a:latin typeface="Courier New"/>
                <a:ea typeface="Courier New"/>
                <a:cs typeface="Courier New"/>
                <a:sym typeface="Courier New"/>
              </a:rPr>
              <a:t>Unity, Unreal Engine, GameMaker Studio, and Godot.</a:t>
            </a:r>
            <a:endParaRPr b="1" sz="1600">
              <a:solidFill>
                <a:srgbClr val="00FF00"/>
              </a:solidFill>
              <a:latin typeface="Courier New"/>
              <a:ea typeface="Courier New"/>
              <a:cs typeface="Courier New"/>
              <a:sym typeface="Courier New"/>
            </a:endParaRPr>
          </a:p>
          <a:p>
            <a:pPr indent="0" lvl="0" marL="0" rtl="0" algn="l">
              <a:spcBef>
                <a:spcPts val="0"/>
              </a:spcBef>
              <a:spcAft>
                <a:spcPts val="0"/>
              </a:spcAft>
              <a:buNone/>
            </a:pPr>
            <a:r>
              <a:t/>
            </a:r>
            <a:endParaRPr b="1" sz="1600">
              <a:solidFill>
                <a:srgbClr val="00FF00"/>
              </a:solidFill>
              <a:latin typeface="Courier New"/>
              <a:ea typeface="Courier New"/>
              <a:cs typeface="Courier New"/>
              <a:sym typeface="Courier New"/>
            </a:endParaRPr>
          </a:p>
          <a:p>
            <a:pPr indent="0" lvl="0" marL="0" rtl="0" algn="l">
              <a:spcBef>
                <a:spcPts val="0"/>
              </a:spcBef>
              <a:spcAft>
                <a:spcPts val="0"/>
              </a:spcAft>
              <a:buNone/>
            </a:pPr>
            <a:r>
              <a:rPr lang="en" sz="1600">
                <a:solidFill>
                  <a:srgbClr val="00FF00"/>
                </a:solidFill>
                <a:latin typeface="Courier New"/>
                <a:ea typeface="Courier New"/>
                <a:cs typeface="Courier New"/>
                <a:sym typeface="Courier New"/>
              </a:rPr>
              <a:t>The game to the right is a 2D platformer game I made with GameMaker Studio. Unity and Unreal Engine are good 3D game engines!</a:t>
            </a:r>
            <a:endParaRPr sz="1600">
              <a:solidFill>
                <a:srgbClr val="00FF00"/>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5387874" y="2429275"/>
            <a:ext cx="3293623" cy="2470548"/>
          </a:xfrm>
          <a:prstGeom prst="rect">
            <a:avLst/>
          </a:prstGeom>
          <a:noFill/>
          <a:ln>
            <a:noFill/>
          </a:ln>
        </p:spPr>
      </p:pic>
      <p:sp>
        <p:nvSpPr>
          <p:cNvPr id="75" name="Google Shape;75;p16"/>
          <p:cNvSpPr txBox="1"/>
          <p:nvPr>
            <p:ph type="title"/>
          </p:nvPr>
        </p:nvSpPr>
        <p:spPr>
          <a:xfrm>
            <a:off x="311700" y="282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FF00"/>
                </a:solidFill>
                <a:latin typeface="Courier New"/>
                <a:ea typeface="Courier New"/>
                <a:cs typeface="Courier New"/>
                <a:sym typeface="Courier New"/>
              </a:rPr>
              <a:t>What is Competitive Programming?</a:t>
            </a:r>
            <a:endParaRPr/>
          </a:p>
        </p:txBody>
      </p:sp>
      <p:sp>
        <p:nvSpPr>
          <p:cNvPr id="76" name="Google Shape;76;p16"/>
          <p:cNvSpPr txBox="1"/>
          <p:nvPr>
            <p:ph idx="1" type="body"/>
          </p:nvPr>
        </p:nvSpPr>
        <p:spPr>
          <a:xfrm>
            <a:off x="311700" y="1134100"/>
            <a:ext cx="8520600" cy="176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00FF00"/>
                </a:solidFill>
                <a:latin typeface="Courier New"/>
                <a:ea typeface="Courier New"/>
                <a:cs typeface="Courier New"/>
                <a:sym typeface="Courier New"/>
              </a:rPr>
              <a:t>Competitive programming</a:t>
            </a:r>
            <a:r>
              <a:rPr lang="en" sz="1600">
                <a:solidFill>
                  <a:srgbClr val="00FF00"/>
                </a:solidFill>
                <a:latin typeface="Courier New"/>
                <a:ea typeface="Courier New"/>
                <a:cs typeface="Courier New"/>
                <a:sym typeface="Courier New"/>
              </a:rPr>
              <a:t> is a mind sport where you create solutions to a problem. </a:t>
            </a:r>
            <a:endParaRPr sz="1600">
              <a:solidFill>
                <a:srgbClr val="00FF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600">
              <a:solidFill>
                <a:srgbClr val="00FF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00FF00"/>
                </a:solidFill>
                <a:latin typeface="Courier New"/>
                <a:ea typeface="Courier New"/>
                <a:cs typeface="Courier New"/>
                <a:sym typeface="Courier New"/>
              </a:rPr>
              <a:t>Many problems relate to </a:t>
            </a:r>
            <a:r>
              <a:rPr b="1" lang="en" sz="1600" u="sng">
                <a:solidFill>
                  <a:srgbClr val="00FF00"/>
                </a:solidFill>
                <a:latin typeface="Courier New"/>
                <a:ea typeface="Courier New"/>
                <a:cs typeface="Courier New"/>
                <a:sym typeface="Courier New"/>
              </a:rPr>
              <a:t>algorithms</a:t>
            </a:r>
            <a:r>
              <a:rPr lang="en" sz="1600">
                <a:solidFill>
                  <a:srgbClr val="00FF00"/>
                </a:solidFill>
                <a:latin typeface="Courier New"/>
                <a:ea typeface="Courier New"/>
                <a:cs typeface="Courier New"/>
                <a:sym typeface="Courier New"/>
              </a:rPr>
              <a:t>, </a:t>
            </a:r>
            <a:r>
              <a:rPr b="1" lang="en" sz="1600" u="sng">
                <a:solidFill>
                  <a:srgbClr val="00FF00"/>
                </a:solidFill>
                <a:latin typeface="Courier New"/>
                <a:ea typeface="Courier New"/>
                <a:cs typeface="Courier New"/>
                <a:sym typeface="Courier New"/>
              </a:rPr>
              <a:t>math</a:t>
            </a:r>
            <a:r>
              <a:rPr lang="en" sz="1600">
                <a:solidFill>
                  <a:srgbClr val="00FF00"/>
                </a:solidFill>
                <a:latin typeface="Courier New"/>
                <a:ea typeface="Courier New"/>
                <a:cs typeface="Courier New"/>
                <a:sym typeface="Courier New"/>
              </a:rPr>
              <a:t>, and </a:t>
            </a:r>
            <a:r>
              <a:rPr b="1" lang="en" sz="1600" u="sng">
                <a:solidFill>
                  <a:srgbClr val="00FF00"/>
                </a:solidFill>
                <a:latin typeface="Courier New"/>
                <a:ea typeface="Courier New"/>
                <a:cs typeface="Courier New"/>
                <a:sym typeface="Courier New"/>
              </a:rPr>
              <a:t>logical reasoning</a:t>
            </a:r>
            <a:r>
              <a:rPr lang="en" sz="1600">
                <a:solidFill>
                  <a:srgbClr val="00FF00"/>
                </a:solidFill>
                <a:latin typeface="Courier New"/>
                <a:ea typeface="Courier New"/>
                <a:cs typeface="Courier New"/>
                <a:sym typeface="Courier New"/>
              </a:rPr>
              <a:t>. Programs are then judged based on correctness,</a:t>
            </a:r>
            <a:r>
              <a:rPr lang="en">
                <a:solidFill>
                  <a:srgbClr val="00FF00"/>
                </a:solidFill>
              </a:rPr>
              <a:t> execution time</a:t>
            </a:r>
            <a:r>
              <a:rPr lang="en" sz="1600">
                <a:solidFill>
                  <a:srgbClr val="00FF00"/>
                </a:solidFill>
                <a:latin typeface="Courier New"/>
                <a:ea typeface="Courier New"/>
                <a:cs typeface="Courier New"/>
                <a:sym typeface="Courier New"/>
              </a:rPr>
              <a:t>, and memory usage.</a:t>
            </a:r>
            <a:endParaRPr sz="1600">
              <a:solidFill>
                <a:srgbClr val="00FF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600">
              <a:solidFill>
                <a:srgbClr val="00FF00"/>
              </a:solidFill>
              <a:latin typeface="Courier New"/>
              <a:ea typeface="Courier New"/>
              <a:cs typeface="Courier New"/>
              <a:sym typeface="Courier New"/>
            </a:endParaRPr>
          </a:p>
          <a:p>
            <a:pPr indent="0" lvl="0" marL="0" rtl="0" algn="l">
              <a:spcBef>
                <a:spcPts val="0"/>
              </a:spcBef>
              <a:spcAft>
                <a:spcPts val="0"/>
              </a:spcAft>
              <a:buNone/>
            </a:pPr>
            <a:r>
              <a:t/>
            </a:r>
            <a:endParaRPr sz="600"/>
          </a:p>
          <a:p>
            <a:pPr indent="0" lvl="0" marL="0" rtl="0" algn="l">
              <a:spcBef>
                <a:spcPts val="1600"/>
              </a:spcBef>
              <a:spcAft>
                <a:spcPts val="1600"/>
              </a:spcAft>
              <a:buNone/>
            </a:pPr>
            <a:r>
              <a:t/>
            </a:r>
            <a:endParaRPr/>
          </a:p>
        </p:txBody>
      </p:sp>
      <p:pic>
        <p:nvPicPr>
          <p:cNvPr descr="In this video, I describe the steps to start competitive programming for a person from any level and I point out several common mistakes, so that you can easily land a job at a top company!&#10;&#10;HackerRank: https://www.hackerrank.com/&#10;Learn typing: https://www.keybr.com/&#10;Scratch: https://scratch.mit.edu/&#10;Learn C++: https://www.youtube.com/watch?v=mUQZ1qmKlLY&#10;Competitive Programmer's Handbook: https://cses.fi/book/book.pdf&#10;GeeksForGeeks: https://www.geeksforgeeks.org/fundamentals-of-algorithms/&#10;A2OJ Ladders: https://www.a2oj.com/Ladders.html&#10;Mostafa Saad's Junior Training Sheet: https://goo.gl/unDETI&#10;&#10;More videos about competitive programming will be coming soon!&#10;&#10;I created a Discord server for discussions and more: https://discord.gg/AneA5wg&#10;&#10;If this was helpful, consider liking or subscribing!&#10;You can follow my Instagram as I'll start to post CP related stuff: https://www.instagram.com/tmwilliamlin168/&#10;&#10;Signal lost clip: https://www.youtube.com/watch?v=mvM2eyk1frk&#10;Unfortunately, YouTube was unable to identify the &quot;Sad Violin&quot; music in this video, so here is the information:&#10;Song: Sad Romance (a.k.a. Sad Violin)&#10;Artist: 지평권 (Ji Pyeong Kwon)" id="77" name="Google Shape;77;p16" title="Starting Competitive Programming - Steps and Mistakes">
            <a:hlinkClick r:id="rId4"/>
          </p:cNvPr>
          <p:cNvPicPr preferRelativeResize="0"/>
          <p:nvPr/>
        </p:nvPicPr>
        <p:blipFill>
          <a:blip r:embed="rId5">
            <a:alphaModFix/>
          </a:blip>
          <a:stretch>
            <a:fillRect/>
          </a:stretch>
        </p:blipFill>
        <p:spPr>
          <a:xfrm>
            <a:off x="497800" y="2868400"/>
            <a:ext cx="2587867" cy="1940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37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 the following example:</a:t>
            </a:r>
            <a:endParaRPr/>
          </a:p>
          <a:p>
            <a:pPr indent="0" lvl="0" marL="0" rtl="0" algn="l">
              <a:spcBef>
                <a:spcPts val="0"/>
              </a:spcBef>
              <a:spcAft>
                <a:spcPts val="0"/>
              </a:spcAft>
              <a:buNone/>
            </a:pPr>
            <a:r>
              <a:t/>
            </a:r>
            <a:endParaRPr/>
          </a:p>
        </p:txBody>
      </p:sp>
      <p:sp>
        <p:nvSpPr>
          <p:cNvPr id="83" name="Google Shape;83;p17"/>
          <p:cNvSpPr txBox="1"/>
          <p:nvPr>
            <p:ph idx="1" type="body"/>
          </p:nvPr>
        </p:nvSpPr>
        <p:spPr>
          <a:xfrm>
            <a:off x="311700" y="1017725"/>
            <a:ext cx="8520600" cy="38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FF00"/>
                </a:solidFill>
              </a:rPr>
              <a:t>Given two integers, a and b, compute and output their sum. </a:t>
            </a:r>
            <a:endParaRPr b="1">
              <a:solidFill>
                <a:srgbClr val="00FF00"/>
              </a:solidFill>
            </a:endParaRPr>
          </a:p>
          <a:p>
            <a:pPr indent="0" lvl="0" marL="0" rtl="0" algn="l">
              <a:lnSpc>
                <a:spcPct val="100000"/>
              </a:lnSpc>
              <a:spcBef>
                <a:spcPts val="1600"/>
              </a:spcBef>
              <a:spcAft>
                <a:spcPts val="0"/>
              </a:spcAft>
              <a:buNone/>
            </a:pPr>
            <a:r>
              <a:rPr lang="en" u="sng">
                <a:solidFill>
                  <a:srgbClr val="00FF00"/>
                </a:solidFill>
              </a:rPr>
              <a:t>Sample input</a:t>
            </a:r>
            <a:r>
              <a:rPr lang="en">
                <a:solidFill>
                  <a:srgbClr val="00FF00"/>
                </a:solidFill>
              </a:rPr>
              <a:t>: </a:t>
            </a:r>
            <a:endParaRPr>
              <a:solidFill>
                <a:srgbClr val="00FF00"/>
              </a:solidFill>
            </a:endParaRPr>
          </a:p>
          <a:p>
            <a:pPr indent="0" lvl="0" marL="0" rtl="0" algn="l">
              <a:lnSpc>
                <a:spcPct val="100000"/>
              </a:lnSpc>
              <a:spcBef>
                <a:spcPts val="1600"/>
              </a:spcBef>
              <a:spcAft>
                <a:spcPts val="0"/>
              </a:spcAft>
              <a:buNone/>
            </a:pPr>
            <a:r>
              <a:rPr lang="en">
                <a:solidFill>
                  <a:srgbClr val="00FF00"/>
                </a:solidFill>
              </a:rPr>
              <a:t>2</a:t>
            </a:r>
            <a:endParaRPr>
              <a:solidFill>
                <a:srgbClr val="00FF00"/>
              </a:solidFill>
            </a:endParaRPr>
          </a:p>
          <a:p>
            <a:pPr indent="0" lvl="0" marL="0" rtl="0" algn="l">
              <a:lnSpc>
                <a:spcPct val="100000"/>
              </a:lnSpc>
              <a:spcBef>
                <a:spcPts val="1600"/>
              </a:spcBef>
              <a:spcAft>
                <a:spcPts val="0"/>
              </a:spcAft>
              <a:buNone/>
            </a:pPr>
            <a:r>
              <a:rPr lang="en">
                <a:solidFill>
                  <a:srgbClr val="00FF00"/>
                </a:solidFill>
              </a:rPr>
              <a:t>3</a:t>
            </a:r>
            <a:endParaRPr>
              <a:solidFill>
                <a:srgbClr val="00FF00"/>
              </a:solidFill>
            </a:endParaRPr>
          </a:p>
          <a:p>
            <a:pPr indent="0" lvl="0" marL="0" rtl="0" algn="l">
              <a:lnSpc>
                <a:spcPct val="100000"/>
              </a:lnSpc>
              <a:spcBef>
                <a:spcPts val="1600"/>
              </a:spcBef>
              <a:spcAft>
                <a:spcPts val="0"/>
              </a:spcAft>
              <a:buNone/>
            </a:pPr>
            <a:r>
              <a:rPr lang="en" u="sng">
                <a:solidFill>
                  <a:srgbClr val="00FF00"/>
                </a:solidFill>
              </a:rPr>
              <a:t>Sample output</a:t>
            </a:r>
            <a:r>
              <a:rPr lang="en">
                <a:solidFill>
                  <a:srgbClr val="00FF00"/>
                </a:solidFill>
              </a:rPr>
              <a:t>:</a:t>
            </a:r>
            <a:endParaRPr>
              <a:solidFill>
                <a:srgbClr val="00FF00"/>
              </a:solidFill>
            </a:endParaRPr>
          </a:p>
          <a:p>
            <a:pPr indent="0" lvl="0" marL="0" rtl="0" algn="l">
              <a:lnSpc>
                <a:spcPct val="100000"/>
              </a:lnSpc>
              <a:spcBef>
                <a:spcPts val="1600"/>
              </a:spcBef>
              <a:spcAft>
                <a:spcPts val="0"/>
              </a:spcAft>
              <a:buNone/>
            </a:pPr>
            <a:r>
              <a:rPr lang="en">
                <a:solidFill>
                  <a:srgbClr val="00FF00"/>
                </a:solidFill>
              </a:rPr>
              <a:t>5</a:t>
            </a:r>
            <a:endParaRPr>
              <a:solidFill>
                <a:srgbClr val="00FF00"/>
              </a:solidFill>
            </a:endParaRPr>
          </a:p>
          <a:p>
            <a:pPr indent="0" lvl="0" marL="0" rtl="0" algn="l">
              <a:lnSpc>
                <a:spcPct val="100000"/>
              </a:lnSpc>
              <a:spcBef>
                <a:spcPts val="1600"/>
              </a:spcBef>
              <a:spcAft>
                <a:spcPts val="1600"/>
              </a:spcAft>
              <a:buNone/>
            </a:pPr>
            <a:r>
              <a:rPr b="1" lang="en">
                <a:solidFill>
                  <a:srgbClr val="00FF00"/>
                </a:solidFill>
              </a:rPr>
              <a:t>Now, we must find a way to create a program that solves this problem for us! </a:t>
            </a:r>
            <a:endParaRPr b="1">
              <a:solidFill>
                <a:srgbClr val="00F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1046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Solutions:</a:t>
            </a:r>
            <a:endParaRPr/>
          </a:p>
        </p:txBody>
      </p:sp>
      <p:sp>
        <p:nvSpPr>
          <p:cNvPr id="89" name="Google Shape;89;p18"/>
          <p:cNvSpPr txBox="1"/>
          <p:nvPr>
            <p:ph idx="1" type="body"/>
          </p:nvPr>
        </p:nvSpPr>
        <p:spPr>
          <a:xfrm>
            <a:off x="311700" y="677300"/>
            <a:ext cx="2648700" cy="41628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2300">
                <a:solidFill>
                  <a:srgbClr val="00FF00"/>
                </a:solidFill>
              </a:rPr>
              <a:t>Python</a:t>
            </a:r>
            <a:endParaRPr b="1" sz="2300">
              <a:solidFill>
                <a:srgbClr val="00FF00"/>
              </a:solidFill>
            </a:endParaRPr>
          </a:p>
          <a:p>
            <a:pPr indent="0" lvl="0" marL="0" marR="0" rtl="0" algn="ctr">
              <a:lnSpc>
                <a:spcPct val="100000"/>
              </a:lnSpc>
              <a:spcBef>
                <a:spcPts val="0"/>
              </a:spcBef>
              <a:spcAft>
                <a:spcPts val="0"/>
              </a:spcAft>
              <a:buNone/>
            </a:pPr>
            <a:r>
              <a:t/>
            </a:r>
            <a:endParaRPr b="1">
              <a:solidFill>
                <a:srgbClr val="00FF00"/>
              </a:solidFill>
            </a:endParaRPr>
          </a:p>
          <a:p>
            <a:pPr indent="0" lvl="0" marL="0" marR="0" rtl="0" algn="l">
              <a:lnSpc>
                <a:spcPct val="100000"/>
              </a:lnSpc>
              <a:spcBef>
                <a:spcPts val="0"/>
              </a:spcBef>
              <a:spcAft>
                <a:spcPts val="0"/>
              </a:spcAft>
              <a:buNone/>
            </a:pPr>
            <a:r>
              <a:rPr lang="en" sz="1900">
                <a:solidFill>
                  <a:srgbClr val="ECEFF1"/>
                </a:solidFill>
                <a:latin typeface="Roboto Mono"/>
                <a:ea typeface="Roboto Mono"/>
                <a:cs typeface="Roboto Mono"/>
                <a:sym typeface="Roboto Mono"/>
              </a:rPr>
              <a:t>a=</a:t>
            </a:r>
            <a:r>
              <a:rPr lang="en" sz="1900">
                <a:solidFill>
                  <a:srgbClr val="CE93D8"/>
                </a:solidFill>
                <a:latin typeface="Roboto Mono"/>
                <a:ea typeface="Roboto Mono"/>
                <a:cs typeface="Roboto Mono"/>
                <a:sym typeface="Roboto Mono"/>
              </a:rPr>
              <a:t>int</a:t>
            </a:r>
            <a:r>
              <a:rPr lang="en" sz="1900">
                <a:solidFill>
                  <a:srgbClr val="ECEFF1"/>
                </a:solidFill>
                <a:latin typeface="Roboto Mono"/>
                <a:ea typeface="Roboto Mono"/>
                <a:cs typeface="Roboto Mono"/>
                <a:sym typeface="Roboto Mono"/>
              </a:rPr>
              <a:t>(</a:t>
            </a:r>
            <a:r>
              <a:rPr lang="en" sz="1900">
                <a:solidFill>
                  <a:srgbClr val="CE93D8"/>
                </a:solidFill>
                <a:latin typeface="Roboto Mono"/>
                <a:ea typeface="Roboto Mono"/>
                <a:cs typeface="Roboto Mono"/>
                <a:sym typeface="Roboto Mono"/>
              </a:rPr>
              <a:t>input</a:t>
            </a:r>
            <a:r>
              <a:rPr lang="en" sz="1900">
                <a:solidFill>
                  <a:srgbClr val="ECEFF1"/>
                </a:solidFill>
                <a:latin typeface="Roboto Mono"/>
                <a:ea typeface="Roboto Mono"/>
                <a:cs typeface="Roboto Mono"/>
                <a:sym typeface="Roboto Mono"/>
              </a:rPr>
              <a:t>())</a:t>
            </a:r>
            <a:endParaRPr sz="19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900">
                <a:solidFill>
                  <a:srgbClr val="ECEFF1"/>
                </a:solidFill>
                <a:latin typeface="Roboto Mono"/>
                <a:ea typeface="Roboto Mono"/>
                <a:cs typeface="Roboto Mono"/>
                <a:sym typeface="Roboto Mono"/>
              </a:rPr>
              <a:t>b=</a:t>
            </a:r>
            <a:r>
              <a:rPr lang="en" sz="1900">
                <a:solidFill>
                  <a:srgbClr val="CE93D8"/>
                </a:solidFill>
                <a:latin typeface="Roboto Mono"/>
                <a:ea typeface="Roboto Mono"/>
                <a:cs typeface="Roboto Mono"/>
                <a:sym typeface="Roboto Mono"/>
              </a:rPr>
              <a:t>int</a:t>
            </a:r>
            <a:r>
              <a:rPr lang="en" sz="1900">
                <a:solidFill>
                  <a:srgbClr val="ECEFF1"/>
                </a:solidFill>
                <a:latin typeface="Roboto Mono"/>
                <a:ea typeface="Roboto Mono"/>
                <a:cs typeface="Roboto Mono"/>
                <a:sym typeface="Roboto Mono"/>
              </a:rPr>
              <a:t>(</a:t>
            </a:r>
            <a:r>
              <a:rPr lang="en" sz="1900">
                <a:solidFill>
                  <a:srgbClr val="CE93D8"/>
                </a:solidFill>
                <a:latin typeface="Roboto Mono"/>
                <a:ea typeface="Roboto Mono"/>
                <a:cs typeface="Roboto Mono"/>
                <a:sym typeface="Roboto Mono"/>
              </a:rPr>
              <a:t>input</a:t>
            </a:r>
            <a:r>
              <a:rPr lang="en" sz="1900">
                <a:solidFill>
                  <a:srgbClr val="ECEFF1"/>
                </a:solidFill>
                <a:latin typeface="Roboto Mono"/>
                <a:ea typeface="Roboto Mono"/>
                <a:cs typeface="Roboto Mono"/>
                <a:sym typeface="Roboto Mono"/>
              </a:rPr>
              <a:t>())</a:t>
            </a:r>
            <a:endParaRPr sz="1900">
              <a:solidFill>
                <a:srgbClr val="ECEFF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900">
                <a:solidFill>
                  <a:srgbClr val="4DD0E1"/>
                </a:solidFill>
                <a:latin typeface="Roboto Mono"/>
                <a:ea typeface="Roboto Mono"/>
                <a:cs typeface="Roboto Mono"/>
                <a:sym typeface="Roboto Mono"/>
              </a:rPr>
              <a:t>print</a:t>
            </a:r>
            <a:r>
              <a:rPr lang="en" sz="1900">
                <a:solidFill>
                  <a:srgbClr val="ECEFF1"/>
                </a:solidFill>
                <a:latin typeface="Roboto Mono"/>
                <a:ea typeface="Roboto Mono"/>
                <a:cs typeface="Roboto Mono"/>
                <a:sym typeface="Roboto Mono"/>
              </a:rPr>
              <a:t>(a+b)</a:t>
            </a:r>
            <a:endParaRPr sz="19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t/>
            </a:r>
            <a:endParaRPr b="1">
              <a:solidFill>
                <a:srgbClr val="00FF00"/>
              </a:solidFill>
            </a:endParaRPr>
          </a:p>
        </p:txBody>
      </p:sp>
      <p:sp>
        <p:nvSpPr>
          <p:cNvPr id="90" name="Google Shape;90;p18"/>
          <p:cNvSpPr txBox="1"/>
          <p:nvPr>
            <p:ph idx="1" type="body"/>
          </p:nvPr>
        </p:nvSpPr>
        <p:spPr>
          <a:xfrm>
            <a:off x="2669525" y="677300"/>
            <a:ext cx="2648700" cy="41628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2300">
                <a:solidFill>
                  <a:srgbClr val="00FF00"/>
                </a:solidFill>
              </a:rPr>
              <a:t>C++</a:t>
            </a:r>
            <a:endParaRPr b="1" sz="2300">
              <a:solidFill>
                <a:srgbClr val="00FF00"/>
              </a:solidFill>
            </a:endParaRPr>
          </a:p>
          <a:p>
            <a:pPr indent="0" lvl="0" marL="0" marR="0" rtl="0" algn="ctr">
              <a:lnSpc>
                <a:spcPct val="100000"/>
              </a:lnSpc>
              <a:spcBef>
                <a:spcPts val="0"/>
              </a:spcBef>
              <a:spcAft>
                <a:spcPts val="0"/>
              </a:spcAft>
              <a:buNone/>
            </a:pPr>
            <a:r>
              <a:t/>
            </a:r>
            <a:endParaRPr b="1">
              <a:solidFill>
                <a:srgbClr val="00FF00"/>
              </a:solidFill>
            </a:endParaRPr>
          </a:p>
          <a:p>
            <a:pPr indent="0" lvl="0" marL="0" marR="0" rtl="0" algn="l">
              <a:lnSpc>
                <a:spcPct val="100000"/>
              </a:lnSpc>
              <a:spcBef>
                <a:spcPts val="0"/>
              </a:spcBef>
              <a:spcAft>
                <a:spcPts val="0"/>
              </a:spcAft>
              <a:buNone/>
            </a:pPr>
            <a:r>
              <a:rPr lang="en" sz="1300">
                <a:solidFill>
                  <a:srgbClr val="4DD0E1"/>
                </a:solidFill>
                <a:latin typeface="Roboto Mono"/>
                <a:ea typeface="Roboto Mono"/>
                <a:cs typeface="Roboto Mono"/>
                <a:sym typeface="Roboto Mono"/>
              </a:rPr>
              <a:t>#include </a:t>
            </a:r>
            <a:r>
              <a:rPr lang="en" sz="1300">
                <a:solidFill>
                  <a:srgbClr val="9CCC65"/>
                </a:solidFill>
                <a:latin typeface="Roboto Mono"/>
                <a:ea typeface="Roboto Mono"/>
                <a:cs typeface="Roboto Mono"/>
                <a:sym typeface="Roboto Mono"/>
              </a:rPr>
              <a:t>&lt;iostream&gt;</a:t>
            </a:r>
            <a:endParaRPr sz="13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t/>
            </a:r>
            <a:endParaRPr sz="13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300">
                <a:solidFill>
                  <a:srgbClr val="4DD0E1"/>
                </a:solidFill>
                <a:latin typeface="Roboto Mono"/>
                <a:ea typeface="Roboto Mono"/>
                <a:cs typeface="Roboto Mono"/>
                <a:sym typeface="Roboto Mono"/>
              </a:rPr>
              <a:t>int</a:t>
            </a:r>
            <a:r>
              <a:rPr lang="en" sz="1300">
                <a:solidFill>
                  <a:srgbClr val="ECEFF1"/>
                </a:solidFill>
                <a:latin typeface="Roboto Mono"/>
                <a:ea typeface="Roboto Mono"/>
                <a:cs typeface="Roboto Mono"/>
                <a:sym typeface="Roboto Mono"/>
              </a:rPr>
              <a:t> main() {</a:t>
            </a:r>
            <a:endParaRPr sz="13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300">
                <a:solidFill>
                  <a:srgbClr val="ECEFF1"/>
                </a:solidFill>
                <a:latin typeface="Roboto Mono"/>
                <a:ea typeface="Roboto Mono"/>
                <a:cs typeface="Roboto Mono"/>
                <a:sym typeface="Roboto Mono"/>
              </a:rPr>
              <a:t>    </a:t>
            </a:r>
            <a:r>
              <a:rPr lang="en" sz="1300">
                <a:solidFill>
                  <a:srgbClr val="4DD0E1"/>
                </a:solidFill>
                <a:latin typeface="Roboto Mono"/>
                <a:ea typeface="Roboto Mono"/>
                <a:cs typeface="Roboto Mono"/>
                <a:sym typeface="Roboto Mono"/>
              </a:rPr>
              <a:t>int</a:t>
            </a:r>
            <a:r>
              <a:rPr lang="en" sz="1300">
                <a:solidFill>
                  <a:srgbClr val="ECEFF1"/>
                </a:solidFill>
                <a:latin typeface="Roboto Mono"/>
                <a:ea typeface="Roboto Mono"/>
                <a:cs typeface="Roboto Mono"/>
                <a:sym typeface="Roboto Mono"/>
              </a:rPr>
              <a:t> a; </a:t>
            </a:r>
            <a:endParaRPr sz="13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300">
                <a:solidFill>
                  <a:srgbClr val="ECEFF1"/>
                </a:solidFill>
                <a:latin typeface="Roboto Mono"/>
                <a:ea typeface="Roboto Mono"/>
                <a:cs typeface="Roboto Mono"/>
                <a:sym typeface="Roboto Mono"/>
              </a:rPr>
              <a:t>    </a:t>
            </a:r>
            <a:r>
              <a:rPr lang="en" sz="1300">
                <a:solidFill>
                  <a:srgbClr val="4DD0E1"/>
                </a:solidFill>
                <a:latin typeface="Roboto Mono"/>
                <a:ea typeface="Roboto Mono"/>
                <a:cs typeface="Roboto Mono"/>
                <a:sym typeface="Roboto Mono"/>
              </a:rPr>
              <a:t>int</a:t>
            </a:r>
            <a:r>
              <a:rPr lang="en" sz="1300">
                <a:solidFill>
                  <a:srgbClr val="ECEFF1"/>
                </a:solidFill>
                <a:latin typeface="Roboto Mono"/>
                <a:ea typeface="Roboto Mono"/>
                <a:cs typeface="Roboto Mono"/>
                <a:sym typeface="Roboto Mono"/>
              </a:rPr>
              <a:t> b; </a:t>
            </a:r>
            <a:endParaRPr sz="13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300">
                <a:solidFill>
                  <a:srgbClr val="ECEFF1"/>
                </a:solidFill>
                <a:latin typeface="Roboto Mono"/>
                <a:ea typeface="Roboto Mono"/>
                <a:cs typeface="Roboto Mono"/>
                <a:sym typeface="Roboto Mono"/>
              </a:rPr>
              <a:t>    std::cin &gt;&gt; a; </a:t>
            </a:r>
            <a:endParaRPr sz="13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300">
                <a:solidFill>
                  <a:srgbClr val="ECEFF1"/>
                </a:solidFill>
                <a:latin typeface="Roboto Mono"/>
                <a:ea typeface="Roboto Mono"/>
                <a:cs typeface="Roboto Mono"/>
                <a:sym typeface="Roboto Mono"/>
              </a:rPr>
              <a:t>    std::cin &gt;&gt; b; </a:t>
            </a:r>
            <a:endParaRPr sz="13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300">
                <a:solidFill>
                  <a:srgbClr val="ECEFF1"/>
                </a:solidFill>
                <a:latin typeface="Roboto Mono"/>
                <a:ea typeface="Roboto Mono"/>
                <a:cs typeface="Roboto Mono"/>
                <a:sym typeface="Roboto Mono"/>
              </a:rPr>
              <a:t>    std::cout &lt;&lt; a+b; </a:t>
            </a:r>
            <a:endParaRPr sz="1300">
              <a:solidFill>
                <a:srgbClr val="ECEFF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300">
                <a:solidFill>
                  <a:srgbClr val="ECEFF1"/>
                </a:solidFill>
                <a:latin typeface="Roboto Mono"/>
                <a:ea typeface="Roboto Mono"/>
                <a:cs typeface="Roboto Mono"/>
                <a:sym typeface="Roboto Mono"/>
              </a:rPr>
              <a:t>}</a:t>
            </a:r>
            <a:endParaRPr sz="13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t/>
            </a:r>
            <a:endParaRPr sz="200">
              <a:solidFill>
                <a:srgbClr val="ECEFF1"/>
              </a:solidFill>
              <a:latin typeface="Roboto Mono"/>
              <a:ea typeface="Roboto Mono"/>
              <a:cs typeface="Roboto Mono"/>
              <a:sym typeface="Roboto Mono"/>
            </a:endParaRPr>
          </a:p>
        </p:txBody>
      </p:sp>
      <p:sp>
        <p:nvSpPr>
          <p:cNvPr id="91" name="Google Shape;91;p18"/>
          <p:cNvSpPr txBox="1"/>
          <p:nvPr>
            <p:ph idx="1" type="body"/>
          </p:nvPr>
        </p:nvSpPr>
        <p:spPr>
          <a:xfrm>
            <a:off x="5054700" y="677300"/>
            <a:ext cx="3974400" cy="41628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2300">
                <a:solidFill>
                  <a:srgbClr val="00FF00"/>
                </a:solidFill>
              </a:rPr>
              <a:t>Java</a:t>
            </a:r>
            <a:endParaRPr b="1" sz="2300">
              <a:solidFill>
                <a:srgbClr val="00FF00"/>
              </a:solidFill>
            </a:endParaRPr>
          </a:p>
          <a:p>
            <a:pPr indent="0" lvl="0" marL="0" marR="0" rtl="0" algn="l">
              <a:lnSpc>
                <a:spcPct val="100000"/>
              </a:lnSpc>
              <a:spcBef>
                <a:spcPts val="0"/>
              </a:spcBef>
              <a:spcAft>
                <a:spcPts val="0"/>
              </a:spcAft>
              <a:buNone/>
            </a:pPr>
            <a:r>
              <a:t/>
            </a:r>
            <a:endParaRPr b="1">
              <a:solidFill>
                <a:srgbClr val="00FF00"/>
              </a:solidFill>
            </a:endParaRPr>
          </a:p>
          <a:p>
            <a:pPr indent="0" lvl="0" marL="0" marR="0" rtl="0" algn="l">
              <a:lnSpc>
                <a:spcPct val="100000"/>
              </a:lnSpc>
              <a:spcBef>
                <a:spcPts val="0"/>
              </a:spcBef>
              <a:spcAft>
                <a:spcPts val="0"/>
              </a:spcAft>
              <a:buNone/>
            </a:pPr>
            <a:r>
              <a:rPr lang="en" sz="1000">
                <a:solidFill>
                  <a:srgbClr val="4DD0E1"/>
                </a:solidFill>
                <a:latin typeface="Roboto Mono"/>
                <a:ea typeface="Roboto Mono"/>
                <a:cs typeface="Roboto Mono"/>
                <a:sym typeface="Roboto Mono"/>
              </a:rPr>
              <a:t>import</a:t>
            </a:r>
            <a:r>
              <a:rPr lang="en" sz="1000">
                <a:solidFill>
                  <a:srgbClr val="ECEFF1"/>
                </a:solidFill>
                <a:latin typeface="Roboto Mono"/>
                <a:ea typeface="Roboto Mono"/>
                <a:cs typeface="Roboto Mono"/>
                <a:sym typeface="Roboto Mono"/>
              </a:rPr>
              <a:t> java.util.</a:t>
            </a:r>
            <a:r>
              <a:rPr lang="en" sz="1000">
                <a:solidFill>
                  <a:srgbClr val="CE93D8"/>
                </a:solidFill>
                <a:latin typeface="Roboto Mono"/>
                <a:ea typeface="Roboto Mono"/>
                <a:cs typeface="Roboto Mono"/>
                <a:sym typeface="Roboto Mono"/>
              </a:rPr>
              <a:t>Scanner</a:t>
            </a:r>
            <a:r>
              <a:rPr lang="en" sz="1000">
                <a:solidFill>
                  <a:srgbClr val="ECEFF1"/>
                </a:solidFill>
                <a:latin typeface="Roboto Mono"/>
                <a:ea typeface="Roboto Mono"/>
                <a:cs typeface="Roboto Mono"/>
                <a:sym typeface="Roboto Mono"/>
              </a:rPr>
              <a:t>;</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4DD0E1"/>
                </a:solidFill>
                <a:latin typeface="Roboto Mono"/>
                <a:ea typeface="Roboto Mono"/>
                <a:cs typeface="Roboto Mono"/>
                <a:sym typeface="Roboto Mono"/>
              </a:rPr>
              <a:t>public</a:t>
            </a:r>
            <a:r>
              <a:rPr lang="en" sz="1000">
                <a:solidFill>
                  <a:srgbClr val="ECEFF1"/>
                </a:solidFill>
                <a:latin typeface="Roboto Mono"/>
                <a:ea typeface="Roboto Mono"/>
                <a:cs typeface="Roboto Mono"/>
                <a:sym typeface="Roboto Mono"/>
              </a:rPr>
              <a:t> </a:t>
            </a:r>
            <a:r>
              <a:rPr lang="en" sz="1000">
                <a:solidFill>
                  <a:srgbClr val="4DD0E1"/>
                </a:solidFill>
                <a:latin typeface="Roboto Mono"/>
                <a:ea typeface="Roboto Mono"/>
                <a:cs typeface="Roboto Mono"/>
                <a:sym typeface="Roboto Mono"/>
              </a:rPr>
              <a:t>class</a:t>
            </a:r>
            <a:r>
              <a:rPr lang="en" sz="1000">
                <a:solidFill>
                  <a:srgbClr val="ECEFF1"/>
                </a:solidFill>
                <a:latin typeface="Roboto Mono"/>
                <a:ea typeface="Roboto Mono"/>
                <a:cs typeface="Roboto Mono"/>
                <a:sym typeface="Roboto Mono"/>
              </a:rPr>
              <a:t> </a:t>
            </a:r>
            <a:r>
              <a:rPr lang="en" sz="1000">
                <a:solidFill>
                  <a:srgbClr val="CE93D8"/>
                </a:solidFill>
                <a:latin typeface="Roboto Mono"/>
                <a:ea typeface="Roboto Mono"/>
                <a:cs typeface="Roboto Mono"/>
                <a:sym typeface="Roboto Mono"/>
              </a:rPr>
              <a:t>APlusB</a:t>
            </a:r>
            <a:r>
              <a:rPr lang="en" sz="1000">
                <a:solidFill>
                  <a:srgbClr val="ECEFF1"/>
                </a:solidFill>
                <a:latin typeface="Roboto Mono"/>
                <a:ea typeface="Roboto Mono"/>
                <a:cs typeface="Roboto Mono"/>
                <a:sym typeface="Roboto Mono"/>
              </a:rPr>
              <a:t> {</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ECEFF1"/>
                </a:solidFill>
                <a:latin typeface="Roboto Mono"/>
                <a:ea typeface="Roboto Mono"/>
                <a:cs typeface="Roboto Mono"/>
                <a:sym typeface="Roboto Mono"/>
              </a:rPr>
              <a:t>    </a:t>
            </a:r>
            <a:r>
              <a:rPr lang="en" sz="1000">
                <a:solidFill>
                  <a:srgbClr val="4DD0E1"/>
                </a:solidFill>
                <a:latin typeface="Roboto Mono"/>
                <a:ea typeface="Roboto Mono"/>
                <a:cs typeface="Roboto Mono"/>
                <a:sym typeface="Roboto Mono"/>
              </a:rPr>
              <a:t>public</a:t>
            </a:r>
            <a:r>
              <a:rPr lang="en" sz="1000">
                <a:solidFill>
                  <a:srgbClr val="ECEFF1"/>
                </a:solidFill>
                <a:latin typeface="Roboto Mono"/>
                <a:ea typeface="Roboto Mono"/>
                <a:cs typeface="Roboto Mono"/>
                <a:sym typeface="Roboto Mono"/>
              </a:rPr>
              <a:t> </a:t>
            </a:r>
            <a:r>
              <a:rPr lang="en" sz="1000">
                <a:solidFill>
                  <a:srgbClr val="4DD0E1"/>
                </a:solidFill>
                <a:latin typeface="Roboto Mono"/>
                <a:ea typeface="Roboto Mono"/>
                <a:cs typeface="Roboto Mono"/>
                <a:sym typeface="Roboto Mono"/>
              </a:rPr>
              <a:t>static</a:t>
            </a:r>
            <a:r>
              <a:rPr lang="en" sz="1000">
                <a:solidFill>
                  <a:srgbClr val="ECEFF1"/>
                </a:solidFill>
                <a:latin typeface="Roboto Mono"/>
                <a:ea typeface="Roboto Mono"/>
                <a:cs typeface="Roboto Mono"/>
                <a:sym typeface="Roboto Mono"/>
              </a:rPr>
              <a:t> </a:t>
            </a:r>
            <a:r>
              <a:rPr lang="en" sz="1000">
                <a:solidFill>
                  <a:srgbClr val="4DD0E1"/>
                </a:solidFill>
                <a:latin typeface="Roboto Mono"/>
                <a:ea typeface="Roboto Mono"/>
                <a:cs typeface="Roboto Mono"/>
                <a:sym typeface="Roboto Mono"/>
              </a:rPr>
              <a:t>void</a:t>
            </a:r>
            <a:r>
              <a:rPr lang="en" sz="1000">
                <a:solidFill>
                  <a:srgbClr val="ECEFF1"/>
                </a:solidFill>
                <a:latin typeface="Roboto Mono"/>
                <a:ea typeface="Roboto Mono"/>
                <a:cs typeface="Roboto Mono"/>
                <a:sym typeface="Roboto Mono"/>
              </a:rPr>
              <a:t> main(</a:t>
            </a:r>
            <a:r>
              <a:rPr lang="en" sz="1000">
                <a:solidFill>
                  <a:srgbClr val="CE93D8"/>
                </a:solidFill>
                <a:latin typeface="Roboto Mono"/>
                <a:ea typeface="Roboto Mono"/>
                <a:cs typeface="Roboto Mono"/>
                <a:sym typeface="Roboto Mono"/>
              </a:rPr>
              <a:t>String</a:t>
            </a:r>
            <a:r>
              <a:rPr lang="en" sz="1000">
                <a:solidFill>
                  <a:srgbClr val="ECEFF1"/>
                </a:solidFill>
                <a:latin typeface="Roboto Mono"/>
                <a:ea typeface="Roboto Mono"/>
                <a:cs typeface="Roboto Mono"/>
                <a:sym typeface="Roboto Mono"/>
              </a:rPr>
              <a:t>[] args) {</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ECEFF1"/>
                </a:solidFill>
                <a:latin typeface="Roboto Mono"/>
                <a:ea typeface="Roboto Mono"/>
                <a:cs typeface="Roboto Mono"/>
                <a:sym typeface="Roboto Mono"/>
              </a:rPr>
              <a:t>        </a:t>
            </a:r>
            <a:r>
              <a:rPr lang="en" sz="1000">
                <a:solidFill>
                  <a:srgbClr val="CE93D8"/>
                </a:solidFill>
                <a:latin typeface="Roboto Mono"/>
                <a:ea typeface="Roboto Mono"/>
                <a:cs typeface="Roboto Mono"/>
                <a:sym typeface="Roboto Mono"/>
              </a:rPr>
              <a:t>Scanner</a:t>
            </a:r>
            <a:r>
              <a:rPr lang="en" sz="1000">
                <a:solidFill>
                  <a:srgbClr val="ECEFF1"/>
                </a:solidFill>
                <a:latin typeface="Roboto Mono"/>
                <a:ea typeface="Roboto Mono"/>
                <a:cs typeface="Roboto Mono"/>
                <a:sym typeface="Roboto Mono"/>
              </a:rPr>
              <a:t> input = </a:t>
            </a:r>
            <a:r>
              <a:rPr lang="en" sz="1000">
                <a:solidFill>
                  <a:srgbClr val="4DD0E1"/>
                </a:solidFill>
                <a:latin typeface="Roboto Mono"/>
                <a:ea typeface="Roboto Mono"/>
                <a:cs typeface="Roboto Mono"/>
                <a:sym typeface="Roboto Mono"/>
              </a:rPr>
              <a:t>new</a:t>
            </a:r>
            <a:r>
              <a:rPr lang="en" sz="1000">
                <a:solidFill>
                  <a:srgbClr val="ECEFF1"/>
                </a:solidFill>
                <a:latin typeface="Roboto Mono"/>
                <a:ea typeface="Roboto Mono"/>
                <a:cs typeface="Roboto Mono"/>
                <a:sym typeface="Roboto Mono"/>
              </a:rPr>
              <a:t> </a:t>
            </a:r>
            <a:r>
              <a:rPr lang="en" sz="1000">
                <a:solidFill>
                  <a:srgbClr val="CE93D8"/>
                </a:solidFill>
                <a:latin typeface="Roboto Mono"/>
                <a:ea typeface="Roboto Mono"/>
                <a:cs typeface="Roboto Mono"/>
                <a:sym typeface="Roboto Mono"/>
              </a:rPr>
              <a:t>Scanner</a:t>
            </a:r>
            <a:r>
              <a:rPr lang="en" sz="1000">
                <a:solidFill>
                  <a:srgbClr val="ECEFF1"/>
                </a:solidFill>
                <a:latin typeface="Roboto Mono"/>
                <a:ea typeface="Roboto Mono"/>
                <a:cs typeface="Roboto Mono"/>
                <a:sym typeface="Roboto Mono"/>
              </a:rPr>
              <a:t>(</a:t>
            </a:r>
            <a:r>
              <a:rPr lang="en" sz="1000">
                <a:solidFill>
                  <a:srgbClr val="CE93D8"/>
                </a:solidFill>
                <a:latin typeface="Roboto Mono"/>
                <a:ea typeface="Roboto Mono"/>
                <a:cs typeface="Roboto Mono"/>
                <a:sym typeface="Roboto Mono"/>
              </a:rPr>
              <a:t>System</a:t>
            </a:r>
            <a:r>
              <a:rPr lang="en" sz="1000">
                <a:solidFill>
                  <a:srgbClr val="ECEFF1"/>
                </a:solidFill>
                <a:latin typeface="Roboto Mono"/>
                <a:ea typeface="Roboto Mono"/>
                <a:cs typeface="Roboto Mono"/>
                <a:sym typeface="Roboto Mono"/>
              </a:rPr>
              <a:t>.in);</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ECEFF1"/>
                </a:solidFill>
                <a:latin typeface="Roboto Mono"/>
                <a:ea typeface="Roboto Mono"/>
                <a:cs typeface="Roboto Mono"/>
                <a:sym typeface="Roboto Mono"/>
              </a:rPr>
              <a:t>        </a:t>
            </a:r>
            <a:r>
              <a:rPr lang="en" sz="1000">
                <a:solidFill>
                  <a:srgbClr val="4DD0E1"/>
                </a:solidFill>
                <a:latin typeface="Roboto Mono"/>
                <a:ea typeface="Roboto Mono"/>
                <a:cs typeface="Roboto Mono"/>
                <a:sym typeface="Roboto Mono"/>
              </a:rPr>
              <a:t>int</a:t>
            </a:r>
            <a:r>
              <a:rPr lang="en" sz="1000">
                <a:solidFill>
                  <a:srgbClr val="ECEFF1"/>
                </a:solidFill>
                <a:latin typeface="Roboto Mono"/>
                <a:ea typeface="Roboto Mono"/>
                <a:cs typeface="Roboto Mono"/>
                <a:sym typeface="Roboto Mono"/>
              </a:rPr>
              <a:t> a = input.nextInt();</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ECEFF1"/>
                </a:solidFill>
                <a:latin typeface="Roboto Mono"/>
                <a:ea typeface="Roboto Mono"/>
                <a:cs typeface="Roboto Mono"/>
                <a:sym typeface="Roboto Mono"/>
              </a:rPr>
              <a:t>        </a:t>
            </a:r>
            <a:r>
              <a:rPr lang="en" sz="1000">
                <a:solidFill>
                  <a:srgbClr val="4DD0E1"/>
                </a:solidFill>
                <a:latin typeface="Roboto Mono"/>
                <a:ea typeface="Roboto Mono"/>
                <a:cs typeface="Roboto Mono"/>
                <a:sym typeface="Roboto Mono"/>
              </a:rPr>
              <a:t>int</a:t>
            </a:r>
            <a:r>
              <a:rPr lang="en" sz="1000">
                <a:solidFill>
                  <a:srgbClr val="ECEFF1"/>
                </a:solidFill>
                <a:latin typeface="Roboto Mono"/>
                <a:ea typeface="Roboto Mono"/>
                <a:cs typeface="Roboto Mono"/>
                <a:sym typeface="Roboto Mono"/>
              </a:rPr>
              <a:t> b = input.nextInt();</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ECEFF1"/>
                </a:solidFill>
                <a:latin typeface="Roboto Mono"/>
                <a:ea typeface="Roboto Mono"/>
                <a:cs typeface="Roboto Mono"/>
                <a:sym typeface="Roboto Mono"/>
              </a:rPr>
              <a:t>        </a:t>
            </a:r>
            <a:r>
              <a:rPr lang="en" sz="1000">
                <a:solidFill>
                  <a:srgbClr val="CE93D8"/>
                </a:solidFill>
                <a:latin typeface="Roboto Mono"/>
                <a:ea typeface="Roboto Mono"/>
                <a:cs typeface="Roboto Mono"/>
                <a:sym typeface="Roboto Mono"/>
              </a:rPr>
              <a:t>System</a:t>
            </a:r>
            <a:r>
              <a:rPr lang="en" sz="1000">
                <a:solidFill>
                  <a:srgbClr val="ECEFF1"/>
                </a:solidFill>
                <a:latin typeface="Roboto Mono"/>
                <a:ea typeface="Roboto Mono"/>
                <a:cs typeface="Roboto Mono"/>
                <a:sym typeface="Roboto Mono"/>
              </a:rPr>
              <a:t>.out.println(a + b);</a:t>
            </a:r>
            <a:endParaRPr sz="1000">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1000">
                <a:solidFill>
                  <a:srgbClr val="ECEFF1"/>
                </a:solidFill>
                <a:latin typeface="Roboto Mono"/>
                <a:ea typeface="Roboto Mono"/>
                <a:cs typeface="Roboto Mono"/>
                <a:sym typeface="Roboto Mono"/>
              </a:rPr>
              <a:t>    }</a:t>
            </a:r>
            <a:endParaRPr sz="1000">
              <a:solidFill>
                <a:srgbClr val="ECEFF1"/>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000">
                <a:solidFill>
                  <a:srgbClr val="ECEFF1"/>
                </a:solidFill>
                <a:latin typeface="Roboto Mono"/>
                <a:ea typeface="Roboto Mono"/>
                <a:cs typeface="Roboto Mono"/>
                <a:sym typeface="Roboto Mono"/>
              </a:rPr>
              <a:t>}</a:t>
            </a:r>
            <a:endParaRPr b="1">
              <a:solidFill>
                <a:srgbClr val="00FF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326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Registering your Account</a:t>
            </a:r>
            <a:endParaRPr/>
          </a:p>
          <a:p>
            <a:pPr indent="0" lvl="0" marL="0" rtl="0" algn="l">
              <a:spcBef>
                <a:spcPts val="0"/>
              </a:spcBef>
              <a:spcAft>
                <a:spcPts val="0"/>
              </a:spcAft>
              <a:buNone/>
            </a:pPr>
            <a:r>
              <a:t/>
            </a:r>
            <a:endParaRPr/>
          </a:p>
        </p:txBody>
      </p:sp>
      <p:sp>
        <p:nvSpPr>
          <p:cNvPr id="97" name="Google Shape;97;p19"/>
          <p:cNvSpPr txBox="1"/>
          <p:nvPr>
            <p:ph idx="1" type="body"/>
          </p:nvPr>
        </p:nvSpPr>
        <p:spPr>
          <a:xfrm>
            <a:off x="382750" y="812726"/>
            <a:ext cx="85206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rgbClr val="00FF00"/>
                </a:solidFill>
              </a:rPr>
              <a:t>Although there are many websites for competitive programming, this year we will be using </a:t>
            </a:r>
            <a:r>
              <a:rPr lang="en" u="sng">
                <a:solidFill>
                  <a:schemeClr val="hlink"/>
                </a:solidFill>
                <a:hlinkClick r:id="rId3"/>
              </a:rPr>
              <a:t>dmoj.c</a:t>
            </a:r>
            <a:r>
              <a:rPr lang="en" u="sng">
                <a:solidFill>
                  <a:schemeClr val="hlink"/>
                </a:solidFill>
                <a:hlinkClick r:id="rId4"/>
              </a:rPr>
              <a:t>a</a:t>
            </a:r>
            <a:r>
              <a:rPr lang="en">
                <a:solidFill>
                  <a:srgbClr val="00FF00"/>
                </a:solidFill>
              </a:rPr>
              <a:t>. Some other recommended websites are CodeForces.com and Atcoder.jp. Signing up enables you to submit solutions to problems in order to check whether they are correct. P.S. make sure to join the Woodlands SS organization on DMOJ ;)</a:t>
            </a:r>
            <a:endParaRPr>
              <a:solidFill>
                <a:srgbClr val="00FF00"/>
              </a:solidFill>
            </a:endParaRPr>
          </a:p>
        </p:txBody>
      </p:sp>
      <p:pic>
        <p:nvPicPr>
          <p:cNvPr id="98" name="Google Shape;98;p19"/>
          <p:cNvPicPr preferRelativeResize="0"/>
          <p:nvPr/>
        </p:nvPicPr>
        <p:blipFill>
          <a:blip r:embed="rId5">
            <a:alphaModFix/>
          </a:blip>
          <a:stretch>
            <a:fillRect/>
          </a:stretch>
        </p:blipFill>
        <p:spPr>
          <a:xfrm>
            <a:off x="1266075" y="2423725"/>
            <a:ext cx="5291450" cy="2574000"/>
          </a:xfrm>
          <a:prstGeom prst="rect">
            <a:avLst/>
          </a:prstGeom>
          <a:noFill/>
          <a:ln>
            <a:noFill/>
          </a:ln>
          <a:effectLst>
            <a:outerShdw blurRad="228600" rotWithShape="0" algn="bl" dir="5400000" dist="19050">
              <a:srgbClr val="000000">
                <a:alpha val="72000"/>
              </a:srgbClr>
            </a:outerShdw>
          </a:effectLst>
        </p:spPr>
      </p:pic>
      <p:cxnSp>
        <p:nvCxnSpPr>
          <p:cNvPr id="99" name="Google Shape;99;p19"/>
          <p:cNvCxnSpPr/>
          <p:nvPr/>
        </p:nvCxnSpPr>
        <p:spPr>
          <a:xfrm flipH="1" rot="10800000">
            <a:off x="6894525" y="2179400"/>
            <a:ext cx="325500" cy="4515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156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 Tour of DMOJ</a:t>
            </a:r>
            <a:endParaRPr/>
          </a:p>
        </p:txBody>
      </p:sp>
      <p:sp>
        <p:nvSpPr>
          <p:cNvPr id="105" name="Google Shape;105;p20"/>
          <p:cNvSpPr txBox="1"/>
          <p:nvPr>
            <p:ph idx="1" type="body"/>
          </p:nvPr>
        </p:nvSpPr>
        <p:spPr>
          <a:xfrm>
            <a:off x="311700" y="692100"/>
            <a:ext cx="8520600" cy="427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rgbClr val="00FF00"/>
                </a:solidFill>
              </a:rPr>
              <a:t>There are many different sections on the DMOJ website. The most common one is the problems tab, where you can find a list of all </a:t>
            </a:r>
            <a:r>
              <a:rPr lang="en">
                <a:solidFill>
                  <a:srgbClr val="00FF00"/>
                </a:solidFill>
              </a:rPr>
              <a:t>available</a:t>
            </a:r>
            <a:r>
              <a:rPr lang="en">
                <a:solidFill>
                  <a:srgbClr val="00FF00"/>
                </a:solidFill>
              </a:rPr>
              <a:t> questions. </a:t>
            </a:r>
            <a:endParaRPr>
              <a:solidFill>
                <a:srgbClr val="00FF00"/>
              </a:solidFill>
            </a:endParaRPr>
          </a:p>
          <a:p>
            <a:pPr indent="0" lvl="0" marL="0" marR="0" rtl="0" algn="l">
              <a:lnSpc>
                <a:spcPct val="100000"/>
              </a:lnSpc>
              <a:spcBef>
                <a:spcPts val="0"/>
              </a:spcBef>
              <a:spcAft>
                <a:spcPts val="0"/>
              </a:spcAft>
              <a:buNone/>
            </a:pPr>
            <a:r>
              <a:t/>
            </a:r>
            <a:endParaRPr>
              <a:solidFill>
                <a:srgbClr val="00FF00"/>
              </a:solidFill>
            </a:endParaRPr>
          </a:p>
          <a:p>
            <a:pPr indent="0" lvl="0" marL="0" marR="0" rtl="0" algn="l">
              <a:lnSpc>
                <a:spcPct val="100000"/>
              </a:lnSpc>
              <a:spcBef>
                <a:spcPts val="0"/>
              </a:spcBef>
              <a:spcAft>
                <a:spcPts val="0"/>
              </a:spcAft>
              <a:buNone/>
            </a:pPr>
            <a:r>
              <a:t/>
            </a:r>
            <a:endParaRPr>
              <a:solidFill>
                <a:srgbClr val="00FF00"/>
              </a:solidFill>
            </a:endParaRPr>
          </a:p>
          <a:p>
            <a:pPr indent="0" lvl="0" marL="0" marR="0" rtl="0" algn="l">
              <a:lnSpc>
                <a:spcPct val="100000"/>
              </a:lnSpc>
              <a:spcBef>
                <a:spcPts val="0"/>
              </a:spcBef>
              <a:spcAft>
                <a:spcPts val="0"/>
              </a:spcAft>
              <a:buNone/>
            </a:pPr>
            <a:r>
              <a:t/>
            </a:r>
            <a:endParaRPr>
              <a:solidFill>
                <a:srgbClr val="00FF00"/>
              </a:solidFill>
            </a:endParaRPr>
          </a:p>
          <a:p>
            <a:pPr indent="0" lvl="0" marL="0" marR="0" rtl="0" algn="l">
              <a:lnSpc>
                <a:spcPct val="100000"/>
              </a:lnSpc>
              <a:spcBef>
                <a:spcPts val="0"/>
              </a:spcBef>
              <a:spcAft>
                <a:spcPts val="0"/>
              </a:spcAft>
              <a:buNone/>
            </a:pPr>
            <a:r>
              <a:t/>
            </a:r>
            <a:endParaRPr>
              <a:solidFill>
                <a:srgbClr val="00FF00"/>
              </a:solidFill>
            </a:endParaRPr>
          </a:p>
          <a:p>
            <a:pPr indent="0" lvl="0" marL="0" marR="0" rtl="0" algn="l">
              <a:lnSpc>
                <a:spcPct val="100000"/>
              </a:lnSpc>
              <a:spcBef>
                <a:spcPts val="0"/>
              </a:spcBef>
              <a:spcAft>
                <a:spcPts val="0"/>
              </a:spcAft>
              <a:buNone/>
            </a:pPr>
            <a:r>
              <a:rPr lang="en">
                <a:solidFill>
                  <a:srgbClr val="00FF00"/>
                </a:solidFill>
              </a:rPr>
              <a:t>All questions are assigned a point value (ranging from 1-50), with lower points </a:t>
            </a:r>
            <a:r>
              <a:rPr i="1" lang="en">
                <a:solidFill>
                  <a:srgbClr val="00FF00"/>
                </a:solidFill>
              </a:rPr>
              <a:t>typically</a:t>
            </a:r>
            <a:r>
              <a:rPr lang="en">
                <a:solidFill>
                  <a:srgbClr val="00FF00"/>
                </a:solidFill>
              </a:rPr>
              <a:t> representing an easier problem. </a:t>
            </a:r>
            <a:endParaRPr>
              <a:solidFill>
                <a:srgbClr val="00FF00"/>
              </a:solidFill>
            </a:endParaRPr>
          </a:p>
          <a:p>
            <a:pPr indent="0" lvl="0" marL="0" marR="0" rtl="0" algn="l">
              <a:lnSpc>
                <a:spcPct val="100000"/>
              </a:lnSpc>
              <a:spcBef>
                <a:spcPts val="0"/>
              </a:spcBef>
              <a:spcAft>
                <a:spcPts val="0"/>
              </a:spcAft>
              <a:buNone/>
            </a:pPr>
            <a:r>
              <a:t/>
            </a:r>
            <a:endParaRPr>
              <a:solidFill>
                <a:srgbClr val="00FF00"/>
              </a:solidFill>
            </a:endParaRPr>
          </a:p>
          <a:p>
            <a:pPr indent="0" lvl="0" marL="0" marR="0" rtl="0" algn="l">
              <a:lnSpc>
                <a:spcPct val="100000"/>
              </a:lnSpc>
              <a:spcBef>
                <a:spcPts val="0"/>
              </a:spcBef>
              <a:spcAft>
                <a:spcPts val="0"/>
              </a:spcAft>
              <a:buNone/>
            </a:pPr>
            <a:r>
              <a:rPr lang="en">
                <a:solidFill>
                  <a:srgbClr val="00FF00"/>
                </a:solidFill>
              </a:rPr>
              <a:t>In the case where your solution does not pass, you may be presented with an error code. The most common error code is WA (wrong answer), meaning your program’s output was incorrect. </a:t>
            </a:r>
            <a:endParaRPr>
              <a:solidFill>
                <a:srgbClr val="00FF00"/>
              </a:solidFill>
            </a:endParaRPr>
          </a:p>
          <a:p>
            <a:pPr indent="0" lvl="0" marL="0" marR="0" rtl="0" algn="l">
              <a:lnSpc>
                <a:spcPct val="100000"/>
              </a:lnSpc>
              <a:spcBef>
                <a:spcPts val="0"/>
              </a:spcBef>
              <a:spcAft>
                <a:spcPts val="0"/>
              </a:spcAft>
              <a:buNone/>
            </a:pPr>
            <a:r>
              <a:t/>
            </a:r>
            <a:endParaRPr>
              <a:solidFill>
                <a:srgbClr val="00FF00"/>
              </a:solidFill>
            </a:endParaRPr>
          </a:p>
          <a:p>
            <a:pPr indent="0" lvl="0" marL="0" marR="0" rtl="0" algn="l">
              <a:lnSpc>
                <a:spcPct val="100000"/>
              </a:lnSpc>
              <a:spcBef>
                <a:spcPts val="0"/>
              </a:spcBef>
              <a:spcAft>
                <a:spcPts val="0"/>
              </a:spcAft>
              <a:buNone/>
            </a:pPr>
            <a:r>
              <a:rPr lang="en">
                <a:solidFill>
                  <a:srgbClr val="00FF00"/>
                </a:solidFill>
              </a:rPr>
              <a:t>More about error codes can be found </a:t>
            </a:r>
            <a:r>
              <a:rPr lang="en" u="sng">
                <a:solidFill>
                  <a:schemeClr val="hlink"/>
                </a:solidFill>
                <a:hlinkClick r:id="rId3"/>
              </a:rPr>
              <a:t>here</a:t>
            </a:r>
            <a:r>
              <a:rPr lang="en">
                <a:solidFill>
                  <a:srgbClr val="00FF00"/>
                </a:solidFill>
              </a:rPr>
              <a:t>, and will be further discussed in future meetings. </a:t>
            </a:r>
            <a:endParaRPr>
              <a:solidFill>
                <a:srgbClr val="00FF00"/>
              </a:solidFill>
            </a:endParaRPr>
          </a:p>
        </p:txBody>
      </p:sp>
      <p:pic>
        <p:nvPicPr>
          <p:cNvPr id="106" name="Google Shape;106;p20"/>
          <p:cNvPicPr preferRelativeResize="0"/>
          <p:nvPr/>
        </p:nvPicPr>
        <p:blipFill rotWithShape="1">
          <a:blip r:embed="rId4">
            <a:alphaModFix/>
          </a:blip>
          <a:srcRect b="8382" l="1479" r="3073" t="0"/>
          <a:stretch/>
        </p:blipFill>
        <p:spPr>
          <a:xfrm>
            <a:off x="4877050" y="237675"/>
            <a:ext cx="4018600" cy="410150"/>
          </a:xfrm>
          <a:prstGeom prst="rect">
            <a:avLst/>
          </a:prstGeom>
          <a:noFill/>
          <a:ln>
            <a:noFill/>
          </a:ln>
        </p:spPr>
      </p:pic>
      <p:pic>
        <p:nvPicPr>
          <p:cNvPr id="107" name="Google Shape;107;p20"/>
          <p:cNvPicPr preferRelativeResize="0"/>
          <p:nvPr/>
        </p:nvPicPr>
        <p:blipFill>
          <a:blip r:embed="rId5">
            <a:alphaModFix/>
          </a:blip>
          <a:stretch>
            <a:fillRect/>
          </a:stretch>
        </p:blipFill>
        <p:spPr>
          <a:xfrm>
            <a:off x="100600" y="1685425"/>
            <a:ext cx="8839201" cy="631371"/>
          </a:xfrm>
          <a:prstGeom prst="rect">
            <a:avLst/>
          </a:prstGeom>
          <a:noFill/>
          <a:ln>
            <a:noFill/>
          </a:ln>
        </p:spPr>
      </p:pic>
      <p:sp>
        <p:nvSpPr>
          <p:cNvPr id="108" name="Google Shape;108;p20"/>
          <p:cNvSpPr/>
          <p:nvPr/>
        </p:nvSpPr>
        <p:spPr>
          <a:xfrm>
            <a:off x="7267500" y="1685363"/>
            <a:ext cx="547500" cy="631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0"/>
          <p:cNvSpPr/>
          <p:nvPr/>
        </p:nvSpPr>
        <p:spPr>
          <a:xfrm>
            <a:off x="4877050" y="237775"/>
            <a:ext cx="836400" cy="410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1268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Splitting into </a:t>
            </a:r>
            <a:r>
              <a:rPr lang="en"/>
              <a:t>separate</a:t>
            </a:r>
            <a:r>
              <a:rPr lang="en"/>
              <a:t> groups!</a:t>
            </a:r>
            <a:endParaRPr/>
          </a:p>
        </p:txBody>
      </p:sp>
      <p:sp>
        <p:nvSpPr>
          <p:cNvPr id="115" name="Google Shape;115;p21"/>
          <p:cNvSpPr txBox="1"/>
          <p:nvPr>
            <p:ph idx="1" type="body"/>
          </p:nvPr>
        </p:nvSpPr>
        <p:spPr>
          <a:xfrm>
            <a:off x="311700" y="788300"/>
            <a:ext cx="8520600" cy="4221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solidFill>
                  <a:srgbClr val="00FF00"/>
                </a:solidFill>
              </a:rPr>
              <a:t>GROUP A: </a:t>
            </a:r>
            <a:endParaRPr sz="1400">
              <a:solidFill>
                <a:srgbClr val="00FF00"/>
              </a:solidFill>
            </a:endParaRPr>
          </a:p>
          <a:p>
            <a:pPr indent="-317500" lvl="0" marL="457200" marR="0" rtl="0" algn="l">
              <a:lnSpc>
                <a:spcPct val="100000"/>
              </a:lnSpc>
              <a:spcBef>
                <a:spcPts val="0"/>
              </a:spcBef>
              <a:spcAft>
                <a:spcPts val="0"/>
              </a:spcAft>
              <a:buClr>
                <a:srgbClr val="00FF00"/>
              </a:buClr>
              <a:buSzPts val="1400"/>
              <a:buChar char="●"/>
            </a:pPr>
            <a:r>
              <a:rPr lang="en" sz="1400">
                <a:solidFill>
                  <a:srgbClr val="00FF00"/>
                </a:solidFill>
              </a:rPr>
              <a:t>Some experience in programming </a:t>
            </a:r>
            <a:endParaRPr sz="1400">
              <a:solidFill>
                <a:srgbClr val="00FF00"/>
              </a:solidFill>
            </a:endParaRPr>
          </a:p>
          <a:p>
            <a:pPr indent="-317500" lvl="1" marL="914400" rtl="0" algn="l">
              <a:lnSpc>
                <a:spcPct val="100000"/>
              </a:lnSpc>
              <a:spcBef>
                <a:spcPts val="0"/>
              </a:spcBef>
              <a:spcAft>
                <a:spcPts val="0"/>
              </a:spcAft>
              <a:buClr>
                <a:srgbClr val="00FF00"/>
              </a:buClr>
              <a:buSzPts val="1400"/>
              <a:buChar char="○"/>
            </a:pPr>
            <a:r>
              <a:rPr lang="en">
                <a:solidFill>
                  <a:srgbClr val="00FF00"/>
                </a:solidFill>
                <a:latin typeface="Courier New"/>
                <a:ea typeface="Courier New"/>
                <a:cs typeface="Courier New"/>
                <a:sym typeface="Courier New"/>
              </a:rPr>
              <a:t>Taken a computer science course or have learned previously </a:t>
            </a:r>
            <a:endParaRPr>
              <a:solidFill>
                <a:srgbClr val="00FF00"/>
              </a:solidFill>
              <a:latin typeface="Courier New"/>
              <a:ea typeface="Courier New"/>
              <a:cs typeface="Courier New"/>
              <a:sym typeface="Courier New"/>
            </a:endParaRPr>
          </a:p>
          <a:p>
            <a:pPr indent="-330200" lvl="0" marL="457200" rtl="0" algn="l">
              <a:lnSpc>
                <a:spcPct val="100000"/>
              </a:lnSpc>
              <a:spcBef>
                <a:spcPts val="0"/>
              </a:spcBef>
              <a:spcAft>
                <a:spcPts val="0"/>
              </a:spcAft>
              <a:buClr>
                <a:srgbClr val="00FF00"/>
              </a:buClr>
              <a:buSzPts val="1600"/>
              <a:buFont typeface="Courier New"/>
              <a:buChar char="●"/>
            </a:pPr>
            <a:r>
              <a:rPr lang="en" sz="1400">
                <a:solidFill>
                  <a:srgbClr val="00FF00"/>
                </a:solidFill>
              </a:rPr>
              <a:t>Confident with creating basic programs </a:t>
            </a:r>
            <a:endParaRPr sz="1400">
              <a:solidFill>
                <a:srgbClr val="00FF00"/>
              </a:solidFill>
            </a:endParaRPr>
          </a:p>
          <a:p>
            <a:pPr indent="-317500" lvl="1" marL="914400" marR="0" rtl="0" algn="l">
              <a:lnSpc>
                <a:spcPct val="100000"/>
              </a:lnSpc>
              <a:spcBef>
                <a:spcPts val="0"/>
              </a:spcBef>
              <a:spcAft>
                <a:spcPts val="0"/>
              </a:spcAft>
              <a:buClr>
                <a:srgbClr val="00FF00"/>
              </a:buClr>
              <a:buSzPts val="1400"/>
              <a:buChar char="○"/>
            </a:pPr>
            <a:r>
              <a:rPr lang="en">
                <a:solidFill>
                  <a:srgbClr val="00FF00"/>
                </a:solidFill>
                <a:latin typeface="Courier New"/>
                <a:ea typeface="Courier New"/>
                <a:cs typeface="Courier New"/>
                <a:sym typeface="Courier New"/>
              </a:rPr>
              <a:t>Know things like for loops, data types, arrays, etcetc</a:t>
            </a:r>
            <a:endParaRPr>
              <a:solidFill>
                <a:srgbClr val="00FF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solidFill>
                <a:srgbClr val="00FF00"/>
              </a:solidFill>
            </a:endParaRPr>
          </a:p>
          <a:p>
            <a:pPr indent="0" lvl="0" marL="0" rtl="0" algn="l">
              <a:lnSpc>
                <a:spcPct val="100000"/>
              </a:lnSpc>
              <a:spcBef>
                <a:spcPts val="0"/>
              </a:spcBef>
              <a:spcAft>
                <a:spcPts val="0"/>
              </a:spcAft>
              <a:buNone/>
            </a:pPr>
            <a:r>
              <a:rPr lang="en" sz="1400">
                <a:solidFill>
                  <a:srgbClr val="00FF00"/>
                </a:solidFill>
              </a:rPr>
              <a:t>If you believe you </a:t>
            </a:r>
            <a:r>
              <a:rPr lang="en" sz="1400">
                <a:solidFill>
                  <a:srgbClr val="00FF00"/>
                </a:solidFill>
              </a:rPr>
              <a:t>fulfill</a:t>
            </a:r>
            <a:r>
              <a:rPr lang="en" sz="1400">
                <a:solidFill>
                  <a:srgbClr val="00FF00"/>
                </a:solidFill>
              </a:rPr>
              <a:t> these requirements, please stay in this call! </a:t>
            </a:r>
            <a:endParaRPr sz="1400">
              <a:solidFill>
                <a:srgbClr val="00FF00"/>
              </a:solidFill>
            </a:endParaRPr>
          </a:p>
          <a:p>
            <a:pPr indent="0" lvl="0" marL="0" marR="0" rtl="0" algn="l">
              <a:lnSpc>
                <a:spcPct val="100000"/>
              </a:lnSpc>
              <a:spcBef>
                <a:spcPts val="0"/>
              </a:spcBef>
              <a:spcAft>
                <a:spcPts val="0"/>
              </a:spcAft>
              <a:buNone/>
            </a:pPr>
            <a:r>
              <a:t/>
            </a:r>
            <a:endParaRPr b="1">
              <a:solidFill>
                <a:srgbClr val="00FF00"/>
              </a:solidFill>
            </a:endParaRPr>
          </a:p>
          <a:p>
            <a:pPr indent="0" lvl="0" marL="0" marR="0" rtl="0" algn="l">
              <a:lnSpc>
                <a:spcPct val="100000"/>
              </a:lnSpc>
              <a:spcBef>
                <a:spcPts val="0"/>
              </a:spcBef>
              <a:spcAft>
                <a:spcPts val="0"/>
              </a:spcAft>
              <a:buNone/>
            </a:pPr>
            <a:r>
              <a:rPr b="1" lang="en">
                <a:solidFill>
                  <a:srgbClr val="00FF00"/>
                </a:solidFill>
              </a:rPr>
              <a:t>GROUP B:</a:t>
            </a:r>
            <a:endParaRPr b="1">
              <a:solidFill>
                <a:srgbClr val="00FF00"/>
              </a:solidFill>
            </a:endParaRPr>
          </a:p>
          <a:p>
            <a:pPr indent="-330200" lvl="0" marL="457200" marR="0" rtl="0" algn="l">
              <a:lnSpc>
                <a:spcPct val="100000"/>
              </a:lnSpc>
              <a:spcBef>
                <a:spcPts val="0"/>
              </a:spcBef>
              <a:spcAft>
                <a:spcPts val="0"/>
              </a:spcAft>
              <a:buClr>
                <a:srgbClr val="00FF00"/>
              </a:buClr>
              <a:buSzPts val="1600"/>
              <a:buChar char="●"/>
            </a:pPr>
            <a:r>
              <a:rPr lang="en" sz="1400">
                <a:solidFill>
                  <a:srgbClr val="00FF00"/>
                </a:solidFill>
              </a:rPr>
              <a:t>No prior experience in programming</a:t>
            </a:r>
            <a:endParaRPr sz="1400">
              <a:solidFill>
                <a:srgbClr val="00FF00"/>
              </a:solidFill>
            </a:endParaRPr>
          </a:p>
          <a:p>
            <a:pPr indent="-317500" lvl="0" marL="457200" marR="0" rtl="0" algn="l">
              <a:lnSpc>
                <a:spcPct val="100000"/>
              </a:lnSpc>
              <a:spcBef>
                <a:spcPts val="0"/>
              </a:spcBef>
              <a:spcAft>
                <a:spcPts val="0"/>
              </a:spcAft>
              <a:buClr>
                <a:srgbClr val="00FF00"/>
              </a:buClr>
              <a:buSzPts val="1400"/>
              <a:buChar char="●"/>
            </a:pPr>
            <a:r>
              <a:rPr lang="en" sz="1400">
                <a:solidFill>
                  <a:srgbClr val="00FF00"/>
                </a:solidFill>
              </a:rPr>
              <a:t>Some prior experience in programming, but possibly forgot or not fully confident in programming abilities yet </a:t>
            </a:r>
            <a:endParaRPr sz="1400">
              <a:solidFill>
                <a:srgbClr val="00FF00"/>
              </a:solidFill>
            </a:endParaRPr>
          </a:p>
          <a:p>
            <a:pPr indent="0" lvl="0" marL="0" marR="0" rtl="0" algn="l">
              <a:lnSpc>
                <a:spcPct val="100000"/>
              </a:lnSpc>
              <a:spcBef>
                <a:spcPts val="0"/>
              </a:spcBef>
              <a:spcAft>
                <a:spcPts val="0"/>
              </a:spcAft>
              <a:buNone/>
            </a:pPr>
            <a:r>
              <a:t/>
            </a:r>
            <a:endParaRPr sz="1400">
              <a:solidFill>
                <a:srgbClr val="00FF00"/>
              </a:solidFill>
            </a:endParaRPr>
          </a:p>
          <a:p>
            <a:pPr indent="0" lvl="0" marL="0" marR="0" rtl="0" algn="l">
              <a:lnSpc>
                <a:spcPct val="100000"/>
              </a:lnSpc>
              <a:spcBef>
                <a:spcPts val="0"/>
              </a:spcBef>
              <a:spcAft>
                <a:spcPts val="0"/>
              </a:spcAft>
              <a:buNone/>
            </a:pPr>
            <a:r>
              <a:rPr lang="en" sz="1400">
                <a:solidFill>
                  <a:srgbClr val="00FF00"/>
                </a:solidFill>
              </a:rPr>
              <a:t>If you believe you fulfill these requirements, please move to the other call! The link will be posted in chat.</a:t>
            </a:r>
            <a:endParaRPr sz="1400">
              <a:solidFill>
                <a:srgbClr val="00FF00"/>
              </a:solidFill>
            </a:endParaRPr>
          </a:p>
          <a:p>
            <a:pPr indent="0" lvl="0" marL="0" marR="0" rtl="0" algn="l">
              <a:lnSpc>
                <a:spcPct val="100000"/>
              </a:lnSpc>
              <a:spcBef>
                <a:spcPts val="0"/>
              </a:spcBef>
              <a:spcAft>
                <a:spcPts val="0"/>
              </a:spcAft>
              <a:buNone/>
            </a:pPr>
            <a:r>
              <a:t/>
            </a:r>
            <a:endParaRPr sz="1400">
              <a:solidFill>
                <a:srgbClr val="00FF00"/>
              </a:solidFill>
            </a:endParaRPr>
          </a:p>
          <a:p>
            <a:pPr indent="0" lvl="0" marL="0" marR="0" rtl="0" algn="l">
              <a:lnSpc>
                <a:spcPct val="100000"/>
              </a:lnSpc>
              <a:spcBef>
                <a:spcPts val="0"/>
              </a:spcBef>
              <a:spcAft>
                <a:spcPts val="0"/>
              </a:spcAft>
              <a:buNone/>
            </a:pPr>
            <a:r>
              <a:rPr lang="en" sz="1400">
                <a:solidFill>
                  <a:srgbClr val="00FF00"/>
                </a:solidFill>
              </a:rPr>
              <a:t>We will continue our lesson in separate groups in 5 minutes.  </a:t>
            </a:r>
            <a:endParaRPr sz="1400">
              <a:solidFill>
                <a:srgbClr val="00FF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