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33a29b2b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33a29b2b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33a29b2b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33a29b2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369d12c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369d12c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3a29b2b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3a29b2b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33a29b2b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33a29b2b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33a29b2b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33a29b2b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33a29b2b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33a29b2b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33a29b2b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33a29b2b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33a29b2b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33a29b2b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33a29b2b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33a29b2b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33a29b2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33a29b2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35883287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35883287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33a29b2b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33a29b2b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33a29b2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33a29b2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33a29b2b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33a29b2b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33a29b2b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33a29b2b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35883287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35883287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33a29b2b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33a29b2b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35883287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35883287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33a29b2b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33a29b2b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scm.com/docs/git-rm" TargetMode="External"/><Relationship Id="rId4" Type="http://schemas.openxmlformats.org/officeDocument/2006/relationships/hyperlink" Target="https://git-scm.com/docs/git-m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10.png"/><Relationship Id="rId7" Type="http://schemas.openxmlformats.org/officeDocument/2006/relationships/image" Target="../media/image17.png"/><Relationship Id="rId8"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lympiads.c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ducation.github.com/git-cheat-sheet-education.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forms.gle/GA5LsAQMCiqHmYT68" TargetMode="External"/><Relationship Id="rId4" Type="http://schemas.openxmlformats.org/officeDocument/2006/relationships/hyperlink" Target="https://git-scm.com/docs" TargetMode="External"/><Relationship Id="rId9" Type="http://schemas.openxmlformats.org/officeDocument/2006/relationships/hyperlink" Target="https://code.visualstudio.com/docs/editor/github" TargetMode="External"/><Relationship Id="rId5" Type="http://schemas.openxmlformats.org/officeDocument/2006/relationships/hyperlink" Target="https://github.com/github/hub" TargetMode="External"/><Relationship Id="rId6" Type="http://schemas.openxmlformats.org/officeDocument/2006/relationships/hyperlink" Target="https://cli.github.com/" TargetMode="External"/><Relationship Id="rId7" Type="http://schemas.openxmlformats.org/officeDocument/2006/relationships/hyperlink" Target="https://desktop.github.com/" TargetMode="External"/><Relationship Id="rId8" Type="http://schemas.openxmlformats.org/officeDocument/2006/relationships/hyperlink" Target="https://www.git-tower.com/ma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 TargetMode="External"/><Relationship Id="rId4" Type="http://schemas.openxmlformats.org/officeDocument/2006/relationships/image" Target="../media/image16.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 TargetMode="External"/><Relationship Id="rId4" Type="http://schemas.openxmlformats.org/officeDocument/2006/relationships/hyperlink" Target="https://github.com/" TargetMode="External"/><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scm.com/book/en/v2/Getting-Started-Installing-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331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Woodlands CS Club </a:t>
            </a:r>
            <a:endParaRPr/>
          </a:p>
        </p:txBody>
      </p:sp>
      <p:sp>
        <p:nvSpPr>
          <p:cNvPr id="60" name="Google Shape;60;p13"/>
          <p:cNvSpPr txBox="1"/>
          <p:nvPr>
            <p:ph idx="1" type="subTitle"/>
          </p:nvPr>
        </p:nvSpPr>
        <p:spPr>
          <a:xfrm>
            <a:off x="510450" y="31231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January 4th, 2021</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and Moving </a:t>
            </a:r>
            <a:r>
              <a:rPr lang="en"/>
              <a:t>Files</a:t>
            </a:r>
            <a:endParaRPr/>
          </a:p>
        </p:txBody>
      </p:sp>
      <p:sp>
        <p:nvSpPr>
          <p:cNvPr id="131" name="Google Shape;131;p22"/>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J</a:t>
            </a:r>
            <a:endParaRPr b="1">
              <a:latin typeface="Proxima Nova"/>
              <a:ea typeface="Proxima Nova"/>
              <a:cs typeface="Proxima Nova"/>
              <a:sym typeface="Proxima Nova"/>
            </a:endParaRPr>
          </a:p>
        </p:txBody>
      </p:sp>
      <p:sp>
        <p:nvSpPr>
          <p:cNvPr id="132" name="Google Shape;132;p22"/>
          <p:cNvSpPr txBox="1"/>
          <p:nvPr/>
        </p:nvSpPr>
        <p:spPr>
          <a:xfrm>
            <a:off x="311700" y="1017725"/>
            <a:ext cx="8365800" cy="382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Proxima Nova"/>
                <a:ea typeface="Proxima Nova"/>
                <a:cs typeface="Proxima Nova"/>
                <a:sym typeface="Proxima Nova"/>
              </a:rPr>
              <a:t>`git rm` </a:t>
            </a:r>
            <a:r>
              <a:rPr lang="en">
                <a:latin typeface="Proxima Nova"/>
                <a:ea typeface="Proxima Nova"/>
                <a:cs typeface="Proxima Nova"/>
                <a:sym typeface="Proxima Nova"/>
              </a:rPr>
              <a:t>is a command used to remove a file from a Git repository. By default, this command deletes the file from both the repository and the local filesystem. In cases where you intend to keep the file locally, you can add the `--cached` flag. Other options for the removing files can be found in the documentation </a:t>
            </a:r>
            <a:r>
              <a:rPr lang="en" u="sng">
                <a:solidFill>
                  <a:schemeClr val="hlink"/>
                </a:solidFill>
                <a:latin typeface="Proxima Nova"/>
                <a:ea typeface="Proxima Nova"/>
                <a:cs typeface="Proxima Nova"/>
                <a:sym typeface="Proxima Nova"/>
                <a:hlinkClick r:id="rId3"/>
              </a:rPr>
              <a:t>here</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0" lvl="0" marL="0" rtl="0" algn="l">
              <a:lnSpc>
                <a:spcPct val="150000"/>
              </a:lnSpc>
              <a:spcBef>
                <a:spcPts val="0"/>
              </a:spcBef>
              <a:spcAft>
                <a:spcPts val="0"/>
              </a:spcAft>
              <a:buNone/>
            </a:pPr>
            <a:r>
              <a:t/>
            </a:r>
            <a:endParaRPr>
              <a:latin typeface="Proxima Nova"/>
              <a:ea typeface="Proxima Nova"/>
              <a:cs typeface="Proxima Nova"/>
              <a:sym typeface="Proxima Nova"/>
            </a:endParaRPr>
          </a:p>
          <a:p>
            <a:pPr indent="0" lvl="0" marL="0" rtl="0" algn="l">
              <a:lnSpc>
                <a:spcPct val="150000"/>
              </a:lnSpc>
              <a:spcBef>
                <a:spcPts val="0"/>
              </a:spcBef>
              <a:spcAft>
                <a:spcPts val="0"/>
              </a:spcAft>
              <a:buNone/>
            </a:pPr>
            <a:r>
              <a:rPr lang="en">
                <a:latin typeface="Proxima Nova"/>
                <a:ea typeface="Proxima Nova"/>
                <a:cs typeface="Proxima Nova"/>
                <a:sym typeface="Proxima Nova"/>
              </a:rPr>
              <a:t>`</a:t>
            </a:r>
            <a:r>
              <a:rPr b="1" lang="en">
                <a:latin typeface="Proxima Nova"/>
                <a:ea typeface="Proxima Nova"/>
                <a:cs typeface="Proxima Nova"/>
                <a:sym typeface="Proxima Nova"/>
              </a:rPr>
              <a:t>git mv</a:t>
            </a:r>
            <a:r>
              <a:rPr lang="en">
                <a:latin typeface="Proxima Nova"/>
                <a:ea typeface="Proxima Nova"/>
                <a:cs typeface="Proxima Nova"/>
                <a:sym typeface="Proxima Nova"/>
              </a:rPr>
              <a:t>` is a command used to move or rename files/directories. This command achieves the same effect as dragging and dropping a file to move it and deleting and creating a new file with identical content to rename it, but this is considered </a:t>
            </a:r>
            <a:r>
              <a:rPr b="1" lang="en">
                <a:latin typeface="Proxima Nova"/>
                <a:ea typeface="Proxima Nova"/>
                <a:cs typeface="Proxima Nova"/>
                <a:sym typeface="Proxima Nova"/>
              </a:rPr>
              <a:t>bad practice</a:t>
            </a:r>
            <a:r>
              <a:rPr lang="en">
                <a:latin typeface="Proxima Nova"/>
                <a:ea typeface="Proxima Nova"/>
                <a:cs typeface="Proxima Nova"/>
                <a:sym typeface="Proxima Nova"/>
              </a:rPr>
              <a:t>. This is because the file(s) will appear deleted and then created elsewhere as a completely new file, losing all previous changes that have been made to the old file.  In order to connect these previous changes to the renamed or moved file, the git mv command should be used. More information about this command can be found </a:t>
            </a:r>
            <a:r>
              <a:rPr lang="en" u="sng">
                <a:solidFill>
                  <a:schemeClr val="hlink"/>
                </a:solidFill>
                <a:latin typeface="Proxima Nova"/>
                <a:ea typeface="Proxima Nova"/>
                <a:cs typeface="Proxima Nova"/>
                <a:sym typeface="Proxima Nova"/>
                <a:hlinkClick r:id="rId4"/>
              </a:rPr>
              <a:t>here</a:t>
            </a: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"Commits"</a:t>
            </a:r>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Commits</a:t>
            </a:r>
            <a:r>
              <a:rPr lang="en">
                <a:solidFill>
                  <a:srgbClr val="000000"/>
                </a:solidFill>
              </a:rPr>
              <a:t> are a crucial part of Git. It is the action of recording new changes into the git source tree. This also </a:t>
            </a:r>
            <a:r>
              <a:rPr lang="en">
                <a:solidFill>
                  <a:srgbClr val="000000"/>
                </a:solidFill>
              </a:rPr>
              <a:t>creates</a:t>
            </a:r>
            <a:r>
              <a:rPr lang="en">
                <a:solidFill>
                  <a:srgbClr val="000000"/>
                </a:solidFill>
              </a:rPr>
              <a:t> </a:t>
            </a:r>
            <a:r>
              <a:rPr lang="en">
                <a:solidFill>
                  <a:srgbClr val="000000"/>
                </a:solidFill>
              </a:rPr>
              <a:t>a</a:t>
            </a:r>
            <a:r>
              <a:rPr lang="en">
                <a:solidFill>
                  <a:srgbClr val="000000"/>
                </a:solidFill>
              </a:rPr>
              <a:t> log which shows the changes to any particular file(s).</a:t>
            </a:r>
            <a:endParaRPr>
              <a:solidFill>
                <a:srgbClr val="000000"/>
              </a:solidFill>
            </a:endParaRPr>
          </a:p>
          <a:p>
            <a:pPr indent="0" lvl="0" marL="0" rtl="0" algn="l">
              <a:spcBef>
                <a:spcPts val="1600"/>
              </a:spcBef>
              <a:spcAft>
                <a:spcPts val="0"/>
              </a:spcAft>
              <a:buNone/>
            </a:pPr>
            <a:r>
              <a:rPr lang="en">
                <a:solidFill>
                  <a:srgbClr val="000000"/>
                </a:solidFill>
              </a:rPr>
              <a:t>However, after commiting a change, you must "push" the change to a "remote" repository before others could see your new change.</a:t>
            </a:r>
            <a:endParaRPr>
              <a:solidFill>
                <a:srgbClr val="000000"/>
              </a:solidFill>
            </a:endParaRPr>
          </a:p>
          <a:p>
            <a:pPr indent="0" lvl="0" marL="0" rtl="0" algn="l">
              <a:spcBef>
                <a:spcPts val="1600"/>
              </a:spcBef>
              <a:spcAft>
                <a:spcPts val="1600"/>
              </a:spcAft>
              <a:buNone/>
            </a:pPr>
            <a:r>
              <a:rPr i="1" lang="en">
                <a:solidFill>
                  <a:srgbClr val="000000"/>
                </a:solidFill>
              </a:rPr>
              <a:t>Note</a:t>
            </a:r>
            <a:r>
              <a:rPr lang="en">
                <a:solidFill>
                  <a:srgbClr val="000000"/>
                </a:solidFill>
              </a:rPr>
              <a:t>: it is bad practice to make large commits which makes it difficult to understand what was changed. However, too many commits could lead to a messy Git history.</a:t>
            </a:r>
            <a:endParaRPr>
              <a:solidFill>
                <a:srgbClr val="000000"/>
              </a:solidFill>
            </a:endParaRPr>
          </a:p>
        </p:txBody>
      </p:sp>
      <p:sp>
        <p:nvSpPr>
          <p:cNvPr id="139" name="Google Shape;139;p23"/>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X</a:t>
            </a:r>
            <a:endParaRPr b="1">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Commits</a:t>
            </a:r>
            <a:endParaRPr/>
          </a:p>
          <a:p>
            <a:pPr indent="0" lvl="0" marL="0" rtl="0" algn="l">
              <a:spcBef>
                <a:spcPts val="0"/>
              </a:spcBef>
              <a:spcAft>
                <a:spcPts val="0"/>
              </a:spcAft>
              <a:buNone/>
            </a:pPr>
            <a:r>
              <a:t/>
            </a:r>
            <a:endParaRPr/>
          </a:p>
        </p:txBody>
      </p:sp>
      <p:sp>
        <p:nvSpPr>
          <p:cNvPr id="145" name="Google Shape;145;p24"/>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X</a:t>
            </a:r>
            <a:endParaRPr b="1">
              <a:latin typeface="Proxima Nova"/>
              <a:ea typeface="Proxima Nova"/>
              <a:cs typeface="Proxima Nova"/>
              <a:sym typeface="Proxima Nova"/>
            </a:endParaRPr>
          </a:p>
        </p:txBody>
      </p:sp>
      <p:pic>
        <p:nvPicPr>
          <p:cNvPr id="146" name="Google Shape;146;p24"/>
          <p:cNvPicPr preferRelativeResize="0"/>
          <p:nvPr/>
        </p:nvPicPr>
        <p:blipFill>
          <a:blip r:embed="rId3">
            <a:alphaModFix/>
          </a:blip>
          <a:stretch>
            <a:fillRect/>
          </a:stretch>
        </p:blipFill>
        <p:spPr>
          <a:xfrm>
            <a:off x="366125" y="1017725"/>
            <a:ext cx="5429807" cy="3820976"/>
          </a:xfrm>
          <a:prstGeom prst="rect">
            <a:avLst/>
          </a:prstGeom>
          <a:noFill/>
          <a:ln>
            <a:noFill/>
          </a:ln>
        </p:spPr>
      </p:pic>
      <p:pic>
        <p:nvPicPr>
          <p:cNvPr id="147" name="Google Shape;147;p24"/>
          <p:cNvPicPr preferRelativeResize="0"/>
          <p:nvPr/>
        </p:nvPicPr>
        <p:blipFill>
          <a:blip r:embed="rId4">
            <a:alphaModFix/>
          </a:blip>
          <a:stretch>
            <a:fillRect/>
          </a:stretch>
        </p:blipFill>
        <p:spPr>
          <a:xfrm>
            <a:off x="5242921" y="1282950"/>
            <a:ext cx="3589374" cy="168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Pushing and Pulling (and Fetching)</a:t>
            </a:r>
            <a:endParaRPr/>
          </a:p>
        </p:txBody>
      </p:sp>
      <p:sp>
        <p:nvSpPr>
          <p:cNvPr id="153" name="Google Shape;153;p25"/>
          <p:cNvSpPr txBox="1"/>
          <p:nvPr>
            <p:ph idx="1" type="body"/>
          </p:nvPr>
        </p:nvSpPr>
        <p:spPr>
          <a:xfrm>
            <a:off x="311700" y="1152475"/>
            <a:ext cx="585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act of "pushing"and "pulling" is just taking in changes or changing a remote repository. These commands are “git push” and “git pull” respectively. It is important to note that when pulling or pushing, git will try to merge changes automatically, but if that cannot happen (e.g. the same line of code being edited twice) there will be a merge conflict.</a:t>
            </a:r>
            <a:endParaRPr/>
          </a:p>
        </p:txBody>
      </p:sp>
      <p:pic>
        <p:nvPicPr>
          <p:cNvPr id="154" name="Google Shape;154;p25"/>
          <p:cNvPicPr preferRelativeResize="0"/>
          <p:nvPr/>
        </p:nvPicPr>
        <p:blipFill>
          <a:blip r:embed="rId3">
            <a:alphaModFix/>
          </a:blip>
          <a:stretch>
            <a:fillRect/>
          </a:stretch>
        </p:blipFill>
        <p:spPr>
          <a:xfrm>
            <a:off x="6251551" y="1408937"/>
            <a:ext cx="2482750" cy="2325625"/>
          </a:xfrm>
          <a:prstGeom prst="rect">
            <a:avLst/>
          </a:prstGeom>
          <a:noFill/>
          <a:ln>
            <a:noFill/>
          </a:ln>
        </p:spPr>
      </p:pic>
      <p:sp>
        <p:nvSpPr>
          <p:cNvPr id="155" name="Google Shape;155;p25"/>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a:t>
            </a:r>
            <a:endParaRPr b="1">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Undoing Mistakes</a:t>
            </a:r>
            <a:endParaRPr/>
          </a:p>
        </p:txBody>
      </p:sp>
      <p:sp>
        <p:nvSpPr>
          <p:cNvPr id="161" name="Google Shape;161;p26"/>
          <p:cNvSpPr txBox="1"/>
          <p:nvPr>
            <p:ph idx="1" type="body"/>
          </p:nvPr>
        </p:nvSpPr>
        <p:spPr>
          <a:xfrm>
            <a:off x="311700" y="1152475"/>
            <a:ext cx="5426100" cy="8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b="1" lang="en"/>
              <a:t>Git diff</a:t>
            </a:r>
            <a:r>
              <a:rPr lang="en"/>
              <a:t> is a command showing changes made between commits, branches, etc.</a:t>
            </a:r>
            <a:endParaRPr/>
          </a:p>
        </p:txBody>
      </p:sp>
      <p:sp>
        <p:nvSpPr>
          <p:cNvPr id="162" name="Google Shape;162;p26"/>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a:t>
            </a:r>
            <a:endParaRPr b="1">
              <a:latin typeface="Proxima Nova"/>
              <a:ea typeface="Proxima Nova"/>
              <a:cs typeface="Proxima Nova"/>
              <a:sym typeface="Proxima Nova"/>
            </a:endParaRPr>
          </a:p>
        </p:txBody>
      </p:sp>
      <p:pic>
        <p:nvPicPr>
          <p:cNvPr id="163" name="Google Shape;163;p26"/>
          <p:cNvPicPr preferRelativeResize="0"/>
          <p:nvPr/>
        </p:nvPicPr>
        <p:blipFill>
          <a:blip r:embed="rId3">
            <a:alphaModFix/>
          </a:blip>
          <a:stretch>
            <a:fillRect/>
          </a:stretch>
        </p:blipFill>
        <p:spPr>
          <a:xfrm>
            <a:off x="6025125" y="614375"/>
            <a:ext cx="2535549" cy="1338200"/>
          </a:xfrm>
          <a:prstGeom prst="rect">
            <a:avLst/>
          </a:prstGeom>
          <a:noFill/>
          <a:ln>
            <a:noFill/>
          </a:ln>
        </p:spPr>
      </p:pic>
      <p:sp>
        <p:nvSpPr>
          <p:cNvPr id="164" name="Google Shape;164;p26"/>
          <p:cNvSpPr txBox="1"/>
          <p:nvPr/>
        </p:nvSpPr>
        <p:spPr>
          <a:xfrm>
            <a:off x="311700" y="2009175"/>
            <a:ext cx="8950200" cy="264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Git </a:t>
            </a:r>
            <a:r>
              <a:rPr b="1" lang="en" sz="1800">
                <a:solidFill>
                  <a:schemeClr val="dk2"/>
                </a:solidFill>
                <a:latin typeface="Proxima Nova"/>
                <a:ea typeface="Proxima Nova"/>
                <a:cs typeface="Proxima Nova"/>
                <a:sym typeface="Proxima Nova"/>
              </a:rPr>
              <a:t>restore</a:t>
            </a:r>
            <a:r>
              <a:rPr lang="en" sz="1800">
                <a:solidFill>
                  <a:schemeClr val="accent3"/>
                </a:solidFill>
                <a:latin typeface="Proxima Nova"/>
                <a:ea typeface="Proxima Nova"/>
                <a:cs typeface="Proxima Nova"/>
                <a:sym typeface="Proxima Nova"/>
              </a:rPr>
              <a:t>, </a:t>
            </a:r>
            <a:r>
              <a:rPr b="1" lang="en" sz="1800">
                <a:solidFill>
                  <a:srgbClr val="BF9000"/>
                </a:solidFill>
                <a:latin typeface="Proxima Nova"/>
                <a:ea typeface="Proxima Nova"/>
                <a:cs typeface="Proxima Nova"/>
                <a:sym typeface="Proxima Nova"/>
              </a:rPr>
              <a:t>revert</a:t>
            </a:r>
            <a:r>
              <a:rPr lang="en" sz="1800">
                <a:latin typeface="Proxima Nova"/>
                <a:ea typeface="Proxima Nova"/>
                <a:cs typeface="Proxima Nova"/>
                <a:sym typeface="Proxima Nova"/>
              </a:rPr>
              <a:t>,</a:t>
            </a:r>
            <a:r>
              <a:rPr b="1" lang="en" sz="1800">
                <a:solidFill>
                  <a:srgbClr val="BF9000"/>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and </a:t>
            </a:r>
            <a:r>
              <a:rPr b="1" lang="en" sz="1800">
                <a:solidFill>
                  <a:srgbClr val="CC0000"/>
                </a:solidFill>
                <a:latin typeface="Proxima Nova"/>
                <a:ea typeface="Proxima Nova"/>
                <a:cs typeface="Proxima Nova"/>
                <a:sym typeface="Proxima Nova"/>
              </a:rPr>
              <a:t>reset</a:t>
            </a:r>
            <a:endParaRPr b="1" sz="1800">
              <a:solidFill>
                <a:srgbClr val="CC0000"/>
              </a:solidFill>
              <a:latin typeface="Proxima Nova"/>
              <a:ea typeface="Proxima Nova"/>
              <a:cs typeface="Proxima Nova"/>
              <a:sym typeface="Proxima Nova"/>
            </a:endParaRPr>
          </a:p>
          <a:p>
            <a:pPr indent="-311150" lvl="1" marL="914400" rtl="0" algn="l">
              <a:lnSpc>
                <a:spcPct val="115000"/>
              </a:lnSpc>
              <a:spcBef>
                <a:spcPts val="1000"/>
              </a:spcBef>
              <a:spcAft>
                <a:spcPts val="0"/>
              </a:spcAft>
              <a:buClr>
                <a:srgbClr val="000000"/>
              </a:buClr>
              <a:buSzPts val="1300"/>
              <a:buFont typeface="Proxima Nova"/>
              <a:buChar char="-"/>
            </a:pPr>
            <a:r>
              <a:rPr lang="en" sz="1300">
                <a:solidFill>
                  <a:schemeClr val="accent3"/>
                </a:solidFill>
                <a:latin typeface="Proxima Nova"/>
                <a:ea typeface="Proxima Nova"/>
                <a:cs typeface="Proxima Nova"/>
                <a:sym typeface="Proxima Nova"/>
              </a:rPr>
              <a:t>“</a:t>
            </a:r>
            <a:r>
              <a:rPr i="1" lang="en" sz="1300">
                <a:solidFill>
                  <a:schemeClr val="accent3"/>
                </a:solidFill>
                <a:latin typeface="Proxima Nova"/>
                <a:ea typeface="Proxima Nova"/>
                <a:cs typeface="Proxima Nova"/>
                <a:sym typeface="Proxima Nova"/>
              </a:rPr>
              <a:t>git </a:t>
            </a:r>
            <a:r>
              <a:rPr i="1" lang="en" sz="1300">
                <a:solidFill>
                  <a:schemeClr val="dk2"/>
                </a:solidFill>
                <a:latin typeface="Proxima Nova"/>
                <a:ea typeface="Proxima Nova"/>
                <a:cs typeface="Proxima Nova"/>
                <a:sym typeface="Proxima Nova"/>
              </a:rPr>
              <a:t>restore </a:t>
            </a:r>
            <a:r>
              <a:rPr i="1" lang="en" sz="1300">
                <a:solidFill>
                  <a:schemeClr val="accent3"/>
                </a:solidFill>
                <a:latin typeface="Proxima Nova"/>
                <a:ea typeface="Proxima Nova"/>
                <a:cs typeface="Proxima Nova"/>
                <a:sym typeface="Proxima Nova"/>
              </a:rPr>
              <a:t>[--worktree or --staged] &lt;file&gt;</a:t>
            </a:r>
            <a:r>
              <a:rPr lang="en" sz="1300">
                <a:solidFill>
                  <a:schemeClr val="accent3"/>
                </a:solidFill>
                <a:latin typeface="Proxima Nova"/>
                <a:ea typeface="Proxima Nova"/>
                <a:cs typeface="Proxima Nova"/>
                <a:sym typeface="Proxima Nova"/>
              </a:rPr>
              <a:t>” reverts non-committed changes to the last commited version</a:t>
            </a:r>
            <a:endParaRPr sz="1300">
              <a:latin typeface="Proxima Nova"/>
              <a:ea typeface="Proxima Nova"/>
              <a:cs typeface="Proxima Nova"/>
              <a:sym typeface="Proxima Nova"/>
            </a:endParaRPr>
          </a:p>
          <a:p>
            <a:pPr indent="-311150" lvl="1" marL="914400" rtl="0" algn="l">
              <a:lnSpc>
                <a:spcPct val="115000"/>
              </a:lnSpc>
              <a:spcBef>
                <a:spcPts val="1000"/>
              </a:spcBef>
              <a:spcAft>
                <a:spcPts val="0"/>
              </a:spcAft>
              <a:buClr>
                <a:schemeClr val="accent3"/>
              </a:buClr>
              <a:buSzPts val="1300"/>
              <a:buFont typeface="Proxima Nova"/>
              <a:buChar char="-"/>
            </a:pPr>
            <a:r>
              <a:rPr lang="en" sz="1300">
                <a:solidFill>
                  <a:schemeClr val="accent3"/>
                </a:solidFill>
                <a:latin typeface="Proxima Nova"/>
                <a:ea typeface="Proxima Nova"/>
                <a:cs typeface="Proxima Nova"/>
                <a:sym typeface="Proxima Nova"/>
              </a:rPr>
              <a:t>“</a:t>
            </a:r>
            <a:r>
              <a:rPr i="1" lang="en" sz="1300">
                <a:solidFill>
                  <a:schemeClr val="accent3"/>
                </a:solidFill>
                <a:latin typeface="Proxima Nova"/>
                <a:ea typeface="Proxima Nova"/>
                <a:cs typeface="Proxima Nova"/>
                <a:sym typeface="Proxima Nova"/>
              </a:rPr>
              <a:t>git </a:t>
            </a:r>
            <a:r>
              <a:rPr i="1" lang="en" sz="1300">
                <a:solidFill>
                  <a:srgbClr val="BF9000"/>
                </a:solidFill>
                <a:latin typeface="Proxima Nova"/>
                <a:ea typeface="Proxima Nova"/>
                <a:cs typeface="Proxima Nova"/>
                <a:sym typeface="Proxima Nova"/>
              </a:rPr>
              <a:t>revert </a:t>
            </a:r>
            <a:r>
              <a:rPr i="1" lang="en" sz="1300">
                <a:solidFill>
                  <a:schemeClr val="accent3"/>
                </a:solidFill>
                <a:latin typeface="Proxima Nova"/>
                <a:ea typeface="Proxima Nova"/>
                <a:cs typeface="Proxima Nova"/>
                <a:sym typeface="Proxima Nova"/>
              </a:rPr>
              <a:t>[commit]</a:t>
            </a:r>
            <a:r>
              <a:rPr lang="en" sz="1300">
                <a:solidFill>
                  <a:schemeClr val="accent3"/>
                </a:solidFill>
                <a:latin typeface="Proxima Nova"/>
                <a:ea typeface="Proxima Nova"/>
                <a:cs typeface="Proxima Nova"/>
                <a:sym typeface="Proxima Nova"/>
              </a:rPr>
              <a:t>” undoes changes in a particular commit</a:t>
            </a:r>
            <a:endParaRPr sz="1300">
              <a:solidFill>
                <a:schemeClr val="accent3"/>
              </a:solidFill>
              <a:latin typeface="Proxima Nova"/>
              <a:ea typeface="Proxima Nova"/>
              <a:cs typeface="Proxima Nova"/>
              <a:sym typeface="Proxima Nova"/>
            </a:endParaRPr>
          </a:p>
          <a:p>
            <a:pPr indent="-311150" lvl="1" marL="914400" rtl="0" algn="l">
              <a:lnSpc>
                <a:spcPct val="115000"/>
              </a:lnSpc>
              <a:spcBef>
                <a:spcPts val="1000"/>
              </a:spcBef>
              <a:spcAft>
                <a:spcPts val="0"/>
              </a:spcAft>
              <a:buClr>
                <a:schemeClr val="accent3"/>
              </a:buClr>
              <a:buSzPts val="1300"/>
              <a:buFont typeface="Proxima Nova"/>
              <a:buChar char="-"/>
            </a:pPr>
            <a:r>
              <a:rPr lang="en" sz="1300">
                <a:solidFill>
                  <a:schemeClr val="accent3"/>
                </a:solidFill>
                <a:latin typeface="Proxima Nova"/>
                <a:ea typeface="Proxima Nova"/>
                <a:cs typeface="Proxima Nova"/>
                <a:sym typeface="Proxima Nova"/>
              </a:rPr>
              <a:t>“</a:t>
            </a:r>
            <a:r>
              <a:rPr i="1" lang="en" sz="1300">
                <a:solidFill>
                  <a:schemeClr val="accent3"/>
                </a:solidFill>
                <a:latin typeface="Proxima Nova"/>
                <a:ea typeface="Proxima Nova"/>
                <a:cs typeface="Proxima Nova"/>
                <a:sym typeface="Proxima Nova"/>
              </a:rPr>
              <a:t>git </a:t>
            </a:r>
            <a:r>
              <a:rPr i="1" lang="en" sz="1300">
                <a:solidFill>
                  <a:srgbClr val="CC0000"/>
                </a:solidFill>
                <a:latin typeface="Proxima Nova"/>
                <a:ea typeface="Proxima Nova"/>
                <a:cs typeface="Proxima Nova"/>
                <a:sym typeface="Proxima Nova"/>
              </a:rPr>
              <a:t>reset </a:t>
            </a:r>
            <a:r>
              <a:rPr i="1" lang="en" sz="1300">
                <a:solidFill>
                  <a:schemeClr val="accent3"/>
                </a:solidFill>
                <a:latin typeface="Proxima Nova"/>
                <a:ea typeface="Proxima Nova"/>
                <a:cs typeface="Proxima Nova"/>
                <a:sym typeface="Proxima Nova"/>
              </a:rPr>
              <a:t>[commit]</a:t>
            </a:r>
            <a:r>
              <a:rPr lang="en" sz="1300">
                <a:solidFill>
                  <a:schemeClr val="accent3"/>
                </a:solidFill>
                <a:latin typeface="Proxima Nova"/>
                <a:ea typeface="Proxima Nova"/>
                <a:cs typeface="Proxima Nova"/>
                <a:sym typeface="Proxima Nova"/>
              </a:rPr>
              <a:t>” permanently changes commit history and repository</a:t>
            </a:r>
            <a:endParaRPr sz="1300">
              <a:solidFill>
                <a:schemeClr val="accent3"/>
              </a:solidFill>
              <a:latin typeface="Proxima Nova"/>
              <a:ea typeface="Proxima Nova"/>
              <a:cs typeface="Proxima Nova"/>
              <a:sym typeface="Proxima Nova"/>
            </a:endParaRPr>
          </a:p>
          <a:p>
            <a:pPr indent="-311150" lvl="2" marL="1371600" rtl="0" algn="l">
              <a:lnSpc>
                <a:spcPct val="115000"/>
              </a:lnSpc>
              <a:spcBef>
                <a:spcPts val="1000"/>
              </a:spcBef>
              <a:spcAft>
                <a:spcPts val="0"/>
              </a:spcAft>
              <a:buClr>
                <a:schemeClr val="accent3"/>
              </a:buClr>
              <a:buSzPts val="1300"/>
              <a:buFont typeface="Proxima Nova"/>
              <a:buChar char="-"/>
            </a:pPr>
            <a:r>
              <a:rPr lang="en" sz="1300">
                <a:solidFill>
                  <a:schemeClr val="accent3"/>
                </a:solidFill>
                <a:latin typeface="Proxima Nova"/>
                <a:ea typeface="Proxima Nova"/>
                <a:cs typeface="Proxima Nova"/>
                <a:sym typeface="Proxima Nova"/>
              </a:rPr>
              <a:t>“git reset </a:t>
            </a:r>
            <a:r>
              <a:rPr b="1" lang="en" sz="1300">
                <a:solidFill>
                  <a:schemeClr val="accent3"/>
                </a:solidFill>
                <a:latin typeface="Proxima Nova"/>
                <a:ea typeface="Proxima Nova"/>
                <a:cs typeface="Proxima Nova"/>
                <a:sym typeface="Proxima Nova"/>
              </a:rPr>
              <a:t>--soft</a:t>
            </a:r>
            <a:r>
              <a:rPr lang="en" sz="1300">
                <a:solidFill>
                  <a:schemeClr val="accent3"/>
                </a:solidFill>
                <a:latin typeface="Proxima Nova"/>
                <a:ea typeface="Proxima Nova"/>
                <a:cs typeface="Proxima Nova"/>
                <a:sym typeface="Proxima Nova"/>
              </a:rPr>
              <a:t> [commit]” / “git reset </a:t>
            </a:r>
            <a:r>
              <a:rPr b="1" lang="en" sz="1300">
                <a:solidFill>
                  <a:schemeClr val="accent3"/>
                </a:solidFill>
                <a:latin typeface="Proxima Nova"/>
                <a:ea typeface="Proxima Nova"/>
                <a:cs typeface="Proxima Nova"/>
                <a:sym typeface="Proxima Nova"/>
              </a:rPr>
              <a:t>--hard</a:t>
            </a:r>
            <a:r>
              <a:rPr lang="en" sz="1300">
                <a:solidFill>
                  <a:schemeClr val="accent3"/>
                </a:solidFill>
                <a:latin typeface="Proxima Nova"/>
                <a:ea typeface="Proxima Nova"/>
                <a:cs typeface="Proxima Nova"/>
                <a:sym typeface="Proxima Nova"/>
              </a:rPr>
              <a:t> [commit]”</a:t>
            </a:r>
            <a:endParaRPr sz="1300">
              <a:solidFill>
                <a:schemeClr val="accent3"/>
              </a:solidFill>
              <a:latin typeface="Proxima Nova"/>
              <a:ea typeface="Proxima Nova"/>
              <a:cs typeface="Proxima Nova"/>
              <a:sym typeface="Proxima Nova"/>
            </a:endParaRPr>
          </a:p>
          <a:p>
            <a:pPr indent="-342900" lvl="0" marL="457200" rtl="0" algn="l">
              <a:lnSpc>
                <a:spcPct val="115000"/>
              </a:lnSpc>
              <a:spcBef>
                <a:spcPts val="1000"/>
              </a:spcBef>
              <a:spcAft>
                <a:spcPts val="100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“git push --force/-f” allows pushing a commit without pulling the latest commits</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Logging: diff, logs, status, </a:t>
            </a:r>
            <a:r>
              <a:rPr lang="en"/>
              <a:t>etc...</a:t>
            </a:r>
            <a:endParaRPr/>
          </a:p>
        </p:txBody>
      </p:sp>
      <p:sp>
        <p:nvSpPr>
          <p:cNvPr id="170" name="Google Shape;170;p27"/>
          <p:cNvSpPr txBox="1"/>
          <p:nvPr>
            <p:ph idx="1" type="body"/>
          </p:nvPr>
        </p:nvSpPr>
        <p:spPr>
          <a:xfrm>
            <a:off x="311700" y="1152475"/>
            <a:ext cx="613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 Logs - `git diff [file or directory here]`</a:t>
            </a:r>
            <a:endParaRPr/>
          </a:p>
          <a:p>
            <a:pPr indent="0" lvl="0" marL="0" rtl="0" algn="l">
              <a:spcBef>
                <a:spcPts val="1600"/>
              </a:spcBef>
              <a:spcAft>
                <a:spcPts val="0"/>
              </a:spcAft>
              <a:buNone/>
            </a:pPr>
            <a:r>
              <a:rPr lang="en"/>
              <a:t>Commit Logs - `git status [-sb]`</a:t>
            </a:r>
            <a:endParaRPr/>
          </a:p>
          <a:p>
            <a:pPr indent="0" lvl="0" marL="0" rtl="0" algn="l">
              <a:spcBef>
                <a:spcPts val="1600"/>
              </a:spcBef>
              <a:spcAft>
                <a:spcPts val="0"/>
              </a:spcAft>
              <a:buNone/>
            </a:pPr>
            <a:r>
              <a:rPr lang="en"/>
              <a:t>View Branches - `git branch -vv`</a:t>
            </a:r>
            <a:endParaRPr/>
          </a:p>
          <a:p>
            <a:pPr indent="0" lvl="0" marL="0" rtl="0" algn="l">
              <a:spcBef>
                <a:spcPts val="1600"/>
              </a:spcBef>
              <a:spcAft>
                <a:spcPts val="0"/>
              </a:spcAft>
              <a:buNone/>
            </a:pPr>
            <a:r>
              <a:rPr lang="en"/>
              <a:t>View Remotes - `git remote -vv`</a:t>
            </a:r>
            <a:endParaRPr/>
          </a:p>
          <a:p>
            <a:pPr indent="0" lvl="0" marL="0" rtl="0" algn="l">
              <a:spcBef>
                <a:spcPts val="1600"/>
              </a:spcBef>
              <a:spcAft>
                <a:spcPts val="1600"/>
              </a:spcAft>
              <a:buNone/>
            </a:pPr>
            <a:r>
              <a:rPr lang="en"/>
              <a:t>View Stashed Changes - `git stash list` and `git stash show`</a:t>
            </a:r>
            <a:endParaRPr/>
          </a:p>
        </p:txBody>
      </p:sp>
      <p:pic>
        <p:nvPicPr>
          <p:cNvPr id="171" name="Google Shape;171;p27"/>
          <p:cNvPicPr preferRelativeResize="0"/>
          <p:nvPr/>
        </p:nvPicPr>
        <p:blipFill>
          <a:blip r:embed="rId3">
            <a:alphaModFix/>
          </a:blip>
          <a:stretch>
            <a:fillRect/>
          </a:stretch>
        </p:blipFill>
        <p:spPr>
          <a:xfrm>
            <a:off x="4572000" y="2252173"/>
            <a:ext cx="4572001" cy="376125"/>
          </a:xfrm>
          <a:prstGeom prst="rect">
            <a:avLst/>
          </a:prstGeom>
          <a:noFill/>
          <a:ln>
            <a:noFill/>
          </a:ln>
        </p:spPr>
      </p:pic>
      <p:pic>
        <p:nvPicPr>
          <p:cNvPr id="172" name="Google Shape;172;p27"/>
          <p:cNvPicPr preferRelativeResize="0"/>
          <p:nvPr/>
        </p:nvPicPr>
        <p:blipFill>
          <a:blip r:embed="rId4">
            <a:alphaModFix/>
          </a:blip>
          <a:stretch>
            <a:fillRect/>
          </a:stretch>
        </p:blipFill>
        <p:spPr>
          <a:xfrm>
            <a:off x="3570450" y="2603725"/>
            <a:ext cx="4225475" cy="457325"/>
          </a:xfrm>
          <a:prstGeom prst="rect">
            <a:avLst/>
          </a:prstGeom>
          <a:noFill/>
          <a:ln>
            <a:noFill/>
          </a:ln>
        </p:spPr>
      </p:pic>
      <p:pic>
        <p:nvPicPr>
          <p:cNvPr id="173" name="Google Shape;173;p27"/>
          <p:cNvPicPr preferRelativeResize="0"/>
          <p:nvPr/>
        </p:nvPicPr>
        <p:blipFill>
          <a:blip r:embed="rId5">
            <a:alphaModFix/>
          </a:blip>
          <a:stretch>
            <a:fillRect/>
          </a:stretch>
        </p:blipFill>
        <p:spPr>
          <a:xfrm>
            <a:off x="3971348" y="1586375"/>
            <a:ext cx="3448426" cy="665800"/>
          </a:xfrm>
          <a:prstGeom prst="rect">
            <a:avLst/>
          </a:prstGeom>
          <a:noFill/>
          <a:ln>
            <a:noFill/>
          </a:ln>
        </p:spPr>
      </p:pic>
      <p:pic>
        <p:nvPicPr>
          <p:cNvPr id="174" name="Google Shape;174;p27"/>
          <p:cNvPicPr preferRelativeResize="0"/>
          <p:nvPr/>
        </p:nvPicPr>
        <p:blipFill>
          <a:blip r:embed="rId6">
            <a:alphaModFix/>
          </a:blip>
          <a:stretch>
            <a:fillRect/>
          </a:stretch>
        </p:blipFill>
        <p:spPr>
          <a:xfrm>
            <a:off x="7232361" y="0"/>
            <a:ext cx="1911639" cy="2252174"/>
          </a:xfrm>
          <a:prstGeom prst="rect">
            <a:avLst/>
          </a:prstGeom>
          <a:noFill/>
          <a:ln>
            <a:noFill/>
          </a:ln>
        </p:spPr>
      </p:pic>
      <p:pic>
        <p:nvPicPr>
          <p:cNvPr id="175" name="Google Shape;175;p27"/>
          <p:cNvPicPr preferRelativeResize="0"/>
          <p:nvPr/>
        </p:nvPicPr>
        <p:blipFill>
          <a:blip r:embed="rId7">
            <a:alphaModFix/>
          </a:blip>
          <a:stretch>
            <a:fillRect/>
          </a:stretch>
        </p:blipFill>
        <p:spPr>
          <a:xfrm>
            <a:off x="3640650" y="3781200"/>
            <a:ext cx="3963447" cy="572700"/>
          </a:xfrm>
          <a:prstGeom prst="rect">
            <a:avLst/>
          </a:prstGeom>
          <a:noFill/>
          <a:ln>
            <a:noFill/>
          </a:ln>
        </p:spPr>
      </p:pic>
      <p:pic>
        <p:nvPicPr>
          <p:cNvPr id="176" name="Google Shape;176;p27"/>
          <p:cNvPicPr preferRelativeResize="0"/>
          <p:nvPr/>
        </p:nvPicPr>
        <p:blipFill>
          <a:blip r:embed="rId8">
            <a:alphaModFix/>
          </a:blip>
          <a:stretch>
            <a:fillRect/>
          </a:stretch>
        </p:blipFill>
        <p:spPr>
          <a:xfrm>
            <a:off x="7756333" y="2628300"/>
            <a:ext cx="1387667" cy="2402976"/>
          </a:xfrm>
          <a:prstGeom prst="rect">
            <a:avLst/>
          </a:prstGeom>
          <a:noFill/>
          <a:ln>
            <a:noFill/>
          </a:ln>
        </p:spPr>
      </p:pic>
      <p:sp>
        <p:nvSpPr>
          <p:cNvPr id="177" name="Google Shape;177;p27"/>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a:t>
            </a:r>
            <a:endParaRPr b="1">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"Stashing" Changes</a:t>
            </a:r>
            <a:endParaRPr/>
          </a:p>
        </p:txBody>
      </p:sp>
      <p:sp>
        <p:nvSpPr>
          <p:cNvPr id="183" name="Google Shape;183;p28"/>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J</a:t>
            </a:r>
            <a:endParaRPr b="1">
              <a:latin typeface="Proxima Nova"/>
              <a:ea typeface="Proxima Nova"/>
              <a:cs typeface="Proxima Nova"/>
              <a:sym typeface="Proxima Nova"/>
            </a:endParaRPr>
          </a:p>
        </p:txBody>
      </p:sp>
      <p:sp>
        <p:nvSpPr>
          <p:cNvPr id="184" name="Google Shape;184;p28"/>
          <p:cNvSpPr txBox="1"/>
          <p:nvPr/>
        </p:nvSpPr>
        <p:spPr>
          <a:xfrm>
            <a:off x="311700" y="1017725"/>
            <a:ext cx="8365800" cy="382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latin typeface="Proxima Nova"/>
                <a:ea typeface="Proxima Nova"/>
                <a:cs typeface="Proxima Nova"/>
                <a:sym typeface="Proxima Nova"/>
              </a:rPr>
              <a:t>What is stashing? </a:t>
            </a:r>
            <a:endParaRPr b="1" sz="1600">
              <a:latin typeface="Proxima Nova"/>
              <a:ea typeface="Proxima Nova"/>
              <a:cs typeface="Proxima Nova"/>
              <a:sym typeface="Proxima Nova"/>
            </a:endParaRPr>
          </a:p>
          <a:p>
            <a:pPr indent="0" lvl="0" marL="0" rtl="0" algn="l">
              <a:lnSpc>
                <a:spcPct val="150000"/>
              </a:lnSpc>
              <a:spcBef>
                <a:spcPts val="0"/>
              </a:spcBef>
              <a:spcAft>
                <a:spcPts val="0"/>
              </a:spcAft>
              <a:buNone/>
            </a:pPr>
            <a:r>
              <a:rPr lang="en">
                <a:latin typeface="Proxima Nova"/>
                <a:ea typeface="Proxima Nova"/>
                <a:cs typeface="Proxima Nova"/>
                <a:sym typeface="Proxima Nova"/>
              </a:rPr>
              <a:t>Stashing allows you to temporarily store changes you’ve made to your project and reapply them later on. </a:t>
            </a:r>
            <a:endParaRPr>
              <a:latin typeface="Proxima Nova"/>
              <a:ea typeface="Proxima Nova"/>
              <a:cs typeface="Proxima Nova"/>
              <a:sym typeface="Proxima Nova"/>
            </a:endParaRPr>
          </a:p>
          <a:p>
            <a:pPr indent="0" lvl="0" marL="0" rtl="0" algn="l">
              <a:lnSpc>
                <a:spcPct val="150000"/>
              </a:lnSpc>
              <a:spcBef>
                <a:spcPts val="0"/>
              </a:spcBef>
              <a:spcAft>
                <a:spcPts val="0"/>
              </a:spcAft>
              <a:buNone/>
            </a:pPr>
            <a:r>
              <a:rPr lang="en">
                <a:latin typeface="Proxima Nova"/>
                <a:ea typeface="Proxima Nova"/>
                <a:cs typeface="Proxima Nova"/>
                <a:sym typeface="Proxima Nova"/>
              </a:rPr>
              <a:t>This is useful if you want to work on something else but you aren’t quite ready to commit the changes you’ve made to your project yet. A stash will take all your changes, save them inside the hidden .git folder and then revert your project back to the working copy. Stashing can also be used when you have made changes to the incorrect branch and you want to move these changes to a different branch. </a:t>
            </a:r>
            <a:endParaRPr>
              <a:latin typeface="Proxima Nova"/>
              <a:ea typeface="Proxima Nova"/>
              <a:cs typeface="Proxima Nova"/>
              <a:sym typeface="Proxima Nova"/>
            </a:endParaRPr>
          </a:p>
          <a:p>
            <a:pPr indent="0" lvl="0" marL="0" rtl="0" algn="l">
              <a:lnSpc>
                <a:spcPct val="150000"/>
              </a:lnSpc>
              <a:spcBef>
                <a:spcPts val="0"/>
              </a:spcBef>
              <a:spcAft>
                <a:spcPts val="0"/>
              </a:spcAft>
              <a:buNone/>
            </a:pPr>
            <a:r>
              <a:rPr lang="en">
                <a:latin typeface="Proxima Nova"/>
                <a:ea typeface="Proxima Nova"/>
                <a:cs typeface="Proxima Nova"/>
                <a:sym typeface="Proxima Nova"/>
              </a:rPr>
              <a:t>Essentially, stashing is a convenience method which allows you store some changes you don’t need at the current moment but may need in the future. </a:t>
            </a:r>
            <a:endParaRPr>
              <a:latin typeface="Proxima Nova"/>
              <a:ea typeface="Proxima Nova"/>
              <a:cs typeface="Proxima Nova"/>
              <a:sym typeface="Proxima Nova"/>
            </a:endParaRPr>
          </a:p>
          <a:p>
            <a:pPr indent="0" lvl="0" marL="0" rtl="0" algn="l">
              <a:lnSpc>
                <a:spcPct val="150000"/>
              </a:lnSpc>
              <a:spcBef>
                <a:spcPts val="0"/>
              </a:spcBef>
              <a:spcAft>
                <a:spcPts val="0"/>
              </a:spcAft>
              <a:buNone/>
            </a:pPr>
            <a:r>
              <a:rPr b="1" lang="en" sz="1600">
                <a:latin typeface="Proxima Nova"/>
                <a:ea typeface="Proxima Nova"/>
                <a:cs typeface="Proxima Nova"/>
                <a:sym typeface="Proxima Nova"/>
              </a:rPr>
              <a:t>How to stash</a:t>
            </a:r>
            <a:endParaRPr b="1" sz="1600">
              <a:latin typeface="Proxima Nova"/>
              <a:ea typeface="Proxima Nova"/>
              <a:cs typeface="Proxima Nova"/>
              <a:sym typeface="Proxima Nova"/>
            </a:endParaRPr>
          </a:p>
          <a:p>
            <a:pPr indent="0" lvl="0" marL="0" rtl="0" algn="l">
              <a:lnSpc>
                <a:spcPct val="150000"/>
              </a:lnSpc>
              <a:spcBef>
                <a:spcPts val="0"/>
              </a:spcBef>
              <a:spcAft>
                <a:spcPts val="0"/>
              </a:spcAft>
              <a:buNone/>
            </a:pPr>
            <a:r>
              <a:rPr lang="en">
                <a:latin typeface="Proxima Nova"/>
                <a:ea typeface="Proxima Nova"/>
                <a:cs typeface="Proxima Nova"/>
                <a:sym typeface="Proxima Nova"/>
              </a:rPr>
              <a:t>To make a stash, simply run the `git stash` command and all your changes will be removed then saved to your stash. Only you could see the stashed changes and they are stored locally.</a:t>
            </a:r>
            <a:endParaRPr>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Merging things and Merge Conflicts</a:t>
            </a:r>
            <a:endParaRPr/>
          </a:p>
        </p:txBody>
      </p:sp>
      <p:sp>
        <p:nvSpPr>
          <p:cNvPr id="190" name="Google Shape;190;p29"/>
          <p:cNvSpPr txBox="1"/>
          <p:nvPr>
            <p:ph idx="1" type="body"/>
          </p:nvPr>
        </p:nvSpPr>
        <p:spPr>
          <a:xfrm>
            <a:off x="311700" y="1152475"/>
            <a:ext cx="8719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An important feature of Git is branching. However, in order to combine changes from different branches, a "merge" must be made between the branches.</a:t>
            </a:r>
            <a:endParaRPr sz="1600">
              <a:solidFill>
                <a:srgbClr val="000000"/>
              </a:solidFill>
            </a:endParaRPr>
          </a:p>
          <a:p>
            <a:pPr indent="0" lvl="0" marL="0" rtl="0" algn="l">
              <a:spcBef>
                <a:spcPts val="1600"/>
              </a:spcBef>
              <a:spcAft>
                <a:spcPts val="1600"/>
              </a:spcAft>
              <a:buNone/>
            </a:pPr>
            <a:r>
              <a:rPr lang="en" sz="1600">
                <a:solidFill>
                  <a:srgbClr val="000000"/>
                </a:solidFill>
              </a:rPr>
              <a:t>If there are conflicting changes to the same file(s), the person making the merge must resolve these conflicts using a "mergetool" or by manually fixing the conflict. A special type of commit called a "merge commit" is then made to record the final changes in the merge. There are several types of merges that have their own </a:t>
            </a:r>
            <a:r>
              <a:rPr lang="en" sz="1600">
                <a:solidFill>
                  <a:srgbClr val="000000"/>
                </a:solidFill>
              </a:rPr>
              <a:t>nuances</a:t>
            </a:r>
            <a:r>
              <a:rPr lang="en" sz="1600">
                <a:solidFill>
                  <a:srgbClr val="000000"/>
                </a:solidFill>
              </a:rPr>
              <a:t> but a "merge commit" is the most common and works well in most cases.</a:t>
            </a:r>
            <a:endParaRPr sz="1600">
              <a:solidFill>
                <a:srgbClr val="000000"/>
              </a:solidFill>
            </a:endParaRPr>
          </a:p>
        </p:txBody>
      </p:sp>
      <p:sp>
        <p:nvSpPr>
          <p:cNvPr id="191" name="Google Shape;191;p29"/>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X</a:t>
            </a:r>
            <a:endParaRPr b="1">
              <a:latin typeface="Proxima Nova"/>
              <a:ea typeface="Proxima Nova"/>
              <a:cs typeface="Proxima Nova"/>
              <a:sym typeface="Proxima Nova"/>
            </a:endParaRPr>
          </a:p>
        </p:txBody>
      </p:sp>
      <p:pic>
        <p:nvPicPr>
          <p:cNvPr id="192" name="Google Shape;192;p29"/>
          <p:cNvPicPr preferRelativeResize="0"/>
          <p:nvPr/>
        </p:nvPicPr>
        <p:blipFill>
          <a:blip r:embed="rId3">
            <a:alphaModFix/>
          </a:blip>
          <a:stretch>
            <a:fillRect/>
          </a:stretch>
        </p:blipFill>
        <p:spPr>
          <a:xfrm>
            <a:off x="3629925" y="3160426"/>
            <a:ext cx="5287874" cy="171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HTTPS and SSH</a:t>
            </a:r>
            <a:endParaRPr/>
          </a:p>
        </p:txBody>
      </p:sp>
      <p:sp>
        <p:nvSpPr>
          <p:cNvPr id="198" name="Google Shape;198;p30"/>
          <p:cNvSpPr txBox="1"/>
          <p:nvPr>
            <p:ph idx="1" type="body"/>
          </p:nvPr>
        </p:nvSpPr>
        <p:spPr>
          <a:xfrm>
            <a:off x="311700" y="1017725"/>
            <a:ext cx="816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There are two methods of authentication for Git: </a:t>
            </a:r>
            <a:r>
              <a:rPr b="1" lang="en" u="sng"/>
              <a:t>HTTPS</a:t>
            </a:r>
            <a:r>
              <a:rPr b="1" lang="en"/>
              <a:t> and </a:t>
            </a:r>
            <a:r>
              <a:rPr b="1" lang="en" u="sng"/>
              <a:t>SSH</a:t>
            </a:r>
            <a:endParaRPr b="1" u="sng"/>
          </a:p>
          <a:p>
            <a:pPr indent="0" lvl="0" marL="0" rtl="0" algn="l">
              <a:spcBef>
                <a:spcPts val="1600"/>
              </a:spcBef>
              <a:spcAft>
                <a:spcPts val="0"/>
              </a:spcAft>
              <a:buNone/>
            </a:pPr>
            <a:r>
              <a:rPr b="1" lang="en"/>
              <a:t>HTTPS</a:t>
            </a:r>
            <a:r>
              <a:rPr lang="en"/>
              <a:t> - the most common form of authentication is with HTTP</a:t>
            </a:r>
            <a:r>
              <a:rPr lang="en"/>
              <a:t>S</a:t>
            </a:r>
            <a:endParaRPr sz="1200"/>
          </a:p>
          <a:p>
            <a:pPr indent="-304800" lvl="0" marL="457200" rtl="0" algn="l">
              <a:spcBef>
                <a:spcPts val="0"/>
              </a:spcBef>
              <a:spcAft>
                <a:spcPts val="0"/>
              </a:spcAft>
              <a:buSzPts val="1200"/>
              <a:buChar char="-"/>
            </a:pPr>
            <a:r>
              <a:rPr lang="en" sz="1200"/>
              <a:t>works well with </a:t>
            </a:r>
            <a:r>
              <a:rPr lang="en" sz="1200"/>
              <a:t>firewalls</a:t>
            </a:r>
            <a:endParaRPr sz="1200"/>
          </a:p>
          <a:p>
            <a:pPr indent="-304800" lvl="0" marL="457200" rtl="0" algn="l">
              <a:spcBef>
                <a:spcPts val="0"/>
              </a:spcBef>
              <a:spcAft>
                <a:spcPts val="0"/>
              </a:spcAft>
              <a:buSzPts val="1200"/>
              <a:buChar char="-"/>
            </a:pPr>
            <a:r>
              <a:rPr lang="en" sz="1200"/>
              <a:t>non-Linux users could use HTTPS with no problem</a:t>
            </a:r>
            <a:endParaRPr sz="1200"/>
          </a:p>
          <a:p>
            <a:pPr indent="-304800" lvl="0" marL="457200" rtl="0" algn="l">
              <a:spcBef>
                <a:spcPts val="0"/>
              </a:spcBef>
              <a:spcAft>
                <a:spcPts val="0"/>
              </a:spcAft>
              <a:buSzPts val="1200"/>
              <a:buChar char="-"/>
            </a:pPr>
            <a:r>
              <a:rPr lang="en" sz="1200"/>
              <a:t>easy to use</a:t>
            </a:r>
            <a:r>
              <a:rPr lang="en" sz="1200"/>
              <a:t> → just user/password combo</a:t>
            </a:r>
            <a:endParaRPr sz="1200"/>
          </a:p>
          <a:p>
            <a:pPr indent="-304800" lvl="0" marL="457200" rtl="0" algn="l">
              <a:spcBef>
                <a:spcPts val="0"/>
              </a:spcBef>
              <a:spcAft>
                <a:spcPts val="0"/>
              </a:spcAft>
              <a:buSzPts val="1200"/>
              <a:buChar char="-"/>
            </a:pPr>
            <a:r>
              <a:rPr lang="en" sz="1200"/>
              <a:t>annoying for </a:t>
            </a:r>
            <a:r>
              <a:rPr lang="en" sz="1200"/>
              <a:t>2FA-enabled accounts</a:t>
            </a:r>
            <a:r>
              <a:rPr lang="en" sz="1200"/>
              <a:t> on Github</a:t>
            </a:r>
            <a:endParaRPr sz="1200"/>
          </a:p>
          <a:p>
            <a:pPr indent="-304800" lvl="0" marL="457200" rtl="0" algn="l">
              <a:spcBef>
                <a:spcPts val="0"/>
              </a:spcBef>
              <a:spcAft>
                <a:spcPts val="0"/>
              </a:spcAft>
              <a:buSzPts val="1200"/>
              <a:buChar char="-"/>
            </a:pPr>
            <a:r>
              <a:rPr lang="en" sz="1200"/>
              <a:t>password caches (with "credential helpers") can be a problem</a:t>
            </a:r>
            <a:endParaRPr sz="1200"/>
          </a:p>
          <a:p>
            <a:pPr indent="0" lvl="0" marL="0" rtl="0" algn="l">
              <a:spcBef>
                <a:spcPts val="1600"/>
              </a:spcBef>
              <a:spcAft>
                <a:spcPts val="0"/>
              </a:spcAft>
              <a:buNone/>
            </a:pPr>
            <a:r>
              <a:rPr b="1" lang="en"/>
              <a:t>SSH</a:t>
            </a:r>
            <a:r>
              <a:rPr lang="en"/>
              <a:t> - "Secure Shell" using port 22</a:t>
            </a:r>
            <a:endParaRPr/>
          </a:p>
          <a:p>
            <a:pPr indent="-342900" lvl="0" marL="457200" rtl="0" algn="l">
              <a:spcBef>
                <a:spcPts val="0"/>
              </a:spcBef>
              <a:spcAft>
                <a:spcPts val="0"/>
              </a:spcAft>
              <a:buSzPts val="1800"/>
              <a:buChar char="-"/>
            </a:pPr>
            <a:r>
              <a:rPr lang="en" sz="1200"/>
              <a:t>more secure and only requires a SSH key</a:t>
            </a:r>
            <a:endParaRPr sz="1200"/>
          </a:p>
          <a:p>
            <a:pPr indent="-304800" lvl="0" marL="457200" rtl="0" algn="l">
              <a:spcBef>
                <a:spcPts val="0"/>
              </a:spcBef>
              <a:spcAft>
                <a:spcPts val="0"/>
              </a:spcAft>
              <a:buSzPts val="1200"/>
              <a:buChar char="-"/>
            </a:pPr>
            <a:r>
              <a:rPr lang="en" sz="1200"/>
              <a:t>problems with firewalls</a:t>
            </a:r>
            <a:endParaRPr sz="1200"/>
          </a:p>
          <a:p>
            <a:pPr indent="-304800" lvl="0" marL="457200" rtl="0" algn="l">
              <a:spcBef>
                <a:spcPts val="0"/>
              </a:spcBef>
              <a:spcAft>
                <a:spcPts val="0"/>
              </a:spcAft>
              <a:buSzPts val="1200"/>
              <a:buChar char="-"/>
            </a:pPr>
            <a:r>
              <a:rPr lang="en" sz="1200"/>
              <a:t>problems with Windows users</a:t>
            </a:r>
            <a:endParaRPr sz="1200"/>
          </a:p>
          <a:p>
            <a:pPr indent="-304800" lvl="0" marL="457200" rtl="0" algn="l">
              <a:spcBef>
                <a:spcPts val="0"/>
              </a:spcBef>
              <a:spcAft>
                <a:spcPts val="0"/>
              </a:spcAft>
              <a:buSzPts val="1200"/>
              <a:buChar char="-"/>
            </a:pPr>
            <a:r>
              <a:rPr lang="en" sz="1200"/>
              <a:t>requires additional setup in exchange for convenience afterwards</a:t>
            </a:r>
            <a:endParaRPr sz="1200"/>
          </a:p>
          <a:p>
            <a:pPr indent="0" lvl="0" marL="0" rtl="0" algn="l">
              <a:spcBef>
                <a:spcPts val="1600"/>
              </a:spcBef>
              <a:spcAft>
                <a:spcPts val="0"/>
              </a:spcAft>
              <a:buNone/>
            </a:pPr>
            <a:r>
              <a:rPr i="1" lang="en" sz="1500"/>
              <a:t>The switch between the two types of authentication, change the url of the remotes</a:t>
            </a:r>
            <a:endParaRPr i="1" sz="1500"/>
          </a:p>
          <a:p>
            <a:pPr indent="0" lvl="0" marL="0" rtl="0" algn="l">
              <a:spcBef>
                <a:spcPts val="1600"/>
              </a:spcBef>
              <a:spcAft>
                <a:spcPts val="1600"/>
              </a:spcAft>
              <a:buNone/>
            </a:pPr>
            <a:r>
              <a:t/>
            </a:r>
            <a:endParaRPr/>
          </a:p>
        </p:txBody>
      </p:sp>
      <p:pic>
        <p:nvPicPr>
          <p:cNvPr id="199" name="Google Shape;199;p30"/>
          <p:cNvPicPr preferRelativeResize="0"/>
          <p:nvPr/>
        </p:nvPicPr>
        <p:blipFill>
          <a:blip r:embed="rId3">
            <a:alphaModFix/>
          </a:blip>
          <a:stretch>
            <a:fillRect/>
          </a:stretch>
        </p:blipFill>
        <p:spPr>
          <a:xfrm>
            <a:off x="7332403" y="113050"/>
            <a:ext cx="1691474" cy="2571750"/>
          </a:xfrm>
          <a:prstGeom prst="rect">
            <a:avLst/>
          </a:prstGeom>
          <a:noFill/>
          <a:ln>
            <a:noFill/>
          </a:ln>
        </p:spPr>
      </p:pic>
      <p:pic>
        <p:nvPicPr>
          <p:cNvPr id="200" name="Google Shape;200;p30"/>
          <p:cNvPicPr preferRelativeResize="0"/>
          <p:nvPr/>
        </p:nvPicPr>
        <p:blipFill>
          <a:blip r:embed="rId4">
            <a:alphaModFix/>
          </a:blip>
          <a:stretch>
            <a:fillRect/>
          </a:stretch>
        </p:blipFill>
        <p:spPr>
          <a:xfrm>
            <a:off x="5641325" y="2798325"/>
            <a:ext cx="3382552" cy="763875"/>
          </a:xfrm>
          <a:prstGeom prst="rect">
            <a:avLst/>
          </a:prstGeom>
          <a:noFill/>
          <a:ln>
            <a:noFill/>
          </a:ln>
        </p:spPr>
      </p:pic>
      <p:sp>
        <p:nvSpPr>
          <p:cNvPr id="201" name="Google Shape;201;p30"/>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N</a:t>
            </a:r>
            <a:endParaRPr b="1">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and </a:t>
            </a:r>
            <a:r>
              <a:rPr lang="en"/>
              <a:t>Github Features</a:t>
            </a:r>
            <a:endParaRPr/>
          </a:p>
        </p:txBody>
      </p:sp>
      <p:sp>
        <p:nvSpPr>
          <p:cNvPr id="207" name="Google Shape;207;p31"/>
          <p:cNvSpPr txBox="1"/>
          <p:nvPr>
            <p:ph idx="1" type="body"/>
          </p:nvPr>
        </p:nvSpPr>
        <p:spPr>
          <a:xfrm>
            <a:off x="311700" y="1152475"/>
            <a:ext cx="4902600" cy="11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Issues</a:t>
            </a:r>
            <a:endParaRPr/>
          </a:p>
          <a:p>
            <a:pPr indent="-317500" lvl="1" marL="914400" rtl="0" algn="l">
              <a:spcBef>
                <a:spcPts val="0"/>
              </a:spcBef>
              <a:spcAft>
                <a:spcPts val="0"/>
              </a:spcAft>
              <a:buSzPts val="1400"/>
              <a:buChar char="-"/>
            </a:pPr>
            <a:r>
              <a:rPr lang="en"/>
              <a:t>Keep track of tasks, enhancements, and bugs</a:t>
            </a:r>
            <a:endParaRPr/>
          </a:p>
          <a:p>
            <a:pPr indent="-317500" lvl="1" marL="914400" rtl="0" algn="l">
              <a:spcBef>
                <a:spcPts val="0"/>
              </a:spcBef>
              <a:spcAft>
                <a:spcPts val="0"/>
              </a:spcAft>
              <a:buSzPts val="1400"/>
              <a:buChar char="-"/>
            </a:pPr>
            <a:r>
              <a:rPr lang="en"/>
              <a:t>Like an email or report that can be discussed and shared</a:t>
            </a:r>
            <a:endParaRPr/>
          </a:p>
        </p:txBody>
      </p:sp>
      <p:pic>
        <p:nvPicPr>
          <p:cNvPr id="208" name="Google Shape;208;p31"/>
          <p:cNvPicPr preferRelativeResize="0"/>
          <p:nvPr/>
        </p:nvPicPr>
        <p:blipFill rotWithShape="1">
          <a:blip r:embed="rId3">
            <a:alphaModFix/>
          </a:blip>
          <a:srcRect b="13119" l="2439" r="0" t="27000"/>
          <a:stretch/>
        </p:blipFill>
        <p:spPr>
          <a:xfrm>
            <a:off x="1259350" y="4149450"/>
            <a:ext cx="2672224" cy="459875"/>
          </a:xfrm>
          <a:prstGeom prst="rect">
            <a:avLst/>
          </a:prstGeom>
          <a:noFill/>
          <a:ln>
            <a:noFill/>
          </a:ln>
        </p:spPr>
      </p:pic>
      <p:pic>
        <p:nvPicPr>
          <p:cNvPr id="209" name="Google Shape;209;p31"/>
          <p:cNvPicPr preferRelativeResize="0"/>
          <p:nvPr/>
        </p:nvPicPr>
        <p:blipFill>
          <a:blip r:embed="rId4">
            <a:alphaModFix/>
          </a:blip>
          <a:stretch>
            <a:fillRect/>
          </a:stretch>
        </p:blipFill>
        <p:spPr>
          <a:xfrm>
            <a:off x="5601550" y="2827625"/>
            <a:ext cx="3076073" cy="1445082"/>
          </a:xfrm>
          <a:prstGeom prst="rect">
            <a:avLst/>
          </a:prstGeom>
          <a:noFill/>
          <a:ln>
            <a:noFill/>
          </a:ln>
          <a:effectLst>
            <a:outerShdw blurRad="57150" rotWithShape="0" algn="bl" dir="5400000" dist="19050">
              <a:srgbClr val="000000">
                <a:alpha val="50000"/>
              </a:srgbClr>
            </a:outerShdw>
          </a:effectLst>
        </p:spPr>
      </p:pic>
      <p:sp>
        <p:nvSpPr>
          <p:cNvPr id="210" name="Google Shape;210;p31"/>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a:t>
            </a:r>
            <a:endParaRPr b="1">
              <a:latin typeface="Proxima Nova"/>
              <a:ea typeface="Proxima Nova"/>
              <a:cs typeface="Proxima Nova"/>
              <a:sym typeface="Proxima Nova"/>
            </a:endParaRPr>
          </a:p>
        </p:txBody>
      </p:sp>
      <p:pic>
        <p:nvPicPr>
          <p:cNvPr id="211" name="Google Shape;211;p31"/>
          <p:cNvPicPr preferRelativeResize="0"/>
          <p:nvPr/>
        </p:nvPicPr>
        <p:blipFill>
          <a:blip r:embed="rId5">
            <a:alphaModFix/>
          </a:blip>
          <a:stretch>
            <a:fillRect/>
          </a:stretch>
        </p:blipFill>
        <p:spPr>
          <a:xfrm>
            <a:off x="5601550" y="947137"/>
            <a:ext cx="3076087" cy="1380625"/>
          </a:xfrm>
          <a:prstGeom prst="rect">
            <a:avLst/>
          </a:prstGeom>
          <a:noFill/>
          <a:ln>
            <a:noFill/>
          </a:ln>
          <a:effectLst>
            <a:outerShdw blurRad="57150" rotWithShape="0" algn="bl" dir="5400000" dist="19050">
              <a:srgbClr val="000000">
                <a:alpha val="50000"/>
              </a:srgbClr>
            </a:outerShdw>
          </a:effectLst>
        </p:spPr>
      </p:pic>
      <p:sp>
        <p:nvSpPr>
          <p:cNvPr id="212" name="Google Shape;212;p31"/>
          <p:cNvSpPr txBox="1"/>
          <p:nvPr/>
        </p:nvSpPr>
        <p:spPr>
          <a:xfrm>
            <a:off x="290250" y="2571750"/>
            <a:ext cx="4945500" cy="1577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GitHub Pages</a:t>
            </a:r>
            <a:endParaRPr sz="1800">
              <a:solidFill>
                <a:schemeClr val="accent3"/>
              </a:solidFill>
              <a:latin typeface="Proxima Nova"/>
              <a:ea typeface="Proxima Nova"/>
              <a:cs typeface="Proxima Nova"/>
              <a:sym typeface="Proxima Nova"/>
            </a:endParaRPr>
          </a:p>
          <a:p>
            <a:pPr indent="-342900" lvl="1" marL="914400" rtl="0" algn="l">
              <a:lnSpc>
                <a:spcPct val="115000"/>
              </a:lnSpc>
              <a:spcBef>
                <a:spcPts val="0"/>
              </a:spcBef>
              <a:spcAft>
                <a:spcPts val="0"/>
              </a:spcAft>
              <a:buClr>
                <a:schemeClr val="accent3"/>
              </a:buClr>
              <a:buSzPts val="1800"/>
              <a:buFont typeface="Proxima Nova"/>
              <a:buChar char="-"/>
            </a:pPr>
            <a:r>
              <a:rPr lang="en">
                <a:solidFill>
                  <a:schemeClr val="accent3"/>
                </a:solidFill>
                <a:latin typeface="Proxima Nova"/>
                <a:ea typeface="Proxima Nova"/>
                <a:cs typeface="Proxima Nova"/>
                <a:sym typeface="Proxima Nova"/>
              </a:rPr>
              <a:t>Static site hosting service</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Created directly from content in the repository</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 </a:t>
            </a:r>
            <a:endParaRPr/>
          </a:p>
        </p:txBody>
      </p:sp>
      <p:sp>
        <p:nvSpPr>
          <p:cNvPr id="66" name="Google Shape;66;p14"/>
          <p:cNvSpPr txBox="1"/>
          <p:nvPr>
            <p:ph idx="1" type="body"/>
          </p:nvPr>
        </p:nvSpPr>
        <p:spPr>
          <a:xfrm>
            <a:off x="311700" y="1048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school will unfortunately </a:t>
            </a:r>
            <a:r>
              <a:rPr b="1" lang="en"/>
              <a:t>not</a:t>
            </a:r>
            <a:r>
              <a:rPr lang="en"/>
              <a:t> be hosting the Canadian Computing Competition (CCC) this year. If you are still interested in writing this contest you will have to register externally (Example: </a:t>
            </a:r>
            <a:r>
              <a:rPr lang="en" u="sng">
                <a:solidFill>
                  <a:schemeClr val="hlink"/>
                </a:solidFill>
                <a:hlinkClick r:id="rId3"/>
              </a:rPr>
              <a:t>Olympiads School</a:t>
            </a:r>
            <a:r>
              <a:rPr lang="en"/>
              <a:t>, although the fee is more  expensive)</a:t>
            </a:r>
            <a:endParaRPr/>
          </a:p>
          <a:p>
            <a:pPr indent="-342900" lvl="0" marL="457200" rtl="0" algn="l">
              <a:spcBef>
                <a:spcPts val="1600"/>
              </a:spcBef>
              <a:spcAft>
                <a:spcPts val="0"/>
              </a:spcAft>
              <a:buSzPts val="1800"/>
              <a:buChar char="●"/>
            </a:pPr>
            <a:r>
              <a:rPr lang="en"/>
              <a:t>We will be hosting our own contest similar to the format of the CCC.</a:t>
            </a:r>
            <a:endParaRPr/>
          </a:p>
          <a:p>
            <a:pPr indent="0" lvl="0" marL="0" rtl="0" algn="l">
              <a:spcBef>
                <a:spcPts val="1600"/>
              </a:spcBef>
              <a:spcAft>
                <a:spcPts val="0"/>
              </a:spcAft>
              <a:buNone/>
            </a:pPr>
            <a:r>
              <a:rPr lang="en"/>
              <a:t>The CCC is running around </a:t>
            </a:r>
            <a:r>
              <a:rPr lang="en"/>
              <a:t>February</a:t>
            </a:r>
            <a:r>
              <a:rPr lang="en"/>
              <a:t> </a:t>
            </a:r>
            <a:r>
              <a:rPr lang="en"/>
              <a:t>17th</a:t>
            </a:r>
            <a:r>
              <a:rPr lang="en"/>
              <a:t> this year, so make sure to register as soon as possible if you intend to write. </a:t>
            </a:r>
            <a:endParaRPr/>
          </a:p>
          <a:p>
            <a:pPr indent="0" lvl="0" marL="0" rtl="0" algn="l">
              <a:spcBef>
                <a:spcPts val="1600"/>
              </a:spcBef>
              <a:spcAft>
                <a:spcPts val="1600"/>
              </a:spcAft>
              <a:buNone/>
            </a:pPr>
            <a:r>
              <a:t/>
            </a:r>
            <a:endParaRPr/>
          </a:p>
        </p:txBody>
      </p:sp>
      <p:sp>
        <p:nvSpPr>
          <p:cNvPr id="67" name="Google Shape;67;p14"/>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J</a:t>
            </a:r>
            <a:endParaRPr b="1">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Cheat Sheet</a:t>
            </a:r>
            <a:endParaRPr/>
          </a:p>
        </p:txBody>
      </p:sp>
      <p:sp>
        <p:nvSpPr>
          <p:cNvPr id="218" name="Google Shape;21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https://education.github.com/git-cheat-sheet-education.pdf</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 and References</a:t>
            </a:r>
            <a:endParaRPr/>
          </a:p>
        </p:txBody>
      </p:sp>
      <p:sp>
        <p:nvSpPr>
          <p:cNvPr id="224" name="Google Shape;224;p33"/>
          <p:cNvSpPr txBox="1"/>
          <p:nvPr>
            <p:ph idx="1" type="body"/>
          </p:nvPr>
        </p:nvSpPr>
        <p:spPr>
          <a:xfrm>
            <a:off x="311700" y="1152475"/>
            <a:ext cx="85206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Group B - Next Week's Topic</a:t>
            </a:r>
            <a:r>
              <a:rPr lang="en"/>
              <a:t>: </a:t>
            </a:r>
            <a:r>
              <a:rPr lang="en" u="sng">
                <a:solidFill>
                  <a:schemeClr val="hlink"/>
                </a:solidFill>
                <a:hlinkClick r:id="rId3"/>
              </a:rPr>
              <a:t>https://forms.gle/GA5LsAQMCiqHmYT68</a:t>
            </a:r>
            <a:endParaRPr/>
          </a:p>
          <a:p>
            <a:pPr indent="-342900" lvl="0" marL="457200" rtl="0" algn="l">
              <a:spcBef>
                <a:spcPts val="0"/>
              </a:spcBef>
              <a:spcAft>
                <a:spcPts val="0"/>
              </a:spcAft>
              <a:buSzPts val="1800"/>
              <a:buChar char="-"/>
            </a:pPr>
            <a:r>
              <a:rPr b="1" lang="en"/>
              <a:t>Official Git Documentation</a:t>
            </a:r>
            <a:r>
              <a:rPr lang="en"/>
              <a:t>: </a:t>
            </a:r>
            <a:r>
              <a:rPr lang="en" u="sng">
                <a:solidFill>
                  <a:schemeClr val="hlink"/>
                </a:solidFill>
                <a:hlinkClick r:id="rId4"/>
              </a:rPr>
              <a:t>https://git-scm.com/docs</a:t>
            </a:r>
            <a:endParaRPr/>
          </a:p>
          <a:p>
            <a:pPr indent="-342900" lvl="0" marL="457200" rtl="0" algn="l">
              <a:spcBef>
                <a:spcPts val="0"/>
              </a:spcBef>
              <a:spcAft>
                <a:spcPts val="0"/>
              </a:spcAft>
              <a:buSzPts val="1800"/>
              <a:buChar char="-"/>
            </a:pPr>
            <a:r>
              <a:rPr b="1" lang="en"/>
              <a:t>Git CLI and GUI tools</a:t>
            </a:r>
            <a:endParaRPr b="1"/>
          </a:p>
          <a:p>
            <a:pPr indent="-317500" lvl="1" marL="914400" rtl="0" algn="l">
              <a:spcBef>
                <a:spcPts val="0"/>
              </a:spcBef>
              <a:spcAft>
                <a:spcPts val="0"/>
              </a:spcAft>
              <a:buSzPts val="1400"/>
              <a:buChar char="-"/>
            </a:pPr>
            <a:r>
              <a:rPr lang="en"/>
              <a:t>Hub: </a:t>
            </a:r>
            <a:r>
              <a:rPr lang="en" u="sng">
                <a:solidFill>
                  <a:schemeClr val="hlink"/>
                </a:solidFill>
                <a:hlinkClick r:id="rId5"/>
              </a:rPr>
              <a:t>https://github.com/github/hub</a:t>
            </a:r>
            <a:endParaRPr/>
          </a:p>
          <a:p>
            <a:pPr indent="-317500" lvl="1" marL="914400" rtl="0" algn="l">
              <a:spcBef>
                <a:spcPts val="0"/>
              </a:spcBef>
              <a:spcAft>
                <a:spcPts val="0"/>
              </a:spcAft>
              <a:buSzPts val="1400"/>
              <a:buChar char="-"/>
            </a:pPr>
            <a:r>
              <a:rPr lang="en"/>
              <a:t>Github CLI: </a:t>
            </a:r>
            <a:r>
              <a:rPr lang="en" u="sng">
                <a:solidFill>
                  <a:schemeClr val="hlink"/>
                </a:solidFill>
                <a:hlinkClick r:id="rId6"/>
              </a:rPr>
              <a:t>https://cli.github.com/</a:t>
            </a:r>
            <a:endParaRPr/>
          </a:p>
          <a:p>
            <a:pPr indent="-317500" lvl="1" marL="914400" rtl="0" algn="l">
              <a:spcBef>
                <a:spcPts val="0"/>
              </a:spcBef>
              <a:spcAft>
                <a:spcPts val="0"/>
              </a:spcAft>
              <a:buSzPts val="1400"/>
              <a:buChar char="-"/>
            </a:pPr>
            <a:r>
              <a:rPr lang="en"/>
              <a:t>Github Desktop: </a:t>
            </a:r>
            <a:r>
              <a:rPr lang="en" u="sng">
                <a:solidFill>
                  <a:schemeClr val="hlink"/>
                </a:solidFill>
                <a:hlinkClick r:id="rId7"/>
              </a:rPr>
              <a:t>https://desktop.github.com/</a:t>
            </a:r>
            <a:endParaRPr/>
          </a:p>
          <a:p>
            <a:pPr indent="-317500" lvl="1" marL="914400" rtl="0" algn="l">
              <a:spcBef>
                <a:spcPts val="0"/>
              </a:spcBef>
              <a:spcAft>
                <a:spcPts val="0"/>
              </a:spcAft>
              <a:buSzPts val="1400"/>
              <a:buChar char="-"/>
            </a:pPr>
            <a:r>
              <a:rPr lang="en"/>
              <a:t>Git Tower (and others): </a:t>
            </a:r>
            <a:r>
              <a:rPr lang="en" u="sng">
                <a:solidFill>
                  <a:schemeClr val="hlink"/>
                </a:solidFill>
                <a:hlinkClick r:id="rId8"/>
              </a:rPr>
              <a:t>https://www.git-tower.com/mac</a:t>
            </a:r>
            <a:endParaRPr/>
          </a:p>
          <a:p>
            <a:pPr indent="-317500" lvl="1" marL="914400" rtl="0" algn="l">
              <a:spcBef>
                <a:spcPts val="0"/>
              </a:spcBef>
              <a:spcAft>
                <a:spcPts val="0"/>
              </a:spcAft>
              <a:buSzPts val="1400"/>
              <a:buChar char="-"/>
            </a:pPr>
            <a:r>
              <a:rPr lang="en"/>
              <a:t>VS Code's integrated Version Control: </a:t>
            </a:r>
            <a:r>
              <a:rPr lang="en" u="sng">
                <a:solidFill>
                  <a:schemeClr val="hlink"/>
                </a:solidFill>
                <a:hlinkClick r:id="rId9"/>
              </a:rPr>
              <a:t>https://code.visualstudio.com/docs/editor/github</a:t>
            </a:r>
            <a:endParaRPr/>
          </a:p>
          <a:p>
            <a:pPr indent="-342900" lvl="0" marL="457200" rtl="0" algn="l">
              <a:spcBef>
                <a:spcPts val="0"/>
              </a:spcBef>
              <a:spcAft>
                <a:spcPts val="0"/>
              </a:spcAft>
              <a:buSzPts val="1800"/>
              <a:buChar char="-"/>
            </a:pPr>
            <a:r>
              <a:rPr b="1" lang="en"/>
              <a:t>Git "Providers"</a:t>
            </a:r>
            <a:r>
              <a:rPr lang="en"/>
              <a:t>:</a:t>
            </a:r>
            <a:endParaRPr/>
          </a:p>
          <a:p>
            <a:pPr indent="-317500" lvl="1" marL="914400" rtl="0" algn="l">
              <a:spcBef>
                <a:spcPts val="0"/>
              </a:spcBef>
              <a:spcAft>
                <a:spcPts val="0"/>
              </a:spcAft>
              <a:buSzPts val="1400"/>
              <a:buChar char="-"/>
            </a:pPr>
            <a:r>
              <a:rPr lang="en"/>
              <a:t>Github</a:t>
            </a:r>
            <a:endParaRPr/>
          </a:p>
          <a:p>
            <a:pPr indent="-317500" lvl="1" marL="914400" rtl="0" algn="l">
              <a:spcBef>
                <a:spcPts val="0"/>
              </a:spcBef>
              <a:spcAft>
                <a:spcPts val="0"/>
              </a:spcAft>
              <a:buSzPts val="1400"/>
              <a:buChar char="-"/>
            </a:pPr>
            <a:r>
              <a:rPr lang="en"/>
              <a:t>Gitlab</a:t>
            </a:r>
            <a:endParaRPr/>
          </a:p>
          <a:p>
            <a:pPr indent="-317500" lvl="1" marL="914400" rtl="0" algn="l">
              <a:spcBef>
                <a:spcPts val="0"/>
              </a:spcBef>
              <a:spcAft>
                <a:spcPts val="0"/>
              </a:spcAft>
              <a:buSzPts val="1400"/>
              <a:buChar char="-"/>
            </a:pPr>
            <a:r>
              <a:rPr lang="en"/>
              <a:t>Gitea</a:t>
            </a:r>
            <a:endParaRPr/>
          </a:p>
          <a:p>
            <a:pPr indent="-317500" lvl="1" marL="914400" rtl="0" algn="l">
              <a:spcBef>
                <a:spcPts val="0"/>
              </a:spcBef>
              <a:spcAft>
                <a:spcPts val="0"/>
              </a:spcAft>
              <a:buSzPts val="1400"/>
              <a:buChar char="-"/>
            </a:pPr>
            <a:r>
              <a:rPr lang="en"/>
              <a:t>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Git</a:t>
            </a:r>
            <a:endParaRPr/>
          </a:p>
        </p:txBody>
      </p:sp>
      <p:sp>
        <p:nvSpPr>
          <p:cNvPr id="73" name="Google Shape;73;p15"/>
          <p:cNvSpPr txBox="1"/>
          <p:nvPr/>
        </p:nvSpPr>
        <p:spPr>
          <a:xfrm>
            <a:off x="311700" y="1017725"/>
            <a:ext cx="5663700" cy="38298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a:latin typeface="Proxima Nova"/>
                <a:ea typeface="Proxima Nova"/>
                <a:cs typeface="Proxima Nova"/>
                <a:sym typeface="Proxima Nova"/>
              </a:rPr>
              <a:t>What is Git? </a:t>
            </a:r>
            <a:endParaRPr b="1">
              <a:latin typeface="Proxima Nova"/>
              <a:ea typeface="Proxima Nova"/>
              <a:cs typeface="Proxima Nova"/>
              <a:sym typeface="Proxima Nova"/>
            </a:endParaRPr>
          </a:p>
          <a:p>
            <a:pPr indent="-317500" lvl="0" marL="457200" rtl="0" algn="l">
              <a:lnSpc>
                <a:spcPct val="130000"/>
              </a:lnSpc>
              <a:spcBef>
                <a:spcPts val="0"/>
              </a:spcBef>
              <a:spcAft>
                <a:spcPts val="0"/>
              </a:spcAft>
              <a:buSzPts val="1400"/>
              <a:buFont typeface="Proxima Nova"/>
              <a:buChar char="●"/>
            </a:pPr>
            <a:r>
              <a:rPr lang="en">
                <a:latin typeface="Proxima Nova"/>
                <a:ea typeface="Proxima Nova"/>
                <a:cs typeface="Proxima Nova"/>
                <a:sym typeface="Proxima Nova"/>
              </a:rPr>
              <a:t>Git is a modern </a:t>
            </a:r>
            <a:r>
              <a:rPr b="1" lang="en">
                <a:latin typeface="Proxima Nova"/>
                <a:ea typeface="Proxima Nova"/>
                <a:cs typeface="Proxima Nova"/>
                <a:sym typeface="Proxima Nova"/>
              </a:rPr>
              <a:t>version-control system</a:t>
            </a:r>
            <a:r>
              <a:rPr lang="en">
                <a:latin typeface="Proxima Nova"/>
                <a:ea typeface="Proxima Nova"/>
                <a:cs typeface="Proxima Nova"/>
                <a:sym typeface="Proxima Nova"/>
              </a:rPr>
              <a:t> which is used for tracking changes in any sets of files. </a:t>
            </a:r>
            <a:endParaRPr>
              <a:latin typeface="Proxima Nova"/>
              <a:ea typeface="Proxima Nova"/>
              <a:cs typeface="Proxima Nova"/>
              <a:sym typeface="Proxima Nova"/>
            </a:endParaRPr>
          </a:p>
          <a:p>
            <a:pPr indent="-317500" lvl="0" marL="457200" rtl="0" algn="l">
              <a:lnSpc>
                <a:spcPct val="130000"/>
              </a:lnSpc>
              <a:spcBef>
                <a:spcPts val="0"/>
              </a:spcBef>
              <a:spcAft>
                <a:spcPts val="0"/>
              </a:spcAft>
              <a:buSzPts val="1400"/>
              <a:buFont typeface="Proxima Nova"/>
              <a:buChar char="●"/>
            </a:pPr>
            <a:r>
              <a:rPr lang="en">
                <a:latin typeface="Proxima Nova"/>
                <a:ea typeface="Proxima Nova"/>
                <a:cs typeface="Proxima Nova"/>
                <a:sym typeface="Proxima Nova"/>
              </a:rPr>
              <a:t>Git is the most commonly used version control system currently. </a:t>
            </a:r>
            <a:endParaRPr>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a:latin typeface="Proxima Nova"/>
              <a:ea typeface="Proxima Nova"/>
              <a:cs typeface="Proxima Nova"/>
              <a:sym typeface="Proxima Nova"/>
            </a:endParaRPr>
          </a:p>
          <a:p>
            <a:pPr indent="0" lvl="0" marL="0" rtl="0" algn="l">
              <a:lnSpc>
                <a:spcPct val="130000"/>
              </a:lnSpc>
              <a:spcBef>
                <a:spcPts val="0"/>
              </a:spcBef>
              <a:spcAft>
                <a:spcPts val="0"/>
              </a:spcAft>
              <a:buNone/>
            </a:pPr>
            <a:r>
              <a:rPr b="1" lang="en">
                <a:latin typeface="Proxima Nova"/>
                <a:ea typeface="Proxima Nova"/>
                <a:cs typeface="Proxima Nova"/>
                <a:sym typeface="Proxima Nova"/>
              </a:rPr>
              <a:t>Purpose</a:t>
            </a:r>
            <a:endParaRPr>
              <a:latin typeface="Proxima Nova"/>
              <a:ea typeface="Proxima Nova"/>
              <a:cs typeface="Proxima Nova"/>
              <a:sym typeface="Proxima Nova"/>
            </a:endParaRPr>
          </a:p>
          <a:p>
            <a:pPr indent="-317500" lvl="0" marL="457200" rtl="0" algn="l">
              <a:lnSpc>
                <a:spcPct val="130000"/>
              </a:lnSpc>
              <a:spcBef>
                <a:spcPts val="0"/>
              </a:spcBef>
              <a:spcAft>
                <a:spcPts val="0"/>
              </a:spcAft>
              <a:buSzPts val="1400"/>
              <a:buFont typeface="Proxima Nova"/>
              <a:buChar char="●"/>
            </a:pPr>
            <a:r>
              <a:rPr lang="en">
                <a:latin typeface="Proxima Nova"/>
                <a:ea typeface="Proxima Nova"/>
                <a:cs typeface="Proxima Nova"/>
                <a:sym typeface="Proxima Nova"/>
              </a:rPr>
              <a:t>Git tracks the changes that you make to files, allowing you to to keep a record of what you have done and enabling you to revert to specific versions if needed. </a:t>
            </a:r>
            <a:endParaRPr>
              <a:latin typeface="Proxima Nova"/>
              <a:ea typeface="Proxima Nova"/>
              <a:cs typeface="Proxima Nova"/>
              <a:sym typeface="Proxima Nova"/>
            </a:endParaRPr>
          </a:p>
          <a:p>
            <a:pPr indent="-317500" lvl="0" marL="457200" rtl="0" algn="l">
              <a:lnSpc>
                <a:spcPct val="130000"/>
              </a:lnSpc>
              <a:spcBef>
                <a:spcPts val="0"/>
              </a:spcBef>
              <a:spcAft>
                <a:spcPts val="0"/>
              </a:spcAft>
              <a:buSzPts val="1400"/>
              <a:buFont typeface="Proxima Nova"/>
              <a:buChar char="●"/>
            </a:pPr>
            <a:r>
              <a:rPr lang="en">
                <a:latin typeface="Proxima Nova"/>
                <a:ea typeface="Proxima Nova"/>
                <a:cs typeface="Proxima Nova"/>
                <a:sym typeface="Proxima Nova"/>
              </a:rPr>
              <a:t>Git also makes collaboration easier by allowing changes by multiple people to be merged into one source tree. </a:t>
            </a:r>
            <a:endParaRPr>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a:latin typeface="Proxima Nova"/>
              <a:ea typeface="Proxima Nova"/>
              <a:cs typeface="Proxima Nova"/>
              <a:sym typeface="Proxima Nova"/>
            </a:endParaRPr>
          </a:p>
        </p:txBody>
      </p:sp>
      <p:pic>
        <p:nvPicPr>
          <p:cNvPr id="74" name="Google Shape;74;p15"/>
          <p:cNvPicPr preferRelativeResize="0"/>
          <p:nvPr/>
        </p:nvPicPr>
        <p:blipFill>
          <a:blip r:embed="rId3">
            <a:alphaModFix/>
          </a:blip>
          <a:stretch>
            <a:fillRect/>
          </a:stretch>
        </p:blipFill>
        <p:spPr>
          <a:xfrm>
            <a:off x="6088200" y="1199600"/>
            <a:ext cx="2863800" cy="2863800"/>
          </a:xfrm>
          <a:prstGeom prst="rect">
            <a:avLst/>
          </a:prstGeom>
          <a:noFill/>
          <a:ln>
            <a:noFill/>
          </a:ln>
        </p:spPr>
      </p:pic>
      <p:sp>
        <p:nvSpPr>
          <p:cNvPr id="75" name="Google Shape;75;p15"/>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a:t>
            </a:r>
            <a:endParaRPr b="1">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Github account</a:t>
            </a:r>
            <a:endParaRPr/>
          </a:p>
        </p:txBody>
      </p:sp>
      <p:sp>
        <p:nvSpPr>
          <p:cNvPr id="81" name="Google Shape;81;p16"/>
          <p:cNvSpPr txBox="1"/>
          <p:nvPr/>
        </p:nvSpPr>
        <p:spPr>
          <a:xfrm>
            <a:off x="311700" y="1017725"/>
            <a:ext cx="5426400" cy="3829800"/>
          </a:xfrm>
          <a:prstGeom prst="rect">
            <a:avLst/>
          </a:prstGeom>
          <a:noFill/>
          <a:ln>
            <a:noFill/>
          </a:ln>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SzPts val="1600"/>
              <a:buFont typeface="Proxima Nova"/>
              <a:buAutoNum type="arabicPeriod"/>
            </a:pPr>
            <a:r>
              <a:rPr b="1" lang="en" sz="1600">
                <a:latin typeface="Proxima Nova"/>
                <a:ea typeface="Proxima Nova"/>
                <a:cs typeface="Proxima Nova"/>
                <a:sym typeface="Proxima Nova"/>
              </a:rPr>
              <a:t>Head over to </a:t>
            </a:r>
            <a:r>
              <a:rPr b="1" lang="en" sz="1600" u="sng">
                <a:solidFill>
                  <a:schemeClr val="hlink"/>
                </a:solidFill>
                <a:latin typeface="Proxima Nova"/>
                <a:ea typeface="Proxima Nova"/>
                <a:cs typeface="Proxima Nova"/>
                <a:sym typeface="Proxima Nova"/>
                <a:hlinkClick r:id="rId3"/>
              </a:rPr>
              <a:t>https://github.com/</a:t>
            </a:r>
            <a:endParaRPr b="1" sz="1600">
              <a:latin typeface="Proxima Nova"/>
              <a:ea typeface="Proxima Nova"/>
              <a:cs typeface="Proxima Nova"/>
              <a:sym typeface="Proxima Nova"/>
            </a:endParaRPr>
          </a:p>
          <a:p>
            <a:pPr indent="-330200" lvl="0" marL="457200" rtl="0" algn="l">
              <a:lnSpc>
                <a:spcPct val="130000"/>
              </a:lnSpc>
              <a:spcBef>
                <a:spcPts val="0"/>
              </a:spcBef>
              <a:spcAft>
                <a:spcPts val="0"/>
              </a:spcAft>
              <a:buSzPts val="1600"/>
              <a:buFont typeface="Proxima Nova"/>
              <a:buAutoNum type="arabicPeriod"/>
            </a:pPr>
            <a:r>
              <a:rPr b="1" lang="en" sz="1600">
                <a:latin typeface="Proxima Nova"/>
                <a:ea typeface="Proxima Nova"/>
                <a:cs typeface="Proxima Nova"/>
                <a:sym typeface="Proxima Nova"/>
              </a:rPr>
              <a:t>Click sign up in the top right corner </a:t>
            </a:r>
            <a:endParaRPr b="1" sz="1600">
              <a:latin typeface="Proxima Nova"/>
              <a:ea typeface="Proxima Nova"/>
              <a:cs typeface="Proxima Nova"/>
              <a:sym typeface="Proxima Nova"/>
            </a:endParaRPr>
          </a:p>
          <a:p>
            <a:pPr indent="-330200" lvl="0" marL="457200" rtl="0" algn="l">
              <a:lnSpc>
                <a:spcPct val="130000"/>
              </a:lnSpc>
              <a:spcBef>
                <a:spcPts val="0"/>
              </a:spcBef>
              <a:spcAft>
                <a:spcPts val="0"/>
              </a:spcAft>
              <a:buSzPts val="1600"/>
              <a:buFont typeface="Proxima Nova"/>
              <a:buAutoNum type="arabicPeriod"/>
            </a:pPr>
            <a:r>
              <a:rPr b="1" lang="en" sz="1600">
                <a:latin typeface="Proxima Nova"/>
                <a:ea typeface="Proxima Nova"/>
                <a:cs typeface="Proxima Nova"/>
                <a:sym typeface="Proxima Nova"/>
              </a:rPr>
              <a:t>Fill out the sign up </a:t>
            </a:r>
            <a:r>
              <a:rPr b="1" lang="en" sz="1600">
                <a:latin typeface="Proxima Nova"/>
                <a:ea typeface="Proxima Nova"/>
                <a:cs typeface="Proxima Nova"/>
                <a:sym typeface="Proxima Nova"/>
              </a:rPr>
              <a:t>form</a:t>
            </a:r>
            <a:r>
              <a:rPr b="1" lang="en" sz="1600">
                <a:latin typeface="Proxima Nova"/>
                <a:ea typeface="Proxima Nova"/>
                <a:cs typeface="Proxima Nova"/>
                <a:sym typeface="Proxima Nova"/>
              </a:rPr>
              <a:t> </a:t>
            </a:r>
            <a:endParaRPr b="1" sz="1600">
              <a:latin typeface="Proxima Nova"/>
              <a:ea typeface="Proxima Nova"/>
              <a:cs typeface="Proxima Nova"/>
              <a:sym typeface="Proxima Nova"/>
            </a:endParaRPr>
          </a:p>
          <a:p>
            <a:pPr indent="-330200" lvl="1" marL="914400" rtl="0" algn="l">
              <a:lnSpc>
                <a:spcPct val="130000"/>
              </a:lnSpc>
              <a:spcBef>
                <a:spcPts val="0"/>
              </a:spcBef>
              <a:spcAft>
                <a:spcPts val="0"/>
              </a:spcAft>
              <a:buSzPts val="1600"/>
              <a:buFont typeface="Proxima Nova"/>
              <a:buAutoNum type="alphaLcPeriod"/>
            </a:pPr>
            <a:r>
              <a:rPr lang="en" sz="1600">
                <a:latin typeface="Proxima Nova"/>
                <a:ea typeface="Proxima Nova"/>
                <a:cs typeface="Proxima Nova"/>
                <a:sym typeface="Proxima Nova"/>
              </a:rPr>
              <a:t>Remember </a:t>
            </a:r>
            <a:r>
              <a:rPr b="1" lang="en" sz="1600">
                <a:latin typeface="Proxima Nova"/>
                <a:ea typeface="Proxima Nova"/>
                <a:cs typeface="Proxima Nova"/>
                <a:sym typeface="Proxima Nova"/>
              </a:rPr>
              <a:t>not</a:t>
            </a:r>
            <a:r>
              <a:rPr lang="en" sz="1600">
                <a:latin typeface="Proxima Nova"/>
                <a:ea typeface="Proxima Nova"/>
                <a:cs typeface="Proxima Nova"/>
                <a:sym typeface="Proxima Nova"/>
              </a:rPr>
              <a:t> to use your school email for the email address section!</a:t>
            </a:r>
            <a:endParaRPr sz="1600">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sz="16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600">
                <a:latin typeface="Proxima Nova"/>
                <a:ea typeface="Proxima Nova"/>
                <a:cs typeface="Proxima Nova"/>
                <a:sym typeface="Proxima Nova"/>
              </a:rPr>
              <a:t>Github is a popular Git "provider", backed by Microsoft, that also offers other services such as issue tracking, wiki, static website hosting and a web-based editor. We’ll get into how to use Github and Git in this presentation. </a:t>
            </a:r>
            <a:endParaRPr sz="1600">
              <a:latin typeface="Proxima Nova"/>
              <a:ea typeface="Proxima Nova"/>
              <a:cs typeface="Proxima Nova"/>
              <a:sym typeface="Proxima Nova"/>
            </a:endParaRPr>
          </a:p>
        </p:txBody>
      </p:sp>
      <p:pic>
        <p:nvPicPr>
          <p:cNvPr id="82" name="Google Shape;82;p16"/>
          <p:cNvPicPr preferRelativeResize="0"/>
          <p:nvPr/>
        </p:nvPicPr>
        <p:blipFill>
          <a:blip r:embed="rId4">
            <a:alphaModFix/>
          </a:blip>
          <a:stretch>
            <a:fillRect/>
          </a:stretch>
        </p:blipFill>
        <p:spPr>
          <a:xfrm>
            <a:off x="5918650" y="142600"/>
            <a:ext cx="2758976" cy="2207623"/>
          </a:xfrm>
          <a:prstGeom prst="rect">
            <a:avLst/>
          </a:prstGeom>
          <a:noFill/>
          <a:ln>
            <a:noFill/>
          </a:ln>
        </p:spPr>
      </p:pic>
      <p:sp>
        <p:nvSpPr>
          <p:cNvPr id="83" name="Google Shape;83;p16"/>
          <p:cNvSpPr/>
          <p:nvPr/>
        </p:nvSpPr>
        <p:spPr>
          <a:xfrm>
            <a:off x="7949025" y="142600"/>
            <a:ext cx="479700" cy="239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6"/>
          <p:cNvPicPr preferRelativeResize="0"/>
          <p:nvPr/>
        </p:nvPicPr>
        <p:blipFill>
          <a:blip r:embed="rId5">
            <a:alphaModFix/>
          </a:blip>
          <a:stretch>
            <a:fillRect/>
          </a:stretch>
        </p:blipFill>
        <p:spPr>
          <a:xfrm>
            <a:off x="5918650" y="2279575"/>
            <a:ext cx="2758976" cy="2719443"/>
          </a:xfrm>
          <a:prstGeom prst="rect">
            <a:avLst/>
          </a:prstGeom>
          <a:noFill/>
          <a:ln>
            <a:noFill/>
          </a:ln>
        </p:spPr>
      </p:pic>
      <p:sp>
        <p:nvSpPr>
          <p:cNvPr id="85" name="Google Shape;85;p16"/>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N</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00925" y="14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your first </a:t>
            </a:r>
            <a:r>
              <a:rPr lang="en"/>
              <a:t>repository</a:t>
            </a:r>
            <a:endParaRPr/>
          </a:p>
        </p:txBody>
      </p:sp>
      <p:sp>
        <p:nvSpPr>
          <p:cNvPr id="91" name="Google Shape;91;p17"/>
          <p:cNvSpPr txBox="1"/>
          <p:nvPr/>
        </p:nvSpPr>
        <p:spPr>
          <a:xfrm>
            <a:off x="300925" y="721700"/>
            <a:ext cx="8687700" cy="3829800"/>
          </a:xfrm>
          <a:prstGeom prst="rect">
            <a:avLst/>
          </a:prstGeom>
          <a:noFill/>
          <a:ln>
            <a:noFill/>
          </a:ln>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SzPts val="1600"/>
              <a:buFont typeface="Proxima Nova"/>
              <a:buAutoNum type="arabicPeriod"/>
            </a:pPr>
            <a:r>
              <a:rPr b="1" lang="en" sz="1600">
                <a:latin typeface="Proxima Nova"/>
                <a:ea typeface="Proxima Nova"/>
                <a:cs typeface="Proxima Nova"/>
                <a:sym typeface="Proxima Nova"/>
              </a:rPr>
              <a:t>Head over to </a:t>
            </a:r>
            <a:r>
              <a:rPr b="1" lang="en" sz="1600" u="sng">
                <a:solidFill>
                  <a:schemeClr val="hlink"/>
                </a:solidFill>
                <a:latin typeface="Proxima Nova"/>
                <a:ea typeface="Proxima Nova"/>
                <a:cs typeface="Proxima Nova"/>
                <a:sym typeface="Proxima Nova"/>
                <a:hlinkClick r:id="rId3"/>
              </a:rPr>
              <a:t>https://github.com/</a:t>
            </a:r>
            <a:r>
              <a:rPr b="1" lang="en" sz="1600">
                <a:latin typeface="Proxima Nova"/>
                <a:ea typeface="Proxima Nova"/>
                <a:cs typeface="Proxima Nova"/>
                <a:sym typeface="Proxima Nova"/>
              </a:rPr>
              <a:t> </a:t>
            </a:r>
            <a:r>
              <a:rPr lang="en" sz="1600">
                <a:latin typeface="Proxima Nova"/>
                <a:ea typeface="Proxima Nova"/>
                <a:cs typeface="Proxima Nova"/>
                <a:sym typeface="Proxima Nova"/>
              </a:rPr>
              <a:t>(make sure you are signed in)</a:t>
            </a:r>
            <a:endParaRPr sz="1600">
              <a:latin typeface="Proxima Nova"/>
              <a:ea typeface="Proxima Nova"/>
              <a:cs typeface="Proxima Nova"/>
              <a:sym typeface="Proxima Nova"/>
            </a:endParaRPr>
          </a:p>
          <a:p>
            <a:pPr indent="-330200" lvl="0" marL="457200" rtl="0" algn="l">
              <a:lnSpc>
                <a:spcPct val="130000"/>
              </a:lnSpc>
              <a:spcBef>
                <a:spcPts val="0"/>
              </a:spcBef>
              <a:spcAft>
                <a:spcPts val="0"/>
              </a:spcAft>
              <a:buSzPts val="1600"/>
              <a:buFont typeface="Proxima Nova"/>
              <a:buAutoNum type="arabicPeriod"/>
            </a:pPr>
            <a:r>
              <a:rPr b="1" lang="en" sz="1600">
                <a:latin typeface="Proxima Nova"/>
                <a:ea typeface="Proxima Nova"/>
                <a:cs typeface="Proxima Nova"/>
                <a:sym typeface="Proxima Nova"/>
              </a:rPr>
              <a:t>Click the + button in the top right </a:t>
            </a:r>
            <a:endParaRPr b="1" sz="1600">
              <a:latin typeface="Proxima Nova"/>
              <a:ea typeface="Proxima Nova"/>
              <a:cs typeface="Proxima Nova"/>
              <a:sym typeface="Proxima Nova"/>
            </a:endParaRPr>
          </a:p>
          <a:p>
            <a:pPr indent="-330200" lvl="0" marL="457200" rtl="0" algn="l">
              <a:lnSpc>
                <a:spcPct val="130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Click on </a:t>
            </a:r>
            <a:r>
              <a:rPr b="1" lang="en" sz="1600">
                <a:latin typeface="Proxima Nova"/>
                <a:ea typeface="Proxima Nova"/>
                <a:cs typeface="Proxima Nova"/>
                <a:sym typeface="Proxima Nova"/>
              </a:rPr>
              <a:t>New repository </a:t>
            </a:r>
            <a:r>
              <a:rPr lang="en" sz="1600">
                <a:latin typeface="Proxima Nova"/>
                <a:ea typeface="Proxima Nova"/>
                <a:cs typeface="Proxima Nova"/>
                <a:sym typeface="Proxima Nova"/>
              </a:rPr>
              <a:t>option from the dropdown menu</a:t>
            </a:r>
            <a:endParaRPr sz="1600">
              <a:latin typeface="Proxima Nova"/>
              <a:ea typeface="Proxima Nova"/>
              <a:cs typeface="Proxima Nova"/>
              <a:sym typeface="Proxima Nova"/>
            </a:endParaRPr>
          </a:p>
          <a:p>
            <a:pPr indent="-330200" lvl="0" marL="457200" rtl="0" algn="l">
              <a:lnSpc>
                <a:spcPct val="130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A page similar to the one on the bottom of the slides should appear. Give your repository a </a:t>
            </a:r>
            <a:r>
              <a:rPr b="1" lang="en" sz="1600">
                <a:latin typeface="Proxima Nova"/>
                <a:ea typeface="Proxima Nova"/>
                <a:cs typeface="Proxima Nova"/>
                <a:sym typeface="Proxima Nova"/>
              </a:rPr>
              <a:t>name and description</a:t>
            </a:r>
            <a:r>
              <a:rPr lang="en" sz="1600">
                <a:latin typeface="Proxima Nova"/>
                <a:ea typeface="Proxima Nova"/>
                <a:cs typeface="Proxima Nova"/>
                <a:sym typeface="Proxima Nova"/>
              </a:rPr>
              <a:t>! Do not worry about ticking any of boxes below the </a:t>
            </a:r>
            <a:r>
              <a:rPr b="1" lang="en" sz="1600">
                <a:latin typeface="Proxima Nova"/>
                <a:ea typeface="Proxima Nova"/>
                <a:cs typeface="Proxima Nova"/>
                <a:sym typeface="Proxima Nova"/>
              </a:rPr>
              <a:t>public/private</a:t>
            </a:r>
            <a:r>
              <a:rPr lang="en" sz="1600">
                <a:latin typeface="Proxima Nova"/>
                <a:ea typeface="Proxima Nova"/>
                <a:cs typeface="Proxima Nova"/>
                <a:sym typeface="Proxima Nova"/>
              </a:rPr>
              <a:t> repository options. </a:t>
            </a:r>
            <a:endParaRPr sz="1600">
              <a:latin typeface="Proxima Nova"/>
              <a:ea typeface="Proxima Nova"/>
              <a:cs typeface="Proxima Nova"/>
              <a:sym typeface="Proxima Nova"/>
            </a:endParaRPr>
          </a:p>
          <a:p>
            <a:pPr indent="-330200" lvl="0" marL="457200" rtl="0" algn="l">
              <a:lnSpc>
                <a:spcPct val="200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Click </a:t>
            </a:r>
            <a:r>
              <a:rPr b="1" lang="en" sz="1600">
                <a:latin typeface="Proxima Nova"/>
                <a:ea typeface="Proxima Nova"/>
                <a:cs typeface="Proxima Nova"/>
                <a:sym typeface="Proxima Nova"/>
              </a:rPr>
              <a:t>Create repository. </a:t>
            </a:r>
            <a:endParaRPr b="1" sz="1600">
              <a:latin typeface="Proxima Nova"/>
              <a:ea typeface="Proxima Nova"/>
              <a:cs typeface="Proxima Nova"/>
              <a:sym typeface="Proxima Nova"/>
            </a:endParaRPr>
          </a:p>
          <a:p>
            <a:pPr indent="0" lvl="0" marL="0" rtl="0" algn="l">
              <a:lnSpc>
                <a:spcPct val="130000"/>
              </a:lnSpc>
              <a:spcBef>
                <a:spcPts val="0"/>
              </a:spcBef>
              <a:spcAft>
                <a:spcPts val="0"/>
              </a:spcAft>
              <a:buNone/>
            </a:pPr>
            <a:r>
              <a:rPr b="1" lang="en" sz="1600">
                <a:latin typeface="Proxima Nova"/>
                <a:ea typeface="Proxima Nova"/>
                <a:cs typeface="Proxima Nova"/>
                <a:sym typeface="Proxima Nova"/>
              </a:rPr>
              <a:t>Your Github repository is now created!</a:t>
            </a:r>
            <a:r>
              <a:rPr lang="en" sz="1600">
                <a:latin typeface="Proxima Nova"/>
                <a:ea typeface="Proxima Nova"/>
                <a:cs typeface="Proxima Nova"/>
                <a:sym typeface="Proxima Nova"/>
              </a:rPr>
              <a:t> </a:t>
            </a:r>
            <a:br>
              <a:rPr lang="en" sz="1600">
                <a:latin typeface="Proxima Nova"/>
                <a:ea typeface="Proxima Nova"/>
                <a:cs typeface="Proxima Nova"/>
                <a:sym typeface="Proxima Nova"/>
              </a:rPr>
            </a:br>
            <a:r>
              <a:rPr lang="en" sz="1600">
                <a:latin typeface="Proxima Nova"/>
                <a:ea typeface="Proxima Nova"/>
                <a:cs typeface="Proxima Nova"/>
                <a:sym typeface="Proxima Nova"/>
              </a:rPr>
              <a:t>If you want to see your repositories, navigate to </a:t>
            </a:r>
            <a:endParaRPr sz="16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600" u="sng">
                <a:solidFill>
                  <a:schemeClr val="hlink"/>
                </a:solidFill>
                <a:latin typeface="Proxima Nova"/>
                <a:ea typeface="Proxima Nova"/>
                <a:cs typeface="Proxima Nova"/>
                <a:sym typeface="Proxima Nova"/>
                <a:hlinkClick r:id="rId4"/>
              </a:rPr>
              <a:t>https://github.com/</a:t>
            </a:r>
            <a:r>
              <a:rPr lang="en" sz="1600">
                <a:latin typeface="Proxima Nova"/>
                <a:ea typeface="Proxima Nova"/>
                <a:cs typeface="Proxima Nova"/>
                <a:sym typeface="Proxima Nova"/>
              </a:rPr>
              <a:t>, click your icon in the top right of </a:t>
            </a:r>
            <a:endParaRPr sz="16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600">
                <a:latin typeface="Proxima Nova"/>
                <a:ea typeface="Proxima Nova"/>
                <a:cs typeface="Proxima Nova"/>
                <a:sym typeface="Proxima Nova"/>
              </a:rPr>
              <a:t>the page and select </a:t>
            </a:r>
            <a:r>
              <a:rPr i="1" lang="en" sz="1600">
                <a:latin typeface="Proxima Nova"/>
                <a:ea typeface="Proxima Nova"/>
                <a:cs typeface="Proxima Nova"/>
                <a:sym typeface="Proxima Nova"/>
              </a:rPr>
              <a:t>Your repositories </a:t>
            </a:r>
            <a:r>
              <a:rPr lang="en" sz="1600">
                <a:latin typeface="Proxima Nova"/>
                <a:ea typeface="Proxima Nova"/>
                <a:cs typeface="Proxima Nova"/>
                <a:sym typeface="Proxima Nova"/>
              </a:rPr>
              <a:t>from the dropdown </a:t>
            </a:r>
            <a:endParaRPr sz="1600">
              <a:latin typeface="Proxima Nova"/>
              <a:ea typeface="Proxima Nova"/>
              <a:cs typeface="Proxima Nova"/>
              <a:sym typeface="Proxima Nova"/>
            </a:endParaRPr>
          </a:p>
          <a:p>
            <a:pPr indent="0" lvl="0" marL="0" rtl="0" algn="l">
              <a:lnSpc>
                <a:spcPct val="130000"/>
              </a:lnSpc>
              <a:spcBef>
                <a:spcPts val="0"/>
              </a:spcBef>
              <a:spcAft>
                <a:spcPts val="0"/>
              </a:spcAft>
              <a:buNone/>
            </a:pPr>
            <a:r>
              <a:rPr lang="en" sz="1600">
                <a:latin typeface="Proxima Nova"/>
                <a:ea typeface="Proxima Nova"/>
                <a:cs typeface="Proxima Nova"/>
                <a:sym typeface="Proxima Nova"/>
              </a:rPr>
              <a:t>menu. </a:t>
            </a:r>
            <a:endParaRPr sz="1600">
              <a:latin typeface="Proxima Nova"/>
              <a:ea typeface="Proxima Nova"/>
              <a:cs typeface="Proxima Nova"/>
              <a:sym typeface="Proxima Nova"/>
            </a:endParaRPr>
          </a:p>
          <a:p>
            <a:pPr indent="0" lvl="0" marL="0" rtl="0" algn="l">
              <a:lnSpc>
                <a:spcPct val="130000"/>
              </a:lnSpc>
              <a:spcBef>
                <a:spcPts val="0"/>
              </a:spcBef>
              <a:spcAft>
                <a:spcPts val="0"/>
              </a:spcAft>
              <a:buNone/>
            </a:pPr>
            <a:r>
              <a:t/>
            </a:r>
            <a:endParaRPr b="1" sz="1600">
              <a:latin typeface="Proxima Nova"/>
              <a:ea typeface="Proxima Nova"/>
              <a:cs typeface="Proxima Nova"/>
              <a:sym typeface="Proxima Nova"/>
            </a:endParaRPr>
          </a:p>
        </p:txBody>
      </p:sp>
      <p:pic>
        <p:nvPicPr>
          <p:cNvPr id="92" name="Google Shape;92;p17"/>
          <p:cNvPicPr preferRelativeResize="0"/>
          <p:nvPr/>
        </p:nvPicPr>
        <p:blipFill rotWithShape="1">
          <a:blip r:embed="rId5">
            <a:alphaModFix/>
          </a:blip>
          <a:srcRect b="36511" l="0" r="0" t="0"/>
          <a:stretch/>
        </p:blipFill>
        <p:spPr>
          <a:xfrm>
            <a:off x="3981575" y="1076075"/>
            <a:ext cx="2360850" cy="382950"/>
          </a:xfrm>
          <a:prstGeom prst="rect">
            <a:avLst/>
          </a:prstGeom>
          <a:noFill/>
          <a:ln>
            <a:noFill/>
          </a:ln>
        </p:spPr>
      </p:pic>
      <p:sp>
        <p:nvSpPr>
          <p:cNvPr id="93" name="Google Shape;93;p17"/>
          <p:cNvSpPr/>
          <p:nvPr/>
        </p:nvSpPr>
        <p:spPr>
          <a:xfrm>
            <a:off x="5618800" y="1160753"/>
            <a:ext cx="275100" cy="23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7"/>
          <p:cNvPicPr preferRelativeResize="0"/>
          <p:nvPr/>
        </p:nvPicPr>
        <p:blipFill>
          <a:blip r:embed="rId6">
            <a:alphaModFix/>
          </a:blip>
          <a:stretch>
            <a:fillRect/>
          </a:stretch>
        </p:blipFill>
        <p:spPr>
          <a:xfrm>
            <a:off x="5642475" y="2385950"/>
            <a:ext cx="3038762" cy="2495901"/>
          </a:xfrm>
          <a:prstGeom prst="rect">
            <a:avLst/>
          </a:prstGeom>
          <a:noFill/>
          <a:ln>
            <a:noFill/>
          </a:ln>
        </p:spPr>
      </p:pic>
      <p:pic>
        <p:nvPicPr>
          <p:cNvPr id="95" name="Google Shape;95;p17"/>
          <p:cNvPicPr preferRelativeResize="0"/>
          <p:nvPr/>
        </p:nvPicPr>
        <p:blipFill rotWithShape="1">
          <a:blip r:embed="rId7">
            <a:alphaModFix/>
          </a:blip>
          <a:srcRect b="-39489" l="-39508" r="0" t="0"/>
          <a:stretch/>
        </p:blipFill>
        <p:spPr>
          <a:xfrm>
            <a:off x="3315100" y="2868550"/>
            <a:ext cx="2303700" cy="833850"/>
          </a:xfrm>
          <a:prstGeom prst="rect">
            <a:avLst/>
          </a:prstGeom>
          <a:noFill/>
          <a:ln>
            <a:noFill/>
          </a:ln>
        </p:spPr>
      </p:pic>
      <p:sp>
        <p:nvSpPr>
          <p:cNvPr id="96" name="Google Shape;96;p17"/>
          <p:cNvSpPr/>
          <p:nvPr/>
        </p:nvSpPr>
        <p:spPr>
          <a:xfrm>
            <a:off x="3561500" y="3646300"/>
            <a:ext cx="2031525" cy="1235550"/>
          </a:xfrm>
          <a:custGeom>
            <a:rect b="b" l="l" r="r" t="t"/>
            <a:pathLst>
              <a:path extrusionOk="0" h="49422" w="81261">
                <a:moveTo>
                  <a:pt x="0" y="34484"/>
                </a:moveTo>
                <a:cubicBezTo>
                  <a:pt x="5679" y="45848"/>
                  <a:pt x="22911" y="48052"/>
                  <a:pt x="35615" y="48052"/>
                </a:cubicBezTo>
                <a:cubicBezTo>
                  <a:pt x="44848" y="48052"/>
                  <a:pt x="54557" y="50975"/>
                  <a:pt x="63315" y="48052"/>
                </a:cubicBezTo>
                <a:cubicBezTo>
                  <a:pt x="67141" y="46775"/>
                  <a:pt x="69571" y="42941"/>
                  <a:pt x="72926" y="40703"/>
                </a:cubicBezTo>
                <a:cubicBezTo>
                  <a:pt x="78259" y="37147"/>
                  <a:pt x="82394" y="29396"/>
                  <a:pt x="80840" y="23178"/>
                </a:cubicBezTo>
                <a:cubicBezTo>
                  <a:pt x="79508" y="17848"/>
                  <a:pt x="74401" y="14146"/>
                  <a:pt x="72360" y="9045"/>
                </a:cubicBezTo>
                <a:cubicBezTo>
                  <a:pt x="71164" y="6056"/>
                  <a:pt x="72189" y="0"/>
                  <a:pt x="68969" y="0"/>
                </a:cubicBezTo>
                <a:cubicBezTo>
                  <a:pt x="66519" y="0"/>
                  <a:pt x="66916" y="4460"/>
                  <a:pt x="66142" y="6784"/>
                </a:cubicBezTo>
                <a:cubicBezTo>
                  <a:pt x="65476" y="8783"/>
                  <a:pt x="65166" y="565"/>
                  <a:pt x="67273" y="565"/>
                </a:cubicBezTo>
                <a:cubicBezTo>
                  <a:pt x="70748" y="565"/>
                  <a:pt x="72730" y="4892"/>
                  <a:pt x="75187" y="7349"/>
                </a:cubicBezTo>
              </a:path>
            </a:pathLst>
          </a:custGeom>
          <a:noFill/>
          <a:ln cap="flat" cmpd="sng" w="9525">
            <a:solidFill>
              <a:schemeClr val="dk2"/>
            </a:solidFill>
            <a:prstDash val="solid"/>
            <a:round/>
            <a:headEnd len="med" w="med" type="none"/>
            <a:tailEnd len="med" w="med" type="none"/>
          </a:ln>
        </p:spPr>
      </p:sp>
      <p:sp>
        <p:nvSpPr>
          <p:cNvPr id="97" name="Google Shape;97;p17"/>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X</a:t>
            </a:r>
            <a:endParaRPr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Instructions</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 to install Git for your operating system can be found below: </a:t>
            </a:r>
            <a:endParaRPr/>
          </a:p>
          <a:p>
            <a:pPr indent="0" lvl="0" marL="0" rtl="0" algn="l">
              <a:spcBef>
                <a:spcPts val="1600"/>
              </a:spcBef>
              <a:spcAft>
                <a:spcPts val="1600"/>
              </a:spcAft>
              <a:buNone/>
            </a:pPr>
            <a:r>
              <a:rPr lang="en" u="sng">
                <a:solidFill>
                  <a:schemeClr val="hlink"/>
                </a:solidFill>
                <a:hlinkClick r:id="rId3"/>
              </a:rPr>
              <a:t>https://git-scm.com/book/en/v2/Getting-Started-Installing-Git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Branching and Strategies</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t>Branching is a </a:t>
            </a:r>
            <a:r>
              <a:rPr lang="en"/>
              <a:t>fundamental</a:t>
            </a:r>
            <a:r>
              <a:rPr lang="en"/>
              <a:t> part of Git and allows for organization of different ideas and stages in the devel</a:t>
            </a:r>
            <a:r>
              <a:rPr lang="en"/>
              <a:t>opment process. It allows the users to test ideas and changes to the source tree in a separate branch.</a:t>
            </a:r>
            <a:endParaRPr/>
          </a:p>
          <a:p>
            <a:pPr indent="0" lvl="0" marL="0" rtl="0" algn="l">
              <a:lnSpc>
                <a:spcPct val="130000"/>
              </a:lnSpc>
              <a:spcBef>
                <a:spcPts val="0"/>
              </a:spcBef>
              <a:spcAft>
                <a:spcPts val="0"/>
              </a:spcAft>
              <a:buNone/>
            </a:pPr>
            <a:r>
              <a:t/>
            </a:r>
            <a:endParaRPr/>
          </a:p>
          <a:p>
            <a:pPr indent="0" lvl="0" marL="0" rtl="0" algn="l">
              <a:lnSpc>
                <a:spcPct val="130000"/>
              </a:lnSpc>
              <a:spcBef>
                <a:spcPts val="0"/>
              </a:spcBef>
              <a:spcAft>
                <a:spcPts val="0"/>
              </a:spcAft>
              <a:buNone/>
            </a:pPr>
            <a:r>
              <a:rPr lang="en"/>
              <a:t>If an idea doesn't work, then the branch could be simply deleted. Otherwise, changes could be "merged" into another branch for others to see. In addition, branching is </a:t>
            </a:r>
            <a:r>
              <a:rPr lang="en"/>
              <a:t>particularly</a:t>
            </a:r>
            <a:r>
              <a:rPr lang="en"/>
              <a:t> important for large projects or open sourced projects where not all users have direct write access to the repository. It allows for code review </a:t>
            </a:r>
            <a:r>
              <a:rPr lang="en"/>
              <a:t>by others and other CI related processes to check, verify and test the code.</a:t>
            </a:r>
            <a:endParaRPr/>
          </a:p>
          <a:p>
            <a:pPr indent="0" lvl="0" marL="0" rtl="0" algn="l">
              <a:lnSpc>
                <a:spcPct val="130000"/>
              </a:lnSpc>
              <a:spcBef>
                <a:spcPts val="0"/>
              </a:spcBef>
              <a:spcAft>
                <a:spcPts val="0"/>
              </a:spcAft>
              <a:buNone/>
            </a:pPr>
            <a:r>
              <a:rPr lang="en"/>
              <a:t>         </a:t>
            </a:r>
            <a:endParaRPr/>
          </a:p>
          <a:p>
            <a:pPr indent="0" lvl="0" marL="0" rtl="0" algn="l">
              <a:lnSpc>
                <a:spcPct val="130000"/>
              </a:lnSpc>
              <a:spcBef>
                <a:spcPts val="0"/>
              </a:spcBef>
              <a:spcAft>
                <a:spcPts val="0"/>
              </a:spcAft>
              <a:buNone/>
            </a:pPr>
            <a:r>
              <a:rPr lang="en"/>
              <a:t>    </a:t>
            </a:r>
            <a:endParaRPr/>
          </a:p>
          <a:p>
            <a:pPr indent="0" lvl="0" marL="0" rtl="0" algn="l">
              <a:lnSpc>
                <a:spcPct val="130000"/>
              </a:lnSpc>
              <a:spcBef>
                <a:spcPts val="0"/>
              </a:spcBef>
              <a:spcAft>
                <a:spcPts val="0"/>
              </a:spcAft>
              <a:buNone/>
            </a:pPr>
            <a:r>
              <a:t/>
            </a:r>
            <a:endParaRPr/>
          </a:p>
        </p:txBody>
      </p:sp>
      <p:sp>
        <p:nvSpPr>
          <p:cNvPr id="110" name="Google Shape;110;p19"/>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a:t>
            </a:r>
            <a:endParaRPr b="1">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branching cont</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branch - list all branches</a:t>
            </a:r>
            <a:endParaRPr/>
          </a:p>
          <a:p>
            <a:pPr indent="0" lvl="0" marL="0" rtl="0" algn="l">
              <a:spcBef>
                <a:spcPts val="1600"/>
              </a:spcBef>
              <a:spcAft>
                <a:spcPts val="0"/>
              </a:spcAft>
              <a:buNone/>
            </a:pPr>
            <a:r>
              <a:rPr lang="en"/>
              <a:t>Git checkout -b &lt;name&gt; - create and switch to branch, remove -b flag if branch already exists</a:t>
            </a:r>
            <a:endParaRPr/>
          </a:p>
          <a:p>
            <a:pPr indent="0" lvl="0" marL="0" rtl="0" algn="l">
              <a:spcBef>
                <a:spcPts val="1600"/>
              </a:spcBef>
              <a:spcAft>
                <a:spcPts val="1600"/>
              </a:spcAft>
              <a:buNone/>
            </a:pPr>
            <a:r>
              <a:rPr lang="en"/>
              <a:t>Git merge - merge two branches</a:t>
            </a:r>
            <a:endParaRPr/>
          </a:p>
        </p:txBody>
      </p:sp>
      <p:pic>
        <p:nvPicPr>
          <p:cNvPr id="117" name="Google Shape;117;p20"/>
          <p:cNvPicPr preferRelativeResize="0"/>
          <p:nvPr/>
        </p:nvPicPr>
        <p:blipFill>
          <a:blip r:embed="rId3">
            <a:alphaModFix/>
          </a:blip>
          <a:stretch>
            <a:fillRect/>
          </a:stretch>
        </p:blipFill>
        <p:spPr>
          <a:xfrm>
            <a:off x="4091250" y="3092700"/>
            <a:ext cx="4298276" cy="166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Files: .gitignore and .gitkeep</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There are some </a:t>
            </a:r>
            <a:r>
              <a:rPr b="1" lang="en" sz="1700"/>
              <a:t>special</a:t>
            </a:r>
            <a:r>
              <a:rPr lang="en" sz="1700"/>
              <a:t> files in Git that affect how Git interacts with your project files.</a:t>
            </a:r>
            <a:endParaRPr sz="1700"/>
          </a:p>
          <a:p>
            <a:pPr indent="0" lvl="0" marL="0" rtl="0" algn="l">
              <a:spcBef>
                <a:spcPts val="1600"/>
              </a:spcBef>
              <a:spcAft>
                <a:spcPts val="0"/>
              </a:spcAft>
              <a:buNone/>
            </a:pPr>
            <a:r>
              <a:rPr lang="en" sz="1700"/>
              <a:t>There are certain files that may be </a:t>
            </a:r>
            <a:r>
              <a:rPr b="1" lang="en" sz="1700"/>
              <a:t>large</a:t>
            </a:r>
            <a:r>
              <a:rPr lang="en" sz="1700"/>
              <a:t> or </a:t>
            </a:r>
            <a:r>
              <a:rPr b="1" lang="en" sz="1700"/>
              <a:t>unnecessary</a:t>
            </a:r>
            <a:r>
              <a:rPr lang="en" sz="1700"/>
              <a:t> to commit in your Git project. The .</a:t>
            </a:r>
            <a:r>
              <a:rPr b="1" lang="en" sz="1700"/>
              <a:t>gitignore</a:t>
            </a:r>
            <a:r>
              <a:rPr lang="en" sz="1700"/>
              <a:t> file is a </a:t>
            </a:r>
            <a:r>
              <a:rPr lang="en" sz="1700"/>
              <a:t>hidden file</a:t>
            </a:r>
            <a:r>
              <a:rPr lang="en" sz="1700"/>
              <a:t> that allows you specify certain files to be "ignored" by Git. Likewise, .</a:t>
            </a:r>
            <a:r>
              <a:rPr lang="en" sz="1700"/>
              <a:t>gitkeep</a:t>
            </a:r>
            <a:r>
              <a:rPr lang="en" sz="1700"/>
              <a:t> (used </a:t>
            </a:r>
            <a:r>
              <a:rPr lang="en" sz="1700"/>
              <a:t>less</a:t>
            </a:r>
            <a:r>
              <a:rPr lang="en" sz="1700"/>
              <a:t> often) does the opposite.</a:t>
            </a:r>
            <a:endParaRPr sz="1700"/>
          </a:p>
          <a:p>
            <a:pPr indent="0" lvl="0" marL="0" rtl="0" algn="l">
              <a:spcBef>
                <a:spcPts val="1600"/>
              </a:spcBef>
              <a:spcAft>
                <a:spcPts val="0"/>
              </a:spcAft>
              <a:buNone/>
            </a:pPr>
            <a:r>
              <a:rPr lang="en" sz="1700"/>
              <a:t>Normally, these ignored files would be </a:t>
            </a:r>
            <a:r>
              <a:rPr b="1" lang="en" sz="1700"/>
              <a:t>generated</a:t>
            </a:r>
            <a:r>
              <a:rPr lang="en" sz="1700"/>
              <a:t> or </a:t>
            </a:r>
            <a:br>
              <a:rPr lang="en" sz="1700"/>
            </a:br>
            <a:r>
              <a:rPr b="1" lang="en" sz="1700"/>
              <a:t>recreated</a:t>
            </a:r>
            <a:r>
              <a:rPr lang="en" sz="1700"/>
              <a:t> in another local copy of the Git project.</a:t>
            </a:r>
            <a:endParaRPr sz="1700"/>
          </a:p>
          <a:p>
            <a:pPr indent="0" lvl="0" marL="0" rtl="0" algn="l">
              <a:spcBef>
                <a:spcPts val="1600"/>
              </a:spcBef>
              <a:spcAft>
                <a:spcPts val="1600"/>
              </a:spcAft>
              <a:buNone/>
            </a:pPr>
            <a:r>
              <a:rPr lang="en" sz="1700"/>
              <a:t>Example: if you are using Node.js, then you will </a:t>
            </a:r>
            <a:br>
              <a:rPr lang="en" sz="1700"/>
            </a:br>
            <a:r>
              <a:rPr lang="en" sz="1700"/>
              <a:t>most likely ignore "node_modules". </a:t>
            </a:r>
            <a:endParaRPr sz="1700"/>
          </a:p>
        </p:txBody>
      </p:sp>
      <p:pic>
        <p:nvPicPr>
          <p:cNvPr id="124" name="Google Shape;124;p21"/>
          <p:cNvPicPr preferRelativeResize="0"/>
          <p:nvPr/>
        </p:nvPicPr>
        <p:blipFill>
          <a:blip r:embed="rId3">
            <a:alphaModFix/>
          </a:blip>
          <a:stretch>
            <a:fillRect/>
          </a:stretch>
        </p:blipFill>
        <p:spPr>
          <a:xfrm>
            <a:off x="5940268" y="2789825"/>
            <a:ext cx="2691950" cy="1934850"/>
          </a:xfrm>
          <a:prstGeom prst="rect">
            <a:avLst/>
          </a:prstGeom>
          <a:noFill/>
          <a:ln>
            <a:noFill/>
          </a:ln>
        </p:spPr>
      </p:pic>
      <p:sp>
        <p:nvSpPr>
          <p:cNvPr id="125" name="Google Shape;125;p21"/>
          <p:cNvSpPr txBox="1"/>
          <p:nvPr/>
        </p:nvSpPr>
        <p:spPr>
          <a:xfrm>
            <a:off x="8677625" y="4592450"/>
            <a:ext cx="3534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N</a:t>
            </a:r>
            <a:endParaRPr b="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