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Proxima Nova"/>
      <p:regular r:id="rId40"/>
      <p:bold r:id="rId41"/>
      <p:italic r:id="rId42"/>
      <p:boldItalic r:id="rId43"/>
    </p:embeddedFont>
    <p:embeddedFont>
      <p:font typeface="Source Code Pro"/>
      <p:regular r:id="rId44"/>
      <p:bold r:id="rId45"/>
      <p:italic r:id="rId46"/>
      <p:boldItalic r:id="rId47"/>
    </p:embeddedFont>
    <p:embeddedFont>
      <p:font typeface="Roboto Mono"/>
      <p:regular r:id="rId48"/>
      <p:bold r:id="rId49"/>
      <p:italic r:id="rId50"/>
      <p:boldItalic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31C755-AFCE-4A0F-96CC-C77100722742}">
  <a:tblStyle styleId="{D831C755-AFCE-4A0F-96CC-C771007227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SourceCodePro-regular.fntdata"/><Relationship Id="rId43" Type="http://schemas.openxmlformats.org/officeDocument/2006/relationships/font" Target="fonts/ProximaNova-boldItalic.fntdata"/><Relationship Id="rId46" Type="http://schemas.openxmlformats.org/officeDocument/2006/relationships/font" Target="fonts/SourceCodePro-italic.fntdata"/><Relationship Id="rId45"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regular.fntdata"/><Relationship Id="rId47" Type="http://schemas.openxmlformats.org/officeDocument/2006/relationships/font" Target="fonts/SourceCodePro-boldItalic.fntdata"/><Relationship Id="rId49"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boldItalic.fntdata"/><Relationship Id="rId50" Type="http://schemas.openxmlformats.org/officeDocument/2006/relationships/font" Target="fonts/RobotoMono-italic.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5.xml"/><Relationship Id="rId55" Type="http://schemas.openxmlformats.org/officeDocument/2006/relationships/font" Target="fonts/SourceSansPro-boldItalic.fntdata"/><Relationship Id="rId10" Type="http://schemas.openxmlformats.org/officeDocument/2006/relationships/slide" Target="slides/slide4.xml"/><Relationship Id="rId54" Type="http://schemas.openxmlformats.org/officeDocument/2006/relationships/font" Target="fonts/SourceSansPr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d75f71636_1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d75f71636_1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d75f71636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d75f71636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d75f71636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d75f71636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d75f71636_1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d75f71636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d75f71636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d75f71636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d75f71636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d75f71636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d75f71636_1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d75f71636_1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d75f71636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d75f71636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d75f71636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d75f71636_2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d75f71636_1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d75f71636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d188e98ad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d188e98ad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d75f71636_1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d75f71636_1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d75f71636_1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d75f71636_1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d75f71636_1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d75f71636_1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d75f71636_1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d75f71636_1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d75f71636_1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d75f71636_1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d75f71636_1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d75f71636_1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d75f71636_2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d75f71636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d75f71636_2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d75f71636_2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aeab227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aeab227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d494012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d494012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d75f716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d75f716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d75f71636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d75f71636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d75f71636_2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d75f71636_2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d75f71636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d75f71636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d75f71636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d75f71636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d75f71636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d75f71636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d75f71636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d75f71636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cses.fi/problemset/task/164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cses.fi/problemset/task/109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usaco.guide/silver/prefix-sums?lang=cpp" TargetMode="External"/><Relationship Id="rId4" Type="http://schemas.openxmlformats.org/officeDocument/2006/relationships/hyperlink" Target="https://usaco.guide/silver/binary-search?lang=c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ses.fi/problemset/task/1094" TargetMode="External"/><Relationship Id="rId4" Type="http://schemas.openxmlformats.org/officeDocument/2006/relationships/hyperlink" Target="https://codeforces.com/contest/1526/problem/C2" TargetMode="External"/><Relationship Id="rId5" Type="http://schemas.openxmlformats.org/officeDocument/2006/relationships/hyperlink" Target="https://codeforces.com/contest/1348/problem/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hackerrank.com/domains/python?filters%5Bdifficulty%5D%5B%5D=eas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Contest programming refresher</a:t>
            </a:r>
            <a:endParaRPr sz="5000"/>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[5/31/2021]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Searching Implementation (Cont.)</a:t>
            </a:r>
            <a:endParaRPr/>
          </a:p>
          <a:p>
            <a:pPr indent="0" lvl="0" marL="0" rtl="0" algn="l">
              <a:spcBef>
                <a:spcPts val="0"/>
              </a:spcBef>
              <a:spcAft>
                <a:spcPts val="0"/>
              </a:spcAft>
              <a:buNone/>
            </a:pPr>
            <a:r>
              <a:t/>
            </a:r>
            <a:endParaRPr/>
          </a:p>
        </p:txBody>
      </p:sp>
      <p:sp>
        <p:nvSpPr>
          <p:cNvPr id="117" name="Google Shape;117;p22"/>
          <p:cNvSpPr txBox="1"/>
          <p:nvPr>
            <p:ph idx="1" type="body"/>
          </p:nvPr>
        </p:nvSpPr>
        <p:spPr>
          <a:xfrm>
            <a:off x="311700" y="1017725"/>
            <a:ext cx="8520600" cy="380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Given a </a:t>
            </a:r>
            <a:r>
              <a:rPr b="1" lang="en" sz="1500" u="sng"/>
              <a:t>sorted</a:t>
            </a:r>
            <a:r>
              <a:rPr b="1" lang="en" sz="1500"/>
              <a:t> </a:t>
            </a:r>
            <a:r>
              <a:rPr lang="en" sz="1500"/>
              <a:t>array of size N, find the largest element smaller than K.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In this question, we check whether the middle element ((L+R)/2) is &lt; K. </a:t>
            </a:r>
            <a:endParaRPr sz="1500"/>
          </a:p>
          <a:p>
            <a:pPr indent="0" lvl="0" marL="0" rtl="0" algn="l">
              <a:spcBef>
                <a:spcPts val="1200"/>
              </a:spcBef>
              <a:spcAft>
                <a:spcPts val="0"/>
              </a:spcAft>
              <a:buNone/>
            </a:pPr>
            <a:r>
              <a:rPr lang="en" sz="1500"/>
              <a:t>If it is, then we move to the right side (</a:t>
            </a:r>
            <a:r>
              <a:rPr lang="en" sz="1500">
                <a:solidFill>
                  <a:srgbClr val="E06666"/>
                </a:solidFill>
              </a:rPr>
              <a:t>red</a:t>
            </a:r>
            <a:r>
              <a:rPr lang="en" sz="1500"/>
              <a:t>), as we want to maximize our answer. </a:t>
            </a:r>
            <a:endParaRPr sz="1500"/>
          </a:p>
          <a:p>
            <a:pPr indent="0" lvl="0" marL="0" rtl="0" algn="l">
              <a:spcBef>
                <a:spcPts val="1200"/>
              </a:spcBef>
              <a:spcAft>
                <a:spcPts val="0"/>
              </a:spcAft>
              <a:buNone/>
            </a:pPr>
            <a:r>
              <a:rPr lang="en" sz="1500"/>
              <a:t>If it is not, then we move to the left side (</a:t>
            </a:r>
            <a:r>
              <a:rPr lang="en" sz="1500">
                <a:solidFill>
                  <a:srgbClr val="6D9EEB"/>
                </a:solidFill>
              </a:rPr>
              <a:t>blue</a:t>
            </a:r>
            <a:r>
              <a:rPr lang="en" sz="1500"/>
              <a:t>), as all elements to the right of mid will also be greater than or equal to K. </a:t>
            </a:r>
            <a:endParaRPr sz="1500"/>
          </a:p>
          <a:p>
            <a:pPr indent="0" lvl="0" marL="0" rtl="0" algn="l">
              <a:spcBef>
                <a:spcPts val="1200"/>
              </a:spcBef>
              <a:spcAft>
                <a:spcPts val="0"/>
              </a:spcAft>
              <a:buNone/>
            </a:pPr>
            <a:r>
              <a:rPr lang="en" sz="1500"/>
              <a:t>To move to </a:t>
            </a:r>
            <a:r>
              <a:rPr lang="en" sz="1500">
                <a:solidFill>
                  <a:srgbClr val="6D9EEB"/>
                </a:solidFill>
              </a:rPr>
              <a:t>blue </a:t>
            </a:r>
            <a:r>
              <a:rPr lang="en" sz="1500"/>
              <a:t>subarray, we change R to Mid-1. </a:t>
            </a:r>
            <a:endParaRPr sz="1500"/>
          </a:p>
          <a:p>
            <a:pPr indent="0" lvl="0" marL="0" rtl="0" algn="l">
              <a:spcBef>
                <a:spcPts val="1200"/>
              </a:spcBef>
              <a:spcAft>
                <a:spcPts val="0"/>
              </a:spcAft>
              <a:buNone/>
            </a:pPr>
            <a:r>
              <a:rPr lang="en" sz="1500"/>
              <a:t>To move to </a:t>
            </a:r>
            <a:r>
              <a:rPr lang="en" sz="1500">
                <a:solidFill>
                  <a:srgbClr val="E06666"/>
                </a:solidFill>
              </a:rPr>
              <a:t>red </a:t>
            </a:r>
            <a:r>
              <a:rPr lang="en" sz="1500"/>
              <a:t>subarray, we change L to Mid+1 </a:t>
            </a:r>
            <a:endParaRPr sz="1500">
              <a:solidFill>
                <a:srgbClr val="000000"/>
              </a:solidFill>
            </a:endParaRPr>
          </a:p>
          <a:p>
            <a:pPr indent="0" lvl="0" marL="0" rtl="0" algn="l">
              <a:spcBef>
                <a:spcPts val="1200"/>
              </a:spcBef>
              <a:spcAft>
                <a:spcPts val="1200"/>
              </a:spcAft>
              <a:buNone/>
            </a:pPr>
            <a:r>
              <a:t/>
            </a:r>
            <a:endParaRPr sz="1500"/>
          </a:p>
        </p:txBody>
      </p:sp>
      <p:graphicFrame>
        <p:nvGraphicFramePr>
          <p:cNvPr id="118" name="Google Shape;118;p22"/>
          <p:cNvGraphicFramePr/>
          <p:nvPr/>
        </p:nvGraphicFramePr>
        <p:xfrm>
          <a:off x="401175" y="1593400"/>
          <a:ext cx="3000000" cy="3000000"/>
        </p:xfrm>
        <a:graphic>
          <a:graphicData uri="http://schemas.openxmlformats.org/drawingml/2006/table">
            <a:tbl>
              <a:tblPr>
                <a:noFill/>
                <a:tableStyleId>{D831C755-AFCE-4A0F-96CC-C77100722742}</a:tableStyleId>
              </a:tblPr>
              <a:tblGrid>
                <a:gridCol w="3557625"/>
                <a:gridCol w="1248600"/>
                <a:gridCol w="3513225"/>
              </a:tblGrid>
              <a:tr h="396200">
                <a:tc>
                  <a:txBody>
                    <a:bodyPr/>
                    <a:lstStyle/>
                    <a:p>
                      <a:pPr indent="0" lvl="0" marL="0" rtl="0" algn="ctr">
                        <a:spcBef>
                          <a:spcPts val="0"/>
                        </a:spcBef>
                        <a:spcAft>
                          <a:spcPts val="0"/>
                        </a:spcAft>
                        <a:buNone/>
                      </a:pPr>
                      <a:r>
                        <a:rPr lang="en"/>
                        <a:t>&lt;= arr[mid]</a:t>
                      </a:r>
                      <a:endParaRPr/>
                    </a:p>
                  </a:txBody>
                  <a:tcPr marT="91425" marB="91425" marR="91425" marL="91425">
                    <a:solidFill>
                      <a:srgbClr val="6D9EEB"/>
                    </a:solidFill>
                  </a:tcPr>
                </a:tc>
                <a:tc>
                  <a:txBody>
                    <a:bodyPr/>
                    <a:lstStyle/>
                    <a:p>
                      <a:pPr indent="0" lvl="0" marL="0" rtl="0" algn="ctr">
                        <a:spcBef>
                          <a:spcPts val="0"/>
                        </a:spcBef>
                        <a:spcAft>
                          <a:spcPts val="0"/>
                        </a:spcAft>
                        <a:buNone/>
                      </a:pPr>
                      <a:r>
                        <a:rPr lang="en"/>
                        <a:t>arr[mid]</a:t>
                      </a:r>
                      <a:endParaRPr/>
                    </a:p>
                  </a:txBody>
                  <a:tcPr marT="91425" marB="91425" marR="91425" marL="91425">
                    <a:solidFill>
                      <a:srgbClr val="D9D9D9"/>
                    </a:solidFill>
                  </a:tcPr>
                </a:tc>
                <a:tc>
                  <a:txBody>
                    <a:bodyPr/>
                    <a:lstStyle/>
                    <a:p>
                      <a:pPr indent="0" lvl="0" marL="0" rtl="0" algn="ctr">
                        <a:spcBef>
                          <a:spcPts val="0"/>
                        </a:spcBef>
                        <a:spcAft>
                          <a:spcPts val="0"/>
                        </a:spcAft>
                        <a:buNone/>
                      </a:pPr>
                      <a:r>
                        <a:rPr lang="en"/>
                        <a:t>&gt;= arr[mid]</a:t>
                      </a:r>
                      <a:endParaRPr/>
                    </a:p>
                  </a:txBody>
                  <a:tcPr marT="91425" marB="91425" marR="91425" marL="91425">
                    <a:solidFill>
                      <a:srgbClr val="E06666"/>
                    </a:solidFill>
                  </a:tcPr>
                </a:tc>
              </a:tr>
            </a:tbl>
          </a:graphicData>
        </a:graphic>
      </p:graphicFrame>
      <p:sp>
        <p:nvSpPr>
          <p:cNvPr id="119" name="Google Shape;119;p22"/>
          <p:cNvSpPr txBox="1"/>
          <p:nvPr/>
        </p:nvSpPr>
        <p:spPr>
          <a:xfrm>
            <a:off x="311700" y="1952600"/>
            <a:ext cx="302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L</a:t>
            </a:r>
            <a:endParaRPr>
              <a:latin typeface="Proxima Nova"/>
              <a:ea typeface="Proxima Nova"/>
              <a:cs typeface="Proxima Nova"/>
              <a:sym typeface="Proxima Nova"/>
            </a:endParaRPr>
          </a:p>
        </p:txBody>
      </p:sp>
      <p:sp>
        <p:nvSpPr>
          <p:cNvPr id="120" name="Google Shape;120;p22"/>
          <p:cNvSpPr txBox="1"/>
          <p:nvPr/>
        </p:nvSpPr>
        <p:spPr>
          <a:xfrm>
            <a:off x="8529600" y="1952600"/>
            <a:ext cx="302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a:t>
            </a:r>
            <a:endParaRPr>
              <a:latin typeface="Proxima Nova"/>
              <a:ea typeface="Proxima Nova"/>
              <a:cs typeface="Proxima Nova"/>
              <a:sym typeface="Proxima Nova"/>
            </a:endParaRPr>
          </a:p>
        </p:txBody>
      </p:sp>
      <p:sp>
        <p:nvSpPr>
          <p:cNvPr id="121" name="Google Shape;121;p22"/>
          <p:cNvSpPr txBox="1"/>
          <p:nvPr/>
        </p:nvSpPr>
        <p:spPr>
          <a:xfrm>
            <a:off x="4155000" y="1952600"/>
            <a:ext cx="8340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Mid</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a:t>
            </a:r>
            <a:endParaRPr/>
          </a:p>
        </p:txBody>
      </p:sp>
      <p:sp>
        <p:nvSpPr>
          <p:cNvPr id="127" name="Google Shape;127;p23"/>
          <p:cNvSpPr txBox="1"/>
          <p:nvPr>
            <p:ph idx="1" type="body"/>
          </p:nvPr>
        </p:nvSpPr>
        <p:spPr>
          <a:xfrm>
            <a:off x="311700" y="1017725"/>
            <a:ext cx="8520600" cy="462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For example, given N = 9, K = 5</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0"/>
              </a:spcAft>
              <a:buNone/>
            </a:pPr>
            <a:r>
              <a:t/>
            </a:r>
            <a:endParaRPr/>
          </a:p>
          <a:p>
            <a:pPr indent="0" lvl="0" marL="0" marR="0" rtl="0" algn="l">
              <a:lnSpc>
                <a:spcPct val="115000"/>
              </a:lnSpc>
              <a:spcBef>
                <a:spcPts val="1200"/>
              </a:spcBef>
              <a:spcAft>
                <a:spcPts val="1200"/>
              </a:spcAft>
              <a:buNone/>
            </a:pPr>
            <a:r>
              <a:t/>
            </a:r>
            <a:endParaRPr/>
          </a:p>
        </p:txBody>
      </p:sp>
      <p:graphicFrame>
        <p:nvGraphicFramePr>
          <p:cNvPr id="128" name="Google Shape;128;p23"/>
          <p:cNvGraphicFramePr/>
          <p:nvPr/>
        </p:nvGraphicFramePr>
        <p:xfrm>
          <a:off x="416038" y="1524675"/>
          <a:ext cx="3000000" cy="3000000"/>
        </p:xfrm>
        <a:graphic>
          <a:graphicData uri="http://schemas.openxmlformats.org/drawingml/2006/table">
            <a:tbl>
              <a:tblPr>
                <a:noFill/>
                <a:tableStyleId>{D831C755-AFCE-4A0F-96CC-C77100722742}</a:tableStyleId>
              </a:tblPr>
              <a:tblGrid>
                <a:gridCol w="841625"/>
                <a:gridCol w="856425"/>
                <a:gridCol w="826825"/>
                <a:gridCol w="841625"/>
                <a:gridCol w="841625"/>
                <a:gridCol w="841625"/>
                <a:gridCol w="841625"/>
                <a:gridCol w="841625"/>
                <a:gridCol w="841625"/>
                <a:gridCol w="841625"/>
              </a:tblGrid>
              <a:tr h="396200">
                <a:tc>
                  <a:txBody>
                    <a:bodyPr/>
                    <a:lstStyle/>
                    <a:p>
                      <a:pPr indent="0" lvl="0" marL="0" rtl="0" algn="l">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E06666"/>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solidFill>
                      <a:srgbClr val="E06666"/>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solidFill>
                      <a:srgbClr val="E06666"/>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solidFill>
                      <a:srgbClr val="E06666"/>
                    </a:solidFill>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Index</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T="91425" marB="91425" marR="91425" marL="91425"/>
                </a:tc>
              </a:tr>
            </a:tbl>
          </a:graphicData>
        </a:graphic>
      </p:graphicFrame>
      <p:sp>
        <p:nvSpPr>
          <p:cNvPr id="129" name="Google Shape;129;p23"/>
          <p:cNvSpPr/>
          <p:nvPr/>
        </p:nvSpPr>
        <p:spPr>
          <a:xfrm>
            <a:off x="1378822" y="23756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8049075" y="23756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p:nvPr/>
        </p:nvSpPr>
        <p:spPr>
          <a:xfrm>
            <a:off x="4713950" y="23756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txBox="1"/>
          <p:nvPr/>
        </p:nvSpPr>
        <p:spPr>
          <a:xfrm>
            <a:off x="1406926" y="3012119"/>
            <a:ext cx="591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LEFT</a:t>
            </a:r>
            <a:endParaRPr b="1">
              <a:latin typeface="Proxima Nova"/>
              <a:ea typeface="Proxima Nova"/>
              <a:cs typeface="Proxima Nova"/>
              <a:sym typeface="Proxima Nova"/>
            </a:endParaRPr>
          </a:p>
        </p:txBody>
      </p:sp>
      <p:sp>
        <p:nvSpPr>
          <p:cNvPr id="133" name="Google Shape;133;p23"/>
          <p:cNvSpPr txBox="1"/>
          <p:nvPr/>
        </p:nvSpPr>
        <p:spPr>
          <a:xfrm>
            <a:off x="8049075" y="3012125"/>
            <a:ext cx="7698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RIGHT</a:t>
            </a:r>
            <a:endParaRPr b="1">
              <a:latin typeface="Proxima Nova"/>
              <a:ea typeface="Proxima Nova"/>
              <a:cs typeface="Proxima Nova"/>
              <a:sym typeface="Proxima Nova"/>
            </a:endParaRPr>
          </a:p>
        </p:txBody>
      </p:sp>
      <p:sp>
        <p:nvSpPr>
          <p:cNvPr id="134" name="Google Shape;134;p23"/>
          <p:cNvSpPr txBox="1"/>
          <p:nvPr/>
        </p:nvSpPr>
        <p:spPr>
          <a:xfrm>
            <a:off x="4790150" y="3012125"/>
            <a:ext cx="5571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MID</a:t>
            </a:r>
            <a:endParaRPr b="1">
              <a:latin typeface="Proxima Nova"/>
              <a:ea typeface="Proxima Nova"/>
              <a:cs typeface="Proxima Nova"/>
              <a:sym typeface="Proxima Nova"/>
            </a:endParaRPr>
          </a:p>
        </p:txBody>
      </p:sp>
      <p:sp>
        <p:nvSpPr>
          <p:cNvPr id="135" name="Google Shape;135;p23"/>
          <p:cNvSpPr txBox="1"/>
          <p:nvPr>
            <p:ph idx="1" type="body"/>
          </p:nvPr>
        </p:nvSpPr>
        <p:spPr>
          <a:xfrm>
            <a:off x="363875" y="3382325"/>
            <a:ext cx="8520600" cy="14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is arr[mid] &lt; K? </a:t>
            </a:r>
            <a:endParaRPr/>
          </a:p>
          <a:p>
            <a:pPr indent="0" lvl="0" marL="0" rtl="0" algn="l">
              <a:spcBef>
                <a:spcPts val="1200"/>
              </a:spcBef>
              <a:spcAft>
                <a:spcPts val="0"/>
              </a:spcAft>
              <a:buNone/>
            </a:pPr>
            <a:r>
              <a:rPr lang="en"/>
              <a:t>3 &lt; 5, therefore ans is updated to 3</a:t>
            </a:r>
            <a:endParaRPr/>
          </a:p>
          <a:p>
            <a:pPr indent="0" lvl="0" marL="0" rtl="0" algn="l">
              <a:spcBef>
                <a:spcPts val="1200"/>
              </a:spcBef>
              <a:spcAft>
                <a:spcPts val="1200"/>
              </a:spcAft>
              <a:buNone/>
            </a:pPr>
            <a:r>
              <a:rPr lang="en"/>
              <a:t>Since condition is met, we move to the </a:t>
            </a:r>
            <a:r>
              <a:rPr b="1" lang="en"/>
              <a:t>right </a:t>
            </a:r>
            <a:r>
              <a:rPr lang="en"/>
              <a:t>subarray (L = Mid + 1).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a:t>
            </a:r>
            <a:endParaRPr/>
          </a:p>
        </p:txBody>
      </p:sp>
      <p:sp>
        <p:nvSpPr>
          <p:cNvPr id="141" name="Google Shape;141;p24"/>
          <p:cNvSpPr txBox="1"/>
          <p:nvPr>
            <p:ph idx="1" type="body"/>
          </p:nvPr>
        </p:nvSpPr>
        <p:spPr>
          <a:xfrm>
            <a:off x="311700" y="1017725"/>
            <a:ext cx="85206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 9, K = 5</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42" name="Google Shape;142;p24"/>
          <p:cNvGraphicFramePr/>
          <p:nvPr/>
        </p:nvGraphicFramePr>
        <p:xfrm>
          <a:off x="416038" y="1524525"/>
          <a:ext cx="3000000" cy="3000000"/>
        </p:xfrm>
        <a:graphic>
          <a:graphicData uri="http://schemas.openxmlformats.org/drawingml/2006/table">
            <a:tbl>
              <a:tblPr>
                <a:noFill/>
                <a:tableStyleId>{D831C755-AFCE-4A0F-96CC-C77100722742}</a:tableStyleId>
              </a:tblPr>
              <a:tblGrid>
                <a:gridCol w="841625"/>
                <a:gridCol w="841625"/>
                <a:gridCol w="841625"/>
                <a:gridCol w="841625"/>
                <a:gridCol w="841625"/>
                <a:gridCol w="841625"/>
                <a:gridCol w="841625"/>
                <a:gridCol w="841625"/>
                <a:gridCol w="841625"/>
                <a:gridCol w="841625"/>
              </a:tblGrid>
              <a:tr h="396200">
                <a:tc>
                  <a:txBody>
                    <a:bodyPr/>
                    <a:lstStyle/>
                    <a:p>
                      <a:pPr indent="0" lvl="0" marL="0" rtl="0" algn="l">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6D9EEB"/>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solidFill>
                      <a:srgbClr val="E06666"/>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solidFill>
                      <a:srgbClr val="E06666"/>
                    </a:solidFill>
                  </a:tcPr>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Index</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T="91425" marB="91425" marR="91425" marL="91425"/>
                </a:tc>
              </a:tr>
            </a:tbl>
          </a:graphicData>
        </a:graphic>
      </p:graphicFrame>
      <p:sp>
        <p:nvSpPr>
          <p:cNvPr id="143" name="Google Shape;143;p24"/>
          <p:cNvSpPr/>
          <p:nvPr/>
        </p:nvSpPr>
        <p:spPr>
          <a:xfrm>
            <a:off x="5508447"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8049075" y="237547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a:off x="6371700"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nvSpPr>
        <p:spPr>
          <a:xfrm>
            <a:off x="5536551" y="3008819"/>
            <a:ext cx="591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LEFT</a:t>
            </a:r>
            <a:endParaRPr b="1">
              <a:latin typeface="Proxima Nova"/>
              <a:ea typeface="Proxima Nova"/>
              <a:cs typeface="Proxima Nova"/>
              <a:sym typeface="Proxima Nova"/>
            </a:endParaRPr>
          </a:p>
        </p:txBody>
      </p:sp>
      <p:sp>
        <p:nvSpPr>
          <p:cNvPr id="147" name="Google Shape;147;p24"/>
          <p:cNvSpPr txBox="1"/>
          <p:nvPr/>
        </p:nvSpPr>
        <p:spPr>
          <a:xfrm>
            <a:off x="8049075" y="3011975"/>
            <a:ext cx="7698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RIGHT</a:t>
            </a:r>
            <a:endParaRPr b="1">
              <a:latin typeface="Proxima Nova"/>
              <a:ea typeface="Proxima Nova"/>
              <a:cs typeface="Proxima Nova"/>
              <a:sym typeface="Proxima Nova"/>
            </a:endParaRPr>
          </a:p>
        </p:txBody>
      </p:sp>
      <p:sp>
        <p:nvSpPr>
          <p:cNvPr id="148" name="Google Shape;148;p24"/>
          <p:cNvSpPr txBox="1"/>
          <p:nvPr/>
        </p:nvSpPr>
        <p:spPr>
          <a:xfrm>
            <a:off x="6447900" y="3008825"/>
            <a:ext cx="5571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MID</a:t>
            </a:r>
            <a:endParaRPr b="1">
              <a:latin typeface="Proxima Nova"/>
              <a:ea typeface="Proxima Nova"/>
              <a:cs typeface="Proxima Nova"/>
              <a:sym typeface="Proxima Nova"/>
            </a:endParaRPr>
          </a:p>
        </p:txBody>
      </p:sp>
      <p:sp>
        <p:nvSpPr>
          <p:cNvPr id="149" name="Google Shape;149;p24"/>
          <p:cNvSpPr txBox="1"/>
          <p:nvPr>
            <p:ph idx="1" type="body"/>
          </p:nvPr>
        </p:nvSpPr>
        <p:spPr>
          <a:xfrm>
            <a:off x="363875" y="3379025"/>
            <a:ext cx="8520600" cy="15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is arr[mid] &lt; K? </a:t>
            </a:r>
            <a:endParaRPr/>
          </a:p>
          <a:p>
            <a:pPr indent="0" lvl="0" marL="0" rtl="0" algn="l">
              <a:spcBef>
                <a:spcPts val="1200"/>
              </a:spcBef>
              <a:spcAft>
                <a:spcPts val="0"/>
              </a:spcAft>
              <a:buNone/>
            </a:pPr>
            <a:r>
              <a:rPr lang="en"/>
              <a:t>5 = 5, therefore ans is </a:t>
            </a:r>
            <a:r>
              <a:rPr b="1" lang="en"/>
              <a:t>not </a:t>
            </a:r>
            <a:r>
              <a:rPr lang="en"/>
              <a:t>updated (ans = 3)</a:t>
            </a:r>
            <a:endParaRPr/>
          </a:p>
          <a:p>
            <a:pPr indent="0" lvl="0" marL="0" rtl="0" algn="l">
              <a:spcBef>
                <a:spcPts val="1200"/>
              </a:spcBef>
              <a:spcAft>
                <a:spcPts val="1200"/>
              </a:spcAft>
              <a:buNone/>
            </a:pPr>
            <a:r>
              <a:rPr lang="en"/>
              <a:t>Since condition is </a:t>
            </a:r>
            <a:r>
              <a:rPr b="1" lang="en"/>
              <a:t>not </a:t>
            </a:r>
            <a:r>
              <a:rPr lang="en"/>
              <a:t>met, we move to the </a:t>
            </a:r>
            <a:r>
              <a:rPr b="1" lang="en"/>
              <a:t>left </a:t>
            </a:r>
            <a:r>
              <a:rPr lang="en"/>
              <a:t>subarray (R = Mid - 1).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a:t>
            </a:r>
            <a:endParaRPr/>
          </a:p>
        </p:txBody>
      </p:sp>
      <p:sp>
        <p:nvSpPr>
          <p:cNvPr id="155" name="Google Shape;155;p25"/>
          <p:cNvSpPr txBox="1"/>
          <p:nvPr>
            <p:ph idx="1" type="body"/>
          </p:nvPr>
        </p:nvSpPr>
        <p:spPr>
          <a:xfrm>
            <a:off x="311700" y="1017725"/>
            <a:ext cx="85206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 9, K = 5</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56" name="Google Shape;156;p25"/>
          <p:cNvGraphicFramePr/>
          <p:nvPr/>
        </p:nvGraphicFramePr>
        <p:xfrm>
          <a:off x="416038" y="1524525"/>
          <a:ext cx="3000000" cy="3000000"/>
        </p:xfrm>
        <a:graphic>
          <a:graphicData uri="http://schemas.openxmlformats.org/drawingml/2006/table">
            <a:tbl>
              <a:tblPr>
                <a:noFill/>
                <a:tableStyleId>{D831C755-AFCE-4A0F-96CC-C77100722742}</a:tableStyleId>
              </a:tblPr>
              <a:tblGrid>
                <a:gridCol w="841625"/>
                <a:gridCol w="841625"/>
                <a:gridCol w="841625"/>
                <a:gridCol w="841625"/>
                <a:gridCol w="841625"/>
                <a:gridCol w="841625"/>
                <a:gridCol w="841625"/>
                <a:gridCol w="841625"/>
                <a:gridCol w="841625"/>
                <a:gridCol w="841625"/>
              </a:tblGrid>
              <a:tr h="396200">
                <a:tc>
                  <a:txBody>
                    <a:bodyPr/>
                    <a:lstStyle/>
                    <a:p>
                      <a:pPr indent="0" lvl="0" marL="0" rtl="0" algn="l">
                        <a:spcBef>
                          <a:spcPts val="0"/>
                        </a:spcBef>
                        <a:spcAft>
                          <a:spcPts val="0"/>
                        </a:spcAft>
                        <a:buNone/>
                      </a:pPr>
                      <a:r>
                        <a:rPr lang="en">
                          <a:latin typeface="Proxima Nova"/>
                          <a:ea typeface="Proxima Nova"/>
                          <a:cs typeface="Proxima Nova"/>
                          <a:sym typeface="Proxima Nova"/>
                        </a:rPr>
                        <a:t>Value</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solidFill>
                      <a:srgbClr val="D9D9D9"/>
                    </a:solidFill>
                  </a:tcPr>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lang="en">
                          <a:latin typeface="Proxima Nova"/>
                          <a:ea typeface="Proxima Nova"/>
                          <a:cs typeface="Proxima Nova"/>
                          <a:sym typeface="Proxima Nova"/>
                        </a:rPr>
                        <a:t>Index</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1</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2</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3</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4</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5</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6</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7</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8</a:t>
                      </a:r>
                      <a:endParaRPr>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en">
                          <a:latin typeface="Proxima Nova"/>
                          <a:ea typeface="Proxima Nova"/>
                          <a:cs typeface="Proxima Nova"/>
                          <a:sym typeface="Proxima Nova"/>
                        </a:rPr>
                        <a:t>9</a:t>
                      </a:r>
                      <a:endParaRPr>
                        <a:latin typeface="Proxima Nova"/>
                        <a:ea typeface="Proxima Nova"/>
                        <a:cs typeface="Proxima Nova"/>
                        <a:sym typeface="Proxima Nova"/>
                      </a:endParaRPr>
                    </a:p>
                  </a:txBody>
                  <a:tcPr marT="91425" marB="91425" marR="91425" marL="91425"/>
                </a:tc>
              </a:tr>
            </a:tbl>
          </a:graphicData>
        </a:graphic>
      </p:graphicFrame>
      <p:sp>
        <p:nvSpPr>
          <p:cNvPr id="157" name="Google Shape;157;p25"/>
          <p:cNvSpPr/>
          <p:nvPr/>
        </p:nvSpPr>
        <p:spPr>
          <a:xfrm>
            <a:off x="5508447"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5508450"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p:nvPr/>
        </p:nvSpPr>
        <p:spPr>
          <a:xfrm>
            <a:off x="5508450" y="2372325"/>
            <a:ext cx="633300" cy="695700"/>
          </a:xfrm>
          <a:prstGeom prst="up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5536551" y="3008819"/>
            <a:ext cx="5919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LEFT</a:t>
            </a:r>
            <a:endParaRPr b="1">
              <a:latin typeface="Proxima Nova"/>
              <a:ea typeface="Proxima Nova"/>
              <a:cs typeface="Proxima Nova"/>
              <a:sym typeface="Proxima Nova"/>
            </a:endParaRPr>
          </a:p>
        </p:txBody>
      </p:sp>
      <p:sp>
        <p:nvSpPr>
          <p:cNvPr id="161" name="Google Shape;161;p25"/>
          <p:cNvSpPr txBox="1"/>
          <p:nvPr/>
        </p:nvSpPr>
        <p:spPr>
          <a:xfrm>
            <a:off x="5447600" y="3411595"/>
            <a:ext cx="7698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RIGHT</a:t>
            </a:r>
            <a:endParaRPr b="1">
              <a:latin typeface="Proxima Nova"/>
              <a:ea typeface="Proxima Nova"/>
              <a:cs typeface="Proxima Nova"/>
              <a:sym typeface="Proxima Nova"/>
            </a:endParaRPr>
          </a:p>
        </p:txBody>
      </p:sp>
      <p:sp>
        <p:nvSpPr>
          <p:cNvPr id="162" name="Google Shape;162;p25"/>
          <p:cNvSpPr txBox="1"/>
          <p:nvPr/>
        </p:nvSpPr>
        <p:spPr>
          <a:xfrm>
            <a:off x="5553950" y="3208646"/>
            <a:ext cx="5571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MID</a:t>
            </a:r>
            <a:endParaRPr b="1">
              <a:latin typeface="Proxima Nova"/>
              <a:ea typeface="Proxima Nova"/>
              <a:cs typeface="Proxima Nova"/>
              <a:sym typeface="Proxima Nova"/>
            </a:endParaRPr>
          </a:p>
        </p:txBody>
      </p:sp>
      <p:sp>
        <p:nvSpPr>
          <p:cNvPr id="163" name="Google Shape;163;p25"/>
          <p:cNvSpPr txBox="1"/>
          <p:nvPr>
            <p:ph idx="1" type="body"/>
          </p:nvPr>
        </p:nvSpPr>
        <p:spPr>
          <a:xfrm>
            <a:off x="363875" y="3379025"/>
            <a:ext cx="8520600" cy="158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is arr[mid] &lt; K? </a:t>
            </a:r>
            <a:endParaRPr/>
          </a:p>
          <a:p>
            <a:pPr indent="0" lvl="0" marL="0" rtl="0" algn="l">
              <a:spcBef>
                <a:spcPts val="1200"/>
              </a:spcBef>
              <a:spcAft>
                <a:spcPts val="0"/>
              </a:spcAft>
              <a:buNone/>
            </a:pPr>
            <a:r>
              <a:rPr lang="en"/>
              <a:t>4 &lt; 5, therefore ans is updated to 4</a:t>
            </a:r>
            <a:endParaRPr/>
          </a:p>
          <a:p>
            <a:pPr indent="0" lvl="0" marL="0" rtl="0" algn="l">
              <a:spcBef>
                <a:spcPts val="1200"/>
              </a:spcBef>
              <a:spcAft>
                <a:spcPts val="1200"/>
              </a:spcAft>
              <a:buNone/>
            </a:pPr>
            <a:r>
              <a:rPr lang="en"/>
              <a:t>Since the subarray is now of length 1, the binary search ends.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Searching Notes</a:t>
            </a:r>
            <a:endParaRPr/>
          </a:p>
        </p:txBody>
      </p:sp>
      <p:sp>
        <p:nvSpPr>
          <p:cNvPr id="169" name="Google Shape;169;p26"/>
          <p:cNvSpPr txBox="1"/>
          <p:nvPr>
            <p:ph idx="1" type="body"/>
          </p:nvPr>
        </p:nvSpPr>
        <p:spPr>
          <a:xfrm>
            <a:off x="311700" y="1093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 complexity: </a:t>
            </a:r>
            <a:r>
              <a:rPr b="1" lang="en"/>
              <a:t>O(logN)</a:t>
            </a:r>
            <a:endParaRPr/>
          </a:p>
          <a:p>
            <a:pPr indent="0" lvl="0" marL="0" rtl="0" algn="l">
              <a:spcBef>
                <a:spcPts val="1200"/>
              </a:spcBef>
              <a:spcAft>
                <a:spcPts val="0"/>
              </a:spcAft>
              <a:buNone/>
            </a:pPr>
            <a:r>
              <a:rPr lang="en"/>
              <a:t>At the start, we initialize the left endpoint to the start of the array and the right endpoint to the end of the array. </a:t>
            </a:r>
            <a:endParaRPr/>
          </a:p>
          <a:p>
            <a:pPr indent="0" lvl="0" marL="0" rtl="0" algn="l">
              <a:spcBef>
                <a:spcPts val="1200"/>
              </a:spcBef>
              <a:spcAft>
                <a:spcPts val="0"/>
              </a:spcAft>
              <a:buNone/>
            </a:pPr>
            <a:r>
              <a:rPr lang="en"/>
              <a:t>We find the middle element through: Mid = (L + R) / 2 </a:t>
            </a:r>
            <a:endParaRPr b="1"/>
          </a:p>
          <a:p>
            <a:pPr indent="0" lvl="0" marL="0" rtl="0" algn="l">
              <a:spcBef>
                <a:spcPts val="1200"/>
              </a:spcBef>
              <a:spcAft>
                <a:spcPts val="0"/>
              </a:spcAft>
              <a:buNone/>
            </a:pPr>
            <a:r>
              <a:rPr lang="en"/>
              <a:t>If mid is a float (L+R is not even), then we can just use integer division (round down) as the midpoint. This doesn’t affect the answer at all.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 Time Complexity</a:t>
            </a:r>
            <a:endParaRPr/>
          </a:p>
        </p:txBody>
      </p:sp>
      <p:sp>
        <p:nvSpPr>
          <p:cNvPr id="175" name="Google Shape;17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sz="2000"/>
              <a:t>O (log n)</a:t>
            </a:r>
            <a:r>
              <a:rPr lang="en"/>
              <a:t>; running time grows in proportion to the logarithm of the input size</a:t>
            </a:r>
            <a:endParaRPr/>
          </a:p>
          <a:p>
            <a:pPr indent="-342900" lvl="0" marL="457200" rtl="0" algn="l">
              <a:lnSpc>
                <a:spcPct val="150000"/>
              </a:lnSpc>
              <a:spcBef>
                <a:spcPts val="0"/>
              </a:spcBef>
              <a:spcAft>
                <a:spcPts val="0"/>
              </a:spcAft>
              <a:buSzPts val="1800"/>
              <a:buChar char="-"/>
            </a:pPr>
            <a:r>
              <a:rPr lang="en"/>
              <a:t>Everytime we do a check, our search range gets halved</a:t>
            </a:r>
            <a:endParaRPr/>
          </a:p>
          <a:p>
            <a:pPr indent="-342900" lvl="0" marL="457200" rtl="0" algn="l">
              <a:lnSpc>
                <a:spcPct val="150000"/>
              </a:lnSpc>
              <a:spcBef>
                <a:spcPts val="0"/>
              </a:spcBef>
              <a:spcAft>
                <a:spcPts val="0"/>
              </a:spcAft>
              <a:buSzPts val="1800"/>
              <a:buChar char="-"/>
            </a:pPr>
            <a:r>
              <a:rPr lang="en"/>
              <a:t>Say we are binary searching through n elements</a:t>
            </a:r>
            <a:endParaRPr/>
          </a:p>
        </p:txBody>
      </p:sp>
      <p:pic>
        <p:nvPicPr>
          <p:cNvPr id="176" name="Google Shape;176;p27"/>
          <p:cNvPicPr preferRelativeResize="0"/>
          <p:nvPr/>
        </p:nvPicPr>
        <p:blipFill rotWithShape="1">
          <a:blip r:embed="rId3">
            <a:alphaModFix/>
          </a:blip>
          <a:srcRect b="15225" l="14256" r="7794" t="16954"/>
          <a:stretch/>
        </p:blipFill>
        <p:spPr>
          <a:xfrm>
            <a:off x="926050" y="2934375"/>
            <a:ext cx="1406798" cy="656500"/>
          </a:xfrm>
          <a:prstGeom prst="rect">
            <a:avLst/>
          </a:prstGeom>
          <a:noFill/>
          <a:ln>
            <a:noFill/>
          </a:ln>
        </p:spPr>
      </p:pic>
      <p:pic>
        <p:nvPicPr>
          <p:cNvPr id="177" name="Google Shape;177;p27"/>
          <p:cNvPicPr preferRelativeResize="0"/>
          <p:nvPr/>
        </p:nvPicPr>
        <p:blipFill>
          <a:blip r:embed="rId4">
            <a:alphaModFix/>
          </a:blip>
          <a:stretch>
            <a:fillRect/>
          </a:stretch>
        </p:blipFill>
        <p:spPr>
          <a:xfrm>
            <a:off x="2959300" y="2897332"/>
            <a:ext cx="1295125" cy="730580"/>
          </a:xfrm>
          <a:prstGeom prst="rect">
            <a:avLst/>
          </a:prstGeom>
          <a:noFill/>
          <a:ln>
            <a:noFill/>
          </a:ln>
        </p:spPr>
      </p:pic>
      <p:pic>
        <p:nvPicPr>
          <p:cNvPr id="178" name="Google Shape;178;p27"/>
          <p:cNvPicPr preferRelativeResize="0"/>
          <p:nvPr/>
        </p:nvPicPr>
        <p:blipFill rotWithShape="1">
          <a:blip r:embed="rId5">
            <a:alphaModFix/>
          </a:blip>
          <a:srcRect b="9826" l="6493" r="4790" t="14758"/>
          <a:stretch/>
        </p:blipFill>
        <p:spPr>
          <a:xfrm>
            <a:off x="4718038" y="2934387"/>
            <a:ext cx="1561666" cy="656500"/>
          </a:xfrm>
          <a:prstGeom prst="rect">
            <a:avLst/>
          </a:prstGeom>
          <a:noFill/>
          <a:ln>
            <a:noFill/>
          </a:ln>
        </p:spPr>
      </p:pic>
      <p:pic>
        <p:nvPicPr>
          <p:cNvPr id="179" name="Google Shape;179;p27"/>
          <p:cNvPicPr preferRelativeResize="0"/>
          <p:nvPr/>
        </p:nvPicPr>
        <p:blipFill rotWithShape="1">
          <a:blip r:embed="rId6">
            <a:alphaModFix/>
          </a:blip>
          <a:srcRect b="14769" l="10640" r="4906" t="7783"/>
          <a:stretch/>
        </p:blipFill>
        <p:spPr>
          <a:xfrm>
            <a:off x="6922825" y="2934375"/>
            <a:ext cx="1295125" cy="656500"/>
          </a:xfrm>
          <a:prstGeom prst="rect">
            <a:avLst/>
          </a:prstGeom>
          <a:noFill/>
          <a:ln>
            <a:noFill/>
          </a:ln>
        </p:spPr>
      </p:pic>
      <p:cxnSp>
        <p:nvCxnSpPr>
          <p:cNvPr id="180" name="Google Shape;180;p27"/>
          <p:cNvCxnSpPr>
            <a:stCxn id="176" idx="3"/>
            <a:endCxn id="177" idx="1"/>
          </p:cNvCxnSpPr>
          <p:nvPr/>
        </p:nvCxnSpPr>
        <p:spPr>
          <a:xfrm>
            <a:off x="2332848" y="3262625"/>
            <a:ext cx="626400" cy="0"/>
          </a:xfrm>
          <a:prstGeom prst="straightConnector1">
            <a:avLst/>
          </a:prstGeom>
          <a:noFill/>
          <a:ln cap="flat" cmpd="sng" w="9525">
            <a:solidFill>
              <a:srgbClr val="FF0000"/>
            </a:solidFill>
            <a:prstDash val="solid"/>
            <a:round/>
            <a:headEnd len="med" w="med" type="none"/>
            <a:tailEnd len="med" w="med" type="triangle"/>
          </a:ln>
        </p:spPr>
      </p:cxnSp>
      <p:cxnSp>
        <p:nvCxnSpPr>
          <p:cNvPr id="181" name="Google Shape;181;p27"/>
          <p:cNvCxnSpPr>
            <a:stCxn id="177" idx="3"/>
            <a:endCxn id="178" idx="1"/>
          </p:cNvCxnSpPr>
          <p:nvPr/>
        </p:nvCxnSpPr>
        <p:spPr>
          <a:xfrm>
            <a:off x="4254425" y="3262622"/>
            <a:ext cx="463500" cy="0"/>
          </a:xfrm>
          <a:prstGeom prst="straightConnector1">
            <a:avLst/>
          </a:prstGeom>
          <a:noFill/>
          <a:ln cap="flat" cmpd="sng" w="9525">
            <a:solidFill>
              <a:srgbClr val="FF0000"/>
            </a:solidFill>
            <a:prstDash val="solid"/>
            <a:round/>
            <a:headEnd len="med" w="med" type="none"/>
            <a:tailEnd len="med" w="med" type="triangle"/>
          </a:ln>
        </p:spPr>
      </p:cxnSp>
      <p:cxnSp>
        <p:nvCxnSpPr>
          <p:cNvPr id="182" name="Google Shape;182;p27"/>
          <p:cNvCxnSpPr>
            <a:stCxn id="178" idx="3"/>
            <a:endCxn id="179" idx="1"/>
          </p:cNvCxnSpPr>
          <p:nvPr/>
        </p:nvCxnSpPr>
        <p:spPr>
          <a:xfrm>
            <a:off x="6279703" y="3262637"/>
            <a:ext cx="643200" cy="0"/>
          </a:xfrm>
          <a:prstGeom prst="straightConnector1">
            <a:avLst/>
          </a:prstGeom>
          <a:noFill/>
          <a:ln cap="flat" cmpd="sng" w="9525">
            <a:solidFill>
              <a:srgbClr val="FF0000"/>
            </a:solidFill>
            <a:prstDash val="solid"/>
            <a:round/>
            <a:headEnd len="med" w="med" type="none"/>
            <a:tailEnd len="med" w="med" type="triangle"/>
          </a:ln>
        </p:spPr>
      </p:cxnSp>
      <p:pic>
        <p:nvPicPr>
          <p:cNvPr id="183" name="Google Shape;183;p27"/>
          <p:cNvPicPr preferRelativeResize="0"/>
          <p:nvPr/>
        </p:nvPicPr>
        <p:blipFill>
          <a:blip r:embed="rId7">
            <a:alphaModFix/>
          </a:blip>
          <a:stretch>
            <a:fillRect/>
          </a:stretch>
        </p:blipFill>
        <p:spPr>
          <a:xfrm>
            <a:off x="3291525" y="3740188"/>
            <a:ext cx="2266950" cy="828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2230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Binary Searching Code</a:t>
            </a:r>
            <a:endParaRPr/>
          </a:p>
        </p:txBody>
      </p:sp>
      <p:sp>
        <p:nvSpPr>
          <p:cNvPr id="189" name="Google Shape;189;p28"/>
          <p:cNvSpPr txBox="1"/>
          <p:nvPr>
            <p:ph idx="1" type="body"/>
          </p:nvPr>
        </p:nvSpPr>
        <p:spPr>
          <a:xfrm>
            <a:off x="200325" y="1539050"/>
            <a:ext cx="30852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500"/>
              <a:t>Python</a:t>
            </a:r>
            <a:endParaRPr sz="1500"/>
          </a:p>
        </p:txBody>
      </p:sp>
      <p:sp>
        <p:nvSpPr>
          <p:cNvPr id="190" name="Google Shape;190;p28"/>
          <p:cNvSpPr txBox="1"/>
          <p:nvPr/>
        </p:nvSpPr>
        <p:spPr>
          <a:xfrm>
            <a:off x="140625" y="1938900"/>
            <a:ext cx="3204600" cy="19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7474F"/>
                </a:solidFill>
                <a:latin typeface="Roboto Mono"/>
                <a:ea typeface="Roboto Mono"/>
                <a:cs typeface="Roboto Mono"/>
                <a:sym typeface="Roboto Mono"/>
              </a:rPr>
              <a:t>L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R = N</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ans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F51B5"/>
                </a:solidFill>
                <a:latin typeface="Roboto Mono"/>
                <a:ea typeface="Roboto Mono"/>
                <a:cs typeface="Roboto Mono"/>
                <a:sym typeface="Roboto Mono"/>
              </a:rPr>
              <a:t>while</a:t>
            </a:r>
            <a:r>
              <a:rPr lang="en" sz="850">
                <a:solidFill>
                  <a:srgbClr val="37474F"/>
                </a:solidFill>
                <a:latin typeface="Roboto Mono"/>
                <a:ea typeface="Roboto Mono"/>
                <a:cs typeface="Roboto Mono"/>
                <a:sym typeface="Roboto Mono"/>
              </a:rPr>
              <a:t>(L&lt;=R): </a:t>
            </a:r>
            <a:r>
              <a:rPr lang="en" sz="850">
                <a:solidFill>
                  <a:srgbClr val="D81B60"/>
                </a:solidFill>
                <a:latin typeface="Roboto Mono"/>
                <a:ea typeface="Roboto Mono"/>
                <a:cs typeface="Roboto Mono"/>
                <a:sym typeface="Roboto Mono"/>
              </a:rPr>
              <a:t># while there are still subarrays</a:t>
            </a:r>
            <a:endParaRPr sz="850">
              <a:solidFill>
                <a:srgbClr val="D81B60"/>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mid = (L+R)//</a:t>
            </a:r>
            <a:r>
              <a:rPr lang="en" sz="850">
                <a:solidFill>
                  <a:srgbClr val="C53929"/>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r>
              <a:rPr lang="en" sz="850">
                <a:solidFill>
                  <a:srgbClr val="D81B60"/>
                </a:solidFill>
                <a:latin typeface="Roboto Mono"/>
                <a:ea typeface="Roboto Mono"/>
                <a:cs typeface="Roboto Mono"/>
                <a:sym typeface="Roboto Mono"/>
              </a:rPr>
              <a:t># rounded down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(arr[mid]&lt;K):</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ans = arr[mid]</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L = mid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else</a:t>
            </a: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        R = mid - </a:t>
            </a:r>
            <a:r>
              <a:rPr lang="en" sz="850">
                <a:solidFill>
                  <a:srgbClr val="C53929"/>
                </a:solidFill>
                <a:latin typeface="Roboto Mono"/>
                <a:ea typeface="Roboto Mono"/>
                <a:cs typeface="Roboto Mono"/>
                <a:sym typeface="Roboto Mono"/>
              </a:rPr>
              <a:t>1</a:t>
            </a:r>
            <a:endParaRPr sz="850">
              <a:solidFill>
                <a:srgbClr val="C53929"/>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91" name="Google Shape;191;p28"/>
          <p:cNvSpPr txBox="1"/>
          <p:nvPr>
            <p:ph idx="1" type="body"/>
          </p:nvPr>
        </p:nvSpPr>
        <p:spPr>
          <a:xfrm>
            <a:off x="5081775" y="1503675"/>
            <a:ext cx="30852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1500"/>
              <a:t>C++/Java</a:t>
            </a:r>
            <a:endParaRPr sz="1500"/>
          </a:p>
        </p:txBody>
      </p:sp>
      <p:sp>
        <p:nvSpPr>
          <p:cNvPr id="192" name="Google Shape;192;p28"/>
          <p:cNvSpPr txBox="1"/>
          <p:nvPr/>
        </p:nvSpPr>
        <p:spPr>
          <a:xfrm>
            <a:off x="5022075" y="1901900"/>
            <a:ext cx="3204600" cy="19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L = </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R = N, ans = </a:t>
            </a:r>
            <a:r>
              <a:rPr lang="en" sz="850">
                <a:solidFill>
                  <a:srgbClr val="C53929"/>
                </a:solidFill>
                <a:latin typeface="Roboto Mono"/>
                <a:ea typeface="Roboto Mono"/>
                <a:cs typeface="Roboto Mono"/>
                <a:sym typeface="Roboto Mono"/>
              </a:rPr>
              <a:t>0</a:t>
            </a: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F51B5"/>
                </a:solidFill>
                <a:latin typeface="Roboto Mono"/>
                <a:ea typeface="Roboto Mono"/>
                <a:cs typeface="Roboto Mono"/>
                <a:sym typeface="Roboto Mono"/>
              </a:rPr>
              <a:t>while</a:t>
            </a:r>
            <a:r>
              <a:rPr lang="en" sz="850">
                <a:solidFill>
                  <a:srgbClr val="37474F"/>
                </a:solidFill>
                <a:latin typeface="Roboto Mono"/>
                <a:ea typeface="Roboto Mono"/>
                <a:cs typeface="Roboto Mono"/>
                <a:sym typeface="Roboto Mono"/>
              </a:rPr>
              <a:t>(L&lt;=R)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int</a:t>
            </a:r>
            <a:r>
              <a:rPr lang="en" sz="850">
                <a:solidFill>
                  <a:srgbClr val="37474F"/>
                </a:solidFill>
                <a:latin typeface="Roboto Mono"/>
                <a:ea typeface="Roboto Mono"/>
                <a:cs typeface="Roboto Mono"/>
                <a:sym typeface="Roboto Mono"/>
              </a:rPr>
              <a:t> mid = (L+R)/</a:t>
            </a:r>
            <a:r>
              <a:rPr lang="en" sz="850">
                <a:solidFill>
                  <a:srgbClr val="C53929"/>
                </a:solidFill>
                <a:latin typeface="Roboto Mono"/>
                <a:ea typeface="Roboto Mono"/>
                <a:cs typeface="Roboto Mono"/>
                <a:sym typeface="Roboto Mono"/>
              </a:rPr>
              <a:t>2</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if</a:t>
            </a:r>
            <a:r>
              <a:rPr lang="en" sz="850">
                <a:solidFill>
                  <a:srgbClr val="37474F"/>
                </a:solidFill>
                <a:latin typeface="Roboto Mono"/>
                <a:ea typeface="Roboto Mono"/>
                <a:cs typeface="Roboto Mono"/>
                <a:sym typeface="Roboto Mono"/>
              </a:rPr>
              <a:t>(arr[mid] &lt; K)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ans = arr[mid];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L = mid+</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r>
              <a:rPr lang="en" sz="850">
                <a:solidFill>
                  <a:srgbClr val="3F51B5"/>
                </a:solidFill>
                <a:latin typeface="Roboto Mono"/>
                <a:ea typeface="Roboto Mono"/>
                <a:cs typeface="Roboto Mono"/>
                <a:sym typeface="Roboto Mono"/>
              </a:rPr>
              <a:t>else</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R = mid-</a:t>
            </a:r>
            <a:r>
              <a:rPr lang="en" sz="850">
                <a:solidFill>
                  <a:srgbClr val="C53929"/>
                </a:solidFill>
                <a:latin typeface="Roboto Mono"/>
                <a:ea typeface="Roboto Mono"/>
                <a:cs typeface="Roboto Mono"/>
                <a:sym typeface="Roboto Mono"/>
              </a:rPr>
              <a:t>1</a:t>
            </a: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850">
                <a:solidFill>
                  <a:srgbClr val="37474F"/>
                </a:solidFill>
                <a:latin typeface="Roboto Mono"/>
                <a:ea typeface="Roboto Mono"/>
                <a:cs typeface="Roboto Mono"/>
                <a:sym typeface="Roboto Mono"/>
              </a:rPr>
              <a:t>    }</a:t>
            </a:r>
            <a:endParaRPr sz="850">
              <a:solidFill>
                <a:srgbClr val="37474F"/>
              </a:solidFill>
              <a:latin typeface="Roboto Mono"/>
              <a:ea typeface="Roboto Mono"/>
              <a:cs typeface="Roboto Mono"/>
              <a:sym typeface="Roboto Mono"/>
            </a:endParaRPr>
          </a:p>
          <a:p>
            <a:pPr indent="0" lvl="0" marL="0" rtl="0" algn="l">
              <a:lnSpc>
                <a:spcPct val="145588"/>
              </a:lnSpc>
              <a:spcBef>
                <a:spcPts val="0"/>
              </a:spcBef>
              <a:spcAft>
                <a:spcPts val="0"/>
              </a:spcAft>
              <a:buNone/>
            </a:pPr>
            <a:r>
              <a:rPr lang="en" sz="850">
                <a:solidFill>
                  <a:srgbClr val="37474F"/>
                </a:solidFill>
                <a:latin typeface="Roboto Mono"/>
                <a:ea typeface="Roboto Mono"/>
                <a:cs typeface="Roboto Mono"/>
                <a:sym typeface="Roboto Mono"/>
              </a:rPr>
              <a:t>}</a:t>
            </a:r>
            <a:endParaRPr sz="8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850">
              <a:solidFill>
                <a:srgbClr val="37474F"/>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 </a:t>
            </a:r>
            <a:r>
              <a:rPr lang="en"/>
              <a:t>Final Notes</a:t>
            </a:r>
            <a:endParaRPr/>
          </a:p>
        </p:txBody>
      </p:sp>
      <p:sp>
        <p:nvSpPr>
          <p:cNvPr id="198" name="Google Shape;198;p29"/>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Although the time complexity of binary searching is </a:t>
            </a:r>
            <a:r>
              <a:rPr b="1" lang="en"/>
              <a:t>O(logN)</a:t>
            </a:r>
            <a:r>
              <a:rPr lang="en"/>
              <a:t>, sorting an array takes </a:t>
            </a:r>
            <a:r>
              <a:rPr b="1" lang="en"/>
              <a:t>O(N * logN) </a:t>
            </a:r>
            <a:r>
              <a:rPr lang="en"/>
              <a:t>time. </a:t>
            </a:r>
            <a:endParaRPr/>
          </a:p>
          <a:p>
            <a:pPr indent="0" lvl="0" marL="0" rtl="0" algn="l">
              <a:spcBef>
                <a:spcPts val="1200"/>
              </a:spcBef>
              <a:spcAft>
                <a:spcPts val="0"/>
              </a:spcAft>
              <a:buNone/>
            </a:pPr>
            <a:r>
              <a:rPr lang="en"/>
              <a:t>For some problems, you can also binary search for the answer.</a:t>
            </a:r>
            <a:endParaRPr/>
          </a:p>
          <a:p>
            <a:pPr indent="-342900" lvl="0" marL="457200" rtl="0" algn="l">
              <a:spcBef>
                <a:spcPts val="1200"/>
              </a:spcBef>
              <a:spcAft>
                <a:spcPts val="0"/>
              </a:spcAft>
              <a:buSzPts val="1800"/>
              <a:buChar char="-"/>
            </a:pPr>
            <a:r>
              <a:rPr lang="en"/>
              <a:t>Easiest example of this would be finding the square root of a number without using any built-in functions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Consider: What is the area of the shaded region?</a:t>
            </a:r>
            <a:endParaRPr/>
          </a:p>
        </p:txBody>
      </p:sp>
      <p:pic>
        <p:nvPicPr>
          <p:cNvPr id="204" name="Google Shape;204;p30"/>
          <p:cNvPicPr preferRelativeResize="0"/>
          <p:nvPr/>
        </p:nvPicPr>
        <p:blipFill>
          <a:blip r:embed="rId3">
            <a:alphaModFix/>
          </a:blip>
          <a:stretch>
            <a:fillRect/>
          </a:stretch>
        </p:blipFill>
        <p:spPr>
          <a:xfrm>
            <a:off x="533850" y="1395100"/>
            <a:ext cx="4434677" cy="297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33725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Prefix Sum Arrays</a:t>
            </a:r>
            <a:endParaRPr/>
          </a:p>
        </p:txBody>
      </p:sp>
      <p:sp>
        <p:nvSpPr>
          <p:cNvPr id="210" name="Google Shape;21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Motivation: finding sum of any subrange of an array instantly</a:t>
            </a:r>
            <a:endParaRPr/>
          </a:p>
          <a:p>
            <a:pPr indent="-342900" lvl="0" marL="457200" rtl="0" algn="l">
              <a:lnSpc>
                <a:spcPct val="100000"/>
              </a:lnSpc>
              <a:spcBef>
                <a:spcPts val="1200"/>
              </a:spcBef>
              <a:spcAft>
                <a:spcPts val="0"/>
              </a:spcAft>
              <a:buSzPts val="1800"/>
              <a:buChar char="-"/>
            </a:pPr>
            <a:r>
              <a:rPr lang="en"/>
              <a:t>If you’re familiar with inclusion-exclusion from math contests, this is pretty much the same thing</a:t>
            </a:r>
            <a:endParaRPr/>
          </a:p>
          <a:p>
            <a:pPr indent="-342900" lvl="0" marL="457200" rtl="0" algn="l">
              <a:lnSpc>
                <a:spcPct val="100000"/>
              </a:lnSpc>
              <a:spcBef>
                <a:spcPts val="1200"/>
              </a:spcBef>
              <a:spcAft>
                <a:spcPts val="0"/>
              </a:spcAft>
              <a:buSzPts val="1800"/>
              <a:buChar char="-"/>
            </a:pPr>
            <a:r>
              <a:rPr lang="en"/>
              <a:t>Can also be extended to any reversible operation</a:t>
            </a:r>
            <a:endParaRPr/>
          </a:p>
          <a:p>
            <a:pPr indent="-342900" lvl="1" marL="914400" rtl="0" algn="l">
              <a:lnSpc>
                <a:spcPct val="100000"/>
              </a:lnSpc>
              <a:spcBef>
                <a:spcPts val="1200"/>
              </a:spcBef>
              <a:spcAft>
                <a:spcPts val="0"/>
              </a:spcAft>
              <a:buSzPts val="1800"/>
              <a:buChar char="-"/>
            </a:pPr>
            <a:r>
              <a:rPr lang="en" sz="1800"/>
              <a:t>Works on operations like addition, subtraction, multiplication, xor</a:t>
            </a:r>
            <a:endParaRPr sz="1800"/>
          </a:p>
          <a:p>
            <a:pPr indent="-342900" lvl="1" marL="914400" rtl="0" algn="l">
              <a:lnSpc>
                <a:spcPct val="100000"/>
              </a:lnSpc>
              <a:spcBef>
                <a:spcPts val="1000"/>
              </a:spcBef>
              <a:spcAft>
                <a:spcPts val="0"/>
              </a:spcAft>
              <a:buSzPts val="1800"/>
              <a:buChar char="-"/>
            </a:pPr>
            <a:r>
              <a:rPr lang="en" sz="1800"/>
              <a:t>Won’t work on GCD, bitwise and, etc</a:t>
            </a:r>
            <a:endParaRPr sz="1800"/>
          </a:p>
          <a:p>
            <a:pPr indent="-342900" lvl="0" marL="457200" rtl="0" algn="l">
              <a:lnSpc>
                <a:spcPct val="100000"/>
              </a:lnSpc>
              <a:spcBef>
                <a:spcPts val="1000"/>
              </a:spcBef>
              <a:spcAft>
                <a:spcPts val="1200"/>
              </a:spcAft>
              <a:buSzPts val="1800"/>
              <a:buChar char="-"/>
            </a:pPr>
            <a:r>
              <a:rPr lang="en"/>
              <a:t>Can also be extended to multiple dimensions (e.g. 2D arrays)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Binary </a:t>
            </a:r>
            <a:r>
              <a:rPr lang="en"/>
              <a:t>search</a:t>
            </a:r>
            <a:endParaRPr/>
          </a:p>
          <a:p>
            <a:pPr indent="-342900" lvl="0" marL="457200" rtl="0" algn="l">
              <a:spcBef>
                <a:spcPts val="0"/>
              </a:spcBef>
              <a:spcAft>
                <a:spcPts val="0"/>
              </a:spcAft>
              <a:buSzPts val="1800"/>
              <a:buChar char="-"/>
            </a:pPr>
            <a:r>
              <a:rPr lang="en"/>
              <a:t>Prefix sum array</a:t>
            </a:r>
            <a:endParaRPr/>
          </a:p>
          <a:p>
            <a:pPr indent="-342900" lvl="0" marL="457200" rtl="0" algn="l">
              <a:spcBef>
                <a:spcPts val="0"/>
              </a:spcBef>
              <a:spcAft>
                <a:spcPts val="0"/>
              </a:spcAft>
              <a:buSzPts val="1800"/>
              <a:buChar char="-"/>
            </a:pPr>
            <a:r>
              <a:rPr lang="en"/>
              <a:t>Ad-hoc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Prefix Sum Arrays Cont.</a:t>
            </a:r>
            <a:endParaRPr/>
          </a:p>
        </p:txBody>
      </p:sp>
      <p:sp>
        <p:nvSpPr>
          <p:cNvPr id="216" name="Google Shape;21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 prefix sum array is an array related to the original array in a way such that any index </a:t>
            </a:r>
            <a:r>
              <a:rPr i="1" lang="en"/>
              <a:t>i</a:t>
            </a:r>
            <a:r>
              <a:rPr lang="en"/>
              <a:t> in the prefix sum array stores the cumulative sum of all elements in the original array from 1 to </a:t>
            </a:r>
            <a:r>
              <a:rPr i="1" lang="en"/>
              <a:t>i</a:t>
            </a:r>
            <a:r>
              <a:rPr lang="en"/>
              <a:t>.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
              <a:t>Assuming the </a:t>
            </a:r>
            <a:r>
              <a:rPr i="1" lang="en"/>
              <a:t>i</a:t>
            </a:r>
            <a:r>
              <a:rPr lang="en"/>
              <a:t>-th element of the prefix sum array is PSA[i], </a:t>
            </a:r>
            <a:endParaRPr/>
          </a:p>
          <a:p>
            <a:pPr indent="0" lvl="0" marL="0" rtl="0" algn="l">
              <a:lnSpc>
                <a:spcPct val="115000"/>
              </a:lnSpc>
              <a:spcBef>
                <a:spcPts val="1200"/>
              </a:spcBef>
              <a:spcAft>
                <a:spcPts val="0"/>
              </a:spcAft>
              <a:buNone/>
            </a:pPr>
            <a:r>
              <a:rPr lang="en"/>
              <a:t>Then PSA[i] is defined as orig[1] + orig[2] + orig[3] + … + orig[i]</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rPr lang="en"/>
              <a:t>Let us better understand this with a visualization.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PSA </a:t>
            </a:r>
            <a:endParaRPr/>
          </a:p>
        </p:txBody>
      </p:sp>
      <p:sp>
        <p:nvSpPr>
          <p:cNvPr id="222" name="Google Shape;222;p33"/>
          <p:cNvSpPr txBox="1"/>
          <p:nvPr>
            <p:ph idx="1" type="body"/>
          </p:nvPr>
        </p:nvSpPr>
        <p:spPr>
          <a:xfrm>
            <a:off x="311700" y="1192400"/>
            <a:ext cx="8520600" cy="41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Example Array: </a:t>
            </a:r>
            <a:endParaRPr sz="1500"/>
          </a:p>
          <a:p>
            <a:pPr indent="0" lvl="0" marL="0" rtl="0" algn="l">
              <a:spcBef>
                <a:spcPts val="1200"/>
              </a:spcBef>
              <a:spcAft>
                <a:spcPts val="1200"/>
              </a:spcAft>
              <a:buNone/>
            </a:pPr>
            <a:r>
              <a:t/>
            </a:r>
            <a:endParaRPr sz="1500"/>
          </a:p>
        </p:txBody>
      </p:sp>
      <p:graphicFrame>
        <p:nvGraphicFramePr>
          <p:cNvPr id="223" name="Google Shape;223;p33"/>
          <p:cNvGraphicFramePr/>
          <p:nvPr/>
        </p:nvGraphicFramePr>
        <p:xfrm>
          <a:off x="1376850" y="1684075"/>
          <a:ext cx="3000000" cy="3000000"/>
        </p:xfrm>
        <a:graphic>
          <a:graphicData uri="http://schemas.openxmlformats.org/drawingml/2006/table">
            <a:tbl>
              <a:tblPr>
                <a:noFill/>
                <a:tableStyleId>{D831C755-AFCE-4A0F-96CC-C77100722742}</a:tableStyleId>
              </a:tblPr>
              <a:tblGrid>
                <a:gridCol w="1065050"/>
                <a:gridCol w="1065050"/>
                <a:gridCol w="1065050"/>
                <a:gridCol w="1065050"/>
                <a:gridCol w="1065050"/>
                <a:gridCol w="1065050"/>
              </a:tblGrid>
              <a:tr h="316225">
                <a:tc>
                  <a:txBody>
                    <a:bodyPr/>
                    <a:lstStyle/>
                    <a:p>
                      <a:pPr indent="0" lvl="0" marL="0" rtl="0" algn="l">
                        <a:spcBef>
                          <a:spcPts val="0"/>
                        </a:spcBef>
                        <a:spcAft>
                          <a:spcPts val="0"/>
                        </a:spcAft>
                        <a:buNone/>
                      </a:pPr>
                      <a:r>
                        <a:rPr lang="en" sz="1100"/>
                        <a:t>Index</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r>
              <a:tr h="316225">
                <a:tc>
                  <a:txBody>
                    <a:bodyPr/>
                    <a:lstStyle/>
                    <a:p>
                      <a:pPr indent="0" lvl="0" marL="0" rtl="0" algn="l">
                        <a:spcBef>
                          <a:spcPts val="0"/>
                        </a:spcBef>
                        <a:spcAft>
                          <a:spcPts val="0"/>
                        </a:spcAft>
                        <a:buNone/>
                      </a:pPr>
                      <a:r>
                        <a:rPr lang="en" sz="1100"/>
                        <a:t>Array </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3 </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bl>
          </a:graphicData>
        </a:graphic>
      </p:graphicFrame>
      <p:pic>
        <p:nvPicPr>
          <p:cNvPr id="224" name="Google Shape;224;p33" title="Chart"/>
          <p:cNvPicPr preferRelativeResize="0"/>
          <p:nvPr/>
        </p:nvPicPr>
        <p:blipFill rotWithShape="1">
          <a:blip r:embed="rId3">
            <a:alphaModFix/>
          </a:blip>
          <a:srcRect b="3061" l="0" r="0" t="11174"/>
          <a:stretch/>
        </p:blipFill>
        <p:spPr>
          <a:xfrm>
            <a:off x="2515325" y="2516575"/>
            <a:ext cx="4113351" cy="2181200"/>
          </a:xfrm>
          <a:prstGeom prst="rect">
            <a:avLst/>
          </a:prstGeom>
          <a:noFill/>
          <a:ln>
            <a:noFill/>
          </a:ln>
        </p:spPr>
      </p:pic>
      <p:sp>
        <p:nvSpPr>
          <p:cNvPr id="225" name="Google Shape;225;p33"/>
          <p:cNvSpPr txBox="1"/>
          <p:nvPr>
            <p:ph idx="1" type="body"/>
          </p:nvPr>
        </p:nvSpPr>
        <p:spPr>
          <a:xfrm>
            <a:off x="0" y="4646400"/>
            <a:ext cx="9144000" cy="41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100"/>
              <a:t>Let us do a PSA on this original array.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PSA </a:t>
            </a:r>
            <a:endParaRPr/>
          </a:p>
        </p:txBody>
      </p:sp>
      <p:graphicFrame>
        <p:nvGraphicFramePr>
          <p:cNvPr id="231" name="Google Shape;231;p34"/>
          <p:cNvGraphicFramePr/>
          <p:nvPr/>
        </p:nvGraphicFramePr>
        <p:xfrm>
          <a:off x="1376850" y="1582509"/>
          <a:ext cx="3000000" cy="3000000"/>
        </p:xfrm>
        <a:graphic>
          <a:graphicData uri="http://schemas.openxmlformats.org/drawingml/2006/table">
            <a:tbl>
              <a:tblPr>
                <a:noFill/>
                <a:tableStyleId>{D831C755-AFCE-4A0F-96CC-C77100722742}</a:tableStyleId>
              </a:tblPr>
              <a:tblGrid>
                <a:gridCol w="1065050"/>
                <a:gridCol w="1065050"/>
                <a:gridCol w="1065050"/>
                <a:gridCol w="1065050"/>
                <a:gridCol w="1065050"/>
                <a:gridCol w="1065050"/>
              </a:tblGrid>
              <a:tr h="316225">
                <a:tc>
                  <a:txBody>
                    <a:bodyPr/>
                    <a:lstStyle/>
                    <a:p>
                      <a:pPr indent="0" lvl="0" marL="0" rtl="0" algn="l">
                        <a:spcBef>
                          <a:spcPts val="0"/>
                        </a:spcBef>
                        <a:spcAft>
                          <a:spcPts val="0"/>
                        </a:spcAft>
                        <a:buNone/>
                      </a:pPr>
                      <a:r>
                        <a:rPr lang="en" sz="1100"/>
                        <a:t>Index</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r>
              <a:tr h="316225">
                <a:tc>
                  <a:txBody>
                    <a:bodyPr/>
                    <a:lstStyle/>
                    <a:p>
                      <a:pPr indent="0" lvl="0" marL="0" rtl="0" algn="l">
                        <a:spcBef>
                          <a:spcPts val="0"/>
                        </a:spcBef>
                        <a:spcAft>
                          <a:spcPts val="0"/>
                        </a:spcAft>
                        <a:buNone/>
                      </a:pPr>
                      <a:r>
                        <a:rPr lang="en" sz="1100"/>
                        <a:t>Array </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3 </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16225">
                <a:tc>
                  <a:txBody>
                    <a:bodyPr/>
                    <a:lstStyle/>
                    <a:p>
                      <a:pPr indent="0" lvl="0" marL="0" rtl="0" algn="l">
                        <a:spcBef>
                          <a:spcPts val="0"/>
                        </a:spcBef>
                        <a:spcAft>
                          <a:spcPts val="0"/>
                        </a:spcAft>
                        <a:buNone/>
                      </a:pPr>
                      <a:r>
                        <a:rPr lang="en" sz="1100"/>
                        <a:t>PSA</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10</a:t>
                      </a:r>
                      <a:endParaRPr sz="1100"/>
                    </a:p>
                  </a:txBody>
                  <a:tcPr marT="91425" marB="91425" marR="91425" marL="91425"/>
                </a:tc>
                <a:tc>
                  <a:txBody>
                    <a:bodyPr/>
                    <a:lstStyle/>
                    <a:p>
                      <a:pPr indent="0" lvl="0" marL="0" rtl="0" algn="l">
                        <a:spcBef>
                          <a:spcPts val="0"/>
                        </a:spcBef>
                        <a:spcAft>
                          <a:spcPts val="0"/>
                        </a:spcAft>
                        <a:buNone/>
                      </a:pPr>
                      <a:r>
                        <a:rPr lang="en" sz="1100"/>
                        <a:t>17</a:t>
                      </a:r>
                      <a:endParaRPr sz="1100"/>
                    </a:p>
                  </a:txBody>
                  <a:tcPr marT="91425" marB="91425" marR="91425" marL="91425"/>
                </a:tc>
                <a:tc>
                  <a:txBody>
                    <a:bodyPr/>
                    <a:lstStyle/>
                    <a:p>
                      <a:pPr indent="0" lvl="0" marL="0" rtl="0" algn="l">
                        <a:spcBef>
                          <a:spcPts val="0"/>
                        </a:spcBef>
                        <a:spcAft>
                          <a:spcPts val="0"/>
                        </a:spcAft>
                        <a:buNone/>
                      </a:pPr>
                      <a:r>
                        <a:rPr lang="en" sz="1100"/>
                        <a:t>18</a:t>
                      </a:r>
                      <a:endParaRPr sz="1100"/>
                    </a:p>
                  </a:txBody>
                  <a:tcPr marT="91425" marB="91425" marR="91425" marL="91425"/>
                </a:tc>
              </a:tr>
            </a:tbl>
          </a:graphicData>
        </a:graphic>
      </p:graphicFrame>
      <p:sp>
        <p:nvSpPr>
          <p:cNvPr id="232" name="Google Shape;232;p34"/>
          <p:cNvSpPr txBox="1"/>
          <p:nvPr>
            <p:ph idx="1" type="body"/>
          </p:nvPr>
        </p:nvSpPr>
        <p:spPr>
          <a:xfrm>
            <a:off x="311700" y="1130151"/>
            <a:ext cx="8520600" cy="3087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en" sz="1500"/>
              <a:t>Example Array: </a:t>
            </a:r>
            <a:endParaRPr sz="1500"/>
          </a:p>
          <a:p>
            <a:pPr indent="0" lvl="0" marL="0" rtl="0" algn="l">
              <a:lnSpc>
                <a:spcPct val="95000"/>
              </a:lnSpc>
              <a:spcBef>
                <a:spcPts val="1200"/>
              </a:spcBef>
              <a:spcAft>
                <a:spcPts val="1200"/>
              </a:spcAft>
              <a:buSzPts val="275"/>
              <a:buNone/>
            </a:pPr>
            <a:r>
              <a:t/>
            </a:r>
            <a:endParaRPr sz="1500"/>
          </a:p>
        </p:txBody>
      </p:sp>
      <p:pic>
        <p:nvPicPr>
          <p:cNvPr id="233" name="Google Shape;233;p34" title="Chart"/>
          <p:cNvPicPr preferRelativeResize="0"/>
          <p:nvPr/>
        </p:nvPicPr>
        <p:blipFill rotWithShape="1">
          <a:blip r:embed="rId3">
            <a:alphaModFix/>
          </a:blip>
          <a:srcRect b="0" l="0" r="0" t="11024"/>
          <a:stretch/>
        </p:blipFill>
        <p:spPr>
          <a:xfrm>
            <a:off x="4364925" y="2714300"/>
            <a:ext cx="4319304" cy="2376249"/>
          </a:xfrm>
          <a:prstGeom prst="rect">
            <a:avLst/>
          </a:prstGeom>
          <a:noFill/>
          <a:ln>
            <a:noFill/>
          </a:ln>
        </p:spPr>
      </p:pic>
      <p:pic>
        <p:nvPicPr>
          <p:cNvPr id="234" name="Google Shape;234;p34"/>
          <p:cNvPicPr preferRelativeResize="0"/>
          <p:nvPr/>
        </p:nvPicPr>
        <p:blipFill>
          <a:blip r:embed="rId4">
            <a:alphaModFix/>
          </a:blip>
          <a:stretch>
            <a:fillRect/>
          </a:stretch>
        </p:blipFill>
        <p:spPr>
          <a:xfrm>
            <a:off x="410350" y="2683775"/>
            <a:ext cx="3782826" cy="2335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a Prefix Sum Array</a:t>
            </a:r>
            <a:endParaRPr/>
          </a:p>
        </p:txBody>
      </p:sp>
      <p:sp>
        <p:nvSpPr>
          <p:cNvPr id="240" name="Google Shape;240;p35"/>
          <p:cNvSpPr txBox="1"/>
          <p:nvPr>
            <p:ph idx="1" type="body"/>
          </p:nvPr>
        </p:nvSpPr>
        <p:spPr>
          <a:xfrm>
            <a:off x="311700" y="1272900"/>
            <a:ext cx="8520600" cy="28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After we construct a prefix sum array, we can find the sum of an interval [a, b] in constant or O(1) time. </a:t>
            </a:r>
            <a:endParaRPr sz="1200"/>
          </a:p>
          <a:p>
            <a:pPr indent="0" lvl="0" marL="0" rtl="0" algn="l">
              <a:spcBef>
                <a:spcPts val="1200"/>
              </a:spcBef>
              <a:spcAft>
                <a:spcPts val="0"/>
              </a:spcAft>
              <a:buNone/>
            </a:pPr>
            <a:r>
              <a:rPr lang="en" sz="1200"/>
              <a:t>If we query PSA[b] - PSA[a-1], we will find the sum of the interval [a, b] in the original array. </a:t>
            </a:r>
            <a:endParaRPr sz="1200"/>
          </a:p>
          <a:p>
            <a:pPr indent="0" lvl="0" marL="0" rtl="0" algn="l">
              <a:spcBef>
                <a:spcPts val="1200"/>
              </a:spcBef>
              <a:spcAft>
                <a:spcPts val="0"/>
              </a:spcAft>
              <a:buNone/>
            </a:pPr>
            <a:r>
              <a:rPr lang="en" sz="1200"/>
              <a:t>Why? </a:t>
            </a:r>
            <a:endParaRPr sz="1100"/>
          </a:p>
          <a:p>
            <a:pPr indent="0" lvl="0" marL="0" rtl="0" algn="l">
              <a:spcBef>
                <a:spcPts val="1200"/>
              </a:spcBef>
              <a:spcAft>
                <a:spcPts val="0"/>
              </a:spcAft>
              <a:buNone/>
            </a:pPr>
            <a:r>
              <a:rPr lang="en" sz="1100"/>
              <a:t>PSA[b] stores the sum of all elements from 1 to b (arr[1] + arr[2] + … + arr[b]) </a:t>
            </a:r>
            <a:endParaRPr sz="1100"/>
          </a:p>
          <a:p>
            <a:pPr indent="0" lvl="0" marL="0" rtl="0" algn="l">
              <a:spcBef>
                <a:spcPts val="1200"/>
              </a:spcBef>
              <a:spcAft>
                <a:spcPts val="0"/>
              </a:spcAft>
              <a:buNone/>
            </a:pPr>
            <a:r>
              <a:rPr lang="en" sz="1100"/>
              <a:t>PSA[a-1] stores the sum of all elements from 1 - a-1 (arr[1] + arr[2] + … + arr[a-1])</a:t>
            </a:r>
            <a:endParaRPr sz="1100"/>
          </a:p>
          <a:p>
            <a:pPr indent="0" lvl="0" marL="0" rtl="0" algn="l">
              <a:spcBef>
                <a:spcPts val="1200"/>
              </a:spcBef>
              <a:spcAft>
                <a:spcPts val="1200"/>
              </a:spcAft>
              <a:buNone/>
            </a:pPr>
            <a:r>
              <a:rPr lang="en" sz="1100"/>
              <a:t>If we subtract PSA[a-1] from PSA[b] then, we are getting the sum of all elements from a to b. </a:t>
            </a:r>
            <a:endParaRPr sz="1100"/>
          </a:p>
        </p:txBody>
      </p:sp>
      <p:sp>
        <p:nvSpPr>
          <p:cNvPr id="241" name="Google Shape;241;p35"/>
          <p:cNvSpPr/>
          <p:nvPr/>
        </p:nvSpPr>
        <p:spPr>
          <a:xfrm>
            <a:off x="1996575" y="4113300"/>
            <a:ext cx="5005800" cy="268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5"/>
          <p:cNvSpPr txBox="1"/>
          <p:nvPr/>
        </p:nvSpPr>
        <p:spPr>
          <a:xfrm>
            <a:off x="6864405" y="4302000"/>
            <a:ext cx="2757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b</a:t>
            </a:r>
            <a:endParaRPr sz="1000">
              <a:latin typeface="Source Code Pro"/>
              <a:ea typeface="Source Code Pro"/>
              <a:cs typeface="Source Code Pro"/>
              <a:sym typeface="Source Code Pro"/>
            </a:endParaRPr>
          </a:p>
        </p:txBody>
      </p:sp>
      <p:sp>
        <p:nvSpPr>
          <p:cNvPr id="243" name="Google Shape;243;p35"/>
          <p:cNvSpPr txBox="1"/>
          <p:nvPr/>
        </p:nvSpPr>
        <p:spPr>
          <a:xfrm>
            <a:off x="4789588" y="4301995"/>
            <a:ext cx="2757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a</a:t>
            </a:r>
            <a:endParaRPr sz="1000">
              <a:latin typeface="Source Code Pro"/>
              <a:ea typeface="Source Code Pro"/>
              <a:cs typeface="Source Code Pro"/>
              <a:sym typeface="Source Code Pro"/>
            </a:endParaRPr>
          </a:p>
        </p:txBody>
      </p:sp>
      <p:sp>
        <p:nvSpPr>
          <p:cNvPr id="244" name="Google Shape;244;p35"/>
          <p:cNvSpPr/>
          <p:nvPr/>
        </p:nvSpPr>
        <p:spPr>
          <a:xfrm>
            <a:off x="1996575" y="4570675"/>
            <a:ext cx="5005800" cy="268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5"/>
          <p:cNvSpPr/>
          <p:nvPr/>
        </p:nvSpPr>
        <p:spPr>
          <a:xfrm>
            <a:off x="1996575" y="4570675"/>
            <a:ext cx="2829300" cy="268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1996575" y="4113300"/>
            <a:ext cx="2829300" cy="268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5"/>
          <p:cNvSpPr txBox="1"/>
          <p:nvPr/>
        </p:nvSpPr>
        <p:spPr>
          <a:xfrm>
            <a:off x="4470224" y="4758925"/>
            <a:ext cx="4716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a-1</a:t>
            </a:r>
            <a:endParaRPr sz="1000">
              <a:latin typeface="Source Code Pro"/>
              <a:ea typeface="Source Code Pro"/>
              <a:cs typeface="Source Code Pro"/>
              <a:sym typeface="Source Code Pro"/>
            </a:endParaRPr>
          </a:p>
        </p:txBody>
      </p:sp>
      <p:sp>
        <p:nvSpPr>
          <p:cNvPr id="248" name="Google Shape;248;p35"/>
          <p:cNvSpPr txBox="1"/>
          <p:nvPr/>
        </p:nvSpPr>
        <p:spPr>
          <a:xfrm>
            <a:off x="4789588" y="4758920"/>
            <a:ext cx="2757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a</a:t>
            </a:r>
            <a:endParaRPr sz="1000">
              <a:latin typeface="Source Code Pro"/>
              <a:ea typeface="Source Code Pro"/>
              <a:cs typeface="Source Code Pro"/>
              <a:sym typeface="Source Code Pro"/>
            </a:endParaRPr>
          </a:p>
        </p:txBody>
      </p:sp>
      <p:sp>
        <p:nvSpPr>
          <p:cNvPr id="249" name="Google Shape;249;p35"/>
          <p:cNvSpPr txBox="1"/>
          <p:nvPr/>
        </p:nvSpPr>
        <p:spPr>
          <a:xfrm>
            <a:off x="6871732" y="4751670"/>
            <a:ext cx="2757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Source Code Pro"/>
                <a:ea typeface="Source Code Pro"/>
                <a:cs typeface="Source Code Pro"/>
                <a:sym typeface="Source Code Pro"/>
              </a:rPr>
              <a:t>b</a:t>
            </a:r>
            <a:endParaRPr sz="1000">
              <a:latin typeface="Source Code Pro"/>
              <a:ea typeface="Source Code Pro"/>
              <a:cs typeface="Source Code Pro"/>
              <a:sym typeface="Source Code Pr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Prefix Sum Array</a:t>
            </a:r>
            <a:endParaRPr/>
          </a:p>
        </p:txBody>
      </p:sp>
      <p:sp>
        <p:nvSpPr>
          <p:cNvPr id="255" name="Google Shape;255;p36"/>
          <p:cNvSpPr txBox="1"/>
          <p:nvPr>
            <p:ph idx="1" type="body"/>
          </p:nvPr>
        </p:nvSpPr>
        <p:spPr>
          <a:xfrm>
            <a:off x="311700" y="1468825"/>
            <a:ext cx="8520600" cy="34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We can construct a PSA in O(n) time. </a:t>
            </a:r>
            <a:endParaRPr sz="1200"/>
          </a:p>
          <a:p>
            <a:pPr indent="0" lvl="0" marL="0" rtl="0" algn="l">
              <a:spcBef>
                <a:spcPts val="1200"/>
              </a:spcBef>
              <a:spcAft>
                <a:spcPts val="0"/>
              </a:spcAft>
              <a:buNone/>
            </a:pPr>
            <a:r>
              <a:rPr lang="en" sz="1200"/>
              <a:t>If we were to loop from 1 - </a:t>
            </a:r>
            <a:r>
              <a:rPr i="1" lang="en" sz="1200"/>
              <a:t>i</a:t>
            </a:r>
            <a:r>
              <a:rPr lang="en" sz="1200"/>
              <a:t> for every PSA[i], our building algorithm would take O(n^2), which is not an improvement in speed. </a:t>
            </a:r>
            <a:endParaRPr sz="1200"/>
          </a:p>
          <a:p>
            <a:pPr indent="0" lvl="0" marL="0" rtl="0" algn="l">
              <a:spcBef>
                <a:spcPts val="1200"/>
              </a:spcBef>
              <a:spcAft>
                <a:spcPts val="0"/>
              </a:spcAft>
              <a:buNone/>
            </a:pPr>
            <a:r>
              <a:rPr lang="en" sz="1200"/>
              <a:t>Instead, for every index, we can say that:</a:t>
            </a:r>
            <a:endParaRPr sz="1200"/>
          </a:p>
          <a:p>
            <a:pPr indent="0" lvl="0" marL="0" rtl="0" algn="l">
              <a:spcBef>
                <a:spcPts val="1200"/>
              </a:spcBef>
              <a:spcAft>
                <a:spcPts val="0"/>
              </a:spcAft>
              <a:buNone/>
            </a:pPr>
            <a:r>
              <a:rPr lang="en" sz="1200"/>
              <a:t>PSA[i] = </a:t>
            </a:r>
            <a:r>
              <a:rPr lang="en" sz="1200">
                <a:solidFill>
                  <a:srgbClr val="38761D"/>
                </a:solidFill>
              </a:rPr>
              <a:t>PSA[i-1]</a:t>
            </a:r>
            <a:r>
              <a:rPr lang="en" sz="1200"/>
              <a:t> + </a:t>
            </a:r>
            <a:r>
              <a:rPr lang="en" sz="1200">
                <a:solidFill>
                  <a:srgbClr val="B45F06"/>
                </a:solidFill>
              </a:rPr>
              <a:t>orig[i] </a:t>
            </a:r>
            <a:endParaRPr sz="1200">
              <a:solidFill>
                <a:srgbClr val="B45F06"/>
              </a:solidFill>
            </a:endParaRPr>
          </a:p>
          <a:p>
            <a:pPr indent="0" lvl="0" marL="0" rtl="0" algn="l">
              <a:spcBef>
                <a:spcPts val="1200"/>
              </a:spcBef>
              <a:spcAft>
                <a:spcPts val="0"/>
              </a:spcAft>
              <a:buNone/>
            </a:pPr>
            <a:r>
              <a:rPr lang="en" sz="1200"/>
              <a:t>Since PSA[i-1] = </a:t>
            </a:r>
            <a:r>
              <a:rPr lang="en" sz="1200">
                <a:solidFill>
                  <a:srgbClr val="38761D"/>
                </a:solidFill>
              </a:rPr>
              <a:t>orig[1] + orig[2] + … + orig[i-1] </a:t>
            </a:r>
            <a:endParaRPr sz="1200">
              <a:solidFill>
                <a:srgbClr val="38761D"/>
              </a:solidFill>
            </a:endParaRPr>
          </a:p>
          <a:p>
            <a:pPr indent="0" lvl="0" marL="0" rtl="0" algn="l">
              <a:spcBef>
                <a:spcPts val="1200"/>
              </a:spcBef>
              <a:spcAft>
                <a:spcPts val="0"/>
              </a:spcAft>
              <a:buNone/>
            </a:pPr>
            <a:r>
              <a:rPr lang="en" sz="1200"/>
              <a:t>Then PSA[i] = </a:t>
            </a:r>
            <a:r>
              <a:rPr lang="en" sz="1200">
                <a:solidFill>
                  <a:srgbClr val="38761D"/>
                </a:solidFill>
              </a:rPr>
              <a:t>orig[1] + orig[2] + … + orig[i-1] </a:t>
            </a:r>
            <a:r>
              <a:rPr lang="en" sz="1200">
                <a:solidFill>
                  <a:srgbClr val="000000"/>
                </a:solidFill>
              </a:rPr>
              <a:t>+ </a:t>
            </a:r>
            <a:r>
              <a:rPr lang="en" sz="1200">
                <a:solidFill>
                  <a:srgbClr val="B45F06"/>
                </a:solidFill>
              </a:rPr>
              <a:t>orig[i] </a:t>
            </a:r>
            <a:endParaRPr sz="1200">
              <a:solidFill>
                <a:srgbClr val="B45F06"/>
              </a:solidFill>
            </a:endParaRPr>
          </a:p>
          <a:p>
            <a:pPr indent="0" lvl="0" marL="0" rtl="0" algn="l">
              <a:spcBef>
                <a:spcPts val="1200"/>
              </a:spcBef>
              <a:spcAft>
                <a:spcPts val="1200"/>
              </a:spcAft>
              <a:buNone/>
            </a:pPr>
            <a:r>
              <a:rPr lang="en" sz="1200">
                <a:solidFill>
                  <a:srgbClr val="000000"/>
                </a:solidFill>
              </a:rPr>
              <a:t>Also note that your original array and prefix sum array should be 1-indexed, meaning that the array starts at index 1. This is to avoid PSA[i-1] being a negative index. </a:t>
            </a:r>
            <a:endParaRPr sz="12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3280800" y="205825"/>
            <a:ext cx="2582400" cy="48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t>Template PSA Code</a:t>
            </a:r>
            <a:endParaRPr sz="2200"/>
          </a:p>
        </p:txBody>
      </p:sp>
      <p:sp>
        <p:nvSpPr>
          <p:cNvPr id="261" name="Google Shape;261;p37"/>
          <p:cNvSpPr/>
          <p:nvPr/>
        </p:nvSpPr>
        <p:spPr>
          <a:xfrm>
            <a:off x="358950" y="972125"/>
            <a:ext cx="1313100" cy="48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7"/>
          <p:cNvSpPr txBox="1"/>
          <p:nvPr/>
        </p:nvSpPr>
        <p:spPr>
          <a:xfrm>
            <a:off x="306125" y="1212550"/>
            <a:ext cx="4414500" cy="332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n=</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orig=[</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1-indexed, add element at start of array</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(n):</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orig.append(</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PSA=[</a:t>
            </a:r>
            <a:r>
              <a:rPr lang="en" sz="900">
                <a:solidFill>
                  <a:srgbClr val="C53929"/>
                </a:solidFill>
                <a:latin typeface="Roboto Mono"/>
                <a:ea typeface="Roboto Mono"/>
                <a:cs typeface="Roboto Mono"/>
                <a:sym typeface="Roboto Mono"/>
              </a:rPr>
              <a:t>0</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n+</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PSA.append(PSA[i-</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 orig[i])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 i </a:t>
            </a:r>
            <a:r>
              <a:rPr lang="en" sz="900">
                <a:solidFill>
                  <a:srgbClr val="3F51B5"/>
                </a:solidFill>
                <a:latin typeface="Roboto Mono"/>
                <a:ea typeface="Roboto Mono"/>
                <a:cs typeface="Roboto Mono"/>
                <a:sym typeface="Roboto Mono"/>
              </a:rPr>
              <a:t>in</a:t>
            </a:r>
            <a:r>
              <a:rPr lang="en" sz="900">
                <a:solidFill>
                  <a:srgbClr val="37474F"/>
                </a:solidFill>
                <a:latin typeface="Roboto Mono"/>
                <a:ea typeface="Roboto Mono"/>
                <a:cs typeface="Roboto Mono"/>
                <a:sym typeface="Roboto Mono"/>
              </a:rPr>
              <a:t> </a:t>
            </a:r>
            <a:r>
              <a:rPr lang="en" sz="900">
                <a:solidFill>
                  <a:srgbClr val="9C27B0"/>
                </a:solidFill>
                <a:latin typeface="Roboto Mono"/>
                <a:ea typeface="Roboto Mono"/>
                <a:cs typeface="Roboto Mono"/>
                <a:sym typeface="Roboto Mono"/>
              </a:rPr>
              <a:t>range</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loop through each query</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a,b=</a:t>
            </a:r>
            <a:r>
              <a:rPr lang="en" sz="900">
                <a:solidFill>
                  <a:srgbClr val="9C27B0"/>
                </a:solidFill>
                <a:latin typeface="Roboto Mono"/>
                <a:ea typeface="Roboto Mono"/>
                <a:cs typeface="Roboto Mono"/>
                <a:sym typeface="Roboto Mono"/>
              </a:rPr>
              <a:t>map</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a:t>
            </a:r>
            <a:r>
              <a:rPr lang="en" sz="900">
                <a:solidFill>
                  <a:srgbClr val="9C27B0"/>
                </a:solidFill>
                <a:latin typeface="Roboto Mono"/>
                <a:ea typeface="Roboto Mono"/>
                <a:cs typeface="Roboto Mono"/>
                <a:sym typeface="Roboto Mono"/>
              </a:rPr>
              <a:t>input</a:t>
            </a:r>
            <a:r>
              <a:rPr lang="en" sz="900">
                <a:solidFill>
                  <a:srgbClr val="37474F"/>
                </a:solidFill>
                <a:latin typeface="Roboto Mono"/>
                <a:ea typeface="Roboto Mono"/>
                <a:cs typeface="Roboto Mono"/>
                <a:sym typeface="Roboto Mono"/>
              </a:rPr>
              <a:t>().split())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add one since queries are 0-indexed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b+=</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a:t>
            </a:r>
            <a:r>
              <a:rPr lang="en" sz="900">
                <a:solidFill>
                  <a:srgbClr val="D81B60"/>
                </a:solidFill>
                <a:latin typeface="Roboto Mono"/>
                <a:ea typeface="Roboto Mono"/>
                <a:cs typeface="Roboto Mono"/>
                <a:sym typeface="Roboto Mono"/>
              </a:rPr>
              <a:t># but PSA should be 1 indexed</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print</a:t>
            </a:r>
            <a:r>
              <a:rPr lang="en" sz="900">
                <a:solidFill>
                  <a:srgbClr val="37474F"/>
                </a:solidFill>
                <a:latin typeface="Roboto Mono"/>
                <a:ea typeface="Roboto Mono"/>
                <a:cs typeface="Roboto Mono"/>
                <a:sym typeface="Roboto Mono"/>
              </a:rPr>
              <a:t>(PSA[b]-PSA[a-</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700">
              <a:solidFill>
                <a:srgbClr val="37474F"/>
              </a:solidFill>
              <a:latin typeface="Roboto Mono"/>
              <a:ea typeface="Roboto Mono"/>
              <a:cs typeface="Roboto Mono"/>
              <a:sym typeface="Roboto Mono"/>
            </a:endParaRPr>
          </a:p>
          <a:p>
            <a:pPr indent="0" lvl="0" marL="0" rtl="0" algn="l">
              <a:lnSpc>
                <a:spcPct val="115000"/>
              </a:lnSpc>
              <a:spcBef>
                <a:spcPts val="0"/>
              </a:spcBef>
              <a:spcAft>
                <a:spcPts val="1600"/>
              </a:spcAft>
              <a:buNone/>
            </a:pPr>
            <a:r>
              <a:t/>
            </a:r>
            <a:endParaRPr sz="1200">
              <a:solidFill>
                <a:schemeClr val="dk2"/>
              </a:solidFill>
              <a:latin typeface="Source Code Pro"/>
              <a:ea typeface="Source Code Pro"/>
              <a:cs typeface="Source Code Pro"/>
              <a:sym typeface="Source Code Pro"/>
            </a:endParaRPr>
          </a:p>
        </p:txBody>
      </p:sp>
      <p:sp>
        <p:nvSpPr>
          <p:cNvPr id="263" name="Google Shape;263;p37"/>
          <p:cNvSpPr txBox="1"/>
          <p:nvPr/>
        </p:nvSpPr>
        <p:spPr>
          <a:xfrm>
            <a:off x="1720825" y="835900"/>
            <a:ext cx="9504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PYTHON</a:t>
            </a:r>
            <a:endParaRPr>
              <a:latin typeface="Source Code Pro"/>
              <a:ea typeface="Source Code Pro"/>
              <a:cs typeface="Source Code Pro"/>
              <a:sym typeface="Source Code Pro"/>
            </a:endParaRPr>
          </a:p>
        </p:txBody>
      </p:sp>
      <p:sp>
        <p:nvSpPr>
          <p:cNvPr id="264" name="Google Shape;264;p37"/>
          <p:cNvSpPr txBox="1"/>
          <p:nvPr/>
        </p:nvSpPr>
        <p:spPr>
          <a:xfrm>
            <a:off x="6508825" y="817750"/>
            <a:ext cx="580200" cy="3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CPP</a:t>
            </a:r>
            <a:endParaRPr>
              <a:latin typeface="Source Code Pro"/>
              <a:ea typeface="Source Code Pro"/>
              <a:cs typeface="Source Code Pro"/>
              <a:sym typeface="Source Code Pro"/>
            </a:endParaRPr>
          </a:p>
        </p:txBody>
      </p:sp>
      <p:sp>
        <p:nvSpPr>
          <p:cNvPr id="265" name="Google Shape;265;p37"/>
          <p:cNvSpPr txBox="1"/>
          <p:nvPr/>
        </p:nvSpPr>
        <p:spPr>
          <a:xfrm>
            <a:off x="4956325" y="1107250"/>
            <a:ext cx="4248300" cy="31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#include </a:t>
            </a:r>
            <a:r>
              <a:rPr lang="en" sz="900">
                <a:solidFill>
                  <a:srgbClr val="388E3C"/>
                </a:solidFill>
                <a:latin typeface="Roboto Mono"/>
                <a:ea typeface="Roboto Mono"/>
                <a:cs typeface="Roboto Mono"/>
                <a:sym typeface="Roboto Mono"/>
              </a:rPr>
              <a:t>&lt;bits/stdc++.h&gt;</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using</a:t>
            </a: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namespace</a:t>
            </a:r>
            <a:r>
              <a:rPr lang="en" sz="900">
                <a:solidFill>
                  <a:srgbClr val="37474F"/>
                </a:solidFill>
                <a:latin typeface="Roboto Mono"/>
                <a:ea typeface="Roboto Mono"/>
                <a:cs typeface="Roboto Mono"/>
                <a:sym typeface="Roboto Mono"/>
              </a:rPr>
              <a:t> std;</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orig[</a:t>
            </a:r>
            <a:r>
              <a:rPr lang="en" sz="900">
                <a:solidFill>
                  <a:srgbClr val="C53929"/>
                </a:solidFill>
                <a:latin typeface="Roboto Mono"/>
                <a:ea typeface="Roboto Mono"/>
                <a:cs typeface="Roboto Mono"/>
                <a:sym typeface="Roboto Mono"/>
              </a:rPr>
              <a:t>1000005</a:t>
            </a:r>
            <a:r>
              <a:rPr lang="en" sz="900">
                <a:solidFill>
                  <a:srgbClr val="37474F"/>
                </a:solidFill>
                <a:latin typeface="Roboto Mono"/>
                <a:ea typeface="Roboto Mono"/>
                <a:cs typeface="Roboto Mono"/>
                <a:sym typeface="Roboto Mono"/>
              </a:rPr>
              <a:t>], PSA[</a:t>
            </a:r>
            <a:r>
              <a:rPr lang="en" sz="900">
                <a:solidFill>
                  <a:srgbClr val="C53929"/>
                </a:solidFill>
                <a:latin typeface="Roboto Mono"/>
                <a:ea typeface="Roboto Mono"/>
                <a:cs typeface="Roboto Mono"/>
                <a:sym typeface="Roboto Mono"/>
              </a:rPr>
              <a:t>1000005</a:t>
            </a:r>
            <a:r>
              <a:rPr lang="en" sz="900">
                <a:solidFill>
                  <a:srgbClr val="37474F"/>
                </a:solidFill>
                <a:latin typeface="Roboto Mono"/>
                <a:ea typeface="Roboto Mono"/>
                <a:cs typeface="Roboto Mono"/>
                <a:sym typeface="Roboto Mono"/>
              </a:rPr>
              <a:t>], N, Q, a, b;</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main()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cin &gt;&gt; N;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i =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i &lt;= N; 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cin &gt;&gt; orig[i];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i =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i &lt;= N; 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PSA[i] = PSA[i-</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 orig[i];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cin &gt;&gt; Q;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for</a:t>
            </a:r>
            <a:r>
              <a:rPr lang="en" sz="900">
                <a:solidFill>
                  <a:srgbClr val="37474F"/>
                </a:solidFill>
                <a:latin typeface="Roboto Mono"/>
                <a:ea typeface="Roboto Mono"/>
                <a:cs typeface="Roboto Mono"/>
                <a:sym typeface="Roboto Mono"/>
              </a:rPr>
              <a:t>(</a:t>
            </a:r>
            <a:r>
              <a:rPr lang="en" sz="900">
                <a:solidFill>
                  <a:srgbClr val="3F51B5"/>
                </a:solidFill>
                <a:latin typeface="Roboto Mono"/>
                <a:ea typeface="Roboto Mono"/>
                <a:cs typeface="Roboto Mono"/>
                <a:sym typeface="Roboto Mono"/>
              </a:rPr>
              <a:t>int</a:t>
            </a:r>
            <a:r>
              <a:rPr lang="en" sz="900">
                <a:solidFill>
                  <a:srgbClr val="37474F"/>
                </a:solidFill>
                <a:latin typeface="Roboto Mono"/>
                <a:ea typeface="Roboto Mono"/>
                <a:cs typeface="Roboto Mono"/>
                <a:sym typeface="Roboto Mono"/>
              </a:rPr>
              <a:t> i = </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i &lt;= Q; i++)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cin &gt;&gt; a &gt;&gt; b;</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 </a:t>
            </a:r>
            <a:r>
              <a:rPr lang="en" sz="900">
                <a:solidFill>
                  <a:srgbClr val="D81B60"/>
                </a:solidFill>
                <a:latin typeface="Roboto Mono"/>
                <a:ea typeface="Roboto Mono"/>
                <a:cs typeface="Roboto Mono"/>
                <a:sym typeface="Roboto Mono"/>
              </a:rPr>
              <a:t>// add one since queries are 0-indexed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b++;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cout &lt;&lt; PSA[b] - PSA[a-</a:t>
            </a:r>
            <a:r>
              <a:rPr lang="en" sz="900">
                <a:solidFill>
                  <a:srgbClr val="C53929"/>
                </a:solidFill>
                <a:latin typeface="Roboto Mono"/>
                <a:ea typeface="Roboto Mono"/>
                <a:cs typeface="Roboto Mono"/>
                <a:sym typeface="Roboto Mono"/>
              </a:rPr>
              <a:t>1</a:t>
            </a:r>
            <a:r>
              <a:rPr lang="en" sz="900">
                <a:solidFill>
                  <a:srgbClr val="37474F"/>
                </a:solidFill>
                <a:latin typeface="Roboto Mono"/>
                <a:ea typeface="Roboto Mono"/>
                <a:cs typeface="Roboto Mono"/>
                <a:sym typeface="Roboto Mono"/>
              </a:rPr>
              <a:t>] &lt;&lt; </a:t>
            </a:r>
            <a:r>
              <a:rPr lang="en" sz="900">
                <a:solidFill>
                  <a:srgbClr val="388E3C"/>
                </a:solidFill>
                <a:latin typeface="Roboto Mono"/>
                <a:ea typeface="Roboto Mono"/>
                <a:cs typeface="Roboto Mono"/>
                <a:sym typeface="Roboto Mono"/>
              </a:rPr>
              <a:t>"\n"</a:t>
            </a: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F51B5"/>
              </a:solidFill>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 PSA problem</a:t>
            </a:r>
            <a:endParaRPr/>
          </a:p>
        </p:txBody>
      </p:sp>
      <p:sp>
        <p:nvSpPr>
          <p:cNvPr id="271" name="Google Shape;271;p38"/>
          <p:cNvSpPr txBox="1"/>
          <p:nvPr>
            <p:ph idx="1" type="body"/>
          </p:nvPr>
        </p:nvSpPr>
        <p:spPr>
          <a:xfrm>
            <a:off x="311700" y="1156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https://cses.fi/problemset/task/1646</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Ad-hoc problem</a:t>
            </a:r>
            <a:endParaRPr/>
          </a:p>
        </p:txBody>
      </p:sp>
      <p:sp>
        <p:nvSpPr>
          <p:cNvPr id="277" name="Google Shape;27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https://cses.fi/problemset/task/1094/</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83" name="Google Shape;283;p40"/>
          <p:cNvSpPr txBox="1"/>
          <p:nvPr>
            <p:ph idx="1" type="body"/>
          </p:nvPr>
        </p:nvSpPr>
        <p:spPr>
          <a:xfrm>
            <a:off x="240250" y="1101025"/>
            <a:ext cx="333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Notes:</a:t>
            </a:r>
            <a:endParaRPr/>
          </a:p>
          <a:p>
            <a:pPr indent="-342900" lvl="0" marL="457200" rtl="0" algn="l">
              <a:spcBef>
                <a:spcPts val="1200"/>
              </a:spcBef>
              <a:spcAft>
                <a:spcPts val="0"/>
              </a:spcAft>
              <a:buSzPts val="1800"/>
              <a:buChar char="-"/>
            </a:pPr>
            <a:r>
              <a:rPr lang="en"/>
              <a:t>Use long long to avoid overflow (won’t have this issue if you use Python)</a:t>
            </a:r>
            <a:endParaRPr/>
          </a:p>
        </p:txBody>
      </p:sp>
      <p:pic>
        <p:nvPicPr>
          <p:cNvPr id="284" name="Google Shape;284;p40"/>
          <p:cNvPicPr preferRelativeResize="0"/>
          <p:nvPr/>
        </p:nvPicPr>
        <p:blipFill>
          <a:blip r:embed="rId3">
            <a:alphaModFix/>
          </a:blip>
          <a:stretch>
            <a:fillRect/>
          </a:stretch>
        </p:blipFill>
        <p:spPr>
          <a:xfrm>
            <a:off x="4056075" y="1250550"/>
            <a:ext cx="5087925" cy="3299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a:t>
            </a:r>
            <a:endParaRPr/>
          </a:p>
        </p:txBody>
      </p:sp>
      <p:sp>
        <p:nvSpPr>
          <p:cNvPr id="290" name="Google Shape;29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https://usaco.guide/silver/prefix-sums?lang=cpp</a:t>
            </a:r>
            <a:endParaRPr/>
          </a:p>
          <a:p>
            <a:pPr indent="0" lvl="0" marL="0" rtl="0" algn="l">
              <a:spcBef>
                <a:spcPts val="1200"/>
              </a:spcBef>
              <a:spcAft>
                <a:spcPts val="0"/>
              </a:spcAft>
              <a:buNone/>
            </a:pPr>
            <a:r>
              <a:rPr lang="en" u="sng">
                <a:solidFill>
                  <a:schemeClr val="hlink"/>
                </a:solidFill>
                <a:hlinkClick r:id="rId4"/>
              </a:rPr>
              <a:t>https://usaco.guide/silver/binary-search?lang=cpp</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are already familiar with binary search/prefix sum arrays, you can try these problems (register for an account to submit if you don’t have one):</a:t>
            </a:r>
            <a:endParaRPr/>
          </a:p>
          <a:p>
            <a:pPr indent="0" lvl="0" marL="0" rtl="0" algn="l">
              <a:spcBef>
                <a:spcPts val="1200"/>
              </a:spcBef>
              <a:spcAft>
                <a:spcPts val="0"/>
              </a:spcAft>
              <a:buNone/>
            </a:pPr>
            <a:r>
              <a:rPr lang="en" u="sng">
                <a:solidFill>
                  <a:schemeClr val="hlink"/>
                </a:solidFill>
                <a:hlinkClick r:id="rId3"/>
              </a:rPr>
              <a:t>https://cses.fi/problemset/task/1094</a:t>
            </a:r>
            <a:r>
              <a:rPr lang="en"/>
              <a:t> (easy)</a:t>
            </a:r>
            <a:endParaRPr/>
          </a:p>
          <a:p>
            <a:pPr indent="0" lvl="0" marL="0" rtl="0" algn="l">
              <a:spcBef>
                <a:spcPts val="1200"/>
              </a:spcBef>
              <a:spcAft>
                <a:spcPts val="0"/>
              </a:spcAft>
              <a:buNone/>
            </a:pPr>
            <a:r>
              <a:rPr lang="en" u="sng">
                <a:solidFill>
                  <a:schemeClr val="hlink"/>
                </a:solidFill>
                <a:hlinkClick r:id="rId4"/>
              </a:rPr>
              <a:t>https://codeforces.com/contest/1526/problem/C2</a:t>
            </a:r>
            <a:r>
              <a:rPr lang="en"/>
              <a:t> (harder)</a:t>
            </a:r>
            <a:endParaRPr/>
          </a:p>
          <a:p>
            <a:pPr indent="0" lvl="0" marL="0" rtl="0" algn="l">
              <a:spcBef>
                <a:spcPts val="1200"/>
              </a:spcBef>
              <a:spcAft>
                <a:spcPts val="1200"/>
              </a:spcAft>
              <a:buNone/>
            </a:pPr>
            <a:r>
              <a:rPr lang="en" u="sng">
                <a:solidFill>
                  <a:schemeClr val="hlink"/>
                </a:solidFill>
                <a:hlinkClick r:id="rId5"/>
              </a:rPr>
              <a:t>https://codeforces.com/contest/1348/problem/D</a:t>
            </a:r>
            <a:r>
              <a:rPr lang="en"/>
              <a:t> (harder)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Hackerrank</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you are still new to coding, you can try some beginner challenges:</a:t>
            </a:r>
            <a:endParaRPr/>
          </a:p>
          <a:p>
            <a:pPr indent="0" lvl="0" marL="0" rtl="0" algn="l">
              <a:spcBef>
                <a:spcPts val="1200"/>
              </a:spcBef>
              <a:spcAft>
                <a:spcPts val="0"/>
              </a:spcAft>
              <a:buNone/>
            </a:pPr>
            <a:r>
              <a:rPr lang="en" u="sng">
                <a:solidFill>
                  <a:schemeClr val="hlink"/>
                </a:solidFill>
                <a:hlinkClick r:id="rId3"/>
              </a:rPr>
              <a:t>https://www.hackerrank.com/domains/python?filters%5Bdifficulty%5D%5B%5D=easy</a:t>
            </a:r>
            <a:r>
              <a:rPr lang="en"/>
              <a:t>  (Python)</a:t>
            </a:r>
            <a:endParaRPr/>
          </a:p>
          <a:p>
            <a:pPr indent="0" lvl="0" marL="0" rtl="0" algn="l">
              <a:spcBef>
                <a:spcPts val="1200"/>
              </a:spcBef>
              <a:spcAft>
                <a:spcPts val="0"/>
              </a:spcAft>
              <a:buNone/>
            </a:pPr>
            <a:r>
              <a:rPr lang="en"/>
              <a:t>You can Google how to set up Python, or use an online workspace like CSAcademy IDE.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Higher-lower game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the following:</a:t>
            </a:r>
            <a:endParaRPr/>
          </a:p>
          <a:p>
            <a:pPr indent="0" lvl="0" marL="0" rtl="0" algn="l">
              <a:spcBef>
                <a:spcPts val="1200"/>
              </a:spcBef>
              <a:spcAft>
                <a:spcPts val="0"/>
              </a:spcAft>
              <a:buNone/>
            </a:pPr>
            <a:r>
              <a:rPr lang="en"/>
              <a:t>I’ve picked a random number between 1 and 100, and you can repeatedly guess the number. Upon guessing, I’ll tell you if my number is higher or lower. How would you play this game to get the number in as few guesses as </a:t>
            </a:r>
            <a:r>
              <a:rPr lang="en"/>
              <a:t>possible</a:t>
            </a:r>
            <a:r>
              <a:rPr lang="en"/>
              <a:t>? </a:t>
            </a:r>
            <a:endParaRPr/>
          </a:p>
          <a:p>
            <a:pPr indent="0" lvl="0" marL="0" rtl="0" algn="l">
              <a:spcBef>
                <a:spcPts val="1200"/>
              </a:spcBef>
              <a:spcAft>
                <a:spcPts val="0"/>
              </a:spcAft>
              <a:buNone/>
            </a:pPr>
            <a:r>
              <a:rPr lang="en"/>
              <a:t>Questions:</a:t>
            </a:r>
            <a:endParaRPr/>
          </a:p>
          <a:p>
            <a:pPr indent="-342900" lvl="0" marL="457200" rtl="0" algn="l">
              <a:spcBef>
                <a:spcPts val="1200"/>
              </a:spcBef>
              <a:spcAft>
                <a:spcPts val="0"/>
              </a:spcAft>
              <a:buSzPts val="1800"/>
              <a:buChar char="-"/>
            </a:pPr>
            <a:r>
              <a:rPr lang="en"/>
              <a:t>What number would you initially guess?</a:t>
            </a:r>
            <a:endParaRPr/>
          </a:p>
          <a:p>
            <a:pPr indent="-342900" lvl="0" marL="457200" rtl="0" algn="l">
              <a:spcBef>
                <a:spcPts val="0"/>
              </a:spcBef>
              <a:spcAft>
                <a:spcPts val="0"/>
              </a:spcAft>
              <a:buSzPts val="1800"/>
              <a:buChar char="-"/>
            </a:pPr>
            <a:r>
              <a:rPr lang="en"/>
              <a:t>Immediately after you guess the first number, what number would you guess next if i said my number was higher?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t>
            </a:r>
            <a:endParaRPr/>
          </a:p>
        </p:txBody>
      </p:sp>
      <p:sp>
        <p:nvSpPr>
          <p:cNvPr id="89" name="Google Shape;89;p18"/>
          <p:cNvSpPr txBox="1"/>
          <p:nvPr>
            <p:ph idx="1" type="body"/>
          </p:nvPr>
        </p:nvSpPr>
        <p:spPr>
          <a:xfrm>
            <a:off x="311700" y="1152475"/>
            <a:ext cx="8520600" cy="37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the following:</a:t>
            </a:r>
            <a:endParaRPr/>
          </a:p>
          <a:p>
            <a:pPr indent="0" lvl="0" marL="0" rtl="0" algn="l">
              <a:spcBef>
                <a:spcPts val="1200"/>
              </a:spcBef>
              <a:spcAft>
                <a:spcPts val="0"/>
              </a:spcAft>
              <a:buNone/>
            </a:pPr>
            <a:r>
              <a:rPr lang="en"/>
              <a:t>Given a </a:t>
            </a:r>
            <a:r>
              <a:rPr b="1" lang="en"/>
              <a:t>sorted </a:t>
            </a:r>
            <a:r>
              <a:rPr lang="en"/>
              <a:t>array*, find the largest element smaller than K. </a:t>
            </a:r>
            <a:endParaRPr/>
          </a:p>
          <a:p>
            <a:pPr indent="0" lvl="0" marL="0" rtl="0" algn="l">
              <a:spcBef>
                <a:spcPts val="1200"/>
              </a:spcBef>
              <a:spcAft>
                <a:spcPts val="0"/>
              </a:spcAft>
              <a:buNone/>
            </a:pPr>
            <a:r>
              <a:rPr lang="en"/>
              <a:t>A = [1, 2, 2, 3, 3, 4, 5, 6, 7] </a:t>
            </a:r>
            <a:endParaRPr/>
          </a:p>
          <a:p>
            <a:pPr indent="0" lvl="0" marL="0" rtl="0" algn="l">
              <a:spcBef>
                <a:spcPts val="1200"/>
              </a:spcBef>
              <a:spcAft>
                <a:spcPts val="0"/>
              </a:spcAft>
              <a:buNone/>
            </a:pPr>
            <a:r>
              <a:rPr lang="en"/>
              <a:t>Example: If K = 5, we want our program to output 4.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*array = ordered list of elements. You can access elements using 0-based indexes, for example in the above array A, A[0] = 1, A[1] = 2, A[2] = 2, A[3] = 3, and so 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solution (Brute force)</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Loop through the elements, maintaining a variable </a:t>
            </a:r>
            <a:r>
              <a:rPr b="1" lang="en"/>
              <a:t>ans</a:t>
            </a:r>
            <a:r>
              <a:rPr lang="en"/>
              <a:t>(for answer)</a:t>
            </a:r>
            <a:r>
              <a:rPr lang="en"/>
              <a:t>. </a:t>
            </a:r>
            <a:r>
              <a:rPr lang="en"/>
              <a:t>Update our variable if a[i] &gt; ans and a[i] &lt; K. At the end, return </a:t>
            </a:r>
            <a:r>
              <a:rPr b="1" lang="en"/>
              <a:t>ans</a:t>
            </a:r>
            <a:r>
              <a:rPr lang="en"/>
              <a:t>. </a:t>
            </a:r>
            <a:endParaRPr/>
          </a:p>
          <a:p>
            <a:pPr indent="0" lvl="0" marL="0" rtl="0" algn="l">
              <a:spcBef>
                <a:spcPts val="1200"/>
              </a:spcBef>
              <a:spcAft>
                <a:spcPts val="0"/>
              </a:spcAft>
              <a:buNone/>
            </a:pPr>
            <a:r>
              <a:rPr lang="en"/>
              <a:t>Time complexity: O(N)</a:t>
            </a:r>
            <a:endParaRPr/>
          </a:p>
          <a:p>
            <a:pPr indent="0" lvl="0" marL="0" rtl="0" algn="l">
              <a:spcBef>
                <a:spcPts val="1200"/>
              </a:spcBef>
              <a:spcAft>
                <a:spcPts val="1200"/>
              </a:spcAft>
              <a:buNone/>
            </a:pPr>
            <a:r>
              <a:rPr b="1" lang="en"/>
              <a:t>Can we do better?</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Searching</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idea of binary searching is that since the array is sorted, all elements to the left of an index are either smaller or equal to the element at the current index, and all the elements to the right are either greater or equal to the element at the current index. </a:t>
            </a:r>
            <a:endParaRPr/>
          </a:p>
          <a:p>
            <a:pPr indent="0" lvl="0" marL="0" rtl="0" algn="l">
              <a:spcBef>
                <a:spcPts val="1200"/>
              </a:spcBef>
              <a:spcAft>
                <a:spcPts val="0"/>
              </a:spcAft>
              <a:buNone/>
            </a:pPr>
            <a:r>
              <a:rPr lang="en"/>
              <a:t>More formally,</a:t>
            </a:r>
            <a:r>
              <a:rPr lang="en"/>
              <a:t> arr[i-1] &lt;= arr[i] &lt;= arr[i+1] for all indices i in the array. </a:t>
            </a:r>
            <a:endParaRPr/>
          </a:p>
          <a:p>
            <a:pPr indent="0" lvl="0" marL="0" rtl="0" algn="l">
              <a:spcBef>
                <a:spcPts val="1200"/>
              </a:spcBef>
              <a:spcAft>
                <a:spcPts val="1200"/>
              </a:spcAft>
              <a:buNone/>
            </a:pPr>
            <a:r>
              <a:rPr lang="en"/>
              <a:t>Binary searching only works on </a:t>
            </a:r>
            <a:r>
              <a:rPr b="1" lang="en"/>
              <a:t>sorted</a:t>
            </a:r>
            <a:r>
              <a:rPr lang="en"/>
              <a:t> arrays.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Searching Implementation</a:t>
            </a:r>
            <a:endParaRPr/>
          </a:p>
        </p:txBody>
      </p:sp>
      <p:sp>
        <p:nvSpPr>
          <p:cNvPr id="107" name="Google Shape;107;p21"/>
          <p:cNvSpPr txBox="1"/>
          <p:nvPr>
            <p:ph idx="1" type="body"/>
          </p:nvPr>
        </p:nvSpPr>
        <p:spPr>
          <a:xfrm>
            <a:off x="311700" y="1078450"/>
            <a:ext cx="8520600" cy="379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essentially create a subarray where the answer is, which is represented by two indices. One index is our left endpoint (L), and one index is our right endpoint (R). The subarray is then arr[L], arr[L+1], arr[L+2] … arr[R-1], arr[R]. </a:t>
            </a:r>
            <a:endParaRPr/>
          </a:p>
          <a:p>
            <a:pPr indent="0" lvl="0" marL="0" rtl="0" algn="l">
              <a:spcBef>
                <a:spcPts val="1200"/>
              </a:spcBef>
              <a:spcAft>
                <a:spcPts val="0"/>
              </a:spcAft>
              <a:buNone/>
            </a:pPr>
            <a:r>
              <a:rPr lang="en"/>
              <a:t>We then check the middle element (arr[mid]) of this subarray.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can test our middle element on our condition, and then we can either move to the right subarray (</a:t>
            </a:r>
            <a:r>
              <a:rPr lang="en">
                <a:solidFill>
                  <a:srgbClr val="E06666"/>
                </a:solidFill>
              </a:rPr>
              <a:t>red</a:t>
            </a:r>
            <a:r>
              <a:rPr lang="en"/>
              <a:t>) or the left subarray (</a:t>
            </a:r>
            <a:r>
              <a:rPr lang="en">
                <a:solidFill>
                  <a:srgbClr val="6D9EEB"/>
                </a:solidFill>
              </a:rPr>
              <a:t>blue</a:t>
            </a:r>
            <a:r>
              <a:rPr lang="en"/>
              <a:t>) accordingly. </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graphicFrame>
        <p:nvGraphicFramePr>
          <p:cNvPr id="108" name="Google Shape;108;p21"/>
          <p:cNvGraphicFramePr/>
          <p:nvPr/>
        </p:nvGraphicFramePr>
        <p:xfrm>
          <a:off x="412275" y="2544500"/>
          <a:ext cx="3000000" cy="3000000"/>
        </p:xfrm>
        <a:graphic>
          <a:graphicData uri="http://schemas.openxmlformats.org/drawingml/2006/table">
            <a:tbl>
              <a:tblPr>
                <a:noFill/>
                <a:tableStyleId>{D831C755-AFCE-4A0F-96CC-C77100722742}</a:tableStyleId>
              </a:tblPr>
              <a:tblGrid>
                <a:gridCol w="3557625"/>
                <a:gridCol w="1248600"/>
                <a:gridCol w="3513225"/>
              </a:tblGrid>
              <a:tr h="396200">
                <a:tc>
                  <a:txBody>
                    <a:bodyPr/>
                    <a:lstStyle/>
                    <a:p>
                      <a:pPr indent="0" lvl="0" marL="0" rtl="0" algn="ctr">
                        <a:spcBef>
                          <a:spcPts val="0"/>
                        </a:spcBef>
                        <a:spcAft>
                          <a:spcPts val="0"/>
                        </a:spcAft>
                        <a:buNone/>
                      </a:pPr>
                      <a:r>
                        <a:rPr lang="en"/>
                        <a:t>&lt;= arr[mid]</a:t>
                      </a:r>
                      <a:endParaRPr/>
                    </a:p>
                  </a:txBody>
                  <a:tcPr marT="91425" marB="91425" marR="91425" marL="91425">
                    <a:solidFill>
                      <a:srgbClr val="6D9EEB"/>
                    </a:solidFill>
                  </a:tcPr>
                </a:tc>
                <a:tc>
                  <a:txBody>
                    <a:bodyPr/>
                    <a:lstStyle/>
                    <a:p>
                      <a:pPr indent="0" lvl="0" marL="0" rtl="0" algn="ctr">
                        <a:spcBef>
                          <a:spcPts val="0"/>
                        </a:spcBef>
                        <a:spcAft>
                          <a:spcPts val="0"/>
                        </a:spcAft>
                        <a:buNone/>
                      </a:pPr>
                      <a:r>
                        <a:rPr lang="en"/>
                        <a:t>arr[mid]</a:t>
                      </a:r>
                      <a:endParaRPr/>
                    </a:p>
                  </a:txBody>
                  <a:tcPr marT="91425" marB="91425" marR="91425" marL="91425">
                    <a:solidFill>
                      <a:srgbClr val="D9D9D9"/>
                    </a:solidFill>
                  </a:tcPr>
                </a:tc>
                <a:tc>
                  <a:txBody>
                    <a:bodyPr/>
                    <a:lstStyle/>
                    <a:p>
                      <a:pPr indent="0" lvl="0" marL="0" rtl="0" algn="ctr">
                        <a:spcBef>
                          <a:spcPts val="0"/>
                        </a:spcBef>
                        <a:spcAft>
                          <a:spcPts val="0"/>
                        </a:spcAft>
                        <a:buNone/>
                      </a:pPr>
                      <a:r>
                        <a:rPr lang="en"/>
                        <a:t>&gt;= arr[mid]</a:t>
                      </a:r>
                      <a:endParaRPr/>
                    </a:p>
                  </a:txBody>
                  <a:tcPr marT="91425" marB="91425" marR="91425" marL="91425">
                    <a:solidFill>
                      <a:srgbClr val="E06666"/>
                    </a:solidFill>
                  </a:tcPr>
                </a:tc>
              </a:tr>
            </a:tbl>
          </a:graphicData>
        </a:graphic>
      </p:graphicFrame>
      <p:sp>
        <p:nvSpPr>
          <p:cNvPr id="109" name="Google Shape;109;p21"/>
          <p:cNvSpPr txBox="1"/>
          <p:nvPr/>
        </p:nvSpPr>
        <p:spPr>
          <a:xfrm>
            <a:off x="311700" y="3046700"/>
            <a:ext cx="3027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L</a:t>
            </a:r>
            <a:endParaRPr>
              <a:latin typeface="Proxima Nova"/>
              <a:ea typeface="Proxima Nova"/>
              <a:cs typeface="Proxima Nova"/>
              <a:sym typeface="Proxima Nova"/>
            </a:endParaRPr>
          </a:p>
        </p:txBody>
      </p:sp>
      <p:sp>
        <p:nvSpPr>
          <p:cNvPr id="110" name="Google Shape;110;p21"/>
          <p:cNvSpPr txBox="1"/>
          <p:nvPr/>
        </p:nvSpPr>
        <p:spPr>
          <a:xfrm>
            <a:off x="8529600" y="3046700"/>
            <a:ext cx="3027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a:t>
            </a:r>
            <a:endParaRPr>
              <a:latin typeface="Proxima Nova"/>
              <a:ea typeface="Proxima Nova"/>
              <a:cs typeface="Proxima Nova"/>
              <a:sym typeface="Proxima Nova"/>
            </a:endParaRPr>
          </a:p>
        </p:txBody>
      </p:sp>
      <p:sp>
        <p:nvSpPr>
          <p:cNvPr id="111" name="Google Shape;111;p21"/>
          <p:cNvSpPr txBox="1"/>
          <p:nvPr/>
        </p:nvSpPr>
        <p:spPr>
          <a:xfrm>
            <a:off x="4155000" y="3046700"/>
            <a:ext cx="834000" cy="34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Mid</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