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3828A3-DD62-43F2-BF71-D43E11EB5523}">
  <a:tblStyle styleId="{0C3828A3-DD62-43F2-BF71-D43E11EB55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4.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6.xml"/><Relationship Id="rId44" Type="http://schemas.openxmlformats.org/officeDocument/2006/relationships/font" Target="fonts/SourceSansPro-boldItalic.fntdata"/><Relationship Id="rId21" Type="http://schemas.openxmlformats.org/officeDocument/2006/relationships/slide" Target="slides/slide15.xml"/><Relationship Id="rId43" Type="http://schemas.openxmlformats.org/officeDocument/2006/relationships/font" Target="fonts/SourceSansPr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italic.fntdata"/><Relationship Id="rId16" Type="http://schemas.openxmlformats.org/officeDocument/2006/relationships/slide" Target="slides/slide10.xml"/><Relationship Id="rId38" Type="http://schemas.openxmlformats.org/officeDocument/2006/relationships/font" Target="fonts/Raleway-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fcf29b2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fcf29b2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fcf29b29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fcf29b29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fcf29b29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fcf29b29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cf29b29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fcf29b2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cf29b2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fcf29b2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fcf29b29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fcf29b2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fcf29b29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fcf29b29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cf29b2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cf29b2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fcf29b2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fcf29b2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fcf29b29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fcf29b29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d188e98ad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d188e98ad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fcf29b29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fcf29b29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fcf29b29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fcf29b29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fcf29b29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fcf29b29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fcf29b29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fcf29b29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fcf29b29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fcf29b29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fcf29b29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fcf29b29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fcf29b2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fcf29b2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cf29b29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fcf29b29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fee5a71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fee5a71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fee5a7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fee5a7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fcf29b29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fcf29b2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ee5a714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fee5a714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fcf29b2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fcf29b2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cf29b29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fcf29b29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fcf29b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fcf29b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fcf29b29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fcf29b29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cf29b2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cf29b2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fcf29b29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fcf29b2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usaco.guide/silver/prefix-sums?lang=cpp" TargetMode="External"/><Relationship Id="rId4" Type="http://schemas.openxmlformats.org/officeDocument/2006/relationships/hyperlink" Target="https://codeforces.com/blog/entry/7876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st.github.com/pidddgy/4af306f8c0b85b1b435f0e4762718ef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codeforces.com/problemset/problem/4/A" TargetMode="External"/><Relationship Id="rId4" Type="http://schemas.openxmlformats.org/officeDocument/2006/relationships/hyperlink" Target="https://codeforces.com/problemset/problem/637/A" TargetMode="External"/><Relationship Id="rId9" Type="http://schemas.openxmlformats.org/officeDocument/2006/relationships/hyperlink" Target="https://codeforces.com/problemset/problem/923/B" TargetMode="External"/><Relationship Id="rId5" Type="http://schemas.openxmlformats.org/officeDocument/2006/relationships/hyperlink" Target="https://codeforces.com/problemset/problem/1393/B" TargetMode="External"/><Relationship Id="rId6" Type="http://schemas.openxmlformats.org/officeDocument/2006/relationships/hyperlink" Target="https://codeforces.com/problemset/problem/816/B" TargetMode="External"/><Relationship Id="rId7" Type="http://schemas.openxmlformats.org/officeDocument/2006/relationships/hyperlink" Target="https://codeforces.com/problemset/problem/1352/G" TargetMode="External"/><Relationship Id="rId8" Type="http://schemas.openxmlformats.org/officeDocument/2006/relationships/hyperlink" Target="https://codeforces.com/problemset/problem/1512/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Contest take up</a:t>
            </a:r>
            <a:endParaRPr sz="5000"/>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[5/14/2021]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B solution</a:t>
            </a:r>
            <a:endParaRPr/>
          </a:p>
        </p:txBody>
      </p:sp>
      <p:sp>
        <p:nvSpPr>
          <p:cNvPr id="115" name="Google Shape;115;p22"/>
          <p:cNvSpPr txBox="1"/>
          <p:nvPr>
            <p:ph idx="1" type="body"/>
          </p:nvPr>
        </p:nvSpPr>
        <p:spPr>
          <a:xfrm>
            <a:off x="311700" y="1152475"/>
            <a:ext cx="534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problem mostly tested knowledge of frequency arrays and for loops. Iterate over the array, keeping track of how often each element appears, and update the total maximum if we have a </a:t>
            </a:r>
            <a:r>
              <a:rPr b="1" lang="en"/>
              <a:t>strictly better</a:t>
            </a:r>
            <a:r>
              <a:rPr lang="en"/>
              <a:t> number. </a:t>
            </a:r>
            <a:endParaRPr/>
          </a:p>
        </p:txBody>
      </p:sp>
      <p:pic>
        <p:nvPicPr>
          <p:cNvPr id="116" name="Google Shape;116;p22"/>
          <p:cNvPicPr preferRelativeResize="0"/>
          <p:nvPr/>
        </p:nvPicPr>
        <p:blipFill>
          <a:blip r:embed="rId3">
            <a:alphaModFix/>
          </a:blip>
          <a:stretch>
            <a:fillRect/>
          </a:stretch>
        </p:blipFill>
        <p:spPr>
          <a:xfrm>
            <a:off x="5684175" y="948325"/>
            <a:ext cx="3184800" cy="33950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C</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311688" y="1152475"/>
            <a:ext cx="7781925" cy="377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C(cont’d)</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311702" y="1152475"/>
            <a:ext cx="5313325" cy="371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C Solution</a:t>
            </a:r>
            <a:endParaRPr/>
          </a:p>
        </p:txBody>
      </p:sp>
      <p:sp>
        <p:nvSpPr>
          <p:cNvPr id="141" name="Google Shape;141;p26"/>
          <p:cNvSpPr txBox="1"/>
          <p:nvPr>
            <p:ph idx="1" type="body"/>
          </p:nvPr>
        </p:nvSpPr>
        <p:spPr>
          <a:xfrm>
            <a:off x="311700" y="1152475"/>
            <a:ext cx="8520600" cy="38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problem tested for implementation skill. We should maintain a frequency array of each element (like in B). There are many ways to implement this.</a:t>
            </a:r>
            <a:endParaRPr/>
          </a:p>
          <a:p>
            <a:pPr indent="0" lvl="0" marL="0" rtl="0" algn="l">
              <a:spcBef>
                <a:spcPts val="1200"/>
              </a:spcBef>
              <a:spcAft>
                <a:spcPts val="0"/>
              </a:spcAft>
              <a:buNone/>
            </a:pPr>
            <a:r>
              <a:rPr lang="en"/>
              <a:t>In addition, we maintain two variables sq and pairs. </a:t>
            </a:r>
            <a:r>
              <a:rPr lang="en"/>
              <a:t>p</a:t>
            </a:r>
            <a:r>
              <a:rPr lang="en"/>
              <a:t>airs represents the number of pairs of equal elements, and sq represents the number of possible squares we can make. Note that if an edge is used in sq, it </a:t>
            </a:r>
            <a:r>
              <a:rPr b="1" lang="en"/>
              <a:t>should be removed from pairs</a:t>
            </a:r>
            <a:r>
              <a:rPr lang="en"/>
              <a:t>. In general, we try to maximize sq and use leftovers to contribute to pairs. </a:t>
            </a:r>
            <a:endParaRPr/>
          </a:p>
          <a:p>
            <a:pPr indent="0" lvl="0" marL="0" rtl="0" algn="l">
              <a:spcBef>
                <a:spcPts val="1200"/>
              </a:spcBef>
              <a:spcAft>
                <a:spcPts val="0"/>
              </a:spcAft>
              <a:buNone/>
            </a:pPr>
            <a:r>
              <a:rPr lang="en"/>
              <a:t>When outputting, we can notice that all squares are rectangles but not all rectangles are squares. So, check if either:</a:t>
            </a:r>
            <a:endParaRPr/>
          </a:p>
          <a:p>
            <a:pPr indent="-342900" lvl="0" marL="457200" rtl="0" algn="l">
              <a:spcBef>
                <a:spcPts val="1200"/>
              </a:spcBef>
              <a:spcAft>
                <a:spcPts val="0"/>
              </a:spcAft>
              <a:buSzPts val="1800"/>
              <a:buChar char="-"/>
            </a:pPr>
            <a:r>
              <a:rPr lang="en"/>
              <a:t>sq &gt;= 2</a:t>
            </a:r>
            <a:endParaRPr/>
          </a:p>
          <a:p>
            <a:pPr indent="-342900" lvl="0" marL="457200" rtl="0" algn="l">
              <a:spcBef>
                <a:spcPts val="0"/>
              </a:spcBef>
              <a:spcAft>
                <a:spcPts val="0"/>
              </a:spcAft>
              <a:buSzPts val="1800"/>
              <a:buChar char="-"/>
            </a:pPr>
            <a:r>
              <a:rPr lang="en"/>
              <a:t>s</a:t>
            </a:r>
            <a:r>
              <a:rPr lang="en"/>
              <a:t>q &gt;= 1 and pairs &gt;=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C Solution (cont’d)</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rotWithShape="1">
          <a:blip r:embed="rId3">
            <a:alphaModFix/>
          </a:blip>
          <a:srcRect b="0" l="0" r="38725" t="0"/>
          <a:stretch/>
        </p:blipFill>
        <p:spPr>
          <a:xfrm>
            <a:off x="311700" y="1185375"/>
            <a:ext cx="2511374" cy="3763475"/>
          </a:xfrm>
          <a:prstGeom prst="rect">
            <a:avLst/>
          </a:prstGeom>
          <a:noFill/>
          <a:ln>
            <a:noFill/>
          </a:ln>
        </p:spPr>
      </p:pic>
      <p:pic>
        <p:nvPicPr>
          <p:cNvPr id="149" name="Google Shape;149;p27"/>
          <p:cNvPicPr preferRelativeResize="0"/>
          <p:nvPr/>
        </p:nvPicPr>
        <p:blipFill rotWithShape="1">
          <a:blip r:embed="rId4">
            <a:alphaModFix/>
          </a:blip>
          <a:srcRect b="0" l="0" r="33888" t="0"/>
          <a:stretch/>
        </p:blipFill>
        <p:spPr>
          <a:xfrm>
            <a:off x="3244925" y="1152463"/>
            <a:ext cx="2511374" cy="37634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 solution</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problem tested for knowledge of </a:t>
            </a:r>
            <a:r>
              <a:rPr lang="en" u="sng">
                <a:solidFill>
                  <a:schemeClr val="hlink"/>
                </a:solidFill>
                <a:hlinkClick r:id="rId3"/>
              </a:rPr>
              <a:t>prefix sum arrays</a:t>
            </a:r>
            <a:r>
              <a:rPr lang="en"/>
              <a:t> and </a:t>
            </a:r>
            <a:r>
              <a:rPr lang="en" u="sng">
                <a:solidFill>
                  <a:schemeClr val="hlink"/>
                </a:solidFill>
                <a:hlinkClick r:id="rId4"/>
              </a:rPr>
              <a:t>difference arrays </a:t>
            </a:r>
            <a:r>
              <a:rPr lang="en"/>
              <a:t>(extension of prefix sums). Prefix sum arrays allow you to query the value of a prefix after O(N) processing.</a:t>
            </a:r>
            <a:endParaRPr/>
          </a:p>
          <a:p>
            <a:pPr indent="0" lvl="0" marL="0" rtl="0" algn="l">
              <a:spcBef>
                <a:spcPts val="1200"/>
              </a:spcBef>
              <a:spcAft>
                <a:spcPts val="0"/>
              </a:spcAft>
              <a:buNone/>
            </a:pPr>
            <a:r>
              <a:rPr lang="en"/>
              <a:t>Use a difference array to update your array, and use a </a:t>
            </a:r>
            <a:r>
              <a:rPr lang="en"/>
              <a:t>prefix</a:t>
            </a:r>
            <a:r>
              <a:rPr lang="en"/>
              <a:t> sum array to ke</a:t>
            </a:r>
            <a:r>
              <a:rPr lang="en"/>
              <a:t>ep track of # of indexes in a range such that a[i] &gt;= k.</a:t>
            </a:r>
            <a:endParaRPr/>
          </a:p>
          <a:p>
            <a:pPr indent="0" lvl="0" marL="0" rtl="0" algn="l">
              <a:spcBef>
                <a:spcPts val="1200"/>
              </a:spcBef>
              <a:spcAft>
                <a:spcPts val="1200"/>
              </a:spcAft>
              <a:buNone/>
            </a:pPr>
            <a:r>
              <a:rPr lang="en"/>
              <a:t>Possibly easier than 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 Solution (cont’d)</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311698" y="1117250"/>
            <a:ext cx="2774450" cy="3794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A-F</a:t>
            </a:r>
            <a:endParaRPr/>
          </a:p>
          <a:p>
            <a:pPr indent="-342900" lvl="0" marL="457200" rtl="0" algn="l">
              <a:spcBef>
                <a:spcPts val="0"/>
              </a:spcBef>
              <a:spcAft>
                <a:spcPts val="0"/>
              </a:spcAft>
              <a:buSzPts val="1800"/>
              <a:buChar char="-"/>
            </a:pPr>
            <a:r>
              <a:rPr lang="en"/>
              <a:t>End of year wrap 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2"/>
          <p:cNvPicPr preferRelativeResize="0"/>
          <p:nvPr/>
        </p:nvPicPr>
        <p:blipFill>
          <a:blip r:embed="rId3">
            <a:alphaModFix/>
          </a:blip>
          <a:stretch>
            <a:fillRect/>
          </a:stretch>
        </p:blipFill>
        <p:spPr>
          <a:xfrm>
            <a:off x="311702" y="1152475"/>
            <a:ext cx="4406775" cy="3905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85" name="Google Shape;185;p33"/>
          <p:cNvSpPr txBox="1"/>
          <p:nvPr>
            <p:ph idx="1" type="body"/>
          </p:nvPr>
        </p:nvSpPr>
        <p:spPr>
          <a:xfrm>
            <a:off x="311700" y="1120675"/>
            <a:ext cx="393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Pure constructive/ad-hoc problem with minimal coding.</a:t>
            </a:r>
            <a:endParaRPr/>
          </a:p>
          <a:p>
            <a:pPr indent="0" lvl="0" marL="0" rtl="0" algn="l">
              <a:spcBef>
                <a:spcPts val="1200"/>
              </a:spcBef>
              <a:spcAft>
                <a:spcPts val="0"/>
              </a:spcAft>
              <a:buNone/>
            </a:pPr>
            <a:r>
              <a:rPr lang="en"/>
              <a:t>One simple construction is all even numbers in descending order, 2, 4, all odd numbers </a:t>
            </a:r>
            <a:r>
              <a:rPr lang="en"/>
              <a:t>in ascending order, though other constructions also exist.</a:t>
            </a:r>
            <a:endParaRPr/>
          </a:p>
          <a:p>
            <a:pPr indent="0" lvl="0" marL="0" rtl="0" algn="l">
              <a:spcBef>
                <a:spcPts val="1200"/>
              </a:spcBef>
              <a:spcAft>
                <a:spcPts val="1200"/>
              </a:spcAft>
              <a:buNone/>
            </a:pPr>
            <a:r>
              <a:t/>
            </a:r>
            <a:endParaRPr/>
          </a:p>
        </p:txBody>
      </p:sp>
      <p:pic>
        <p:nvPicPr>
          <p:cNvPr id="186" name="Google Shape;186;p33"/>
          <p:cNvPicPr preferRelativeResize="0"/>
          <p:nvPr/>
        </p:nvPicPr>
        <p:blipFill>
          <a:blip r:embed="rId3">
            <a:alphaModFix/>
          </a:blip>
          <a:stretch>
            <a:fillRect/>
          </a:stretch>
        </p:blipFill>
        <p:spPr>
          <a:xfrm>
            <a:off x="4571988" y="1184275"/>
            <a:ext cx="4238625"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5"/>
          <p:cNvPicPr preferRelativeResize="0"/>
          <p:nvPr/>
        </p:nvPicPr>
        <p:blipFill>
          <a:blip r:embed="rId3">
            <a:alphaModFix/>
          </a:blip>
          <a:stretch>
            <a:fillRect/>
          </a:stretch>
        </p:blipFill>
        <p:spPr>
          <a:xfrm>
            <a:off x="311700" y="1181625"/>
            <a:ext cx="7772400" cy="318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 (cont’d)</a:t>
            </a:r>
            <a:endParaRPr/>
          </a:p>
        </p:txBody>
      </p:sp>
      <p:pic>
        <p:nvPicPr>
          <p:cNvPr id="204" name="Google Shape;204;p36"/>
          <p:cNvPicPr preferRelativeResize="0"/>
          <p:nvPr/>
        </p:nvPicPr>
        <p:blipFill>
          <a:blip r:embed="rId3">
            <a:alphaModFix/>
          </a:blip>
          <a:stretch>
            <a:fillRect/>
          </a:stretch>
        </p:blipFill>
        <p:spPr>
          <a:xfrm>
            <a:off x="311699" y="1068425"/>
            <a:ext cx="3731150" cy="3685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O(nlogn)</a:t>
            </a:r>
            <a:endParaRPr/>
          </a:p>
        </p:txBody>
      </p:sp>
      <p:sp>
        <p:nvSpPr>
          <p:cNvPr id="210" name="Google Shape;210;p37"/>
          <p:cNvSpPr txBox="1"/>
          <p:nvPr>
            <p:ph idx="1" type="body"/>
          </p:nvPr>
        </p:nvSpPr>
        <p:spPr>
          <a:xfrm>
            <a:off x="311700" y="1152475"/>
            <a:ext cx="439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Sieve-like time complexity.</a:t>
            </a:r>
            <a:endParaRPr/>
          </a:p>
          <a:p>
            <a:pPr indent="0" lvl="0" marL="0" rtl="0" algn="l">
              <a:spcBef>
                <a:spcPts val="1200"/>
              </a:spcBef>
              <a:spcAft>
                <a:spcPts val="0"/>
              </a:spcAft>
              <a:buNone/>
            </a:pPr>
            <a:r>
              <a:rPr lang="en"/>
              <a:t>d</a:t>
            </a:r>
            <a:r>
              <a:rPr lang="en"/>
              <a:t>[i] = sum of divisors of i</a:t>
            </a:r>
            <a:endParaRPr/>
          </a:p>
          <a:p>
            <a:pPr indent="0" lvl="0" marL="0" rtl="0" algn="l">
              <a:spcBef>
                <a:spcPts val="1200"/>
              </a:spcBef>
              <a:spcAft>
                <a:spcPts val="0"/>
              </a:spcAft>
              <a:buNone/>
            </a:pPr>
            <a:r>
              <a:rPr lang="en"/>
              <a:t>ans[x] = answer for x</a:t>
            </a:r>
            <a:endParaRPr/>
          </a:p>
          <a:p>
            <a:pPr indent="0" lvl="0" marL="0" rtl="0" algn="l">
              <a:spcBef>
                <a:spcPts val="1200"/>
              </a:spcBef>
              <a:spcAft>
                <a:spcPts val="0"/>
              </a:spcAft>
              <a:buNone/>
            </a:pPr>
            <a:r>
              <a:rPr lang="en"/>
              <a:t>The first for loop takes O(NlogN) time because math™ </a:t>
            </a:r>
            <a:endParaRPr/>
          </a:p>
          <a:p>
            <a:pPr indent="0" lvl="0" marL="0" rtl="0" algn="l">
              <a:spcBef>
                <a:spcPts val="1200"/>
              </a:spcBef>
              <a:spcAft>
                <a:spcPts val="1200"/>
              </a:spcAft>
              <a:buNone/>
            </a:pPr>
            <a:r>
              <a:t/>
            </a:r>
            <a:endParaRPr/>
          </a:p>
        </p:txBody>
      </p:sp>
      <p:pic>
        <p:nvPicPr>
          <p:cNvPr id="211" name="Google Shape;211;p37"/>
          <p:cNvPicPr preferRelativeResize="0"/>
          <p:nvPr/>
        </p:nvPicPr>
        <p:blipFill>
          <a:blip r:embed="rId3">
            <a:alphaModFix/>
          </a:blip>
          <a:stretch>
            <a:fillRect/>
          </a:stretch>
        </p:blipFill>
        <p:spPr>
          <a:xfrm>
            <a:off x="5039602" y="921525"/>
            <a:ext cx="3670075" cy="3795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code</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https://gist.github.com/pidddgy/4af306f8c0b85b1b435f0e4762718ef3</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Sources</a:t>
            </a:r>
            <a:endParaRPr/>
          </a:p>
        </p:txBody>
      </p:sp>
      <p:sp>
        <p:nvSpPr>
          <p:cNvPr id="223" name="Google Shape;223;p39"/>
          <p:cNvSpPr txBox="1"/>
          <p:nvPr>
            <p:ph idx="1" type="body"/>
          </p:nvPr>
        </p:nvSpPr>
        <p:spPr>
          <a:xfrm>
            <a:off x="257200" y="1029850"/>
            <a:ext cx="8520600" cy="388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All problems were adapted from various existing problems on Codeforces.</a:t>
            </a:r>
            <a:endParaRPr/>
          </a:p>
          <a:p>
            <a:pPr indent="0" lvl="0" marL="0" rtl="0" algn="l">
              <a:spcBef>
                <a:spcPts val="1200"/>
              </a:spcBef>
              <a:spcAft>
                <a:spcPts val="0"/>
              </a:spcAft>
              <a:buNone/>
            </a:pPr>
            <a:r>
              <a:rPr lang="en"/>
              <a:t>A is </a:t>
            </a:r>
            <a:r>
              <a:rPr lang="en" u="sng">
                <a:solidFill>
                  <a:schemeClr val="hlink"/>
                </a:solidFill>
                <a:hlinkClick r:id="rId3"/>
              </a:rPr>
              <a:t>https://codeforces.com/problemset/problem/4/A</a:t>
            </a:r>
            <a:endParaRPr/>
          </a:p>
          <a:p>
            <a:pPr indent="0" lvl="0" marL="0" rtl="0" algn="l">
              <a:spcBef>
                <a:spcPts val="1200"/>
              </a:spcBef>
              <a:spcAft>
                <a:spcPts val="0"/>
              </a:spcAft>
              <a:buNone/>
            </a:pPr>
            <a:r>
              <a:rPr lang="en"/>
              <a:t>B is </a:t>
            </a:r>
            <a:r>
              <a:rPr lang="en" u="sng">
                <a:solidFill>
                  <a:schemeClr val="hlink"/>
                </a:solidFill>
                <a:hlinkClick r:id="rId4"/>
              </a:rPr>
              <a:t>https://codeforces.com/problemset/problem/637/A</a:t>
            </a:r>
            <a:endParaRPr/>
          </a:p>
          <a:p>
            <a:pPr indent="0" lvl="0" marL="0" rtl="0" algn="l">
              <a:spcBef>
                <a:spcPts val="1200"/>
              </a:spcBef>
              <a:spcAft>
                <a:spcPts val="0"/>
              </a:spcAft>
              <a:buNone/>
            </a:pPr>
            <a:r>
              <a:rPr lang="en"/>
              <a:t>C is </a:t>
            </a:r>
            <a:r>
              <a:rPr lang="en" u="sng">
                <a:solidFill>
                  <a:schemeClr val="hlink"/>
                </a:solidFill>
                <a:hlinkClick r:id="rId5"/>
              </a:rPr>
              <a:t>https://codeforces.com/problemset/problem/1393/B</a:t>
            </a:r>
            <a:endParaRPr/>
          </a:p>
          <a:p>
            <a:pPr indent="0" lvl="0" marL="0" rtl="0" algn="l">
              <a:spcBef>
                <a:spcPts val="1200"/>
              </a:spcBef>
              <a:spcAft>
                <a:spcPts val="0"/>
              </a:spcAft>
              <a:buNone/>
            </a:pPr>
            <a:r>
              <a:rPr lang="en"/>
              <a:t>D is </a:t>
            </a:r>
            <a:r>
              <a:rPr lang="en" u="sng">
                <a:solidFill>
                  <a:schemeClr val="hlink"/>
                </a:solidFill>
                <a:hlinkClick r:id="rId6"/>
              </a:rPr>
              <a:t>https://codeforces.com/problemset/problem/816/B</a:t>
            </a:r>
            <a:endParaRPr/>
          </a:p>
          <a:p>
            <a:pPr indent="0" lvl="0" marL="0" rtl="0" algn="l">
              <a:spcBef>
                <a:spcPts val="1200"/>
              </a:spcBef>
              <a:spcAft>
                <a:spcPts val="0"/>
              </a:spcAft>
              <a:buNone/>
            </a:pPr>
            <a:r>
              <a:rPr lang="en"/>
              <a:t>E is </a:t>
            </a:r>
            <a:r>
              <a:rPr lang="en" u="sng">
                <a:solidFill>
                  <a:schemeClr val="hlink"/>
                </a:solidFill>
                <a:hlinkClick r:id="rId7"/>
              </a:rPr>
              <a:t>https://codeforces.com/problemset/problem/1352/G</a:t>
            </a:r>
            <a:endParaRPr/>
          </a:p>
          <a:p>
            <a:pPr indent="0" lvl="0" marL="0" rtl="0" algn="l">
              <a:spcBef>
                <a:spcPts val="1200"/>
              </a:spcBef>
              <a:spcAft>
                <a:spcPts val="0"/>
              </a:spcAft>
              <a:buNone/>
            </a:pPr>
            <a:r>
              <a:rPr lang="en"/>
              <a:t>F is </a:t>
            </a:r>
            <a:r>
              <a:rPr lang="en" u="sng">
                <a:solidFill>
                  <a:schemeClr val="hlink"/>
                </a:solidFill>
                <a:hlinkClick r:id="rId8"/>
              </a:rPr>
              <a:t>https://codeforces.com/problemset/problem/1512/G</a:t>
            </a:r>
            <a:endParaRPr/>
          </a:p>
          <a:p>
            <a:pPr indent="0" lvl="0" marL="0" rtl="0" algn="l">
              <a:spcBef>
                <a:spcPts val="1200"/>
              </a:spcBef>
              <a:spcAft>
                <a:spcPts val="0"/>
              </a:spcAft>
              <a:buNone/>
            </a:pPr>
            <a:r>
              <a:rPr lang="en"/>
              <a:t>G is </a:t>
            </a:r>
            <a:r>
              <a:rPr lang="en" u="sng">
                <a:solidFill>
                  <a:schemeClr val="hlink"/>
                </a:solidFill>
                <a:hlinkClick r:id="rId9"/>
              </a:rPr>
              <a:t>https://codeforces.com/problemset/problem/923/B</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421325" y="170225"/>
            <a:ext cx="6384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WCS Contest Prizes</a:t>
            </a:r>
            <a:endParaRPr/>
          </a:p>
        </p:txBody>
      </p:sp>
      <p:sp>
        <p:nvSpPr>
          <p:cNvPr id="229" name="Google Shape;229;p40"/>
          <p:cNvSpPr txBox="1"/>
          <p:nvPr/>
        </p:nvSpPr>
        <p:spPr>
          <a:xfrm>
            <a:off x="461175" y="2466525"/>
            <a:ext cx="775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Prizes:</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 First place ($10 gift card)</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 Participation prize (a randomly selected individual who participated in the contest, $10 gift card)</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a:solidFill>
                  <a:schemeClr val="lt1"/>
                </a:solidFill>
                <a:latin typeface="Raleway"/>
                <a:ea typeface="Raleway"/>
                <a:cs typeface="Raleway"/>
                <a:sym typeface="Raleway"/>
              </a:rPr>
              <a:t>   	- Second place will get 3x the number of entries </a:t>
            </a:r>
            <a:endParaRPr>
              <a:solidFill>
                <a:schemeClr val="lt1"/>
              </a:solidFill>
              <a:latin typeface="Raleway"/>
              <a:ea typeface="Raleway"/>
              <a:cs typeface="Raleway"/>
              <a:sym typeface="Raleway"/>
            </a:endParaRPr>
          </a:p>
          <a:p>
            <a:pPr indent="457200" lvl="0" marL="0" rtl="0" algn="l">
              <a:spcBef>
                <a:spcPts val="0"/>
              </a:spcBef>
              <a:spcAft>
                <a:spcPts val="0"/>
              </a:spcAft>
              <a:buNone/>
            </a:pPr>
            <a:r>
              <a:rPr lang="en">
                <a:solidFill>
                  <a:schemeClr val="lt1"/>
                </a:solidFill>
                <a:latin typeface="Raleway"/>
                <a:ea typeface="Raleway"/>
                <a:cs typeface="Raleway"/>
                <a:sym typeface="Raleway"/>
              </a:rPr>
              <a:t>- Third place will get 2x the number of entries for this prize!</a:t>
            </a:r>
            <a:endParaRPr>
              <a:solidFill>
                <a:schemeClr val="lt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 of Year Announcements</a:t>
            </a:r>
            <a:endParaRPr/>
          </a:p>
        </p:txBody>
      </p:sp>
      <p:sp>
        <p:nvSpPr>
          <p:cNvPr id="235" name="Google Shape;235;p41"/>
          <p:cNvSpPr txBox="1"/>
          <p:nvPr>
            <p:ph idx="1" type="body"/>
          </p:nvPr>
        </p:nvSpPr>
        <p:spPr>
          <a:xfrm>
            <a:off x="311700" y="1152475"/>
            <a:ext cx="8520600" cy="8424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Clr>
                <a:schemeClr val="dk2"/>
              </a:buClr>
              <a:buSzPts val="2100"/>
              <a:buChar char="●"/>
            </a:pPr>
            <a:r>
              <a:rPr lang="en" sz="2100">
                <a:solidFill>
                  <a:schemeClr val="dk2"/>
                </a:solidFill>
              </a:rPr>
              <a:t>Let's welcome Vishnu as a new executive of the Woodlands Computer Science Club for the 2021-2022 school year!</a:t>
            </a:r>
            <a:endParaRPr sz="2100">
              <a:solidFill>
                <a:schemeClr val="dk2"/>
              </a:solidFill>
            </a:endParaRPr>
          </a:p>
        </p:txBody>
      </p:sp>
      <p:sp>
        <p:nvSpPr>
          <p:cNvPr id="236" name="Google Shape;236;p41"/>
          <p:cNvSpPr txBox="1"/>
          <p:nvPr>
            <p:ph idx="1" type="body"/>
          </p:nvPr>
        </p:nvSpPr>
        <p:spPr>
          <a:xfrm>
            <a:off x="311700" y="1899750"/>
            <a:ext cx="8520600" cy="3120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2"/>
              </a:buClr>
              <a:buSzPts val="2100"/>
              <a:buChar char="●"/>
            </a:pPr>
            <a:r>
              <a:rPr lang="en" sz="2100">
                <a:solidFill>
                  <a:schemeClr val="dk2"/>
                </a:solidFill>
              </a:rPr>
              <a:t>We will also be collaborating with Hack Club next year (led by Ariel and Kaushik) for certain events/workshops. </a:t>
            </a:r>
            <a:endParaRPr sz="2100">
              <a:solidFill>
                <a:schemeClr val="dk2"/>
              </a:solidFill>
            </a:endParaRPr>
          </a:p>
          <a:p>
            <a:pPr indent="-361950" lvl="1" marL="914400" rtl="0" algn="l">
              <a:spcBef>
                <a:spcPts val="0"/>
              </a:spcBef>
              <a:spcAft>
                <a:spcPts val="0"/>
              </a:spcAft>
              <a:buClr>
                <a:schemeClr val="dk2"/>
              </a:buClr>
              <a:buSzPts val="2100"/>
              <a:buChar char="○"/>
            </a:pPr>
            <a:r>
              <a:rPr lang="en" sz="2100">
                <a:solidFill>
                  <a:schemeClr val="dk2"/>
                </a:solidFill>
              </a:rPr>
              <a:t>This is still a work in progress and we are figuring things out, but we will provide updates as things get finalized. </a:t>
            </a:r>
            <a:endParaRPr sz="2100">
              <a:solidFill>
                <a:schemeClr val="dk2"/>
              </a:solidFill>
            </a:endParaRPr>
          </a:p>
          <a:p>
            <a:pPr indent="-361950" lvl="0" marL="457200" rtl="0" algn="l">
              <a:spcBef>
                <a:spcPts val="0"/>
              </a:spcBef>
              <a:spcAft>
                <a:spcPts val="0"/>
              </a:spcAft>
              <a:buClr>
                <a:schemeClr val="dk2"/>
              </a:buClr>
              <a:buSzPts val="2100"/>
              <a:buChar char="●"/>
            </a:pPr>
            <a:r>
              <a:rPr lang="en" sz="2100">
                <a:solidFill>
                  <a:schemeClr val="dk2"/>
                </a:solidFill>
              </a:rPr>
              <a:t>We’re still working on how the club will operate next year, so keep your eye out for any announcements! </a:t>
            </a:r>
            <a:endParaRPr sz="21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2643450" y="1167975"/>
            <a:ext cx="3857100" cy="135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End! </a:t>
            </a:r>
            <a:endParaRPr/>
          </a:p>
        </p:txBody>
      </p:sp>
      <p:sp>
        <p:nvSpPr>
          <p:cNvPr id="242" name="Google Shape;242;p42"/>
          <p:cNvSpPr txBox="1"/>
          <p:nvPr/>
        </p:nvSpPr>
        <p:spPr>
          <a:xfrm>
            <a:off x="531450" y="2243900"/>
            <a:ext cx="8081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That’s all from the Woodlands Computer Science Club this year! Thank you Mr. Dutton for being an awesome teacher sponsor and thank you all for attending our meetings </a:t>
            </a:r>
            <a:r>
              <a:rPr lang="en">
                <a:solidFill>
                  <a:schemeClr val="lt1"/>
                </a:solidFill>
                <a:latin typeface="Raleway"/>
                <a:ea typeface="Raleway"/>
                <a:cs typeface="Raleway"/>
                <a:sym typeface="Raleway"/>
              </a:rPr>
              <a:t>and creating a memorable club experience. &lt;3</a:t>
            </a:r>
            <a:endParaRPr>
              <a:solidFill>
                <a:schemeClr val="lt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a:t>
            </a:r>
            <a:endParaRPr/>
          </a:p>
        </p:txBody>
      </p:sp>
      <p:pic>
        <p:nvPicPr>
          <p:cNvPr id="76" name="Google Shape;76;p16"/>
          <p:cNvPicPr preferRelativeResize="0"/>
          <p:nvPr/>
        </p:nvPicPr>
        <p:blipFill>
          <a:blip r:embed="rId3">
            <a:alphaModFix/>
          </a:blip>
          <a:stretch>
            <a:fillRect/>
          </a:stretch>
        </p:blipFill>
        <p:spPr>
          <a:xfrm>
            <a:off x="311700" y="1118625"/>
            <a:ext cx="5358800" cy="377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
            </a:r>
            <a:r>
              <a:rPr lang="en"/>
              <a:t> = 5</a:t>
            </a:r>
            <a:endParaRPr/>
          </a:p>
          <a:p>
            <a:pPr indent="-317500" lvl="1" marL="914400" rtl="0" algn="l">
              <a:spcBef>
                <a:spcPts val="0"/>
              </a:spcBef>
              <a:spcAft>
                <a:spcPts val="0"/>
              </a:spcAft>
              <a:buSzPts val="1400"/>
              <a:buChar char="-"/>
            </a:pPr>
            <a:r>
              <a:rPr lang="en"/>
              <a:t>No solution</a:t>
            </a:r>
            <a:endParaRPr/>
          </a:p>
          <a:p>
            <a:pPr indent="-342900" lvl="0" marL="457200" rtl="0" algn="l">
              <a:spcBef>
                <a:spcPts val="0"/>
              </a:spcBef>
              <a:spcAft>
                <a:spcPts val="0"/>
              </a:spcAft>
              <a:buSzPts val="1800"/>
              <a:buChar char="-"/>
            </a:pPr>
            <a:r>
              <a:rPr lang="en"/>
              <a:t>n</a:t>
            </a:r>
            <a:r>
              <a:rPr lang="en"/>
              <a:t> = 8</a:t>
            </a:r>
            <a:endParaRPr/>
          </a:p>
          <a:p>
            <a:pPr indent="-317500" lvl="1" marL="914400" rtl="0" algn="l">
              <a:spcBef>
                <a:spcPts val="0"/>
              </a:spcBef>
              <a:spcAft>
                <a:spcPts val="0"/>
              </a:spcAft>
              <a:buSzPts val="1400"/>
              <a:buChar char="-"/>
            </a:pPr>
            <a:r>
              <a:rPr lang="en"/>
              <a:t>a</a:t>
            </a:r>
            <a:r>
              <a:rPr lang="en"/>
              <a:t> = 2, b = 6</a:t>
            </a:r>
            <a:endParaRPr/>
          </a:p>
          <a:p>
            <a:pPr indent="-342900" lvl="0" marL="457200" rtl="0" algn="l">
              <a:spcBef>
                <a:spcPts val="0"/>
              </a:spcBef>
              <a:spcAft>
                <a:spcPts val="0"/>
              </a:spcAft>
              <a:buSzPts val="1800"/>
              <a:buChar char="-"/>
            </a:pPr>
            <a:r>
              <a:rPr lang="en"/>
              <a:t>n</a:t>
            </a:r>
            <a:r>
              <a:rPr lang="en"/>
              <a:t> = 12</a:t>
            </a:r>
            <a:endParaRPr/>
          </a:p>
          <a:p>
            <a:pPr indent="-317500" lvl="1" marL="914400" rtl="0" algn="l">
              <a:spcBef>
                <a:spcPts val="0"/>
              </a:spcBef>
              <a:spcAft>
                <a:spcPts val="0"/>
              </a:spcAft>
              <a:buSzPts val="1400"/>
              <a:buChar char="-"/>
            </a:pPr>
            <a:r>
              <a:rPr lang="en"/>
              <a:t>a = 2, b = 10</a:t>
            </a:r>
            <a:endParaRPr/>
          </a:p>
          <a:p>
            <a:pPr indent="-342900" lvl="0" marL="457200" rtl="0" algn="l">
              <a:spcBef>
                <a:spcPts val="0"/>
              </a:spcBef>
              <a:spcAft>
                <a:spcPts val="0"/>
              </a:spcAft>
              <a:buSzPts val="1800"/>
              <a:buChar char="-"/>
            </a:pPr>
            <a:r>
              <a:rPr lang="en"/>
              <a:t>n = 2</a:t>
            </a:r>
            <a:endParaRPr/>
          </a:p>
          <a:p>
            <a:pPr indent="-317500" lvl="1" marL="914400" rtl="0" algn="l">
              <a:spcBef>
                <a:spcPts val="0"/>
              </a:spcBef>
              <a:spcAft>
                <a:spcPts val="0"/>
              </a:spcAft>
              <a:buSzPts val="1400"/>
              <a:buChar char="-"/>
            </a:pPr>
            <a:r>
              <a:rPr lang="en"/>
              <a:t>No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 Solution</a:t>
            </a:r>
            <a:endParaRPr/>
          </a:p>
        </p:txBody>
      </p:sp>
      <p:sp>
        <p:nvSpPr>
          <p:cNvPr id="88" name="Google Shape;88;p18"/>
          <p:cNvSpPr txBox="1"/>
          <p:nvPr>
            <p:ph idx="1" type="body"/>
          </p:nvPr>
        </p:nvSpPr>
        <p:spPr>
          <a:xfrm>
            <a:off x="311700" y="1152475"/>
            <a:ext cx="54381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Casework - If the number is even you can always use 2 and n-2</a:t>
            </a:r>
            <a:endParaRPr/>
          </a:p>
          <a:p>
            <a:pPr indent="-334327" lvl="0" marL="457200" rtl="0" algn="l">
              <a:spcBef>
                <a:spcPts val="1200"/>
              </a:spcBef>
              <a:spcAft>
                <a:spcPts val="0"/>
              </a:spcAft>
              <a:buSzPct val="100000"/>
              <a:buChar char="-"/>
            </a:pPr>
            <a:r>
              <a:rPr lang="en"/>
              <a:t>The only edge case is when n=2, where you should print “NO”</a:t>
            </a:r>
            <a:endParaRPr/>
          </a:p>
          <a:p>
            <a:pPr indent="-334327" lvl="0" marL="457200" rtl="0" algn="l">
              <a:spcBef>
                <a:spcPts val="0"/>
              </a:spcBef>
              <a:spcAft>
                <a:spcPts val="0"/>
              </a:spcAft>
              <a:buSzPct val="100000"/>
              <a:buChar char="-"/>
            </a:pPr>
            <a:r>
              <a:rPr lang="en"/>
              <a:t>O(1) time complexity</a:t>
            </a:r>
            <a:endParaRPr/>
          </a:p>
          <a:p>
            <a:pPr indent="0" lvl="0" marL="0" rtl="0" algn="l">
              <a:spcBef>
                <a:spcPts val="1200"/>
              </a:spcBef>
              <a:spcAft>
                <a:spcPts val="0"/>
              </a:spcAft>
              <a:buNone/>
            </a:pPr>
            <a:r>
              <a:rPr lang="en"/>
              <a:t>You could also use one or two loops to brute force on a and b</a:t>
            </a:r>
            <a:endParaRPr/>
          </a:p>
          <a:p>
            <a:pPr indent="-334327" lvl="0" marL="457200" rtl="0" algn="l">
              <a:spcBef>
                <a:spcPts val="1200"/>
              </a:spcBef>
              <a:spcAft>
                <a:spcPts val="0"/>
              </a:spcAft>
              <a:buSzPct val="100000"/>
              <a:buChar char="-"/>
            </a:pPr>
            <a:r>
              <a:rPr lang="en"/>
              <a:t>O(N) or O(N^2)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5749800" y="229175"/>
            <a:ext cx="2790397" cy="2342575"/>
          </a:xfrm>
          <a:prstGeom prst="rect">
            <a:avLst/>
          </a:prstGeom>
          <a:noFill/>
          <a:ln>
            <a:noFill/>
          </a:ln>
        </p:spPr>
      </p:pic>
      <p:pic>
        <p:nvPicPr>
          <p:cNvPr id="90" name="Google Shape;90;p18"/>
          <p:cNvPicPr preferRelativeResize="0"/>
          <p:nvPr/>
        </p:nvPicPr>
        <p:blipFill>
          <a:blip r:embed="rId4">
            <a:alphaModFix/>
          </a:blip>
          <a:stretch>
            <a:fillRect/>
          </a:stretch>
        </p:blipFill>
        <p:spPr>
          <a:xfrm>
            <a:off x="5857438" y="2765925"/>
            <a:ext cx="2575124" cy="228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a:t>
            </a:r>
            <a:endParaRPr/>
          </a:p>
        </p:txBody>
      </p:sp>
      <p:sp>
        <p:nvSpPr>
          <p:cNvPr id="101" name="Google Shape;101;p20"/>
          <p:cNvSpPr txBox="1"/>
          <p:nvPr>
            <p:ph idx="1" type="body"/>
          </p:nvPr>
        </p:nvSpPr>
        <p:spPr>
          <a:xfrm>
            <a:off x="4937200" y="1152475"/>
            <a:ext cx="389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Important: “to tiebreak choose the value such that the rightmost index with this value is </a:t>
            </a:r>
            <a:r>
              <a:rPr b="1" lang="en"/>
              <a:t>minimal</a:t>
            </a:r>
            <a:r>
              <a:rPr lang="en"/>
              <a:t>”</a:t>
            </a:r>
            <a:endParaRPr/>
          </a:p>
        </p:txBody>
      </p:sp>
      <p:pic>
        <p:nvPicPr>
          <p:cNvPr id="102" name="Google Shape;102;p20"/>
          <p:cNvPicPr preferRelativeResize="0"/>
          <p:nvPr/>
        </p:nvPicPr>
        <p:blipFill>
          <a:blip r:embed="rId3">
            <a:alphaModFix/>
          </a:blip>
          <a:stretch>
            <a:fillRect/>
          </a:stretch>
        </p:blipFill>
        <p:spPr>
          <a:xfrm>
            <a:off x="311700" y="1039475"/>
            <a:ext cx="4099683"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p:txBody>
      </p:sp>
      <p:graphicFrame>
        <p:nvGraphicFramePr>
          <p:cNvPr id="108" name="Google Shape;108;p21"/>
          <p:cNvGraphicFramePr/>
          <p:nvPr/>
        </p:nvGraphicFramePr>
        <p:xfrm>
          <a:off x="457400" y="1173050"/>
          <a:ext cx="3000000" cy="3000000"/>
        </p:xfrm>
        <a:graphic>
          <a:graphicData uri="http://schemas.openxmlformats.org/drawingml/2006/table">
            <a:tbl>
              <a:tblPr>
                <a:noFill/>
                <a:tableStyleId>{0C3828A3-DD62-43F2-BF71-D43E11EB5523}</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109" name="Google Shape;109;p21"/>
          <p:cNvSpPr txBox="1"/>
          <p:nvPr/>
        </p:nvSpPr>
        <p:spPr>
          <a:xfrm>
            <a:off x="457400" y="2379225"/>
            <a:ext cx="396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 occurs 2 times</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2 occurs 2 times</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3 occurs 1 time</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Pick 2 because 4&lt;5</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