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Source Code Pro"/>
      <p:regular r:id="rId36"/>
      <p:bold r:id="rId37"/>
      <p:italic r:id="rId38"/>
      <p:boldItalic r:id="rId39"/>
    </p:embeddedFont>
    <p:embeddedFont>
      <p:font typeface="Oswald"/>
      <p:regular r:id="rId40"/>
      <p:bold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62A24B-4362-4F60-822E-8F6314CA1B86}">
  <a:tblStyle styleId="{1162A24B-4362-4F60-822E-8F6314CA1B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2" Type="http://schemas.openxmlformats.org/officeDocument/2006/relationships/font" Target="fonts/RobotoMono-regular.fntdata"/><Relationship Id="rId41" Type="http://schemas.openxmlformats.org/officeDocument/2006/relationships/font" Target="fonts/Oswald-bold.fntdata"/><Relationship Id="rId22" Type="http://schemas.openxmlformats.org/officeDocument/2006/relationships/slide" Target="slides/slide16.xml"/><Relationship Id="rId44" Type="http://schemas.openxmlformats.org/officeDocument/2006/relationships/font" Target="fonts/RobotoMono-italic.fntdata"/><Relationship Id="rId21" Type="http://schemas.openxmlformats.org/officeDocument/2006/relationships/slide" Target="slides/slide15.xml"/><Relationship Id="rId43" Type="http://schemas.openxmlformats.org/officeDocument/2006/relationships/font" Target="fonts/RobotoMon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ourceCodePro-bold.fntdata"/><Relationship Id="rId14" Type="http://schemas.openxmlformats.org/officeDocument/2006/relationships/slide" Target="slides/slide8.xml"/><Relationship Id="rId36" Type="http://schemas.openxmlformats.org/officeDocument/2006/relationships/font" Target="fonts/SourceCodePro-regular.fntdata"/><Relationship Id="rId17" Type="http://schemas.openxmlformats.org/officeDocument/2006/relationships/slide" Target="slides/slide11.xml"/><Relationship Id="rId39" Type="http://schemas.openxmlformats.org/officeDocument/2006/relationships/font" Target="fonts/SourceCodePro-boldItalic.fntdata"/><Relationship Id="rId16" Type="http://schemas.openxmlformats.org/officeDocument/2006/relationships/slide" Target="slides/slide10.xml"/><Relationship Id="rId38" Type="http://schemas.openxmlformats.org/officeDocument/2006/relationships/font" Target="fonts/SourceCode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3dbc604c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3dbc604c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dbc604c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dbc604c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dbc604c2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dbc604c2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dbc604c2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dbc604c2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d188e98a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d188e98a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3cd00d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3cd00d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d188e98a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d188e98a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d188e98ad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d188e98ad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cd00d0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cd00d0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cd00d0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3cd00d0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d188e98a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d188e98a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3cd00d0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3cd00d0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3cd00d07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3cd00d07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cd00d0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cd00d0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3cd00d0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3cd00d0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d188e98a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d188e98a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d188e98a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d188e98a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3cd00d07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3cd00d07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3cd00d07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3cd00d07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c5be1511e_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c5be1511e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c5be151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c5be151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c5be1511e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c5be1511e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c5be1511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c5be1511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d188e98a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d188e98a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dbc604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dbc604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dbc604c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3dbc604c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3dbc604c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3dbc604c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3dbc604c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3dbc604c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moj.ca/problem/dmopc14c2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moj.ca/problem/dmopc14c2p4" TargetMode="External"/><Relationship Id="rId4" Type="http://schemas.openxmlformats.org/officeDocument/2006/relationships/hyperlink" Target="https://dmoj.ca/problem/dmopc20c1p2" TargetMode="External"/><Relationship Id="rId5" Type="http://schemas.openxmlformats.org/officeDocument/2006/relationships/hyperlink" Target="https://dmoj.ca/problem/seed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moj.ca/problem/seed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astebin.com/sqCfqBVj"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moj.ca/problem/dmopc14c2p4" TargetMode="External"/><Relationship Id="rId4" Type="http://schemas.openxmlformats.org/officeDocument/2006/relationships/hyperlink" Target="https://dmoj.ca/problem/seed3" TargetMode="External"/><Relationship Id="rId5" Type="http://schemas.openxmlformats.org/officeDocument/2006/relationships/hyperlink" Target="https://dmoj.ca/problem/tle17c2p2" TargetMode="External"/><Relationship Id="rId6" Type="http://schemas.openxmlformats.org/officeDocument/2006/relationships/hyperlink" Target="https://dmoj.ca/problem/gfssoc2j4" TargetMode="External"/><Relationship Id="rId7" Type="http://schemas.openxmlformats.org/officeDocument/2006/relationships/hyperlink" Target="https://dmoj.ca/problem/dmopc20c1p2" TargetMode="External"/><Relationship Id="rId8" Type="http://schemas.openxmlformats.org/officeDocument/2006/relationships/hyperlink" Target="https://dmoj.ca/problem/ccc09s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Woodlands CS club meeting #2 </a:t>
            </a:r>
            <a:r>
              <a:rPr i="1" lang="en" sz="4600"/>
              <a:t>(contest programming)</a:t>
            </a:r>
            <a:endParaRPr i="1" sz="46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10/19/2020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Quadratic </a:t>
            </a:r>
            <a:r>
              <a:rPr lang="en"/>
              <a:t>- O(N^2)</a:t>
            </a:r>
            <a:endParaRPr/>
          </a:p>
        </p:txBody>
      </p:sp>
      <p:sp>
        <p:nvSpPr>
          <p:cNvPr id="120" name="Google Shape;120;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Does have correlation to the size of input</a:t>
            </a:r>
            <a:endParaRPr sz="1400"/>
          </a:p>
          <a:p>
            <a:pPr indent="0" lvl="0" marL="0" rtl="0" algn="l">
              <a:spcBef>
                <a:spcPts val="1600"/>
              </a:spcBef>
              <a:spcAft>
                <a:spcPts val="0"/>
              </a:spcAft>
              <a:buNone/>
            </a:pPr>
            <a:r>
              <a:rPr lang="en" sz="1400"/>
              <a:t>Program will not TLE if N &lt;= ~8000</a:t>
            </a:r>
            <a:endParaRPr sz="1400"/>
          </a:p>
          <a:p>
            <a:pPr indent="0" lvl="0" marL="0" rtl="0" algn="l">
              <a:spcBef>
                <a:spcPts val="1600"/>
              </a:spcBef>
              <a:spcAft>
                <a:spcPts val="0"/>
              </a:spcAft>
              <a:buNone/>
            </a:pPr>
            <a:r>
              <a:rPr lang="en" sz="1400"/>
              <a:t>Applications are:</a:t>
            </a:r>
            <a:endParaRPr sz="1400"/>
          </a:p>
          <a:p>
            <a:pPr indent="-317500" lvl="0" marL="457200" rtl="0" algn="l">
              <a:spcBef>
                <a:spcPts val="1600"/>
              </a:spcBef>
              <a:spcAft>
                <a:spcPts val="0"/>
              </a:spcAft>
              <a:buSzPts val="1400"/>
              <a:buAutoNum type="arabicPeriod"/>
            </a:pPr>
            <a:r>
              <a:rPr lang="en" sz="1400"/>
              <a:t>Nested for loops </a:t>
            </a:r>
            <a:endParaRPr sz="1400"/>
          </a:p>
          <a:p>
            <a:pPr indent="-317500" lvl="0" marL="457200" rtl="0" algn="l">
              <a:spcBef>
                <a:spcPts val="0"/>
              </a:spcBef>
              <a:spcAft>
                <a:spcPts val="0"/>
              </a:spcAft>
              <a:buSzPts val="1400"/>
              <a:buAutoNum type="arabicPeriod"/>
            </a:pPr>
            <a:r>
              <a:rPr lang="en" sz="1400"/>
              <a:t>Reading input 2D array of size N*N</a:t>
            </a:r>
            <a:endParaRPr sz="1400"/>
          </a:p>
        </p:txBody>
      </p:sp>
      <p:pic>
        <p:nvPicPr>
          <p:cNvPr id="121" name="Google Shape;121;p22"/>
          <p:cNvPicPr preferRelativeResize="0"/>
          <p:nvPr/>
        </p:nvPicPr>
        <p:blipFill>
          <a:blip r:embed="rId3">
            <a:alphaModFix/>
          </a:blip>
          <a:stretch>
            <a:fillRect/>
          </a:stretch>
        </p:blipFill>
        <p:spPr>
          <a:xfrm>
            <a:off x="6896100" y="0"/>
            <a:ext cx="2247900"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Square Root </a:t>
            </a:r>
            <a:r>
              <a:rPr lang="en"/>
              <a:t>- O(sqrt(N))</a:t>
            </a:r>
            <a:endParaRPr/>
          </a:p>
        </p:txBody>
      </p:sp>
      <p:sp>
        <p:nvSpPr>
          <p:cNvPr id="127" name="Google Shape;127;p23"/>
          <p:cNvSpPr txBox="1"/>
          <p:nvPr>
            <p:ph idx="1" type="body"/>
          </p:nvPr>
        </p:nvSpPr>
        <p:spPr>
          <a:xfrm>
            <a:off x="311700" y="1402200"/>
            <a:ext cx="8520600" cy="1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Program will not TLE if N &lt;= ~5 * 10^14</a:t>
            </a:r>
            <a:endParaRPr sz="1300"/>
          </a:p>
          <a:p>
            <a:pPr indent="0" lvl="0" marL="0" rtl="0" algn="l">
              <a:spcBef>
                <a:spcPts val="1600"/>
              </a:spcBef>
              <a:spcAft>
                <a:spcPts val="0"/>
              </a:spcAft>
              <a:buNone/>
            </a:pPr>
            <a:r>
              <a:rPr lang="en" sz="1300"/>
              <a:t>Applications are: </a:t>
            </a:r>
            <a:endParaRPr sz="1300"/>
          </a:p>
          <a:p>
            <a:pPr indent="-311150" lvl="0" marL="457200" rtl="0" algn="l">
              <a:spcBef>
                <a:spcPts val="1600"/>
              </a:spcBef>
              <a:spcAft>
                <a:spcPts val="0"/>
              </a:spcAft>
              <a:buSzPts val="1300"/>
              <a:buAutoNum type="arabicPeriod"/>
            </a:pPr>
            <a:r>
              <a:rPr lang="en" sz="1300"/>
              <a:t>Primality testing</a:t>
            </a:r>
            <a:endParaRPr sz="1300"/>
          </a:p>
          <a:p>
            <a:pPr indent="0" lvl="0" marL="0" rtl="0" algn="l">
              <a:spcBef>
                <a:spcPts val="1600"/>
              </a:spcBef>
              <a:spcAft>
                <a:spcPts val="1600"/>
              </a:spcAft>
              <a:buNone/>
            </a:pPr>
            <a:r>
              <a:t/>
            </a:r>
            <a:endParaRPr sz="1300"/>
          </a:p>
        </p:txBody>
      </p:sp>
      <p:pic>
        <p:nvPicPr>
          <p:cNvPr id="128" name="Google Shape;128;p23"/>
          <p:cNvPicPr preferRelativeResize="0"/>
          <p:nvPr/>
        </p:nvPicPr>
        <p:blipFill>
          <a:blip r:embed="rId3">
            <a:alphaModFix/>
          </a:blip>
          <a:stretch>
            <a:fillRect/>
          </a:stretch>
        </p:blipFill>
        <p:spPr>
          <a:xfrm>
            <a:off x="6031575" y="99475"/>
            <a:ext cx="2949150" cy="2249575"/>
          </a:xfrm>
          <a:prstGeom prst="rect">
            <a:avLst/>
          </a:prstGeom>
          <a:noFill/>
          <a:ln>
            <a:noFill/>
          </a:ln>
        </p:spPr>
      </p:pic>
      <p:sp>
        <p:nvSpPr>
          <p:cNvPr id="129" name="Google Shape;129;p23"/>
          <p:cNvSpPr txBox="1"/>
          <p:nvPr/>
        </p:nvSpPr>
        <p:spPr>
          <a:xfrm>
            <a:off x="311700" y="2686450"/>
            <a:ext cx="40659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Oswald"/>
                <a:ea typeface="Oswald"/>
                <a:cs typeface="Oswald"/>
                <a:sym typeface="Oswald"/>
              </a:rPr>
              <a:t>Linearithmic - O(N log N)</a:t>
            </a:r>
            <a:endParaRPr sz="3000">
              <a:solidFill>
                <a:schemeClr val="dk2"/>
              </a:solidFill>
              <a:latin typeface="Oswald"/>
              <a:ea typeface="Oswald"/>
              <a:cs typeface="Oswald"/>
              <a:sym typeface="Oswald"/>
            </a:endParaRPr>
          </a:p>
        </p:txBody>
      </p:sp>
      <p:sp>
        <p:nvSpPr>
          <p:cNvPr id="130" name="Google Shape;130;p23"/>
          <p:cNvSpPr txBox="1"/>
          <p:nvPr>
            <p:ph idx="1" type="body"/>
          </p:nvPr>
        </p:nvSpPr>
        <p:spPr>
          <a:xfrm>
            <a:off x="311700" y="3293775"/>
            <a:ext cx="8520600" cy="1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Program will not TLE if N &lt;= 1,000,000</a:t>
            </a:r>
            <a:endParaRPr sz="1300"/>
          </a:p>
          <a:p>
            <a:pPr indent="0" lvl="0" marL="0" rtl="0" algn="l">
              <a:spcBef>
                <a:spcPts val="1600"/>
              </a:spcBef>
              <a:spcAft>
                <a:spcPts val="0"/>
              </a:spcAft>
              <a:buNone/>
            </a:pPr>
            <a:r>
              <a:rPr lang="en" sz="1300"/>
              <a:t>Applications are: </a:t>
            </a:r>
            <a:endParaRPr sz="1300"/>
          </a:p>
          <a:p>
            <a:pPr indent="-311150" lvl="0" marL="457200" rtl="0" algn="l">
              <a:spcBef>
                <a:spcPts val="1600"/>
              </a:spcBef>
              <a:spcAft>
                <a:spcPts val="0"/>
              </a:spcAft>
              <a:buSzPts val="1300"/>
              <a:buAutoNum type="arabicPeriod"/>
            </a:pPr>
            <a:r>
              <a:rPr lang="en" sz="1300"/>
              <a:t>Built-in sort functions</a:t>
            </a:r>
            <a:endParaRPr sz="1300"/>
          </a:p>
          <a:p>
            <a:pPr indent="0" lvl="0" marL="0" rtl="0" algn="l">
              <a:spcBef>
                <a:spcPts val="1600"/>
              </a:spcBef>
              <a:spcAft>
                <a:spcPts val="1600"/>
              </a:spcAft>
              <a:buNone/>
            </a:pPr>
            <a:r>
              <a:t/>
            </a:r>
            <a:endParaRPr sz="1300"/>
          </a:p>
        </p:txBody>
      </p:sp>
      <p:pic>
        <p:nvPicPr>
          <p:cNvPr id="131" name="Google Shape;131;p23"/>
          <p:cNvPicPr preferRelativeResize="0"/>
          <p:nvPr/>
        </p:nvPicPr>
        <p:blipFill>
          <a:blip r:embed="rId4">
            <a:alphaModFix/>
          </a:blip>
          <a:stretch>
            <a:fillRect/>
          </a:stretch>
        </p:blipFill>
        <p:spPr>
          <a:xfrm>
            <a:off x="5983125" y="2509400"/>
            <a:ext cx="3046050" cy="238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calculate? </a:t>
            </a:r>
            <a:endParaRPr/>
          </a:p>
        </p:txBody>
      </p:sp>
      <p:sp>
        <p:nvSpPr>
          <p:cNvPr id="137" name="Google Shape;137;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easiest way to calculate time complexity is to count the number of nested for loops there are in your program. </a:t>
            </a:r>
            <a:endParaRPr sz="1400"/>
          </a:p>
          <a:p>
            <a:pPr indent="0" lvl="0" marL="0" rtl="0" algn="l">
              <a:spcBef>
                <a:spcPts val="1600"/>
              </a:spcBef>
              <a:spcAft>
                <a:spcPts val="0"/>
              </a:spcAft>
              <a:buNone/>
            </a:pPr>
            <a:r>
              <a:rPr lang="en" sz="1400"/>
              <a:t>If you have P nested for loops in terms of N - O(N^P) </a:t>
            </a:r>
            <a:endParaRPr sz="1400"/>
          </a:p>
          <a:p>
            <a:pPr indent="0" lvl="0" marL="0" rtl="0" algn="l">
              <a:spcBef>
                <a:spcPts val="1600"/>
              </a:spcBef>
              <a:spcAft>
                <a:spcPts val="0"/>
              </a:spcAft>
              <a:buNone/>
            </a:pPr>
            <a:r>
              <a:rPr lang="en" sz="1400"/>
              <a:t>Examples are: </a:t>
            </a:r>
            <a:endParaRPr sz="1400"/>
          </a:p>
          <a:p>
            <a:pPr indent="0" lvl="0" marL="0" rtl="0" algn="l">
              <a:spcBef>
                <a:spcPts val="1600"/>
              </a:spcBef>
              <a:spcAft>
                <a:spcPts val="0"/>
              </a:spcAft>
              <a:buNone/>
            </a:pPr>
            <a:r>
              <a:rPr lang="en" sz="1400"/>
              <a:t>If you have one for loop from 1 - M nested in a for loop from 1 - N : O(NM) </a:t>
            </a:r>
            <a:endParaRPr sz="1400"/>
          </a:p>
          <a:p>
            <a:pPr indent="0" lvl="0" marL="0" rtl="0" algn="l">
              <a:spcBef>
                <a:spcPts val="1600"/>
              </a:spcBef>
              <a:spcAft>
                <a:spcPts val="0"/>
              </a:spcAft>
              <a:buNone/>
            </a:pPr>
            <a:r>
              <a:rPr lang="en" sz="1400"/>
              <a:t>If you have a for loop from 1 - N </a:t>
            </a:r>
            <a:r>
              <a:rPr lang="en" sz="1400"/>
              <a:t>nested in a for loop from 1 - N : O(N^2) </a:t>
            </a:r>
            <a:endParaRPr sz="1400"/>
          </a:p>
          <a:p>
            <a:pPr indent="0" lvl="0" marL="0" rtl="0" algn="l">
              <a:spcBef>
                <a:spcPts val="1600"/>
              </a:spcBef>
              <a:spcAft>
                <a:spcPts val="1600"/>
              </a:spcAft>
              <a:buNone/>
            </a:pPr>
            <a:r>
              <a:rPr lang="en" sz="1400"/>
              <a:t>If you have three for loops nested in one another all from 1 - N: O(N^3)</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43" name="Google Shape;143;p25"/>
          <p:cNvSpPr txBox="1"/>
          <p:nvPr>
            <p:ph idx="1" type="body"/>
          </p:nvPr>
        </p:nvSpPr>
        <p:spPr>
          <a:xfrm>
            <a:off x="2600075" y="1547200"/>
            <a:ext cx="23157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O(N^2)</a:t>
            </a:r>
            <a:endParaRPr sz="13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None/>
            </a:pPr>
            <a:r>
              <a:rPr lang="en" sz="900">
                <a:solidFill>
                  <a:srgbClr val="37474F"/>
                </a:solidFill>
                <a:latin typeface="Roboto Mono"/>
                <a:ea typeface="Roboto Mono"/>
                <a:cs typeface="Roboto Mono"/>
                <a:sym typeface="Roboto Mono"/>
              </a:rPr>
              <a:t>n=</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j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((i + j) % </a:t>
            </a:r>
            <a:r>
              <a:rPr lang="en" sz="900">
                <a:solidFill>
                  <a:srgbClr val="C53929"/>
                </a:solidFill>
                <a:latin typeface="Roboto Mono"/>
                <a:ea typeface="Roboto Mono"/>
                <a:cs typeface="Roboto Mono"/>
                <a:sym typeface="Roboto Mono"/>
              </a:rPr>
              <a:t>2</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do something</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pass</a:t>
            </a:r>
            <a:endParaRPr sz="900">
              <a:solidFill>
                <a:srgbClr val="3F51B5"/>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37474F"/>
              </a:solidFill>
              <a:latin typeface="Roboto Mono"/>
              <a:ea typeface="Roboto Mono"/>
              <a:cs typeface="Roboto Mono"/>
              <a:sym typeface="Roboto Mono"/>
            </a:endParaRPr>
          </a:p>
        </p:txBody>
      </p:sp>
      <p:sp>
        <p:nvSpPr>
          <p:cNvPr id="144" name="Google Shape;144;p25"/>
          <p:cNvSpPr txBox="1"/>
          <p:nvPr>
            <p:ph idx="1" type="body"/>
          </p:nvPr>
        </p:nvSpPr>
        <p:spPr>
          <a:xfrm>
            <a:off x="362025" y="1547200"/>
            <a:ext cx="23157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O(N)</a:t>
            </a:r>
            <a:endParaRPr sz="13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None/>
            </a:pPr>
            <a:r>
              <a:rPr lang="en" sz="900">
                <a:solidFill>
                  <a:srgbClr val="37474F"/>
                </a:solidFill>
                <a:latin typeface="Roboto Mono"/>
                <a:ea typeface="Roboto Mono"/>
                <a:cs typeface="Roboto Mono"/>
                <a:sym typeface="Roboto Mono"/>
              </a:rPr>
              <a:t>arr=[]</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n=</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ele=</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arr.append(ele)</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37474F"/>
              </a:solidFill>
              <a:latin typeface="Roboto Mono"/>
              <a:ea typeface="Roboto Mono"/>
              <a:cs typeface="Roboto Mono"/>
              <a:sym typeface="Roboto Mono"/>
            </a:endParaRPr>
          </a:p>
        </p:txBody>
      </p:sp>
      <p:sp>
        <p:nvSpPr>
          <p:cNvPr id="145" name="Google Shape;145;p25"/>
          <p:cNvSpPr txBox="1"/>
          <p:nvPr>
            <p:ph idx="1" type="body"/>
          </p:nvPr>
        </p:nvSpPr>
        <p:spPr>
          <a:xfrm>
            <a:off x="5128700" y="1547200"/>
            <a:ext cx="38631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O(NM)</a:t>
            </a:r>
            <a:endParaRPr sz="13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None/>
            </a:pPr>
            <a:r>
              <a:rPr lang="en" sz="900">
                <a:solidFill>
                  <a:srgbClr val="37474F"/>
                </a:solidFill>
                <a:latin typeface="Roboto Mono"/>
                <a:ea typeface="Roboto Mono"/>
                <a:cs typeface="Roboto Mono"/>
                <a:sym typeface="Roboto Mono"/>
              </a:rPr>
              <a:t>n=</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m=</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arr=[[</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(m+</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j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j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(m):</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ele = </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arr[i][j] = ele</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37474F"/>
              </a:solidFill>
              <a:latin typeface="Roboto Mono"/>
              <a:ea typeface="Roboto Mono"/>
              <a:cs typeface="Roboto Mono"/>
              <a:sym typeface="Roboto Mono"/>
            </a:endParaRPr>
          </a:p>
        </p:txBody>
      </p:sp>
      <p:sp>
        <p:nvSpPr>
          <p:cNvPr id="146" name="Google Shape;146;p25"/>
          <p:cNvSpPr/>
          <p:nvPr/>
        </p:nvSpPr>
        <p:spPr>
          <a:xfrm>
            <a:off x="362025" y="2490000"/>
            <a:ext cx="1508100" cy="163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2527725" y="2279575"/>
            <a:ext cx="1508100" cy="163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2829500" y="2490000"/>
            <a:ext cx="1508100" cy="163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5023675" y="2698200"/>
            <a:ext cx="1508100" cy="163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5304100" y="2907525"/>
            <a:ext cx="1508100" cy="163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Applications</a:t>
            </a:r>
            <a:endParaRPr/>
          </a:p>
        </p:txBody>
      </p:sp>
      <p:sp>
        <p:nvSpPr>
          <p:cNvPr id="156" name="Google Shape;156;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Once we have the final complexity</a:t>
            </a:r>
            <a:r>
              <a:rPr lang="en" sz="1200"/>
              <a:t> of our program (eg. O(N)), we can </a:t>
            </a:r>
            <a:r>
              <a:rPr b="1" lang="en" sz="1200" u="sng"/>
              <a:t>plug in the upper limit of these values into the equation</a:t>
            </a:r>
            <a:r>
              <a:rPr lang="en" sz="1200"/>
              <a:t>. </a:t>
            </a:r>
            <a:endParaRPr sz="1200"/>
          </a:p>
          <a:p>
            <a:pPr indent="0" lvl="0" marL="0" rtl="0" algn="l">
              <a:spcBef>
                <a:spcPts val="1600"/>
              </a:spcBef>
              <a:spcAft>
                <a:spcPts val="0"/>
              </a:spcAft>
              <a:buNone/>
            </a:pPr>
            <a:r>
              <a:rPr lang="en" sz="1200"/>
              <a:t>For example, if the question stated: </a:t>
            </a:r>
            <a:endParaRPr sz="1200"/>
          </a:p>
          <a:p>
            <a:pPr indent="0" lvl="0" marL="0" rtl="0" algn="l">
              <a:spcBef>
                <a:spcPts val="1600"/>
              </a:spcBef>
              <a:spcAft>
                <a:spcPts val="0"/>
              </a:spcAft>
              <a:buNone/>
            </a:pPr>
            <a:r>
              <a:rPr lang="en" sz="1200"/>
              <a:t>And the time complexity of our idea was O(NQ), we could plug the max value of N and Q in: </a:t>
            </a:r>
            <a:endParaRPr sz="1200"/>
          </a:p>
          <a:p>
            <a:pPr indent="0" lvl="0" marL="0" rtl="0" algn="l">
              <a:spcBef>
                <a:spcPts val="1600"/>
              </a:spcBef>
              <a:spcAft>
                <a:spcPts val="0"/>
              </a:spcAft>
              <a:buNone/>
            </a:pPr>
            <a:r>
              <a:rPr lang="en" sz="1200"/>
              <a:t>O(1,000,000 * 1,000,000) = 10 ^ 12 </a:t>
            </a:r>
            <a:endParaRPr sz="1200"/>
          </a:p>
          <a:p>
            <a:pPr indent="0" lvl="0" marL="0" rtl="0" algn="l">
              <a:spcBef>
                <a:spcPts val="1600"/>
              </a:spcBef>
              <a:spcAft>
                <a:spcPts val="0"/>
              </a:spcAft>
              <a:buNone/>
            </a:pPr>
            <a:r>
              <a:rPr lang="en" sz="1200"/>
              <a:t>Since this is far </a:t>
            </a:r>
            <a:r>
              <a:rPr b="1" lang="en" sz="1200"/>
              <a:t>greater than 50,000,000</a:t>
            </a:r>
            <a:r>
              <a:rPr lang="en" sz="1200"/>
              <a:t>, </a:t>
            </a:r>
            <a:r>
              <a:rPr lang="en" sz="1200" u="sng"/>
              <a:t>we </a:t>
            </a:r>
            <a:r>
              <a:rPr b="1" lang="en" sz="1200" u="sng"/>
              <a:t>know</a:t>
            </a:r>
            <a:r>
              <a:rPr lang="en" sz="1200" u="sng"/>
              <a:t> this solution will </a:t>
            </a:r>
            <a:r>
              <a:rPr b="1" lang="en" sz="1200" u="sng"/>
              <a:t>TLE</a:t>
            </a:r>
            <a:r>
              <a:rPr lang="en" sz="1200"/>
              <a:t>, and instead of implementing it, we should try to </a:t>
            </a:r>
            <a:r>
              <a:rPr b="1" lang="en" sz="1200" u="sng"/>
              <a:t>think of other ways</a:t>
            </a:r>
            <a:r>
              <a:rPr lang="en" sz="1200"/>
              <a:t> to solve the given problem. </a:t>
            </a:r>
            <a:endParaRPr sz="1200"/>
          </a:p>
          <a:p>
            <a:pPr indent="0" lvl="0" marL="0" rtl="0" algn="l">
              <a:spcBef>
                <a:spcPts val="1600"/>
              </a:spcBef>
              <a:spcAft>
                <a:spcPts val="0"/>
              </a:spcAft>
              <a:buNone/>
            </a:pPr>
            <a:r>
              <a:rPr lang="en" sz="1200"/>
              <a:t>If our solution was O(N) though, we can plug it in, and see that O(1,000,000) &lt; 50,000,000, and that our solution will not TLE and pass. </a:t>
            </a:r>
            <a:endParaRPr sz="1200"/>
          </a:p>
          <a:p>
            <a:pPr indent="0" lvl="0" marL="0" rtl="0" algn="l">
              <a:spcBef>
                <a:spcPts val="1600"/>
              </a:spcBef>
              <a:spcAft>
                <a:spcPts val="1600"/>
              </a:spcAft>
              <a:buNone/>
            </a:pPr>
            <a:r>
              <a:rPr lang="en" sz="1200"/>
              <a:t> </a:t>
            </a:r>
            <a:endParaRPr sz="1200"/>
          </a:p>
        </p:txBody>
      </p:sp>
      <p:pic>
        <p:nvPicPr>
          <p:cNvPr id="157" name="Google Shape;157;p26"/>
          <p:cNvPicPr preferRelativeResize="0"/>
          <p:nvPr/>
        </p:nvPicPr>
        <p:blipFill rotWithShape="1">
          <a:blip r:embed="rId3">
            <a:alphaModFix/>
          </a:blip>
          <a:srcRect b="20313" l="36467" r="0" t="12801"/>
          <a:stretch/>
        </p:blipFill>
        <p:spPr>
          <a:xfrm>
            <a:off x="3744775" y="2198025"/>
            <a:ext cx="1217275" cy="18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DMOPC '14 Contest 2 P4 - Deforestation</a:t>
            </a:r>
            <a:endParaRPr/>
          </a:p>
        </p:txBody>
      </p:sp>
      <p:sp>
        <p:nvSpPr>
          <p:cNvPr id="163" name="Google Shape;163;p27"/>
          <p:cNvSpPr txBox="1"/>
          <p:nvPr>
            <p:ph idx="1" type="body"/>
          </p:nvPr>
        </p:nvSpPr>
        <p:spPr>
          <a:xfrm>
            <a:off x="311700" y="1468825"/>
            <a:ext cx="85206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 Link: </a:t>
            </a:r>
            <a:r>
              <a:rPr lang="en" sz="1400" u="sng">
                <a:solidFill>
                  <a:schemeClr val="hlink"/>
                </a:solidFill>
                <a:hlinkClick r:id="rId3"/>
              </a:rPr>
              <a:t>https://dmoj.ca/problem/dmopc14c2p4</a:t>
            </a:r>
            <a:endParaRPr sz="1400"/>
          </a:p>
          <a:p>
            <a:pPr indent="0" lvl="0" marL="0" rtl="0" algn="l">
              <a:spcBef>
                <a:spcPts val="1600"/>
              </a:spcBef>
              <a:spcAft>
                <a:spcPts val="0"/>
              </a:spcAft>
              <a:buNone/>
            </a:pPr>
            <a:r>
              <a:rPr lang="en" sz="1200"/>
              <a:t>You are given an array of N elements (1 ≤ N ≤ 1000000), and Q queries </a:t>
            </a:r>
            <a:r>
              <a:rPr lang="en" sz="1200"/>
              <a:t>(1</a:t>
            </a:r>
            <a:r>
              <a:rPr lang="en" sz="1200"/>
              <a:t> ≤ Q ≤ 1000000). Each query gives two indices, a and b, and you are to output the sum of the elements between indices a and b (inclusive).  </a:t>
            </a:r>
            <a:endParaRPr sz="1200"/>
          </a:p>
          <a:p>
            <a:pPr indent="0" lvl="0" marL="0" rtl="0" algn="l">
              <a:spcBef>
                <a:spcPts val="1600"/>
              </a:spcBef>
              <a:spcAft>
                <a:spcPts val="0"/>
              </a:spcAft>
              <a:buNone/>
            </a:pPr>
            <a:r>
              <a:rPr lang="en" sz="1400"/>
              <a:t>EXAMPLE: </a:t>
            </a:r>
            <a:endParaRPr sz="1400"/>
          </a:p>
          <a:p>
            <a:pPr indent="0" lvl="0" marL="0" rtl="0" algn="l">
              <a:spcBef>
                <a:spcPts val="1600"/>
              </a:spcBef>
              <a:spcAft>
                <a:spcPts val="0"/>
              </a:spcAft>
              <a:buNone/>
            </a:pPr>
            <a:r>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rPr lang="en" sz="1100"/>
              <a:t>Query = 0 4</a:t>
            </a:r>
            <a:endParaRPr sz="1100"/>
          </a:p>
          <a:p>
            <a:pPr indent="0" lvl="0" marL="0" rtl="0" algn="l">
              <a:lnSpc>
                <a:spcPct val="100000"/>
              </a:lnSpc>
              <a:spcBef>
                <a:spcPts val="1600"/>
              </a:spcBef>
              <a:spcAft>
                <a:spcPts val="0"/>
              </a:spcAft>
              <a:buNone/>
            </a:pPr>
            <a:r>
              <a:rPr lang="en" sz="1100"/>
              <a:t>Output: 15</a:t>
            </a:r>
            <a:endParaRPr sz="1100"/>
          </a:p>
          <a:p>
            <a:pPr indent="0" lvl="0" marL="0" rtl="0" algn="l">
              <a:lnSpc>
                <a:spcPct val="100000"/>
              </a:lnSpc>
              <a:spcBef>
                <a:spcPts val="1600"/>
              </a:spcBef>
              <a:spcAft>
                <a:spcPts val="1600"/>
              </a:spcAft>
              <a:buNone/>
            </a:pPr>
            <a:r>
              <a:rPr lang="en" sz="900"/>
              <a:t>Note that you are given up to 1 million queries, and this example just shows the sample output for one such query.  </a:t>
            </a:r>
            <a:endParaRPr sz="900"/>
          </a:p>
        </p:txBody>
      </p:sp>
      <p:graphicFrame>
        <p:nvGraphicFramePr>
          <p:cNvPr id="164" name="Google Shape;164;p27"/>
          <p:cNvGraphicFramePr/>
          <p:nvPr/>
        </p:nvGraphicFramePr>
        <p:xfrm>
          <a:off x="404800" y="3175050"/>
          <a:ext cx="3000000" cy="3000000"/>
        </p:xfrm>
        <a:graphic>
          <a:graphicData uri="http://schemas.openxmlformats.org/drawingml/2006/table">
            <a:tbl>
              <a:tblPr>
                <a:noFill/>
                <a:tableStyleId>{1162A24B-4362-4F60-822E-8F6314CA1B86}</a:tableStyleId>
              </a:tblPr>
              <a:tblGrid>
                <a:gridCol w="904875"/>
                <a:gridCol w="904875"/>
                <a:gridCol w="904875"/>
                <a:gridCol w="904875"/>
                <a:gridCol w="904875"/>
                <a:gridCol w="904875"/>
              </a:tblGrid>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Mass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DMOPC '14 Contest 2 P4 - Naive solution</a:t>
            </a:r>
            <a:endParaRPr/>
          </a:p>
        </p:txBody>
      </p:sp>
      <p:sp>
        <p:nvSpPr>
          <p:cNvPr id="170" name="Google Shape;170;p28"/>
          <p:cNvSpPr txBox="1"/>
          <p:nvPr>
            <p:ph idx="1" type="body"/>
          </p:nvPr>
        </p:nvSpPr>
        <p:spPr>
          <a:xfrm>
            <a:off x="311700" y="1468825"/>
            <a:ext cx="8520600" cy="35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naive (brute force) solution to this problem is for every query, loop from indices a to b to calculate the sum. </a:t>
            </a:r>
            <a:endParaRPr sz="1600"/>
          </a:p>
          <a:p>
            <a:pPr indent="0" lvl="0" marL="0" rtl="0" algn="l">
              <a:spcBef>
                <a:spcPts val="1600"/>
              </a:spcBef>
              <a:spcAft>
                <a:spcPts val="0"/>
              </a:spcAft>
              <a:buNone/>
            </a:pPr>
            <a:r>
              <a:rPr lang="en" sz="1600"/>
              <a:t>The time complexity of this algorithm is O(n^2) though. This is because the worst case scenario for this problem is N = 1000000, Q = 1000000, and for each query, a = 0 &amp; b = 999999. This results in </a:t>
            </a:r>
            <a:r>
              <a:rPr lang="en" sz="1600"/>
              <a:t>1000000 * 1000000 total operations, or 1 trillion operations. </a:t>
            </a:r>
            <a:endParaRPr sz="1600"/>
          </a:p>
          <a:p>
            <a:pPr indent="0" lvl="0" marL="0" rtl="0" algn="l">
              <a:spcBef>
                <a:spcPts val="1600"/>
              </a:spcBef>
              <a:spcAft>
                <a:spcPts val="0"/>
              </a:spcAft>
              <a:buNone/>
            </a:pPr>
            <a:r>
              <a:rPr lang="en" sz="1600"/>
              <a:t>This is far too slow as DMOJ can handle ~50,000,000 operations per second (~340 minutes to run). </a:t>
            </a:r>
            <a:endParaRPr sz="1600"/>
          </a:p>
          <a:p>
            <a:pPr indent="0" lvl="0" marL="0" rtl="0" algn="l">
              <a:spcBef>
                <a:spcPts val="1600"/>
              </a:spcBef>
              <a:spcAft>
                <a:spcPts val="1600"/>
              </a:spcAft>
              <a:buNone/>
            </a:pPr>
            <a:r>
              <a:rPr lang="en" sz="1600"/>
              <a:t>How can we handle queries in constant time (or in other words, not have to loop from indices a to b to find sum)?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3372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Prefix Sum Arrays</a:t>
            </a:r>
            <a:endParaRPr/>
          </a:p>
        </p:txBody>
      </p:sp>
      <p:sp>
        <p:nvSpPr>
          <p:cNvPr id="176" name="Google Shape;176;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Motivation: O(n) precompute to find sum of any range in O(1) or constant time</a:t>
            </a:r>
            <a:endParaRPr sz="1600"/>
          </a:p>
          <a:p>
            <a:pPr indent="-330200" lvl="0" marL="457200" rtl="0" algn="l">
              <a:spcBef>
                <a:spcPts val="1600"/>
              </a:spcBef>
              <a:spcAft>
                <a:spcPts val="0"/>
              </a:spcAft>
              <a:buSzPts val="1600"/>
              <a:buChar char="-"/>
            </a:pPr>
            <a:r>
              <a:rPr lang="en" sz="1600"/>
              <a:t>If you’re familiar with inclusion-exclusion from math contests, this is pretty much the same thing</a:t>
            </a:r>
            <a:endParaRPr sz="1600"/>
          </a:p>
          <a:p>
            <a:pPr indent="-330200" lvl="0" marL="457200" rtl="0" algn="l">
              <a:spcBef>
                <a:spcPts val="0"/>
              </a:spcBef>
              <a:spcAft>
                <a:spcPts val="0"/>
              </a:spcAft>
              <a:buSzPts val="1600"/>
              <a:buChar char="-"/>
            </a:pPr>
            <a:r>
              <a:rPr lang="en" sz="1600"/>
              <a:t>Can also be extended to any reversible operation</a:t>
            </a:r>
            <a:endParaRPr sz="1600"/>
          </a:p>
          <a:p>
            <a:pPr indent="-304800" lvl="1" marL="914400" rtl="0" algn="l">
              <a:spcBef>
                <a:spcPts val="0"/>
              </a:spcBef>
              <a:spcAft>
                <a:spcPts val="0"/>
              </a:spcAft>
              <a:buSzPts val="1200"/>
              <a:buChar char="-"/>
            </a:pPr>
            <a:r>
              <a:rPr lang="en" sz="1200"/>
              <a:t>Works on operations like addition, subtraction, multiplication, xor</a:t>
            </a:r>
            <a:endParaRPr sz="1200"/>
          </a:p>
          <a:p>
            <a:pPr indent="-304800" lvl="1" marL="914400" rtl="0" algn="l">
              <a:spcBef>
                <a:spcPts val="0"/>
              </a:spcBef>
              <a:spcAft>
                <a:spcPts val="0"/>
              </a:spcAft>
              <a:buSzPts val="1200"/>
              <a:buChar char="-"/>
            </a:pPr>
            <a:r>
              <a:rPr lang="en" sz="1200"/>
              <a:t>Won’t work on GCD, bitwise and, etc</a:t>
            </a:r>
            <a:endParaRPr sz="1200"/>
          </a:p>
          <a:p>
            <a:pPr indent="-330200" lvl="0" marL="457200" rtl="0" algn="l">
              <a:spcBef>
                <a:spcPts val="0"/>
              </a:spcBef>
              <a:spcAft>
                <a:spcPts val="0"/>
              </a:spcAft>
              <a:buSzPts val="1600"/>
              <a:buChar char="-"/>
            </a:pPr>
            <a:r>
              <a:rPr lang="en" sz="1600"/>
              <a:t>Can also be extended to larger dimensions (2D, 3D, 4D, KD arrays) </a:t>
            </a:r>
            <a:endParaRPr sz="1600"/>
          </a:p>
          <a:p>
            <a:pPr indent="-330200" lvl="0" marL="457200" rtl="0" algn="l">
              <a:spcBef>
                <a:spcPts val="0"/>
              </a:spcBef>
              <a:spcAft>
                <a:spcPts val="0"/>
              </a:spcAft>
              <a:buSzPts val="1600"/>
              <a:buChar char="-"/>
            </a:pPr>
            <a:r>
              <a:rPr lang="en" sz="1600"/>
              <a:t>Kind of a simplification of hashing, which can be used on CCC‘20 S3 and CCC‘15 J5(cheese)</a:t>
            </a:r>
            <a:endParaRPr sz="1600"/>
          </a:p>
          <a:p>
            <a:pPr indent="-330200" lvl="0" marL="457200" rtl="0" algn="l">
              <a:spcBef>
                <a:spcPts val="0"/>
              </a:spcBef>
              <a:spcAft>
                <a:spcPts val="0"/>
              </a:spcAft>
              <a:buSzPts val="1600"/>
              <a:buChar char="-"/>
            </a:pPr>
            <a:r>
              <a:rPr lang="en" sz="1600"/>
              <a:t>Can be used on CCC‘20 S4</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Prefix Sum Arrays Cont.</a:t>
            </a:r>
            <a:endParaRPr/>
          </a:p>
        </p:txBody>
      </p:sp>
      <p:sp>
        <p:nvSpPr>
          <p:cNvPr id="182" name="Google Shape;182;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p</a:t>
            </a:r>
            <a:r>
              <a:rPr lang="en" sz="1500"/>
              <a:t>refix sum array is an array related to the original array in a way such tha</a:t>
            </a:r>
            <a:r>
              <a:rPr lang="en" sz="1500"/>
              <a:t>t any index </a:t>
            </a:r>
            <a:r>
              <a:rPr i="1" lang="en" sz="1500"/>
              <a:t>i</a:t>
            </a:r>
            <a:r>
              <a:rPr lang="en" sz="1500"/>
              <a:t> in the prefix sum array stores the cumulative sum of all elements in the original array from 1 to </a:t>
            </a:r>
            <a:r>
              <a:rPr i="1" lang="en" sz="1500"/>
              <a:t>i</a:t>
            </a:r>
            <a:r>
              <a:rPr lang="en" sz="1500"/>
              <a:t>. </a:t>
            </a:r>
            <a:endParaRPr sz="1500"/>
          </a:p>
          <a:p>
            <a:pPr indent="0" lvl="0" marL="0" rtl="0" algn="l">
              <a:spcBef>
                <a:spcPts val="1600"/>
              </a:spcBef>
              <a:spcAft>
                <a:spcPts val="0"/>
              </a:spcAft>
              <a:buNone/>
            </a:pPr>
            <a:r>
              <a:rPr lang="en" sz="1500"/>
              <a:t>Assuming the </a:t>
            </a:r>
            <a:r>
              <a:rPr i="1" lang="en" sz="1500"/>
              <a:t>i</a:t>
            </a:r>
            <a:r>
              <a:rPr lang="en" sz="1500"/>
              <a:t>-th element of the prefix sum array is PSA[i], </a:t>
            </a:r>
            <a:endParaRPr sz="1500"/>
          </a:p>
          <a:p>
            <a:pPr indent="0" lvl="0" marL="0" rtl="0" algn="l">
              <a:spcBef>
                <a:spcPts val="1600"/>
              </a:spcBef>
              <a:spcAft>
                <a:spcPts val="0"/>
              </a:spcAft>
              <a:buNone/>
            </a:pPr>
            <a:r>
              <a:rPr lang="en" sz="1500"/>
              <a:t>Then PSA[i] is defined as orig[1] + orig[2] + orig[3] + … + orig[i]</a:t>
            </a:r>
            <a:endParaRPr sz="1500"/>
          </a:p>
          <a:p>
            <a:pPr indent="0" lvl="0" marL="0" rtl="0" algn="l">
              <a:spcBef>
                <a:spcPts val="1600"/>
              </a:spcBef>
              <a:spcAft>
                <a:spcPts val="1600"/>
              </a:spcAft>
              <a:buNone/>
            </a:pPr>
            <a:r>
              <a:rPr lang="en" sz="1500"/>
              <a:t>Let us better understand this with a visualization.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of PSA </a:t>
            </a:r>
            <a:endParaRPr/>
          </a:p>
        </p:txBody>
      </p:sp>
      <p:sp>
        <p:nvSpPr>
          <p:cNvPr id="188" name="Google Shape;188;p31"/>
          <p:cNvSpPr txBox="1"/>
          <p:nvPr>
            <p:ph idx="1" type="body"/>
          </p:nvPr>
        </p:nvSpPr>
        <p:spPr>
          <a:xfrm>
            <a:off x="311700" y="1301925"/>
            <a:ext cx="85206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Example Array: </a:t>
            </a:r>
            <a:endParaRPr sz="1200"/>
          </a:p>
          <a:p>
            <a:pPr indent="0" lvl="0" marL="0" rtl="0" algn="l">
              <a:spcBef>
                <a:spcPts val="1600"/>
              </a:spcBef>
              <a:spcAft>
                <a:spcPts val="1600"/>
              </a:spcAft>
              <a:buNone/>
            </a:pPr>
            <a:r>
              <a:t/>
            </a:r>
            <a:endParaRPr/>
          </a:p>
        </p:txBody>
      </p:sp>
      <p:graphicFrame>
        <p:nvGraphicFramePr>
          <p:cNvPr id="189" name="Google Shape;189;p31"/>
          <p:cNvGraphicFramePr/>
          <p:nvPr/>
        </p:nvGraphicFramePr>
        <p:xfrm>
          <a:off x="1376850" y="1684075"/>
          <a:ext cx="3000000" cy="3000000"/>
        </p:xfrm>
        <a:graphic>
          <a:graphicData uri="http://schemas.openxmlformats.org/drawingml/2006/table">
            <a:tbl>
              <a:tblPr>
                <a:noFill/>
                <a:tableStyleId>{1162A24B-4362-4F60-822E-8F6314CA1B86}</a:tableStyleId>
              </a:tblPr>
              <a:tblGrid>
                <a:gridCol w="1065050"/>
                <a:gridCol w="1065050"/>
                <a:gridCol w="1065050"/>
                <a:gridCol w="1065050"/>
                <a:gridCol w="1065050"/>
                <a:gridCol w="1065050"/>
              </a:tblGrid>
              <a:tr h="316225">
                <a:tc>
                  <a:txBody>
                    <a:bodyPr/>
                    <a:lstStyle/>
                    <a:p>
                      <a:pPr indent="0" lvl="0" marL="0" rtl="0" algn="l">
                        <a:spcBef>
                          <a:spcPts val="0"/>
                        </a:spcBef>
                        <a:spcAft>
                          <a:spcPts val="0"/>
                        </a:spcAft>
                        <a:buNone/>
                      </a:pPr>
                      <a:r>
                        <a:rPr lang="en" sz="1100"/>
                        <a:t>Index</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r>
              <a:tr h="316225">
                <a:tc>
                  <a:txBody>
                    <a:bodyPr/>
                    <a:lstStyle/>
                    <a:p>
                      <a:pPr indent="0" lvl="0" marL="0" rtl="0" algn="l">
                        <a:spcBef>
                          <a:spcPts val="0"/>
                        </a:spcBef>
                        <a:spcAft>
                          <a:spcPts val="0"/>
                        </a:spcAft>
                        <a:buNone/>
                      </a:pPr>
                      <a:r>
                        <a:rPr lang="en" sz="1100"/>
                        <a:t>Array </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3 </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bl>
          </a:graphicData>
        </a:graphic>
      </p:graphicFrame>
      <p:pic>
        <p:nvPicPr>
          <p:cNvPr id="190" name="Google Shape;190;p31" title="Chart"/>
          <p:cNvPicPr preferRelativeResize="0"/>
          <p:nvPr/>
        </p:nvPicPr>
        <p:blipFill rotWithShape="1">
          <a:blip r:embed="rId3">
            <a:alphaModFix/>
          </a:blip>
          <a:srcRect b="0" l="0" r="0" t="11174"/>
          <a:stretch/>
        </p:blipFill>
        <p:spPr>
          <a:xfrm>
            <a:off x="2515325" y="2467050"/>
            <a:ext cx="4113351" cy="2259151"/>
          </a:xfrm>
          <a:prstGeom prst="rect">
            <a:avLst/>
          </a:prstGeom>
          <a:noFill/>
          <a:ln>
            <a:noFill/>
          </a:ln>
        </p:spPr>
      </p:pic>
      <p:sp>
        <p:nvSpPr>
          <p:cNvPr id="191" name="Google Shape;191;p31"/>
          <p:cNvSpPr txBox="1"/>
          <p:nvPr>
            <p:ph idx="1" type="body"/>
          </p:nvPr>
        </p:nvSpPr>
        <p:spPr>
          <a:xfrm>
            <a:off x="0" y="4646400"/>
            <a:ext cx="91440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Let us do a PSA on this original array.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 up last week’s problems (Geneva Confection) </a:t>
            </a:r>
            <a:endParaRPr/>
          </a:p>
          <a:p>
            <a:pPr indent="-342900" lvl="0" marL="457200" rtl="0" algn="l">
              <a:spcBef>
                <a:spcPts val="0"/>
              </a:spcBef>
              <a:spcAft>
                <a:spcPts val="0"/>
              </a:spcAft>
              <a:buSzPts val="1800"/>
              <a:buChar char="-"/>
            </a:pPr>
            <a:r>
              <a:rPr lang="en"/>
              <a:t>Time complexity analysis</a:t>
            </a:r>
            <a:endParaRPr/>
          </a:p>
          <a:p>
            <a:pPr indent="-342900" lvl="0" marL="457200" rtl="0" algn="l">
              <a:spcBef>
                <a:spcPts val="0"/>
              </a:spcBef>
              <a:spcAft>
                <a:spcPts val="0"/>
              </a:spcAft>
              <a:buSzPts val="1800"/>
              <a:buChar char="-"/>
            </a:pPr>
            <a:r>
              <a:rPr lang="en"/>
              <a:t>Prefix sum array</a:t>
            </a:r>
            <a:endParaRPr/>
          </a:p>
          <a:p>
            <a:pPr indent="-317500" lvl="1" marL="914400" rtl="0" algn="l">
              <a:spcBef>
                <a:spcPts val="0"/>
              </a:spcBef>
              <a:spcAft>
                <a:spcPts val="0"/>
              </a:spcAft>
              <a:buSzPts val="1400"/>
              <a:buChar char="-"/>
            </a:pPr>
            <a:r>
              <a:rPr lang="en" sz="1400" u="sng">
                <a:solidFill>
                  <a:schemeClr val="accent5"/>
                </a:solidFill>
                <a:hlinkClick r:id="rId3">
                  <a:extLst>
                    <a:ext uri="{A12FA001-AC4F-418D-AE19-62706E023703}">
                      <ahyp:hlinkClr val="tx"/>
                    </a:ext>
                  </a:extLst>
                </a:hlinkClick>
              </a:rPr>
              <a:t>DMOPC '14 Contest 2 P4 - Deforestation</a:t>
            </a:r>
            <a:endParaRPr/>
          </a:p>
          <a:p>
            <a:pPr indent="-317500" lvl="1" marL="914400" rtl="0" algn="l">
              <a:spcBef>
                <a:spcPts val="0"/>
              </a:spcBef>
              <a:spcAft>
                <a:spcPts val="0"/>
              </a:spcAft>
              <a:buSzPts val="1400"/>
              <a:buChar char="-"/>
            </a:pPr>
            <a:r>
              <a:rPr lang="en" u="sng">
                <a:solidFill>
                  <a:schemeClr val="hlink"/>
                </a:solidFill>
                <a:hlinkClick r:id="rId4"/>
              </a:rPr>
              <a:t>DMOPC '20 Contest 1 P2 - Victor's Moral Dilemma</a:t>
            </a:r>
            <a:endParaRPr/>
          </a:p>
          <a:p>
            <a:pPr indent="-342900" lvl="0" marL="457200" rtl="0" algn="l">
              <a:spcBef>
                <a:spcPts val="0"/>
              </a:spcBef>
              <a:spcAft>
                <a:spcPts val="0"/>
              </a:spcAft>
              <a:buSzPts val="1800"/>
              <a:buChar char="-"/>
            </a:pPr>
            <a:r>
              <a:rPr lang="en"/>
              <a:t>Difference array (extension of prefix sums)</a:t>
            </a:r>
            <a:endParaRPr/>
          </a:p>
          <a:p>
            <a:pPr indent="-317500" lvl="1" marL="914400" rtl="0" algn="l">
              <a:spcBef>
                <a:spcPts val="0"/>
              </a:spcBef>
              <a:spcAft>
                <a:spcPts val="0"/>
              </a:spcAft>
              <a:buSzPts val="1400"/>
              <a:buChar char="-"/>
            </a:pPr>
            <a:r>
              <a:rPr lang="en" u="sng">
                <a:solidFill>
                  <a:schemeClr val="hlink"/>
                </a:solidFill>
                <a:hlinkClick r:id="rId5"/>
              </a:rPr>
              <a:t>Battle Positions</a:t>
            </a:r>
            <a:endParaRPr/>
          </a:p>
          <a:p>
            <a:pPr indent="0" lvl="0" marL="0" rtl="0" algn="l">
              <a:spcBef>
                <a:spcPts val="1600"/>
              </a:spcBef>
              <a:spcAft>
                <a:spcPts val="1600"/>
              </a:spcAft>
              <a:buNone/>
            </a:pPr>
            <a:r>
              <a:rPr lang="en"/>
              <a:t>Prerequisites: arrays and loops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of PSA </a:t>
            </a:r>
            <a:endParaRPr/>
          </a:p>
        </p:txBody>
      </p:sp>
      <p:graphicFrame>
        <p:nvGraphicFramePr>
          <p:cNvPr id="197" name="Google Shape;197;p32"/>
          <p:cNvGraphicFramePr/>
          <p:nvPr/>
        </p:nvGraphicFramePr>
        <p:xfrm>
          <a:off x="1376850" y="1582509"/>
          <a:ext cx="3000000" cy="3000000"/>
        </p:xfrm>
        <a:graphic>
          <a:graphicData uri="http://schemas.openxmlformats.org/drawingml/2006/table">
            <a:tbl>
              <a:tblPr>
                <a:noFill/>
                <a:tableStyleId>{1162A24B-4362-4F60-822E-8F6314CA1B86}</a:tableStyleId>
              </a:tblPr>
              <a:tblGrid>
                <a:gridCol w="1065050"/>
                <a:gridCol w="1065050"/>
                <a:gridCol w="1065050"/>
                <a:gridCol w="1065050"/>
                <a:gridCol w="1065050"/>
                <a:gridCol w="1065050"/>
              </a:tblGrid>
              <a:tr h="316225">
                <a:tc>
                  <a:txBody>
                    <a:bodyPr/>
                    <a:lstStyle/>
                    <a:p>
                      <a:pPr indent="0" lvl="0" marL="0" rtl="0" algn="l">
                        <a:spcBef>
                          <a:spcPts val="0"/>
                        </a:spcBef>
                        <a:spcAft>
                          <a:spcPts val="0"/>
                        </a:spcAft>
                        <a:buNone/>
                      </a:pPr>
                      <a:r>
                        <a:rPr lang="en" sz="1100"/>
                        <a:t>Index</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r>
              <a:tr h="316225">
                <a:tc>
                  <a:txBody>
                    <a:bodyPr/>
                    <a:lstStyle/>
                    <a:p>
                      <a:pPr indent="0" lvl="0" marL="0" rtl="0" algn="l">
                        <a:spcBef>
                          <a:spcPts val="0"/>
                        </a:spcBef>
                        <a:spcAft>
                          <a:spcPts val="0"/>
                        </a:spcAft>
                        <a:buNone/>
                      </a:pPr>
                      <a:r>
                        <a:rPr lang="en" sz="1100"/>
                        <a:t>Array </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3 </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16225">
                <a:tc>
                  <a:txBody>
                    <a:bodyPr/>
                    <a:lstStyle/>
                    <a:p>
                      <a:pPr indent="0" lvl="0" marL="0" rtl="0" algn="l">
                        <a:spcBef>
                          <a:spcPts val="0"/>
                        </a:spcBef>
                        <a:spcAft>
                          <a:spcPts val="0"/>
                        </a:spcAft>
                        <a:buNone/>
                      </a:pPr>
                      <a:r>
                        <a:rPr lang="en" sz="1100"/>
                        <a:t>PSA</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10</a:t>
                      </a:r>
                      <a:endParaRPr sz="1100"/>
                    </a:p>
                  </a:txBody>
                  <a:tcPr marT="91425" marB="91425" marR="91425" marL="91425"/>
                </a:tc>
                <a:tc>
                  <a:txBody>
                    <a:bodyPr/>
                    <a:lstStyle/>
                    <a:p>
                      <a:pPr indent="0" lvl="0" marL="0" rtl="0" algn="l">
                        <a:spcBef>
                          <a:spcPts val="0"/>
                        </a:spcBef>
                        <a:spcAft>
                          <a:spcPts val="0"/>
                        </a:spcAft>
                        <a:buNone/>
                      </a:pPr>
                      <a:r>
                        <a:rPr lang="en" sz="1100"/>
                        <a:t>17</a:t>
                      </a:r>
                      <a:endParaRPr sz="1100"/>
                    </a:p>
                  </a:txBody>
                  <a:tcPr marT="91425" marB="91425" marR="91425" marL="91425"/>
                </a:tc>
                <a:tc>
                  <a:txBody>
                    <a:bodyPr/>
                    <a:lstStyle/>
                    <a:p>
                      <a:pPr indent="0" lvl="0" marL="0" rtl="0" algn="l">
                        <a:spcBef>
                          <a:spcPts val="0"/>
                        </a:spcBef>
                        <a:spcAft>
                          <a:spcPts val="0"/>
                        </a:spcAft>
                        <a:buNone/>
                      </a:pPr>
                      <a:r>
                        <a:rPr lang="en" sz="1100"/>
                        <a:t>18</a:t>
                      </a:r>
                      <a:endParaRPr sz="1100"/>
                    </a:p>
                  </a:txBody>
                  <a:tcPr marT="91425" marB="91425" marR="91425" marL="91425"/>
                </a:tc>
              </a:tr>
            </a:tbl>
          </a:graphicData>
        </a:graphic>
      </p:graphicFrame>
      <p:sp>
        <p:nvSpPr>
          <p:cNvPr id="198" name="Google Shape;198;p32"/>
          <p:cNvSpPr txBox="1"/>
          <p:nvPr>
            <p:ph idx="1" type="body"/>
          </p:nvPr>
        </p:nvSpPr>
        <p:spPr>
          <a:xfrm>
            <a:off x="311700" y="1222126"/>
            <a:ext cx="8520600" cy="30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Example Array: </a:t>
            </a:r>
            <a:endParaRPr sz="1200"/>
          </a:p>
          <a:p>
            <a:pPr indent="0" lvl="0" marL="0" rtl="0" algn="l">
              <a:spcBef>
                <a:spcPts val="1600"/>
              </a:spcBef>
              <a:spcAft>
                <a:spcPts val="1600"/>
              </a:spcAft>
              <a:buNone/>
            </a:pPr>
            <a:r>
              <a:t/>
            </a:r>
            <a:endParaRPr/>
          </a:p>
        </p:txBody>
      </p:sp>
      <p:pic>
        <p:nvPicPr>
          <p:cNvPr id="199" name="Google Shape;199;p32" title="Chart"/>
          <p:cNvPicPr preferRelativeResize="0"/>
          <p:nvPr/>
        </p:nvPicPr>
        <p:blipFill rotWithShape="1">
          <a:blip r:embed="rId3">
            <a:alphaModFix/>
          </a:blip>
          <a:srcRect b="0" l="0" r="0" t="11024"/>
          <a:stretch/>
        </p:blipFill>
        <p:spPr>
          <a:xfrm>
            <a:off x="2412350" y="2697075"/>
            <a:ext cx="4319304" cy="2376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of a Prefix Sum Array</a:t>
            </a:r>
            <a:endParaRPr/>
          </a:p>
        </p:txBody>
      </p:sp>
      <p:sp>
        <p:nvSpPr>
          <p:cNvPr id="205" name="Google Shape;205;p33"/>
          <p:cNvSpPr txBox="1"/>
          <p:nvPr>
            <p:ph idx="1" type="body"/>
          </p:nvPr>
        </p:nvSpPr>
        <p:spPr>
          <a:xfrm>
            <a:off x="311700" y="1272900"/>
            <a:ext cx="8520600" cy="28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After we construct a prefix sum array, we can find the sum of an interval [a, b] in constant or O(1) time. </a:t>
            </a:r>
            <a:endParaRPr sz="1200"/>
          </a:p>
          <a:p>
            <a:pPr indent="0" lvl="0" marL="0" rtl="0" algn="l">
              <a:spcBef>
                <a:spcPts val="1600"/>
              </a:spcBef>
              <a:spcAft>
                <a:spcPts val="0"/>
              </a:spcAft>
              <a:buNone/>
            </a:pPr>
            <a:r>
              <a:rPr lang="en" sz="1200"/>
              <a:t>If we query PSA[b] - PSA[a-1], we will find the sum of the interval [a, b] in the original array. </a:t>
            </a:r>
            <a:endParaRPr sz="1200"/>
          </a:p>
          <a:p>
            <a:pPr indent="0" lvl="0" marL="0" rtl="0" algn="l">
              <a:spcBef>
                <a:spcPts val="1600"/>
              </a:spcBef>
              <a:spcAft>
                <a:spcPts val="0"/>
              </a:spcAft>
              <a:buNone/>
            </a:pPr>
            <a:r>
              <a:rPr lang="en" sz="1200"/>
              <a:t>Why? </a:t>
            </a:r>
            <a:endParaRPr sz="1100"/>
          </a:p>
          <a:p>
            <a:pPr indent="0" lvl="0" marL="0" rtl="0" algn="l">
              <a:spcBef>
                <a:spcPts val="1600"/>
              </a:spcBef>
              <a:spcAft>
                <a:spcPts val="0"/>
              </a:spcAft>
              <a:buNone/>
            </a:pPr>
            <a:r>
              <a:rPr lang="en" sz="1100"/>
              <a:t>PSA[b] stores the sum of all elements from 1 to b (arr[1] + arr[2] + … + arr[b]) </a:t>
            </a:r>
            <a:endParaRPr sz="1100"/>
          </a:p>
          <a:p>
            <a:pPr indent="0" lvl="0" marL="0" rtl="0" algn="l">
              <a:spcBef>
                <a:spcPts val="1600"/>
              </a:spcBef>
              <a:spcAft>
                <a:spcPts val="0"/>
              </a:spcAft>
              <a:buNone/>
            </a:pPr>
            <a:r>
              <a:rPr lang="en" sz="1100"/>
              <a:t>PSA[a-1] stores the sum of all elements from 1 - a-1 (arr[1] + arr[2] + … + arr[a-1])</a:t>
            </a:r>
            <a:endParaRPr sz="1100"/>
          </a:p>
          <a:p>
            <a:pPr indent="0" lvl="0" marL="0" rtl="0" algn="l">
              <a:spcBef>
                <a:spcPts val="1600"/>
              </a:spcBef>
              <a:spcAft>
                <a:spcPts val="1600"/>
              </a:spcAft>
              <a:buNone/>
            </a:pPr>
            <a:r>
              <a:rPr lang="en" sz="1100"/>
              <a:t>If we subtract </a:t>
            </a:r>
            <a:r>
              <a:rPr lang="en" sz="1100"/>
              <a:t>PSA[a-1]</a:t>
            </a:r>
            <a:r>
              <a:rPr lang="en" sz="1100"/>
              <a:t> from </a:t>
            </a:r>
            <a:r>
              <a:rPr lang="en" sz="1100"/>
              <a:t>PSA[b] </a:t>
            </a:r>
            <a:r>
              <a:rPr lang="en" sz="1100"/>
              <a:t>then, we are getting the sum of all elements from a to b. </a:t>
            </a:r>
            <a:endParaRPr sz="1100"/>
          </a:p>
        </p:txBody>
      </p:sp>
      <p:sp>
        <p:nvSpPr>
          <p:cNvPr id="206" name="Google Shape;206;p33"/>
          <p:cNvSpPr/>
          <p:nvPr/>
        </p:nvSpPr>
        <p:spPr>
          <a:xfrm>
            <a:off x="1996575" y="4113300"/>
            <a:ext cx="50058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txBox="1"/>
          <p:nvPr/>
        </p:nvSpPr>
        <p:spPr>
          <a:xfrm>
            <a:off x="6864405" y="430200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b</a:t>
            </a:r>
            <a:endParaRPr sz="1000">
              <a:latin typeface="Source Code Pro"/>
              <a:ea typeface="Source Code Pro"/>
              <a:cs typeface="Source Code Pro"/>
              <a:sym typeface="Source Code Pro"/>
            </a:endParaRPr>
          </a:p>
        </p:txBody>
      </p:sp>
      <p:sp>
        <p:nvSpPr>
          <p:cNvPr id="208" name="Google Shape;208;p33"/>
          <p:cNvSpPr txBox="1"/>
          <p:nvPr/>
        </p:nvSpPr>
        <p:spPr>
          <a:xfrm>
            <a:off x="4789588" y="4301995"/>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a:t>
            </a:r>
            <a:endParaRPr sz="1000">
              <a:latin typeface="Source Code Pro"/>
              <a:ea typeface="Source Code Pro"/>
              <a:cs typeface="Source Code Pro"/>
              <a:sym typeface="Source Code Pro"/>
            </a:endParaRPr>
          </a:p>
        </p:txBody>
      </p:sp>
      <p:sp>
        <p:nvSpPr>
          <p:cNvPr id="209" name="Google Shape;209;p33"/>
          <p:cNvSpPr/>
          <p:nvPr/>
        </p:nvSpPr>
        <p:spPr>
          <a:xfrm>
            <a:off x="1996575" y="4570675"/>
            <a:ext cx="50058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a:off x="1996575" y="4570675"/>
            <a:ext cx="2829300" cy="268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1996575" y="4113300"/>
            <a:ext cx="28293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nvSpPr>
        <p:spPr>
          <a:xfrm>
            <a:off x="4470224" y="4758925"/>
            <a:ext cx="4716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a-1</a:t>
            </a:r>
            <a:endParaRPr sz="1000">
              <a:latin typeface="Source Code Pro"/>
              <a:ea typeface="Source Code Pro"/>
              <a:cs typeface="Source Code Pro"/>
              <a:sym typeface="Source Code Pro"/>
            </a:endParaRPr>
          </a:p>
        </p:txBody>
      </p:sp>
      <p:sp>
        <p:nvSpPr>
          <p:cNvPr id="213" name="Google Shape;213;p33"/>
          <p:cNvSpPr txBox="1"/>
          <p:nvPr/>
        </p:nvSpPr>
        <p:spPr>
          <a:xfrm>
            <a:off x="4789588" y="475892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a:t>
            </a:r>
            <a:endParaRPr sz="1000">
              <a:latin typeface="Source Code Pro"/>
              <a:ea typeface="Source Code Pro"/>
              <a:cs typeface="Source Code Pro"/>
              <a:sym typeface="Source Code Pro"/>
            </a:endParaRPr>
          </a:p>
        </p:txBody>
      </p:sp>
      <p:sp>
        <p:nvSpPr>
          <p:cNvPr id="214" name="Google Shape;214;p33"/>
          <p:cNvSpPr txBox="1"/>
          <p:nvPr/>
        </p:nvSpPr>
        <p:spPr>
          <a:xfrm>
            <a:off x="6871732" y="475167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b</a:t>
            </a:r>
            <a:endParaRPr sz="1000">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Prefix Sum Array</a:t>
            </a:r>
            <a:endParaRPr/>
          </a:p>
        </p:txBody>
      </p:sp>
      <p:sp>
        <p:nvSpPr>
          <p:cNvPr id="220" name="Google Shape;220;p34"/>
          <p:cNvSpPr txBox="1"/>
          <p:nvPr>
            <p:ph idx="1" type="body"/>
          </p:nvPr>
        </p:nvSpPr>
        <p:spPr>
          <a:xfrm>
            <a:off x="311700" y="1468825"/>
            <a:ext cx="8520600" cy="3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can construct a PSA in O(n) time. </a:t>
            </a:r>
            <a:endParaRPr sz="1200"/>
          </a:p>
          <a:p>
            <a:pPr indent="0" lvl="0" marL="0" rtl="0" algn="l">
              <a:spcBef>
                <a:spcPts val="1600"/>
              </a:spcBef>
              <a:spcAft>
                <a:spcPts val="0"/>
              </a:spcAft>
              <a:buNone/>
            </a:pPr>
            <a:r>
              <a:rPr lang="en" sz="1200"/>
              <a:t>If we were to loop from 1 - </a:t>
            </a:r>
            <a:r>
              <a:rPr i="1" lang="en" sz="1200"/>
              <a:t>i</a:t>
            </a:r>
            <a:r>
              <a:rPr lang="en" sz="1200"/>
              <a:t> for every PSA[i], our building algorithm would take O(n^2), which is not an improvement in speed. </a:t>
            </a:r>
            <a:endParaRPr sz="1200"/>
          </a:p>
          <a:p>
            <a:pPr indent="0" lvl="0" marL="0" rtl="0" algn="l">
              <a:spcBef>
                <a:spcPts val="1600"/>
              </a:spcBef>
              <a:spcAft>
                <a:spcPts val="0"/>
              </a:spcAft>
              <a:buNone/>
            </a:pPr>
            <a:r>
              <a:rPr lang="en" sz="1200"/>
              <a:t>Instead, for every index, we can say that:</a:t>
            </a:r>
            <a:endParaRPr sz="1200"/>
          </a:p>
          <a:p>
            <a:pPr indent="0" lvl="0" marL="0" rtl="0" algn="l">
              <a:spcBef>
                <a:spcPts val="1600"/>
              </a:spcBef>
              <a:spcAft>
                <a:spcPts val="0"/>
              </a:spcAft>
              <a:buNone/>
            </a:pPr>
            <a:r>
              <a:rPr lang="en" sz="1200"/>
              <a:t>PSA[i] = </a:t>
            </a:r>
            <a:r>
              <a:rPr lang="en" sz="1200">
                <a:solidFill>
                  <a:srgbClr val="38761D"/>
                </a:solidFill>
              </a:rPr>
              <a:t>PSA[i-1]</a:t>
            </a:r>
            <a:r>
              <a:rPr lang="en" sz="1200"/>
              <a:t> + </a:t>
            </a:r>
            <a:r>
              <a:rPr lang="en" sz="1200">
                <a:solidFill>
                  <a:srgbClr val="B45F06"/>
                </a:solidFill>
              </a:rPr>
              <a:t>orig[i] </a:t>
            </a:r>
            <a:endParaRPr sz="1200">
              <a:solidFill>
                <a:srgbClr val="B45F06"/>
              </a:solidFill>
            </a:endParaRPr>
          </a:p>
          <a:p>
            <a:pPr indent="0" lvl="0" marL="0" rtl="0" algn="l">
              <a:spcBef>
                <a:spcPts val="1600"/>
              </a:spcBef>
              <a:spcAft>
                <a:spcPts val="0"/>
              </a:spcAft>
              <a:buNone/>
            </a:pPr>
            <a:r>
              <a:rPr lang="en" sz="1200"/>
              <a:t>Since PSA[i-1] = </a:t>
            </a:r>
            <a:r>
              <a:rPr lang="en" sz="1200">
                <a:solidFill>
                  <a:srgbClr val="38761D"/>
                </a:solidFill>
              </a:rPr>
              <a:t>orig[1] + orig[2] + … + orig[i-1] </a:t>
            </a:r>
            <a:endParaRPr sz="1200">
              <a:solidFill>
                <a:srgbClr val="38761D"/>
              </a:solidFill>
            </a:endParaRPr>
          </a:p>
          <a:p>
            <a:pPr indent="0" lvl="0" marL="0" rtl="0" algn="l">
              <a:spcBef>
                <a:spcPts val="1600"/>
              </a:spcBef>
              <a:spcAft>
                <a:spcPts val="0"/>
              </a:spcAft>
              <a:buNone/>
            </a:pPr>
            <a:r>
              <a:rPr lang="en" sz="1200"/>
              <a:t>Then PSA[i] = </a:t>
            </a:r>
            <a:r>
              <a:rPr lang="en" sz="1200">
                <a:solidFill>
                  <a:srgbClr val="38761D"/>
                </a:solidFill>
              </a:rPr>
              <a:t>orig[1] + orig[2] + … + orig[i-1] </a:t>
            </a:r>
            <a:r>
              <a:rPr lang="en" sz="1200">
                <a:solidFill>
                  <a:srgbClr val="000000"/>
                </a:solidFill>
              </a:rPr>
              <a:t>+ </a:t>
            </a:r>
            <a:r>
              <a:rPr lang="en" sz="1200">
                <a:solidFill>
                  <a:srgbClr val="B45F06"/>
                </a:solidFill>
              </a:rPr>
              <a:t>orig[i] </a:t>
            </a:r>
            <a:endParaRPr sz="1200">
              <a:solidFill>
                <a:srgbClr val="B45F06"/>
              </a:solidFill>
            </a:endParaRPr>
          </a:p>
          <a:p>
            <a:pPr indent="0" lvl="0" marL="0" rtl="0" algn="l">
              <a:spcBef>
                <a:spcPts val="1600"/>
              </a:spcBef>
              <a:spcAft>
                <a:spcPts val="1600"/>
              </a:spcAft>
              <a:buNone/>
            </a:pPr>
            <a:r>
              <a:rPr lang="en" sz="1200">
                <a:solidFill>
                  <a:srgbClr val="000000"/>
                </a:solidFill>
              </a:rPr>
              <a:t>Also note that your original array and prefix sum array should be 1-indexed, meaning that the array starts at index 1. This is to avoid PSA[i-1] being a negative index. </a:t>
            </a:r>
            <a:endParaRPr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2678400" y="-253937"/>
            <a:ext cx="37872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Template PSA Code (Deforestation)</a:t>
            </a:r>
            <a:endParaRPr sz="2200"/>
          </a:p>
        </p:txBody>
      </p:sp>
      <p:sp>
        <p:nvSpPr>
          <p:cNvPr id="226" name="Google Shape;226;p35"/>
          <p:cNvSpPr/>
          <p:nvPr/>
        </p:nvSpPr>
        <p:spPr>
          <a:xfrm>
            <a:off x="210375" y="972125"/>
            <a:ext cx="1313100" cy="48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nvSpPr>
        <p:spPr>
          <a:xfrm>
            <a:off x="210375" y="816350"/>
            <a:ext cx="4381800" cy="272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n=</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orig=[</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1-indexed, add element at start of array</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orig.append(</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PSA=[</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n+</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PSA.append(PSA[i-</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 orig[i])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loop through each query</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a,b=</a:t>
            </a:r>
            <a:r>
              <a:rPr lang="en" sz="900">
                <a:solidFill>
                  <a:srgbClr val="9C27B0"/>
                </a:solidFill>
                <a:latin typeface="Roboto Mono"/>
                <a:ea typeface="Roboto Mono"/>
                <a:cs typeface="Roboto Mono"/>
                <a:sym typeface="Roboto Mono"/>
              </a:rPr>
              <a:t>map</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().split())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add one since queries are 0-indexed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b+=</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but PSA should be 1 indexed</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(PSA[b]-PSA[a-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37474F"/>
              </a:solidFill>
              <a:latin typeface="Roboto Mono"/>
              <a:ea typeface="Roboto Mono"/>
              <a:cs typeface="Roboto Mono"/>
              <a:sym typeface="Roboto Mono"/>
            </a:endParaRPr>
          </a:p>
          <a:p>
            <a:pPr indent="0" lvl="0" marL="0" rtl="0" algn="l">
              <a:lnSpc>
                <a:spcPct val="115000"/>
              </a:lnSpc>
              <a:spcBef>
                <a:spcPts val="0"/>
              </a:spcBef>
              <a:spcAft>
                <a:spcPts val="1600"/>
              </a:spcAft>
              <a:buNone/>
            </a:pPr>
            <a:r>
              <a:t/>
            </a:r>
            <a:endParaRPr sz="1200">
              <a:solidFill>
                <a:schemeClr val="dk2"/>
              </a:solidFill>
              <a:latin typeface="Source Code Pro"/>
              <a:ea typeface="Source Code Pro"/>
              <a:cs typeface="Source Code Pro"/>
              <a:sym typeface="Source Code Pro"/>
            </a:endParaRPr>
          </a:p>
        </p:txBody>
      </p:sp>
      <p:sp>
        <p:nvSpPr>
          <p:cNvPr id="228" name="Google Shape;228;p35"/>
          <p:cNvSpPr txBox="1"/>
          <p:nvPr/>
        </p:nvSpPr>
        <p:spPr>
          <a:xfrm>
            <a:off x="1625075" y="439700"/>
            <a:ext cx="9504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PYTHON</a:t>
            </a:r>
            <a:endParaRPr>
              <a:latin typeface="Source Code Pro"/>
              <a:ea typeface="Source Code Pro"/>
              <a:cs typeface="Source Code Pro"/>
              <a:sym typeface="Source Code Pro"/>
            </a:endParaRPr>
          </a:p>
        </p:txBody>
      </p:sp>
      <p:sp>
        <p:nvSpPr>
          <p:cNvPr id="229" name="Google Shape;229;p35"/>
          <p:cNvSpPr txBox="1"/>
          <p:nvPr/>
        </p:nvSpPr>
        <p:spPr>
          <a:xfrm>
            <a:off x="6413075" y="421550"/>
            <a:ext cx="5802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CPP</a:t>
            </a:r>
            <a:endParaRPr>
              <a:latin typeface="Source Code Pro"/>
              <a:ea typeface="Source Code Pro"/>
              <a:cs typeface="Source Code Pro"/>
              <a:sym typeface="Source Code Pro"/>
            </a:endParaRPr>
          </a:p>
        </p:txBody>
      </p:sp>
      <p:sp>
        <p:nvSpPr>
          <p:cNvPr id="230" name="Google Shape;230;p35"/>
          <p:cNvSpPr txBox="1"/>
          <p:nvPr/>
        </p:nvSpPr>
        <p:spPr>
          <a:xfrm>
            <a:off x="4860575" y="711050"/>
            <a:ext cx="4178700" cy="29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#include </a:t>
            </a:r>
            <a:r>
              <a:rPr lang="en" sz="900">
                <a:solidFill>
                  <a:srgbClr val="388E3C"/>
                </a:solidFill>
                <a:latin typeface="Roboto Mono"/>
                <a:ea typeface="Roboto Mono"/>
                <a:cs typeface="Roboto Mono"/>
                <a:sym typeface="Roboto Mono"/>
              </a:rPr>
              <a:t>&lt;bits/stdc++.h&gt;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using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namespace</a:t>
            </a:r>
            <a:r>
              <a:rPr lang="en" sz="900">
                <a:solidFill>
                  <a:srgbClr val="37474F"/>
                </a:solidFill>
                <a:latin typeface="Roboto Mono"/>
                <a:ea typeface="Roboto Mono"/>
                <a:cs typeface="Roboto Mono"/>
                <a:sym typeface="Roboto Mono"/>
              </a:rPr>
              <a:t> std;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orig[</a:t>
            </a:r>
            <a:r>
              <a:rPr lang="en" sz="900">
                <a:solidFill>
                  <a:srgbClr val="C53929"/>
                </a:solidFill>
                <a:latin typeface="Roboto Mono"/>
                <a:ea typeface="Roboto Mono"/>
                <a:cs typeface="Roboto Mono"/>
                <a:sym typeface="Roboto Mono"/>
              </a:rPr>
              <a:t>1000005</a:t>
            </a:r>
            <a:r>
              <a:rPr lang="en" sz="900">
                <a:solidFill>
                  <a:srgbClr val="37474F"/>
                </a:solidFill>
                <a:latin typeface="Roboto Mono"/>
                <a:ea typeface="Roboto Mono"/>
                <a:cs typeface="Roboto Mono"/>
                <a:sym typeface="Roboto Mono"/>
              </a:rPr>
              <a:t>], PSA[</a:t>
            </a:r>
            <a:r>
              <a:rPr lang="en" sz="900">
                <a:solidFill>
                  <a:srgbClr val="C53929"/>
                </a:solidFill>
                <a:latin typeface="Roboto Mono"/>
                <a:ea typeface="Roboto Mono"/>
                <a:cs typeface="Roboto Mono"/>
                <a:sym typeface="Roboto Mono"/>
              </a:rPr>
              <a:t>1000005</a:t>
            </a:r>
            <a:r>
              <a:rPr lang="en" sz="900">
                <a:solidFill>
                  <a:srgbClr val="37474F"/>
                </a:solidFill>
                <a:latin typeface="Roboto Mono"/>
                <a:ea typeface="Roboto Mono"/>
                <a:cs typeface="Roboto Mono"/>
                <a:sym typeface="Roboto Mono"/>
              </a:rPr>
              <a:t>], N, Q, a, b;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main()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N;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orig[i];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N;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PSA[i] = PSA[i-</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 orig[i];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Q;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Q;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a &gt;&gt; b;</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 </a:t>
            </a:r>
            <a:r>
              <a:rPr lang="en" sz="900">
                <a:solidFill>
                  <a:srgbClr val="D81B60"/>
                </a:solidFill>
                <a:latin typeface="Roboto Mono"/>
                <a:ea typeface="Roboto Mono"/>
                <a:cs typeface="Roboto Mono"/>
                <a:sym typeface="Roboto Mono"/>
              </a:rPr>
              <a:t>// add one since queries are 0-indexed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b++;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PSA[b] - PSA[a-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&lt;&lt; </a:t>
            </a:r>
            <a:r>
              <a:rPr lang="en" sz="900">
                <a:solidFill>
                  <a:srgbClr val="388E3C"/>
                </a:solidFill>
                <a:latin typeface="Roboto Mono"/>
                <a:ea typeface="Roboto Mono"/>
                <a:cs typeface="Roboto Mono"/>
                <a:sym typeface="Roboto Mono"/>
              </a:rPr>
              <a:t>"\n"</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F51B5"/>
              </a:solidFill>
              <a:latin typeface="Roboto Mono"/>
              <a:ea typeface="Roboto Mono"/>
              <a:cs typeface="Roboto Mono"/>
              <a:sym typeface="Roboto Mono"/>
            </a:endParaRPr>
          </a:p>
        </p:txBody>
      </p:sp>
      <p:sp>
        <p:nvSpPr>
          <p:cNvPr id="231" name="Google Shape;231;p35"/>
          <p:cNvSpPr txBox="1"/>
          <p:nvPr/>
        </p:nvSpPr>
        <p:spPr>
          <a:xfrm>
            <a:off x="210375" y="3543950"/>
            <a:ext cx="8712900" cy="9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If you are still TLEing with Python/CPP, consider using fast input: </a:t>
            </a:r>
            <a:endParaRPr sz="1200">
              <a:latin typeface="Source Code Pro"/>
              <a:ea typeface="Source Code Pro"/>
              <a:cs typeface="Source Code Pro"/>
              <a:sym typeface="Source Code Pro"/>
            </a:endParaRPr>
          </a:p>
        </p:txBody>
      </p:sp>
      <p:sp>
        <p:nvSpPr>
          <p:cNvPr id="232" name="Google Shape;232;p35"/>
          <p:cNvSpPr txBox="1"/>
          <p:nvPr/>
        </p:nvSpPr>
        <p:spPr>
          <a:xfrm>
            <a:off x="2241675" y="3880725"/>
            <a:ext cx="2350500" cy="12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In Python this means adding:</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sys</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=sys.stdin.readline</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to the top of your code</a:t>
            </a:r>
            <a:endParaRPr sz="1000">
              <a:latin typeface="Source Code Pro"/>
              <a:ea typeface="Source Code Pro"/>
              <a:cs typeface="Source Code Pro"/>
              <a:sym typeface="Source Code Pro"/>
            </a:endParaRPr>
          </a:p>
        </p:txBody>
      </p:sp>
      <p:sp>
        <p:nvSpPr>
          <p:cNvPr id="233" name="Google Shape;233;p35"/>
          <p:cNvSpPr txBox="1"/>
          <p:nvPr/>
        </p:nvSpPr>
        <p:spPr>
          <a:xfrm>
            <a:off x="4693725" y="3880725"/>
            <a:ext cx="2727900" cy="12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In CPP this means adding:</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cin.tie(</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cout.tie(</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cin.sync_with_stdio(</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at the top of your main function</a:t>
            </a:r>
            <a:endParaRPr sz="10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 Arrays</a:t>
            </a:r>
            <a:endParaRPr/>
          </a:p>
        </p:txBody>
      </p:sp>
      <p:sp>
        <p:nvSpPr>
          <p:cNvPr id="239" name="Google Shape;239;p36"/>
          <p:cNvSpPr txBox="1"/>
          <p:nvPr>
            <p:ph idx="1" type="body"/>
          </p:nvPr>
        </p:nvSpPr>
        <p:spPr>
          <a:xfrm>
            <a:off x="311700" y="1468825"/>
            <a:ext cx="8520600" cy="33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O(n) precompute for range update queries in O(1) time</a:t>
            </a:r>
            <a:endParaRPr/>
          </a:p>
          <a:p>
            <a:pPr indent="-342900" lvl="0" marL="457200" rtl="0" algn="l">
              <a:spcBef>
                <a:spcPts val="1600"/>
              </a:spcBef>
              <a:spcAft>
                <a:spcPts val="0"/>
              </a:spcAft>
              <a:buSzPts val="1800"/>
              <a:buChar char="-"/>
            </a:pPr>
            <a:r>
              <a:rPr lang="en"/>
              <a:t>The difference array stores </a:t>
            </a:r>
            <a:r>
              <a:rPr lang="en"/>
              <a:t>only</a:t>
            </a:r>
            <a:r>
              <a:rPr lang="en"/>
              <a:t> the </a:t>
            </a:r>
            <a:r>
              <a:rPr b="1" lang="en"/>
              <a:t>first differences</a:t>
            </a:r>
            <a:r>
              <a:rPr lang="en"/>
              <a:t> of an array instead of the sum of the prefixes</a:t>
            </a:r>
            <a:endParaRPr/>
          </a:p>
          <a:p>
            <a:pPr indent="-342900" lvl="0" marL="457200" rtl="0" algn="l">
              <a:spcBef>
                <a:spcPts val="0"/>
              </a:spcBef>
              <a:spcAft>
                <a:spcPts val="0"/>
              </a:spcAft>
              <a:buSzPts val="1800"/>
              <a:buChar char="-"/>
            </a:pPr>
            <a:r>
              <a:rPr b="1" lang="en"/>
              <a:t>Dif[i] = A[i] - A[i-1]</a:t>
            </a:r>
            <a:r>
              <a:rPr lang="en"/>
              <a:t>; (if i==0, Dif[i] = A[i])</a:t>
            </a:r>
            <a:endParaRPr/>
          </a:p>
          <a:p>
            <a:pPr indent="0" lvl="0" marL="457200" rtl="0" algn="l">
              <a:spcBef>
                <a:spcPts val="1600"/>
              </a:spcBef>
              <a:spcAft>
                <a:spcPts val="0"/>
              </a:spcAft>
              <a:buNone/>
            </a:pPr>
            <a:r>
              <a:rPr lang="en" sz="1400"/>
              <a:t>If A = [5, 6</a:t>
            </a:r>
            <a:r>
              <a:rPr lang="en" sz="1400"/>
              <a:t>, 3</a:t>
            </a:r>
            <a:r>
              <a:rPr lang="en" sz="1400"/>
              <a:t>, 7, 2, 9], then</a:t>
            </a:r>
            <a:endParaRPr sz="1400"/>
          </a:p>
          <a:p>
            <a:pPr indent="0" lvl="0" marL="457200" rtl="0" algn="l">
              <a:spcBef>
                <a:spcPts val="0"/>
              </a:spcBef>
              <a:spcAft>
                <a:spcPts val="0"/>
              </a:spcAft>
              <a:buNone/>
            </a:pPr>
            <a:r>
              <a:rPr lang="en" sz="1400"/>
              <a:t>the resulting Dif = [5, 6-5, 3-6, 7-3, 2-7, 9-2] or</a:t>
            </a:r>
            <a:endParaRPr sz="1400"/>
          </a:p>
          <a:p>
            <a:pPr indent="0" lvl="0" marL="457200" rtl="0" algn="l">
              <a:spcBef>
                <a:spcPts val="0"/>
              </a:spcBef>
              <a:spcAft>
                <a:spcPts val="0"/>
              </a:spcAft>
              <a:buNone/>
            </a:pPr>
            <a:r>
              <a:rPr lang="en" sz="1400"/>
              <a:t>Dif = [5, 1, -3, 4, -5, 7]</a:t>
            </a:r>
            <a:endParaRPr sz="1400"/>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 Update Queries in Difference Array</a:t>
            </a:r>
            <a:endParaRPr/>
          </a:p>
        </p:txBody>
      </p:sp>
      <p:sp>
        <p:nvSpPr>
          <p:cNvPr id="245" name="Google Shape;245;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updating a range from index L to index R by X,</a:t>
            </a:r>
            <a:endParaRPr/>
          </a:p>
          <a:p>
            <a:pPr indent="-342900" lvl="0" marL="457200" rtl="0" algn="l">
              <a:spcBef>
                <a:spcPts val="1600"/>
              </a:spcBef>
              <a:spcAft>
                <a:spcPts val="0"/>
              </a:spcAft>
              <a:buSzPts val="1800"/>
              <a:buChar char="-"/>
            </a:pPr>
            <a:r>
              <a:rPr lang="en"/>
              <a:t>Dif[L] += X and Dif[R+1] -= X</a:t>
            </a:r>
            <a:endParaRPr/>
          </a:p>
          <a:p>
            <a:pPr indent="-342900" lvl="0" marL="457200" rtl="0" algn="l">
              <a:spcBef>
                <a:spcPts val="0"/>
              </a:spcBef>
              <a:spcAft>
                <a:spcPts val="0"/>
              </a:spcAft>
              <a:buSzPts val="1800"/>
              <a:buChar char="-"/>
            </a:pPr>
            <a:r>
              <a:rPr lang="en"/>
              <a:t>After all queries, we convert back to the original array: A[i] = A[i]-A[i-1] + A[i-1];</a:t>
            </a:r>
            <a:endParaRPr/>
          </a:p>
          <a:p>
            <a:pPr indent="0" lvl="0" marL="457200" rtl="0" algn="l">
              <a:spcBef>
                <a:spcPts val="1600"/>
              </a:spcBef>
              <a:spcAft>
                <a:spcPts val="0"/>
              </a:spcAft>
              <a:buNone/>
            </a:pPr>
            <a:r>
              <a:rPr lang="en" sz="1400"/>
              <a:t>A = [0, 5, 5, 5, 0, 1, 0, 1] x 4</a:t>
            </a:r>
            <a:endParaRPr sz="1400"/>
          </a:p>
          <a:p>
            <a:pPr indent="0" lvl="0" marL="457200" rtl="0" algn="l">
              <a:spcBef>
                <a:spcPts val="0"/>
              </a:spcBef>
              <a:spcAft>
                <a:spcPts val="0"/>
              </a:spcAft>
              <a:buNone/>
            </a:pPr>
            <a:r>
              <a:rPr lang="en" sz="1400"/>
              <a:t>Dif = [0,</a:t>
            </a:r>
            <a:r>
              <a:rPr lang="en" sz="1400"/>
              <a:t> 5</a:t>
            </a:r>
            <a:r>
              <a:rPr lang="en" sz="1400"/>
              <a:t>, </a:t>
            </a:r>
            <a:r>
              <a:rPr lang="en" sz="1400"/>
              <a:t>0</a:t>
            </a:r>
            <a:r>
              <a:rPr lang="en" sz="1400"/>
              <a:t>, </a:t>
            </a:r>
            <a:r>
              <a:rPr lang="en" sz="1400"/>
              <a:t>0</a:t>
            </a:r>
            <a:r>
              <a:rPr lang="en" sz="1400"/>
              <a:t>, -5, 1, -1,</a:t>
            </a:r>
            <a:r>
              <a:rPr lang="en" sz="1400"/>
              <a:t> 1</a:t>
            </a:r>
            <a:r>
              <a:rPr lang="en" sz="1400"/>
              <a:t>]</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384825" y="362625"/>
            <a:ext cx="8459100" cy="435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A = [0, </a:t>
            </a:r>
            <a:r>
              <a:rPr lang="en" sz="1800">
                <a:solidFill>
                  <a:schemeClr val="dk2"/>
                </a:solidFill>
                <a:highlight>
                  <a:srgbClr val="D9EAD3"/>
                </a:highlight>
                <a:latin typeface="Source Code Pro"/>
                <a:ea typeface="Source Code Pro"/>
                <a:cs typeface="Source Code Pro"/>
                <a:sym typeface="Source Code Pro"/>
              </a:rPr>
              <a:t>1, 1, 1</a:t>
            </a:r>
            <a:r>
              <a:rPr lang="en" sz="1800">
                <a:solidFill>
                  <a:schemeClr val="dk2"/>
                </a:solidFill>
                <a:latin typeface="Source Code Pro"/>
                <a:ea typeface="Source Code Pro"/>
                <a:cs typeface="Source Code Pro"/>
                <a:sym typeface="Source Code Pro"/>
              </a:rPr>
              <a:t>, 0, 1, 0, 1]</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Dif = [0, </a:t>
            </a:r>
            <a:r>
              <a:rPr lang="en" sz="1800">
                <a:solidFill>
                  <a:schemeClr val="dk2"/>
                </a:solidFill>
                <a:highlight>
                  <a:srgbClr val="D9EAD3"/>
                </a:highlight>
                <a:latin typeface="Source Code Pro"/>
                <a:ea typeface="Source Code Pro"/>
                <a:cs typeface="Source Code Pro"/>
                <a:sym typeface="Source Code Pro"/>
              </a:rPr>
              <a:t>1, 0, 0</a:t>
            </a:r>
            <a:r>
              <a:rPr lang="en" sz="1800">
                <a:solidFill>
                  <a:schemeClr val="dk2"/>
                </a:solidFill>
                <a:latin typeface="Source Code Pro"/>
                <a:ea typeface="Source Code Pro"/>
                <a:cs typeface="Source Code Pro"/>
                <a:sym typeface="Source Code Pro"/>
              </a:rPr>
              <a:t>, -1, 1, -1, 1]; (Dif[i] = A[i]-A[i-1])</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update(1, 3, 4); (Dif[L]+=X, Dif[R+1]-=X);</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Dif = [0, </a:t>
            </a:r>
            <a:r>
              <a:rPr lang="en" sz="1800">
                <a:solidFill>
                  <a:schemeClr val="dk2"/>
                </a:solidFill>
                <a:highlight>
                  <a:srgbClr val="D9EAD3"/>
                </a:highlight>
                <a:latin typeface="Source Code Pro"/>
                <a:ea typeface="Source Code Pro"/>
                <a:cs typeface="Source Code Pro"/>
                <a:sym typeface="Source Code Pro"/>
              </a:rPr>
              <a:t>5</a:t>
            </a:r>
            <a:r>
              <a:rPr lang="en" sz="1800">
                <a:solidFill>
                  <a:schemeClr val="dk2"/>
                </a:solidFill>
                <a:latin typeface="Source Code Pro"/>
                <a:ea typeface="Source Code Pro"/>
                <a:cs typeface="Source Code Pro"/>
                <a:sym typeface="Source Code Pro"/>
              </a:rPr>
              <a:t>, 0, 0, </a:t>
            </a:r>
            <a:r>
              <a:rPr lang="en" sz="1800">
                <a:solidFill>
                  <a:schemeClr val="dk2"/>
                </a:solidFill>
                <a:highlight>
                  <a:srgbClr val="F4CCCC"/>
                </a:highlight>
                <a:latin typeface="Source Code Pro"/>
                <a:ea typeface="Source Code Pro"/>
                <a:cs typeface="Source Code Pro"/>
                <a:sym typeface="Source Code Pro"/>
              </a:rPr>
              <a:t>-5</a:t>
            </a:r>
            <a:r>
              <a:rPr lang="en" sz="1800">
                <a:solidFill>
                  <a:schemeClr val="dk2"/>
                </a:solidFill>
                <a:latin typeface="Source Code Pro"/>
                <a:ea typeface="Source Code Pro"/>
                <a:cs typeface="Source Code Pro"/>
                <a:sym typeface="Source Code Pro"/>
              </a:rPr>
              <a:t>, 1, -1, 1]</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A = [0, 5, 5, 5, 0, 1, 0, 1]; (A[i] = Dif[i]+A[i-1])</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Dmoj Problem - Battle Positions</a:t>
            </a:r>
            <a:endParaRPr/>
          </a:p>
        </p:txBody>
      </p:sp>
      <p:sp>
        <p:nvSpPr>
          <p:cNvPr id="256" name="Google Shape;256;p39"/>
          <p:cNvSpPr txBox="1"/>
          <p:nvPr>
            <p:ph idx="1" type="body"/>
          </p:nvPr>
        </p:nvSpPr>
        <p:spPr>
          <a:xfrm>
            <a:off x="311700" y="1483250"/>
            <a:ext cx="85206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https://dmoj.ca/problem/seed3</a:t>
            </a:r>
            <a:endParaRPr/>
          </a:p>
          <a:p>
            <a:pPr indent="-342900" lvl="0" marL="457200" rtl="0" algn="l">
              <a:spcBef>
                <a:spcPts val="1600"/>
              </a:spcBef>
              <a:spcAft>
                <a:spcPts val="0"/>
              </a:spcAft>
              <a:buSzPts val="1800"/>
              <a:buChar char="-"/>
            </a:pPr>
            <a:r>
              <a:rPr lang="en"/>
              <a:t>Standard difference array problem</a:t>
            </a:r>
            <a:endParaRPr/>
          </a:p>
          <a:p>
            <a:pPr indent="-342900" lvl="0" marL="457200" rtl="0" algn="l">
              <a:spcBef>
                <a:spcPts val="1000"/>
              </a:spcBef>
              <a:spcAft>
                <a:spcPts val="0"/>
              </a:spcAft>
              <a:buSzPts val="1800"/>
              <a:buAutoNum type="arabicPeriod"/>
            </a:pPr>
            <a:r>
              <a:rPr lang="en"/>
              <a:t>Build Dif array (Dif[i] = A[i] - A[i-1])</a:t>
            </a:r>
            <a:endParaRPr/>
          </a:p>
          <a:p>
            <a:pPr indent="-342900" lvl="0" marL="457200" rtl="0" algn="l">
              <a:spcBef>
                <a:spcPts val="1000"/>
              </a:spcBef>
              <a:spcAft>
                <a:spcPts val="0"/>
              </a:spcAft>
              <a:buSzPts val="1800"/>
              <a:buAutoNum type="arabicPeriod"/>
            </a:pPr>
            <a:r>
              <a:rPr lang="en"/>
              <a:t>Receive update query (Dif[L]+=X, Dif[R+1]-=X)</a:t>
            </a:r>
            <a:endParaRPr/>
          </a:p>
          <a:p>
            <a:pPr indent="-342900" lvl="0" marL="457200" rtl="0" algn="l">
              <a:spcBef>
                <a:spcPts val="1000"/>
              </a:spcBef>
              <a:spcAft>
                <a:spcPts val="0"/>
              </a:spcAft>
              <a:buSzPts val="1800"/>
              <a:buAutoNum type="arabicPeriod"/>
            </a:pPr>
            <a:r>
              <a:rPr lang="en"/>
              <a:t>After all queries, convert to original</a:t>
            </a:r>
            <a:endParaRPr/>
          </a:p>
          <a:p>
            <a:pPr indent="0" lvl="0" marL="457200" rtl="0" algn="l">
              <a:spcBef>
                <a:spcPts val="0"/>
              </a:spcBef>
              <a:spcAft>
                <a:spcPts val="0"/>
              </a:spcAft>
              <a:buNone/>
            </a:pPr>
            <a:r>
              <a:rPr lang="en"/>
              <a:t>(A[i] = Dif[i] + A[i-1])</a:t>
            </a:r>
            <a:endParaRPr/>
          </a:p>
          <a:p>
            <a:pPr indent="-342900" lvl="0" marL="457200" rtl="0" algn="l">
              <a:spcBef>
                <a:spcPts val="1000"/>
              </a:spcBef>
              <a:spcAft>
                <a:spcPts val="0"/>
              </a:spcAft>
              <a:buSzPts val="1800"/>
              <a:buAutoNum type="arabicPeriod"/>
            </a:pPr>
            <a:r>
              <a:rPr lang="en"/>
              <a:t>Check if A[i] &lt; J and +1 tally</a:t>
            </a:r>
            <a:endParaRPr sz="1400"/>
          </a:p>
          <a:p>
            <a:pPr indent="0" lvl="0" marL="0" rtl="0" algn="l">
              <a:spcBef>
                <a:spcPts val="1600"/>
              </a:spcBef>
              <a:spcAft>
                <a:spcPts val="1600"/>
              </a:spcAft>
              <a:buNone/>
            </a:pPr>
            <a:r>
              <a:t/>
            </a:r>
            <a:endParaRPr/>
          </a:p>
        </p:txBody>
      </p:sp>
      <p:sp>
        <p:nvSpPr>
          <p:cNvPr id="257" name="Google Shape;257;p39"/>
          <p:cNvSpPr txBox="1"/>
          <p:nvPr/>
        </p:nvSpPr>
        <p:spPr>
          <a:xfrm>
            <a:off x="6001975" y="4351625"/>
            <a:ext cx="2975100" cy="5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Source Code Pro"/>
                <a:ea typeface="Source Code Pro"/>
                <a:cs typeface="Source Code Pro"/>
                <a:sym typeface="Source Code Pro"/>
              </a:rPr>
              <a:t>*Watch out for array index out of bounds errors</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Battle Positions Solution</a:t>
            </a:r>
            <a:endParaRPr/>
          </a:p>
        </p:txBody>
      </p:sp>
      <p:sp>
        <p:nvSpPr>
          <p:cNvPr id="263" name="Google Shape;263;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u="sng">
                <a:solidFill>
                  <a:schemeClr val="hlink"/>
                </a:solidFill>
                <a:hlinkClick r:id="rId3"/>
              </a:rPr>
              <a:t>https://pastebin.com/sqCfqBVj</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Problems: </a:t>
            </a:r>
            <a:endParaRPr/>
          </a:p>
        </p:txBody>
      </p:sp>
      <p:sp>
        <p:nvSpPr>
          <p:cNvPr id="269" name="Google Shape;269;p41"/>
          <p:cNvSpPr txBox="1"/>
          <p:nvPr>
            <p:ph idx="1" type="body"/>
          </p:nvPr>
        </p:nvSpPr>
        <p:spPr>
          <a:xfrm>
            <a:off x="311700" y="13874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hlinkClick r:id="rId3"/>
              </a:rPr>
              <a:t>https://dmoj.ca/problem/dmopc14c2p4</a:t>
            </a:r>
            <a:r>
              <a:rPr lang="en" sz="1400"/>
              <a:t> - DMOPC '14 Contest 2 P4 - Deforestation</a:t>
            </a:r>
            <a:endParaRPr sz="1400"/>
          </a:p>
          <a:p>
            <a:pPr indent="0" lvl="0" marL="0" rtl="0" algn="l">
              <a:spcBef>
                <a:spcPts val="1600"/>
              </a:spcBef>
              <a:spcAft>
                <a:spcPts val="0"/>
              </a:spcAft>
              <a:buNone/>
            </a:pPr>
            <a:r>
              <a:rPr lang="en" sz="1400" u="sng">
                <a:solidFill>
                  <a:schemeClr val="hlink"/>
                </a:solidFill>
                <a:hlinkClick r:id="rId4"/>
              </a:rPr>
              <a:t>https://dmoj.ca/problem/seed3</a:t>
            </a:r>
            <a:r>
              <a:rPr lang="en" sz="1400"/>
              <a:t> - Battle Positions </a:t>
            </a:r>
            <a:endParaRPr sz="1400"/>
          </a:p>
          <a:p>
            <a:pPr indent="0" lvl="0" marL="0" rtl="0" algn="l">
              <a:spcBef>
                <a:spcPts val="1600"/>
              </a:spcBef>
              <a:spcAft>
                <a:spcPts val="0"/>
              </a:spcAft>
              <a:buNone/>
            </a:pPr>
            <a:r>
              <a:rPr lang="en" sz="1400" u="sng">
                <a:solidFill>
                  <a:schemeClr val="hlink"/>
                </a:solidFill>
                <a:hlinkClick r:id="rId5"/>
              </a:rPr>
              <a:t>https://dmoj.ca/problem/tle17c2p2</a:t>
            </a:r>
            <a:r>
              <a:rPr lang="en" sz="1400"/>
              <a:t> - TLE '17 Contest 2 P2 - Unlucky Numbers</a:t>
            </a:r>
            <a:endParaRPr sz="1400"/>
          </a:p>
          <a:p>
            <a:pPr indent="0" lvl="0" marL="0" rtl="0" algn="l">
              <a:spcBef>
                <a:spcPts val="1600"/>
              </a:spcBef>
              <a:spcAft>
                <a:spcPts val="0"/>
              </a:spcAft>
              <a:buNone/>
            </a:pPr>
            <a:r>
              <a:rPr lang="en" sz="1400" u="sng">
                <a:solidFill>
                  <a:schemeClr val="hlink"/>
                </a:solidFill>
                <a:hlinkClick r:id="rId6"/>
              </a:rPr>
              <a:t>https://dmoj.ca/problem/gfssoc2j4</a:t>
            </a:r>
            <a:r>
              <a:rPr lang="en" sz="1400"/>
              <a:t> - Marathon</a:t>
            </a:r>
            <a:endParaRPr sz="1400"/>
          </a:p>
          <a:p>
            <a:pPr indent="0" lvl="0" marL="0" rtl="0" algn="l">
              <a:spcBef>
                <a:spcPts val="1600"/>
              </a:spcBef>
              <a:spcAft>
                <a:spcPts val="0"/>
              </a:spcAft>
              <a:buNone/>
            </a:pPr>
            <a:r>
              <a:rPr lang="en" sz="1400" u="sng">
                <a:solidFill>
                  <a:schemeClr val="hlink"/>
                </a:solidFill>
                <a:hlinkClick r:id="rId7"/>
              </a:rPr>
              <a:t>https://dmoj.ca/problem/dmopc20c1p2</a:t>
            </a:r>
            <a:r>
              <a:rPr lang="en" sz="1400"/>
              <a:t> - DMOPC '20 Contest 1 P2 - Victor's Moral Dilemma</a:t>
            </a:r>
            <a:endParaRPr sz="1400"/>
          </a:p>
          <a:p>
            <a:pPr indent="0" lvl="0" marL="0" rtl="0" algn="l">
              <a:spcBef>
                <a:spcPts val="1600"/>
              </a:spcBef>
              <a:spcAft>
                <a:spcPts val="0"/>
              </a:spcAft>
              <a:buNone/>
            </a:pPr>
            <a:r>
              <a:rPr lang="en" sz="1400" u="sng">
                <a:solidFill>
                  <a:schemeClr val="hlink"/>
                </a:solidFill>
                <a:hlinkClick r:id="rId8"/>
              </a:rPr>
              <a:t>https://dmoj.ca/problem/ccc09s5</a:t>
            </a:r>
            <a:r>
              <a:rPr lang="en" sz="1400"/>
              <a:t> (Try after Battle Positions)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Geneva Confection</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Understand the problem statement</a:t>
            </a:r>
            <a:endParaRPr/>
          </a:p>
          <a:p>
            <a:pPr indent="-317500" lvl="1" marL="914400" rtl="0" algn="l">
              <a:spcBef>
                <a:spcPts val="0"/>
              </a:spcBef>
              <a:spcAft>
                <a:spcPts val="0"/>
              </a:spcAft>
              <a:buSzPts val="1400"/>
              <a:buAutoNum type="alphaLcPeriod"/>
            </a:pPr>
            <a:r>
              <a:rPr lang="en"/>
              <a:t>What is it asking us to find out?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Brainstorm ideas to solve this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Geneva Confection</a:t>
            </a:r>
            <a:endParaRPr/>
          </a:p>
        </p:txBody>
      </p:sp>
      <p:sp>
        <p:nvSpPr>
          <p:cNvPr id="81" name="Google Shape;81;p16"/>
          <p:cNvSpPr txBox="1"/>
          <p:nvPr>
            <p:ph idx="1" type="body"/>
          </p:nvPr>
        </p:nvSpPr>
        <p:spPr>
          <a:xfrm>
            <a:off x="311700" y="1343000"/>
            <a:ext cx="8520600" cy="3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Idea: </a:t>
            </a:r>
            <a:endParaRPr sz="1000"/>
          </a:p>
          <a:p>
            <a:pPr indent="0" lvl="0" marL="0" rtl="0" algn="l">
              <a:spcBef>
                <a:spcPts val="1600"/>
              </a:spcBef>
              <a:spcAft>
                <a:spcPts val="0"/>
              </a:spcAft>
              <a:buNone/>
            </a:pPr>
            <a:r>
              <a:rPr lang="en" sz="1000"/>
              <a:t>We keep one stack for the mountain top and one stack for the branch. </a:t>
            </a:r>
            <a:endParaRPr sz="1000"/>
          </a:p>
          <a:p>
            <a:pPr indent="0" lvl="0" marL="0" rtl="0" algn="l">
              <a:spcBef>
                <a:spcPts val="1600"/>
              </a:spcBef>
              <a:spcAft>
                <a:spcPts val="0"/>
              </a:spcAft>
              <a:buNone/>
            </a:pPr>
            <a:r>
              <a:rPr lang="en" sz="1000"/>
              <a:t>We keep a counter which stores which number we are currently on. </a:t>
            </a:r>
            <a:endParaRPr sz="1000"/>
          </a:p>
          <a:p>
            <a:pPr indent="0" lvl="0" marL="0" rtl="0" algn="l">
              <a:spcBef>
                <a:spcPts val="1600"/>
              </a:spcBef>
              <a:spcAft>
                <a:spcPts val="0"/>
              </a:spcAft>
              <a:buNone/>
            </a:pPr>
            <a:r>
              <a:rPr lang="en" sz="1000"/>
              <a:t>In the input we just push everything into the mountain top stack. </a:t>
            </a:r>
            <a:endParaRPr sz="1000"/>
          </a:p>
          <a:p>
            <a:pPr indent="0" lvl="0" marL="0" rtl="0" algn="l">
              <a:spcBef>
                <a:spcPts val="1600"/>
              </a:spcBef>
              <a:spcAft>
                <a:spcPts val="0"/>
              </a:spcAft>
              <a:buNone/>
            </a:pPr>
            <a:r>
              <a:rPr lang="en" sz="1000"/>
              <a:t>For every iteration of our counter (while counter != N):</a:t>
            </a:r>
            <a:endParaRPr sz="1000"/>
          </a:p>
          <a:p>
            <a:pPr indent="-292100" lvl="0" marL="457200" rtl="0" algn="l">
              <a:spcBef>
                <a:spcPts val="1600"/>
              </a:spcBef>
              <a:spcAft>
                <a:spcPts val="0"/>
              </a:spcAft>
              <a:buSzPts val="1000"/>
              <a:buChar char="●"/>
            </a:pPr>
            <a:r>
              <a:rPr lang="en" sz="1000"/>
              <a:t>Are there elements in our branch stack? If so, is the top element in our branch == counter? If so, increment our counter and pop the top element of our branch</a:t>
            </a:r>
            <a:endParaRPr sz="1000"/>
          </a:p>
          <a:p>
            <a:pPr indent="-292100" lvl="0" marL="457200" rtl="0" algn="l">
              <a:spcBef>
                <a:spcPts val="0"/>
              </a:spcBef>
              <a:spcAft>
                <a:spcPts val="0"/>
              </a:spcAft>
              <a:buSzPts val="1000"/>
              <a:buChar char="●"/>
            </a:pPr>
            <a:r>
              <a:rPr lang="en" sz="1000"/>
              <a:t>Are there elements in our mountain top stack? If so, is the top element of our mountain top == counter? If so, increment the counter and pop the top element of our mountain top. </a:t>
            </a:r>
            <a:endParaRPr sz="1000"/>
          </a:p>
          <a:p>
            <a:pPr indent="-292100" lvl="0" marL="457200" rtl="0" algn="l">
              <a:spcBef>
                <a:spcPts val="0"/>
              </a:spcBef>
              <a:spcAft>
                <a:spcPts val="0"/>
              </a:spcAft>
              <a:buSzPts val="1000"/>
              <a:buChar char="●"/>
            </a:pPr>
            <a:r>
              <a:rPr lang="en" sz="1000"/>
              <a:t>If the current number we are on (counter) is not equal to the top of the branch or the mountain top, then we move the top element of our mountain top to the branch </a:t>
            </a:r>
            <a:endParaRPr sz="1000"/>
          </a:p>
          <a:p>
            <a:pPr indent="-292100" lvl="0" marL="457200" rtl="0" algn="l">
              <a:spcBef>
                <a:spcPts val="0"/>
              </a:spcBef>
              <a:spcAft>
                <a:spcPts val="0"/>
              </a:spcAft>
              <a:buSzPts val="1000"/>
              <a:buChar char="●"/>
            </a:pPr>
            <a:r>
              <a:rPr lang="en" sz="1000"/>
              <a:t>If at any point, our mountain top is empty </a:t>
            </a:r>
            <a:r>
              <a:rPr b="1" lang="en" sz="1000"/>
              <a:t>and</a:t>
            </a:r>
            <a:r>
              <a:rPr lang="en" sz="1000"/>
              <a:t> our top element in the branch is not equal to our current number, then it is impossible, and we should output no. </a:t>
            </a:r>
            <a:endParaRPr sz="1000"/>
          </a:p>
          <a:p>
            <a:pPr indent="0" lvl="0" marL="0" rtl="0" algn="l">
              <a:spcBef>
                <a:spcPts val="1600"/>
              </a:spcBef>
              <a:spcAft>
                <a:spcPts val="16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complexity analysis</a:t>
            </a:r>
            <a:endParaRPr/>
          </a:p>
        </p:txBody>
      </p:sp>
      <p:sp>
        <p:nvSpPr>
          <p:cNvPr id="87" name="Google Shape;87;p17"/>
          <p:cNvSpPr txBox="1"/>
          <p:nvPr>
            <p:ph idx="1" type="body"/>
          </p:nvPr>
        </p:nvSpPr>
        <p:spPr>
          <a:xfrm>
            <a:off x="311700" y="1395050"/>
            <a:ext cx="43974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Basically a </a:t>
            </a:r>
            <a:r>
              <a:rPr b="1" lang="en"/>
              <a:t>line</a:t>
            </a:r>
            <a:endParaRPr b="1"/>
          </a:p>
          <a:p>
            <a:pPr indent="-342900" lvl="0" marL="457200" rtl="0" algn="l">
              <a:spcBef>
                <a:spcPts val="0"/>
              </a:spcBef>
              <a:spcAft>
                <a:spcPts val="0"/>
              </a:spcAft>
              <a:buSzPts val="1800"/>
              <a:buChar char="-"/>
            </a:pPr>
            <a:r>
              <a:rPr lang="en"/>
              <a:t>Typically can do around </a:t>
            </a:r>
            <a:r>
              <a:rPr b="1" lang="en"/>
              <a:t>4 * 10</a:t>
            </a:r>
            <a:r>
              <a:rPr b="1" baseline="30000" lang="en"/>
              <a:t>8</a:t>
            </a:r>
            <a:r>
              <a:rPr b="1" lang="en"/>
              <a:t> instructions</a:t>
            </a:r>
            <a:endParaRPr b="1"/>
          </a:p>
          <a:p>
            <a:pPr indent="-317500" lvl="1" marL="914400" rtl="0" algn="l">
              <a:spcBef>
                <a:spcPts val="0"/>
              </a:spcBef>
              <a:spcAft>
                <a:spcPts val="0"/>
              </a:spcAft>
              <a:buSzPts val="1400"/>
              <a:buChar char="-"/>
            </a:pPr>
            <a:r>
              <a:rPr lang="en"/>
              <a:t>Can sometimes get away with more ex. People managed to solve CCC20S2 with n^2 * sqrt(n) time complexity = 10^9 operations worst case</a:t>
            </a:r>
            <a:endParaRPr/>
          </a:p>
          <a:p>
            <a:pPr indent="-317500" lvl="1" marL="914400" rtl="0" algn="l">
              <a:spcBef>
                <a:spcPts val="0"/>
              </a:spcBef>
              <a:spcAft>
                <a:spcPts val="0"/>
              </a:spcAft>
              <a:buSzPts val="1400"/>
              <a:buChar char="-"/>
            </a:pPr>
            <a:r>
              <a:rPr lang="en"/>
              <a:t>CCC people sometimes screw up when making data</a:t>
            </a:r>
            <a:endParaRPr/>
          </a:p>
          <a:p>
            <a:pPr indent="-317500" lvl="1" marL="914400" rtl="0" algn="l">
              <a:spcBef>
                <a:spcPts val="0"/>
              </a:spcBef>
              <a:spcAft>
                <a:spcPts val="0"/>
              </a:spcAft>
              <a:buSzPts val="1400"/>
              <a:buChar char="-"/>
            </a:pPr>
            <a:r>
              <a:rPr lang="en"/>
              <a:t>It’s always better to </a:t>
            </a:r>
            <a:r>
              <a:rPr b="1" lang="en"/>
              <a:t>guess / try random stuff</a:t>
            </a:r>
            <a:r>
              <a:rPr lang="en"/>
              <a:t> if you have no other ideas</a:t>
            </a:r>
            <a:endParaRPr/>
          </a:p>
        </p:txBody>
      </p:sp>
      <p:pic>
        <p:nvPicPr>
          <p:cNvPr id="88" name="Google Shape;88;p17"/>
          <p:cNvPicPr preferRelativeResize="0"/>
          <p:nvPr/>
        </p:nvPicPr>
        <p:blipFill>
          <a:blip r:embed="rId3">
            <a:alphaModFix/>
          </a:blip>
          <a:stretch>
            <a:fillRect/>
          </a:stretch>
        </p:blipFill>
        <p:spPr>
          <a:xfrm>
            <a:off x="4962726" y="1036675"/>
            <a:ext cx="3775951" cy="326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Uses of Time Complexity</a:t>
            </a:r>
            <a:endParaRPr/>
          </a:p>
        </p:txBody>
      </p:sp>
      <p:sp>
        <p:nvSpPr>
          <p:cNvPr id="94" name="Google Shape;94;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Almost all questions have a time limit + memory limit for our program. </a:t>
            </a:r>
            <a:endParaRPr sz="1400"/>
          </a:p>
          <a:p>
            <a:pPr indent="0" lvl="0" marL="0" rtl="0" algn="l">
              <a:spcBef>
                <a:spcPts val="1600"/>
              </a:spcBef>
              <a:spcAft>
                <a:spcPts val="0"/>
              </a:spcAft>
              <a:buNone/>
            </a:pPr>
            <a:r>
              <a:rPr lang="en" sz="1400"/>
              <a:t>Instead of coding up an entire solution, and realizing that it is too slow or uses too much memory, we can use complexity analysis to estimate if our idea will pass. </a:t>
            </a:r>
            <a:endParaRPr sz="1400"/>
          </a:p>
          <a:p>
            <a:pPr indent="0" lvl="0" marL="0" rtl="0" algn="l">
              <a:spcBef>
                <a:spcPts val="1600"/>
              </a:spcBef>
              <a:spcAft>
                <a:spcPts val="0"/>
              </a:spcAft>
              <a:buNone/>
            </a:pPr>
            <a:r>
              <a:rPr lang="en" sz="1400"/>
              <a:t>This saves us time (do not have to implement entire solution). </a:t>
            </a:r>
            <a:endParaRPr sz="1400"/>
          </a:p>
          <a:p>
            <a:pPr indent="0" lvl="0" marL="0" rtl="0" algn="l">
              <a:spcBef>
                <a:spcPts val="1600"/>
              </a:spcBef>
              <a:spcAft>
                <a:spcPts val="1600"/>
              </a:spcAft>
              <a:buNone/>
            </a:pPr>
            <a:r>
              <a:rPr lang="en" sz="1400"/>
              <a:t>Once you practice complexity analysis, you can find calculate it in a few seconds.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Complexity (Cont.)</a:t>
            </a:r>
            <a:endParaRPr/>
          </a:p>
        </p:txBody>
      </p:sp>
      <p:sp>
        <p:nvSpPr>
          <p:cNvPr id="100" name="Google Shape;100;p19"/>
          <p:cNvSpPr txBox="1"/>
          <p:nvPr>
            <p:ph idx="1" type="body"/>
          </p:nvPr>
        </p:nvSpPr>
        <p:spPr>
          <a:xfrm>
            <a:off x="311700" y="1320800"/>
            <a:ext cx="8520600" cy="3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Time complexity represents the amount of </a:t>
            </a:r>
            <a:r>
              <a:rPr b="1" lang="en" sz="1400"/>
              <a:t>memory</a:t>
            </a:r>
            <a:r>
              <a:rPr lang="en" sz="1400"/>
              <a:t> and </a:t>
            </a:r>
            <a:r>
              <a:rPr b="1" lang="en" sz="1400"/>
              <a:t>runtime</a:t>
            </a:r>
            <a:r>
              <a:rPr lang="en" sz="1400"/>
              <a:t> a program will take/use as the constraints of the input reach its limits. </a:t>
            </a:r>
            <a:endParaRPr sz="1400"/>
          </a:p>
          <a:p>
            <a:pPr indent="0" lvl="0" marL="0" rtl="0" algn="l">
              <a:spcBef>
                <a:spcPts val="1600"/>
              </a:spcBef>
              <a:spcAft>
                <a:spcPts val="0"/>
              </a:spcAft>
              <a:buNone/>
            </a:pPr>
            <a:r>
              <a:rPr lang="en" sz="1400"/>
              <a:t>In other words, time complexity analysis only considers the </a:t>
            </a:r>
            <a:r>
              <a:rPr b="1" lang="en" sz="1400" u="sng"/>
              <a:t>worst case scenario</a:t>
            </a:r>
            <a:r>
              <a:rPr lang="en" sz="1400"/>
              <a:t> for runtime and memory usage. </a:t>
            </a:r>
            <a:endParaRPr sz="1400"/>
          </a:p>
          <a:p>
            <a:pPr indent="0" lvl="0" marL="0" rtl="0" algn="l">
              <a:spcBef>
                <a:spcPts val="1600"/>
              </a:spcBef>
              <a:spcAft>
                <a:spcPts val="0"/>
              </a:spcAft>
              <a:buNone/>
            </a:pPr>
            <a:r>
              <a:rPr lang="en" sz="1400"/>
              <a:t>We represent time complexity in something known as </a:t>
            </a:r>
            <a:r>
              <a:rPr b="1" lang="en" sz="1400"/>
              <a:t>Big O Notation</a:t>
            </a:r>
            <a:r>
              <a:rPr lang="en" sz="1400"/>
              <a:t>. </a:t>
            </a:r>
            <a:endParaRPr sz="1400"/>
          </a:p>
          <a:p>
            <a:pPr indent="0" lvl="0" marL="0" rtl="0" algn="l">
              <a:spcBef>
                <a:spcPts val="1600"/>
              </a:spcBef>
              <a:spcAft>
                <a:spcPts val="0"/>
              </a:spcAft>
              <a:buNone/>
            </a:pPr>
            <a:r>
              <a:rPr lang="en" sz="1400"/>
              <a:t>In </a:t>
            </a:r>
            <a:r>
              <a:rPr b="1" lang="en" sz="1400"/>
              <a:t>Big O Notation</a:t>
            </a:r>
            <a:r>
              <a:rPr lang="en" sz="1400"/>
              <a:t>, we </a:t>
            </a:r>
            <a:r>
              <a:rPr b="1" lang="en" sz="1400"/>
              <a:t>ignore all coefficients</a:t>
            </a:r>
            <a:r>
              <a:rPr lang="en" sz="1400"/>
              <a:t> and only include the </a:t>
            </a:r>
            <a:r>
              <a:rPr b="1" lang="en" sz="1400"/>
              <a:t>highest order</a:t>
            </a:r>
            <a:r>
              <a:rPr lang="en" sz="1400"/>
              <a:t>. </a:t>
            </a:r>
            <a:endParaRPr sz="1400"/>
          </a:p>
          <a:p>
            <a:pPr indent="0" lvl="0" marL="0" rtl="0" algn="l">
              <a:spcBef>
                <a:spcPts val="1600"/>
              </a:spcBef>
              <a:spcAft>
                <a:spcPts val="0"/>
              </a:spcAft>
              <a:buNone/>
            </a:pPr>
            <a:r>
              <a:rPr b="1" lang="en" sz="1400" u="sng"/>
              <a:t>STEPS</a:t>
            </a:r>
            <a:r>
              <a:rPr lang="en" sz="1400"/>
              <a:t>: </a:t>
            </a:r>
            <a:r>
              <a:rPr b="1" lang="en" sz="1400"/>
              <a:t>O(2N^2 + 4N^4 - 3)</a:t>
            </a:r>
            <a:endParaRPr b="1" sz="1400"/>
          </a:p>
          <a:p>
            <a:pPr indent="0" lvl="0" marL="0" rtl="0" algn="l">
              <a:spcBef>
                <a:spcPts val="1600"/>
              </a:spcBef>
              <a:spcAft>
                <a:spcPts val="0"/>
              </a:spcAft>
              <a:buNone/>
            </a:pPr>
            <a:r>
              <a:rPr b="1" lang="en" sz="1400"/>
              <a:t>O(2N^2 + 4N^4 - 3)</a:t>
            </a:r>
            <a:r>
              <a:rPr lang="en" sz="1400"/>
              <a:t> → REMOVE ALL COEFFICIENTS → O(N^2 + N^4 - 3) </a:t>
            </a:r>
            <a:endParaRPr sz="1400"/>
          </a:p>
          <a:p>
            <a:pPr indent="0" lvl="0" marL="0" rtl="0" algn="l">
              <a:spcBef>
                <a:spcPts val="1600"/>
              </a:spcBef>
              <a:spcAft>
                <a:spcPts val="0"/>
              </a:spcAft>
              <a:buNone/>
            </a:pPr>
            <a:r>
              <a:rPr b="1" lang="en" sz="1400"/>
              <a:t>O(N^2 + N^4 - 3)</a:t>
            </a:r>
            <a:r>
              <a:rPr lang="en" sz="1400"/>
              <a:t> → INCLUDE ONLY HIGHEST ORDER → O(N^4) </a:t>
            </a:r>
            <a:endParaRPr b="1"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Constants - O(1)</a:t>
            </a:r>
            <a:endParaRPr/>
          </a:p>
        </p:txBody>
      </p:sp>
      <p:sp>
        <p:nvSpPr>
          <p:cNvPr id="106" name="Google Shape;106;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No correlation to size of input</a:t>
            </a:r>
            <a:endParaRPr sz="1300"/>
          </a:p>
          <a:p>
            <a:pPr indent="0" lvl="0" marL="0" rtl="0" algn="l">
              <a:spcBef>
                <a:spcPts val="1600"/>
              </a:spcBef>
              <a:spcAft>
                <a:spcPts val="0"/>
              </a:spcAft>
              <a:buNone/>
            </a:pPr>
            <a:r>
              <a:rPr lang="en" sz="1300"/>
              <a:t>Applications are: </a:t>
            </a:r>
            <a:endParaRPr sz="1300"/>
          </a:p>
          <a:p>
            <a:pPr indent="-311150" lvl="0" marL="457200" rtl="0" algn="l">
              <a:spcBef>
                <a:spcPts val="1600"/>
              </a:spcBef>
              <a:spcAft>
                <a:spcPts val="0"/>
              </a:spcAft>
              <a:buSzPts val="1300"/>
              <a:buAutoNum type="arabicPeriod"/>
            </a:pPr>
            <a:r>
              <a:rPr lang="en" sz="1300"/>
              <a:t>Basic Arithmetic Operations (addition, </a:t>
            </a:r>
            <a:r>
              <a:rPr lang="en" sz="1300"/>
              <a:t>multiplication</a:t>
            </a:r>
            <a:r>
              <a:rPr lang="en" sz="1300"/>
              <a:t>, bitwise operations) </a:t>
            </a:r>
            <a:endParaRPr sz="1300"/>
          </a:p>
          <a:p>
            <a:pPr indent="-311150" lvl="0" marL="457200" rtl="0" algn="l">
              <a:spcBef>
                <a:spcPts val="0"/>
              </a:spcBef>
              <a:spcAft>
                <a:spcPts val="0"/>
              </a:spcAft>
              <a:buSzPts val="1300"/>
              <a:buAutoNum type="arabicPeriod"/>
            </a:pPr>
            <a:r>
              <a:rPr lang="en" sz="1300"/>
              <a:t>If statements</a:t>
            </a:r>
            <a:endParaRPr sz="1300"/>
          </a:p>
          <a:p>
            <a:pPr indent="-311150" lvl="0" marL="457200" rtl="0" algn="l">
              <a:spcBef>
                <a:spcPts val="0"/>
              </a:spcBef>
              <a:spcAft>
                <a:spcPts val="0"/>
              </a:spcAft>
              <a:buSzPts val="1300"/>
              <a:buAutoNum type="arabicPeriod"/>
            </a:pPr>
            <a:r>
              <a:rPr lang="en" sz="1300"/>
              <a:t>Reading integer input </a:t>
            </a:r>
            <a:endParaRPr sz="1300"/>
          </a:p>
        </p:txBody>
      </p:sp>
      <p:pic>
        <p:nvPicPr>
          <p:cNvPr id="107" name="Google Shape;107;p20"/>
          <p:cNvPicPr preferRelativeResize="0"/>
          <p:nvPr/>
        </p:nvPicPr>
        <p:blipFill>
          <a:blip r:embed="rId3">
            <a:alphaModFix/>
          </a:blip>
          <a:stretch>
            <a:fillRect/>
          </a:stretch>
        </p:blipFill>
        <p:spPr>
          <a:xfrm>
            <a:off x="6418450" y="87025"/>
            <a:ext cx="2560001" cy="194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502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a:t>
            </a:r>
            <a:r>
              <a:rPr lang="en"/>
              <a:t>- O(N)</a:t>
            </a:r>
            <a:endParaRPr/>
          </a:p>
        </p:txBody>
      </p:sp>
      <p:sp>
        <p:nvSpPr>
          <p:cNvPr id="113" name="Google Shape;113;p21"/>
          <p:cNvSpPr txBox="1"/>
          <p:nvPr>
            <p:ph idx="1" type="body"/>
          </p:nvPr>
        </p:nvSpPr>
        <p:spPr>
          <a:xfrm>
            <a:off x="311700" y="14762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Does have correlation to the size of input</a:t>
            </a:r>
            <a:endParaRPr sz="1400"/>
          </a:p>
          <a:p>
            <a:pPr indent="0" lvl="0" marL="0" rtl="0" algn="l">
              <a:spcBef>
                <a:spcPts val="1600"/>
              </a:spcBef>
              <a:spcAft>
                <a:spcPts val="0"/>
              </a:spcAft>
              <a:buNone/>
            </a:pPr>
            <a:r>
              <a:rPr lang="en" sz="1400"/>
              <a:t>Program will not TLE if N &lt;= 50000000</a:t>
            </a:r>
            <a:endParaRPr sz="1400"/>
          </a:p>
          <a:p>
            <a:pPr indent="0" lvl="0" marL="0" rtl="0" algn="l">
              <a:spcBef>
                <a:spcPts val="1600"/>
              </a:spcBef>
              <a:spcAft>
                <a:spcPts val="0"/>
              </a:spcAft>
              <a:buNone/>
            </a:pPr>
            <a:r>
              <a:rPr lang="en" sz="1400"/>
              <a:t>Applications are:</a:t>
            </a:r>
            <a:endParaRPr sz="1400"/>
          </a:p>
          <a:p>
            <a:pPr indent="-317500" lvl="0" marL="457200" rtl="0" algn="l">
              <a:spcBef>
                <a:spcPts val="1600"/>
              </a:spcBef>
              <a:spcAft>
                <a:spcPts val="0"/>
              </a:spcAft>
              <a:buSzPts val="1400"/>
              <a:buAutoNum type="arabicPeriod"/>
            </a:pPr>
            <a:r>
              <a:rPr lang="en" sz="1400"/>
              <a:t>For loop from 1 to N </a:t>
            </a:r>
            <a:endParaRPr sz="1400"/>
          </a:p>
          <a:p>
            <a:pPr indent="-317500" lvl="0" marL="457200" rtl="0" algn="l">
              <a:spcBef>
                <a:spcPts val="0"/>
              </a:spcBef>
              <a:spcAft>
                <a:spcPts val="0"/>
              </a:spcAft>
              <a:buSzPts val="1400"/>
              <a:buAutoNum type="arabicPeriod"/>
            </a:pPr>
            <a:r>
              <a:rPr lang="en" sz="1400"/>
              <a:t>Reading an input array</a:t>
            </a:r>
            <a:endParaRPr sz="1400"/>
          </a:p>
        </p:txBody>
      </p:sp>
      <p:pic>
        <p:nvPicPr>
          <p:cNvPr id="114" name="Google Shape;114;p21"/>
          <p:cNvPicPr preferRelativeResize="0"/>
          <p:nvPr/>
        </p:nvPicPr>
        <p:blipFill>
          <a:blip r:embed="rId3">
            <a:alphaModFix/>
          </a:blip>
          <a:stretch>
            <a:fillRect/>
          </a:stretch>
        </p:blipFill>
        <p:spPr>
          <a:xfrm>
            <a:off x="5977125" y="0"/>
            <a:ext cx="3166875" cy="3064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