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ed9f80a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ed9f80a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4ed9f80a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4ed9f80a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ed9f80a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ed9f80a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ed9f80a9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4ed9f80a9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4ed9f80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4ed9f80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ed9f80a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ed9f80a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4ed9f80a9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4ed9f80a9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f99be8d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f99be8d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4ed9f79d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4ed9f79d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4ed9f80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4ed9f80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4ed9f80a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4ed9f80a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4ed9f80a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4ed9f80a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ed9f80a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4ed9f80a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ed9f80a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ed9f80a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4ed9f80a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4ed9f80a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4ed9f80a9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4ed9f80a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moj.ca/problem/largepe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moj.ca/problem/awildgoosecha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astebin.com/Sxk0izXv" TargetMode="External"/><Relationship Id="rId4" Type="http://schemas.openxmlformats.org/officeDocument/2006/relationships/hyperlink" Target="https://pastebin.com/vnftUhTZ" TargetMode="External"/><Relationship Id="rId5" Type="http://schemas.openxmlformats.org/officeDocument/2006/relationships/hyperlink" Target="https://pastebin.com/7UKTn4N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moj.ca/problem/ccc17j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astebin.com/hPeKyvg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moj.ca/problem/ccc14s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Woodlands CS Club </a:t>
            </a:r>
            <a:endParaRPr/>
          </a:p>
        </p:txBody>
      </p:sp>
      <p:sp>
        <p:nvSpPr>
          <p:cNvPr id="60" name="Google Shape;60;p13"/>
          <p:cNvSpPr txBox="1"/>
          <p:nvPr>
            <p:ph idx="1" type="subTitle"/>
          </p:nvPr>
        </p:nvSpPr>
        <p:spPr>
          <a:xfrm>
            <a:off x="671250" y="3174874"/>
            <a:ext cx="7801500" cy="15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 Practice</a:t>
            </a:r>
            <a:endParaRPr/>
          </a:p>
          <a:p>
            <a:pPr indent="0" lvl="0" marL="0" rtl="0" algn="ctr">
              <a:spcBef>
                <a:spcPts val="0"/>
              </a:spcBef>
              <a:spcAft>
                <a:spcPts val="0"/>
              </a:spcAft>
              <a:buNone/>
            </a:pPr>
            <a:r>
              <a:rPr lang="en"/>
              <a:t>Group A</a:t>
            </a:r>
            <a:endParaRPr/>
          </a:p>
          <a:p>
            <a:pPr indent="0" lvl="0" marL="0" rtl="0" algn="ctr">
              <a:spcBef>
                <a:spcPts val="0"/>
              </a:spcBef>
              <a:spcAft>
                <a:spcPts val="0"/>
              </a:spcAft>
              <a:buNone/>
            </a:pPr>
            <a:r>
              <a:rPr lang="en"/>
              <a:t>10/26/2020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049300"/>
            <a:ext cx="8520600" cy="10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3: </a:t>
            </a:r>
            <a:r>
              <a:rPr lang="en" u="sng">
                <a:solidFill>
                  <a:schemeClr val="hlink"/>
                </a:solidFill>
                <a:hlinkClick r:id="rId3"/>
              </a:rPr>
              <a:t>https://dmoj.ca/problem/largeperm</a:t>
            </a:r>
            <a:endParaRPr/>
          </a:p>
          <a:p>
            <a:pPr indent="0" lvl="0" marL="0" rtl="0" algn="ctr">
              <a:spcBef>
                <a:spcPts val="0"/>
              </a:spcBef>
              <a:spcAft>
                <a:spcPts val="0"/>
              </a:spcAft>
              <a:buNone/>
            </a:pPr>
            <a:r>
              <a:rPr lang="en"/>
              <a:t>Largest Permutation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85700" y="158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1: </a:t>
            </a:r>
            <a:endParaRPr/>
          </a:p>
        </p:txBody>
      </p:sp>
      <p:sp>
        <p:nvSpPr>
          <p:cNvPr id="120" name="Google Shape;120;p23"/>
          <p:cNvSpPr txBox="1"/>
          <p:nvPr>
            <p:ph idx="1" type="body"/>
          </p:nvPr>
        </p:nvSpPr>
        <p:spPr>
          <a:xfrm>
            <a:off x="385700" y="2092350"/>
            <a:ext cx="85206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we had infinite swaps (or K=N swaps), what is the largest permutation of the first N natural numbers? </a:t>
            </a:r>
            <a:endParaRPr/>
          </a:p>
        </p:txBody>
      </p:sp>
      <p:sp>
        <p:nvSpPr>
          <p:cNvPr id="121" name="Google Shape;121;p23"/>
          <p:cNvSpPr txBox="1"/>
          <p:nvPr>
            <p:ph idx="1" type="body"/>
          </p:nvPr>
        </p:nvSpPr>
        <p:spPr>
          <a:xfrm>
            <a:off x="385700" y="2762800"/>
            <a:ext cx="8520600" cy="36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 </a:t>
            </a:r>
            <a:r>
              <a:rPr lang="en" sz="1100"/>
              <a:t>The ideal permutation is the array sorted in decreasing order. In other words, the array is </a:t>
            </a:r>
            <a:r>
              <a:rPr b="1" lang="en" sz="1100">
                <a:solidFill>
                  <a:srgbClr val="FFFFFF"/>
                </a:solidFill>
              </a:rPr>
              <a:t>[N, N-1, N-2, … 2, 1] </a:t>
            </a:r>
            <a:endParaRPr b="1" sz="1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70900" y="135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2: </a:t>
            </a:r>
            <a:endParaRPr/>
          </a:p>
        </p:txBody>
      </p:sp>
      <p:sp>
        <p:nvSpPr>
          <p:cNvPr id="127" name="Google Shape;127;p24"/>
          <p:cNvSpPr txBox="1"/>
          <p:nvPr>
            <p:ph idx="1" type="body"/>
          </p:nvPr>
        </p:nvSpPr>
        <p:spPr>
          <a:xfrm>
            <a:off x="370900" y="1868800"/>
            <a:ext cx="8520600" cy="82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we do not have infinite swaps, what elements do we want to prioritize putting at the start of the array (in other words, which elements should we swap first)?  </a:t>
            </a:r>
            <a:endParaRPr/>
          </a:p>
        </p:txBody>
      </p:sp>
      <p:sp>
        <p:nvSpPr>
          <p:cNvPr id="128" name="Google Shape;128;p24"/>
          <p:cNvSpPr txBox="1"/>
          <p:nvPr>
            <p:ph idx="1" type="body"/>
          </p:nvPr>
        </p:nvSpPr>
        <p:spPr>
          <a:xfrm>
            <a:off x="370900" y="2605025"/>
            <a:ext cx="8520600" cy="33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 </a:t>
            </a:r>
            <a:r>
              <a:rPr lang="en" sz="1100"/>
              <a:t>We want to put the largest elements of the array at the start. Thus, we should always prioritize swapping the largest numbers first.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Coding Implementation</a:t>
            </a:r>
            <a:endParaRPr/>
          </a:p>
        </p:txBody>
      </p:sp>
      <p:sp>
        <p:nvSpPr>
          <p:cNvPr id="134" name="Google Shape;134;p25"/>
          <p:cNvSpPr txBox="1"/>
          <p:nvPr>
            <p:ph idx="1" type="body"/>
          </p:nvPr>
        </p:nvSpPr>
        <p:spPr>
          <a:xfrm>
            <a:off x="311700" y="2858100"/>
            <a:ext cx="85206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Pastebin: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4294967295" type="title"/>
          </p:nvPr>
        </p:nvSpPr>
        <p:spPr>
          <a:xfrm>
            <a:off x="311700" y="2049300"/>
            <a:ext cx="8520600" cy="10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4: </a:t>
            </a:r>
            <a:r>
              <a:rPr lang="en" u="sng">
                <a:solidFill>
                  <a:schemeClr val="hlink"/>
                </a:solidFill>
                <a:hlinkClick r:id="rId3"/>
              </a:rPr>
              <a:t>https://dmoj.ca/problem/awildgoosechase</a:t>
            </a:r>
            <a:endParaRPr/>
          </a:p>
          <a:p>
            <a:pPr indent="0" lvl="0" marL="0" rtl="0" algn="ctr">
              <a:spcBef>
                <a:spcPts val="0"/>
              </a:spcBef>
              <a:spcAft>
                <a:spcPts val="0"/>
              </a:spcAft>
              <a:buNone/>
            </a:pPr>
            <a:r>
              <a:rPr lang="en"/>
              <a:t>A Wild Goose Chase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4294967295" type="title"/>
          </p:nvPr>
        </p:nvSpPr>
        <p:spPr>
          <a:xfrm>
            <a:off x="385700" y="158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1: </a:t>
            </a:r>
            <a:endParaRPr/>
          </a:p>
        </p:txBody>
      </p:sp>
      <p:sp>
        <p:nvSpPr>
          <p:cNvPr id="145" name="Google Shape;145;p27"/>
          <p:cNvSpPr txBox="1"/>
          <p:nvPr>
            <p:ph idx="4294967295" type="body"/>
          </p:nvPr>
        </p:nvSpPr>
        <p:spPr>
          <a:xfrm>
            <a:off x="385700" y="2092350"/>
            <a:ext cx="8520600" cy="8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can we keep track of the number of accusations for each fox?</a:t>
            </a:r>
            <a:endParaRPr/>
          </a:p>
        </p:txBody>
      </p:sp>
      <p:sp>
        <p:nvSpPr>
          <p:cNvPr id="146" name="Google Shape;146;p27"/>
          <p:cNvSpPr txBox="1"/>
          <p:nvPr>
            <p:ph idx="4294967295" type="body"/>
          </p:nvPr>
        </p:nvSpPr>
        <p:spPr>
          <a:xfrm>
            <a:off x="311700" y="3307975"/>
            <a:ext cx="8520600" cy="36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 </a:t>
            </a:r>
            <a:r>
              <a:rPr lang="en" sz="1100"/>
              <a:t>Use a frequency array of size N or N+1, with each index storing the number of accusations for the corresponding fox.</a:t>
            </a:r>
            <a:endParaRPr b="1" sz="1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4294967295" type="title"/>
          </p:nvPr>
        </p:nvSpPr>
        <p:spPr>
          <a:xfrm>
            <a:off x="385700" y="158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2: </a:t>
            </a:r>
            <a:endParaRPr/>
          </a:p>
        </p:txBody>
      </p:sp>
      <p:sp>
        <p:nvSpPr>
          <p:cNvPr id="152" name="Google Shape;152;p28"/>
          <p:cNvSpPr txBox="1"/>
          <p:nvPr>
            <p:ph idx="4294967295" type="body"/>
          </p:nvPr>
        </p:nvSpPr>
        <p:spPr>
          <a:xfrm>
            <a:off x="385700" y="2092350"/>
            <a:ext cx="8520600" cy="10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t>
            </a:r>
            <a:r>
              <a:rPr lang="en"/>
              <a:t>ooping through N everytime a fox accuses everyone else may cause this solution to exceed the time limit. </a:t>
            </a:r>
            <a:r>
              <a:rPr lang="en"/>
              <a:t>Is t</a:t>
            </a:r>
            <a:r>
              <a:rPr lang="en"/>
              <a:t>here </a:t>
            </a:r>
            <a:r>
              <a:rPr lang="en"/>
              <a:t>any </a:t>
            </a:r>
            <a:r>
              <a:rPr lang="en"/>
              <a:t>way to speed up this step, avoiding TLE</a:t>
            </a:r>
            <a:r>
              <a:rPr lang="en"/>
              <a:t>?</a:t>
            </a:r>
            <a:endParaRPr/>
          </a:p>
        </p:txBody>
      </p:sp>
      <p:sp>
        <p:nvSpPr>
          <p:cNvPr id="153" name="Google Shape;153;p28"/>
          <p:cNvSpPr txBox="1"/>
          <p:nvPr>
            <p:ph idx="4294967295" type="body"/>
          </p:nvPr>
        </p:nvSpPr>
        <p:spPr>
          <a:xfrm>
            <a:off x="311700" y="3365800"/>
            <a:ext cx="8520600" cy="67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 </a:t>
            </a:r>
            <a:r>
              <a:rPr lang="en" sz="1100"/>
              <a:t>Instead of looping through N everytime a fox accuses everyone else, we can just decrement T (# of accusations for a fox to be found guilty) by 1. Reducing T has the same effect as increasing accusations for every fox since the difference is the same. (Remember to subtract one from the current fox, we don’t want him accusing himself)</a:t>
            </a:r>
            <a:endParaRPr b="1" sz="1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Coding Implementation</a:t>
            </a:r>
            <a:endParaRPr/>
          </a:p>
        </p:txBody>
      </p:sp>
      <p:sp>
        <p:nvSpPr>
          <p:cNvPr id="159" name="Google Shape;159;p29"/>
          <p:cNvSpPr txBox="1"/>
          <p:nvPr>
            <p:ph idx="1" type="body"/>
          </p:nvPr>
        </p:nvSpPr>
        <p:spPr>
          <a:xfrm>
            <a:off x="311700" y="2858100"/>
            <a:ext cx="8520600" cy="142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CPP: </a:t>
            </a:r>
            <a:r>
              <a:rPr lang="en" sz="2000" u="sng">
                <a:solidFill>
                  <a:schemeClr val="hlink"/>
                </a:solidFill>
                <a:hlinkClick r:id="rId3"/>
              </a:rPr>
              <a:t>https://pastebin.com/Sxk0izXv</a:t>
            </a:r>
            <a:br>
              <a:rPr lang="en" sz="2000"/>
            </a:br>
            <a:r>
              <a:rPr lang="en" sz="2000"/>
              <a:t>Python: </a:t>
            </a:r>
            <a:r>
              <a:rPr lang="en" sz="2000" u="sng">
                <a:solidFill>
                  <a:schemeClr val="hlink"/>
                </a:solidFill>
                <a:hlinkClick r:id="rId4"/>
              </a:rPr>
              <a:t>https://pastebin.com/vnftUhTZ</a:t>
            </a:r>
            <a:endParaRPr sz="2000"/>
          </a:p>
          <a:p>
            <a:pPr indent="0" lvl="0" marL="0" rtl="0" algn="ctr">
              <a:spcBef>
                <a:spcPts val="0"/>
              </a:spcBef>
              <a:spcAft>
                <a:spcPts val="1600"/>
              </a:spcAft>
              <a:buNone/>
            </a:pPr>
            <a:r>
              <a:rPr lang="en" sz="2000"/>
              <a:t>Java: </a:t>
            </a:r>
            <a:r>
              <a:rPr lang="en" sz="2000" u="sng">
                <a:solidFill>
                  <a:schemeClr val="hlink"/>
                </a:solidFill>
                <a:hlinkClick r:id="rId5"/>
              </a:rPr>
              <a:t>https://pastebin.com/7UKTn4Nr</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 (Agenda)</a:t>
            </a:r>
            <a:endParaRPr/>
          </a:p>
        </p:txBody>
      </p:sp>
      <p:sp>
        <p:nvSpPr>
          <p:cNvPr id="66" name="Google Shape;66;p14"/>
          <p:cNvSpPr txBox="1"/>
          <p:nvPr>
            <p:ph idx="1" type="body"/>
          </p:nvPr>
        </p:nvSpPr>
        <p:spPr>
          <a:xfrm>
            <a:off x="311700" y="1048850"/>
            <a:ext cx="8520600" cy="3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Since we felt that the content was slightly overwhelming last week, we will spend this week practicing implementation problems! </a:t>
            </a:r>
            <a:endParaRPr sz="1500"/>
          </a:p>
          <a:p>
            <a:pPr indent="0" lvl="0" marL="0" rtl="0" algn="l">
              <a:spcBef>
                <a:spcPts val="1600"/>
              </a:spcBef>
              <a:spcAft>
                <a:spcPts val="0"/>
              </a:spcAft>
              <a:buNone/>
            </a:pPr>
            <a:r>
              <a:rPr lang="en" sz="1500"/>
              <a:t>Implementation problems are problems which usually don’t require knowledge of other topics. These questions can test our problem solving skills and our ability to actually implement our solution.</a:t>
            </a:r>
            <a:endParaRPr sz="1500"/>
          </a:p>
          <a:p>
            <a:pPr indent="0" lvl="0" marL="0" rtl="0" algn="l">
              <a:spcBef>
                <a:spcPts val="1600"/>
              </a:spcBef>
              <a:spcAft>
                <a:spcPts val="0"/>
              </a:spcAft>
              <a:buNone/>
            </a:pPr>
            <a:r>
              <a:rPr lang="en" sz="1500"/>
              <a:t>Today, we will be covering three or four (depending on time) different implementation questions, which we want you to read, think of and attempt to implement yourself. Along the way, we will be </a:t>
            </a:r>
            <a:r>
              <a:rPr lang="en" sz="1500"/>
              <a:t>available</a:t>
            </a:r>
            <a:r>
              <a:rPr lang="en" sz="1500"/>
              <a:t> for questions and will also be supplying hints. After 10-15 minutes, we will be implementing a solution of the problem live. </a:t>
            </a:r>
            <a:endParaRPr sz="1500"/>
          </a:p>
          <a:p>
            <a:pPr indent="0" lvl="0" marL="0" rtl="0" algn="l">
              <a:spcBef>
                <a:spcPts val="1600"/>
              </a:spcBef>
              <a:spcAft>
                <a:spcPts val="0"/>
              </a:spcAft>
              <a:buNone/>
            </a:pPr>
            <a:r>
              <a:rPr lang="en" sz="1500"/>
              <a:t>If we still have time at the end of the class, we will be taking up some questions from last week. </a:t>
            </a:r>
            <a:endParaRPr sz="1500"/>
          </a:p>
          <a:p>
            <a:pPr indent="0" lvl="0" marL="0" rtl="0" algn="l">
              <a:spcBef>
                <a:spcPts val="1600"/>
              </a:spcBef>
              <a:spcAft>
                <a:spcPts val="1600"/>
              </a:spcAft>
              <a:buNone/>
            </a:pPr>
            <a:r>
              <a:rPr lang="en" sz="1500"/>
              <a:t>Next week, we will begin learning about binary searching!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049300"/>
            <a:ext cx="8520600" cy="10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1: </a:t>
            </a:r>
            <a:r>
              <a:rPr lang="en" u="sng">
                <a:solidFill>
                  <a:schemeClr val="hlink"/>
                </a:solidFill>
                <a:hlinkClick r:id="rId3"/>
              </a:rPr>
              <a:t>https://dmoj.ca/problem/ccc17j4</a:t>
            </a:r>
            <a:endParaRPr/>
          </a:p>
          <a:p>
            <a:pPr indent="0" lvl="0" marL="0" rtl="0" algn="ctr">
              <a:spcBef>
                <a:spcPts val="0"/>
              </a:spcBef>
              <a:spcAft>
                <a:spcPts val="0"/>
              </a:spcAft>
              <a:buNone/>
            </a:pPr>
            <a:r>
              <a:rPr lang="en"/>
              <a:t>CCC '17 J4 - Favourite Times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85700" y="158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1: </a:t>
            </a:r>
            <a:endParaRPr/>
          </a:p>
        </p:txBody>
      </p:sp>
      <p:sp>
        <p:nvSpPr>
          <p:cNvPr id="77" name="Google Shape;77;p16"/>
          <p:cNvSpPr txBox="1"/>
          <p:nvPr>
            <p:ph idx="1" type="body"/>
          </p:nvPr>
        </p:nvSpPr>
        <p:spPr>
          <a:xfrm>
            <a:off x="385700" y="2107150"/>
            <a:ext cx="8520600" cy="86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can we get all the times that occur during the duration? Once we have those times, how can we check if they </a:t>
            </a:r>
            <a:r>
              <a:rPr lang="en"/>
              <a:t>form an arithmetic sequence? </a:t>
            </a:r>
            <a:endParaRPr/>
          </a:p>
        </p:txBody>
      </p:sp>
      <p:sp>
        <p:nvSpPr>
          <p:cNvPr id="78" name="Google Shape;78;p16"/>
          <p:cNvSpPr txBox="1"/>
          <p:nvPr>
            <p:ph idx="1" type="body"/>
          </p:nvPr>
        </p:nvSpPr>
        <p:spPr>
          <a:xfrm>
            <a:off x="385700" y="2873800"/>
            <a:ext cx="8520600" cy="36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 </a:t>
            </a:r>
            <a:r>
              <a:rPr lang="en" sz="1100"/>
              <a:t>We can simulate every minute and change the time accordingly, and then check whether the time forms an arithmetic sequence.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70900" y="135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2: </a:t>
            </a:r>
            <a:endParaRPr/>
          </a:p>
        </p:txBody>
      </p:sp>
      <p:sp>
        <p:nvSpPr>
          <p:cNvPr id="84" name="Google Shape;84;p17"/>
          <p:cNvSpPr txBox="1"/>
          <p:nvPr>
            <p:ph idx="1" type="body"/>
          </p:nvPr>
        </p:nvSpPr>
        <p:spPr>
          <a:xfrm>
            <a:off x="370900" y="1868800"/>
            <a:ext cx="8520600" cy="12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we look at the constraints, D can be up to </a:t>
            </a:r>
            <a:r>
              <a:rPr lang="en"/>
              <a:t>1,000,000,000. Since we cannot simulate up to 1 billion minutes, we have to look for a way to optimize our code. More specifically, what happens to the time every twelve hours? </a:t>
            </a:r>
            <a:endParaRPr/>
          </a:p>
        </p:txBody>
      </p:sp>
      <p:sp>
        <p:nvSpPr>
          <p:cNvPr id="85" name="Google Shape;85;p17"/>
          <p:cNvSpPr txBox="1"/>
          <p:nvPr>
            <p:ph idx="1" type="body"/>
          </p:nvPr>
        </p:nvSpPr>
        <p:spPr>
          <a:xfrm>
            <a:off x="370900" y="2945475"/>
            <a:ext cx="8520600" cy="4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a:t>
            </a:r>
            <a:r>
              <a:rPr lang="en" sz="1100">
                <a:solidFill>
                  <a:srgbClr val="FFFFFF"/>
                </a:solidFill>
              </a:rPr>
              <a:t> </a:t>
            </a:r>
            <a:r>
              <a:rPr lang="en" sz="1100"/>
              <a:t>We observe that every 12 hours, the times on the clock repeat. Extending this, we notice that the number of arithmetic sequences formed by the clock is the same every 12 hours.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Coding Implementation</a:t>
            </a:r>
            <a:endParaRPr/>
          </a:p>
        </p:txBody>
      </p:sp>
      <p:sp>
        <p:nvSpPr>
          <p:cNvPr id="91" name="Google Shape;91;p18"/>
          <p:cNvSpPr txBox="1"/>
          <p:nvPr>
            <p:ph idx="1" type="body"/>
          </p:nvPr>
        </p:nvSpPr>
        <p:spPr>
          <a:xfrm>
            <a:off x="311700" y="2858100"/>
            <a:ext cx="85206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Pastebin</a:t>
            </a:r>
            <a:r>
              <a:rPr lang="en" sz="2000"/>
              <a:t>: </a:t>
            </a:r>
            <a:r>
              <a:rPr lang="en" sz="2000" u="sng">
                <a:solidFill>
                  <a:schemeClr val="hlink"/>
                </a:solidFill>
                <a:hlinkClick r:id="rId3"/>
              </a:rPr>
              <a:t>https://pastebin.com/hPeKyvgW</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049300"/>
            <a:ext cx="8520600" cy="10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2: </a:t>
            </a:r>
            <a:r>
              <a:rPr lang="en" u="sng">
                <a:solidFill>
                  <a:schemeClr val="hlink"/>
                </a:solidFill>
                <a:hlinkClick r:id="rId3"/>
              </a:rPr>
              <a:t>https://dmoj.ca/problem/ccc14s1</a:t>
            </a:r>
            <a:endParaRPr/>
          </a:p>
          <a:p>
            <a:pPr indent="0" lvl="0" marL="0" rtl="0" algn="ctr">
              <a:spcBef>
                <a:spcPts val="0"/>
              </a:spcBef>
              <a:spcAft>
                <a:spcPts val="0"/>
              </a:spcAft>
              <a:buNone/>
            </a:pPr>
            <a:r>
              <a:rPr lang="en"/>
              <a:t>CCC '14 S1 - Party Invitation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85700" y="158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1: </a:t>
            </a:r>
            <a:endParaRPr/>
          </a:p>
        </p:txBody>
      </p:sp>
      <p:sp>
        <p:nvSpPr>
          <p:cNvPr id="102" name="Google Shape;102;p20"/>
          <p:cNvSpPr txBox="1"/>
          <p:nvPr>
            <p:ph idx="1" type="body"/>
          </p:nvPr>
        </p:nvSpPr>
        <p:spPr>
          <a:xfrm>
            <a:off x="385700" y="2092350"/>
            <a:ext cx="8520600" cy="52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can we store which friends have not been removed yet for this round? </a:t>
            </a:r>
            <a:endParaRPr/>
          </a:p>
        </p:txBody>
      </p:sp>
      <p:sp>
        <p:nvSpPr>
          <p:cNvPr id="103" name="Google Shape;103;p20"/>
          <p:cNvSpPr txBox="1"/>
          <p:nvPr>
            <p:ph idx="1" type="body"/>
          </p:nvPr>
        </p:nvSpPr>
        <p:spPr>
          <a:xfrm>
            <a:off x="385700" y="257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FFFFFF"/>
                </a:solidFill>
              </a:rPr>
              <a:t>Answer: </a:t>
            </a:r>
            <a:r>
              <a:rPr lang="en" sz="1100"/>
              <a:t>There are multiple methods we can use to achieve this - we could have a secondary list/array, or mark the elements that were removed and then resize the array after the round.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Live Coding Implementation</a:t>
            </a:r>
            <a:endParaRPr/>
          </a:p>
        </p:txBody>
      </p:sp>
      <p:sp>
        <p:nvSpPr>
          <p:cNvPr id="109" name="Google Shape;109;p21"/>
          <p:cNvSpPr txBox="1"/>
          <p:nvPr>
            <p:ph idx="1" type="body"/>
          </p:nvPr>
        </p:nvSpPr>
        <p:spPr>
          <a:xfrm>
            <a:off x="311700" y="2858100"/>
            <a:ext cx="85206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Pastebin: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