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D3BC07-2F20-41BC-8F4E-0584B451F1DF}">
  <a:tblStyle styleId="{C0D3BC07-2F20-41BC-8F4E-0584B451F1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regular.fntdata"/><Relationship Id="rId30" Type="http://schemas.openxmlformats.org/officeDocument/2006/relationships/font" Target="fonts/ProximaNova-boldItalic.fntdata"/><Relationship Id="rId11" Type="http://schemas.openxmlformats.org/officeDocument/2006/relationships/slide" Target="slides/slide5.xml"/><Relationship Id="rId33" Type="http://schemas.openxmlformats.org/officeDocument/2006/relationships/font" Target="fonts/RobotoMono-italic.fntdata"/><Relationship Id="rId10" Type="http://schemas.openxmlformats.org/officeDocument/2006/relationships/slide" Target="slides/slide4.xml"/><Relationship Id="rId32"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66042768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66042768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66042768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66042768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8a4ef70f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8a4ef70f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f1c3b9d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f1c3b9d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f1c3b9d2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f1c3b9d2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8a4ef70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8a4ef70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8a4ef70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8a4ef70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8a4ef70f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8a4ef70f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8a4ef70f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8a4ef70f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8a4ef70f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8a4ef70f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66042768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66042768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894aeb78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894aeb78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66042768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66042768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6604276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66042768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66042768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66042768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66042768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66042768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66042768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66042768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66042768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66042768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66042768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66042768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moj.ca/problem/seed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moj.ca/problem/year2016p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astebin.com/nZkQU5fN" TargetMode="External"/><Relationship Id="rId4" Type="http://schemas.openxmlformats.org/officeDocument/2006/relationships/hyperlink" Target="https://pastebin.com/Rgagyrgs" TargetMode="External"/><Relationship Id="rId5" Type="http://schemas.openxmlformats.org/officeDocument/2006/relationships/hyperlink" Target="https://pastebin.com/3VDcCDd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Woodlands CS Club </a:t>
            </a:r>
            <a:endParaRPr/>
          </a:p>
        </p:txBody>
      </p:sp>
      <p:sp>
        <p:nvSpPr>
          <p:cNvPr id="60" name="Google Shape;60;p13"/>
          <p:cNvSpPr txBox="1"/>
          <p:nvPr>
            <p:ph idx="1" type="subTitle"/>
          </p:nvPr>
        </p:nvSpPr>
        <p:spPr>
          <a:xfrm>
            <a:off x="671250" y="3174875"/>
            <a:ext cx="7801500" cy="1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Searching</a:t>
            </a:r>
            <a:endParaRPr/>
          </a:p>
          <a:p>
            <a:pPr indent="0" lvl="0" marL="0" rtl="0" algn="l">
              <a:spcBef>
                <a:spcPts val="0"/>
              </a:spcBef>
              <a:spcAft>
                <a:spcPts val="0"/>
              </a:spcAft>
              <a:buNone/>
            </a:pPr>
            <a:r>
              <a:rPr lang="en"/>
              <a:t>Group A</a:t>
            </a:r>
            <a:endParaRPr/>
          </a:p>
          <a:p>
            <a:pPr indent="0" lvl="0" marL="0" rtl="0" algn="l">
              <a:spcBef>
                <a:spcPts val="0"/>
              </a:spcBef>
              <a:spcAft>
                <a:spcPts val="0"/>
              </a:spcAft>
              <a:buNone/>
            </a:pPr>
            <a:r>
              <a:rPr lang="en"/>
              <a:t>11/09/2020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38" name="Google Shape;138;p22"/>
          <p:cNvSpPr txBox="1"/>
          <p:nvPr>
            <p:ph idx="1" type="body"/>
          </p:nvPr>
        </p:nvSpPr>
        <p:spPr>
          <a:xfrm>
            <a:off x="311700" y="1017725"/>
            <a:ext cx="85206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 9, K = 5</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39" name="Google Shape;139;p22"/>
          <p:cNvGraphicFramePr/>
          <p:nvPr/>
        </p:nvGraphicFramePr>
        <p:xfrm>
          <a:off x="416038" y="1524525"/>
          <a:ext cx="3000000" cy="3000000"/>
        </p:xfrm>
        <a:graphic>
          <a:graphicData uri="http://schemas.openxmlformats.org/drawingml/2006/table">
            <a:tbl>
              <a:tblPr>
                <a:noFill/>
                <a:tableStyleId>{C0D3BC07-2F20-41BC-8F4E-0584B451F1DF}</a:tableStyleId>
              </a:tblPr>
              <a:tblGrid>
                <a:gridCol w="841625"/>
                <a:gridCol w="841625"/>
                <a:gridCol w="841625"/>
                <a:gridCol w="841625"/>
                <a:gridCol w="841625"/>
                <a:gridCol w="841625"/>
                <a:gridCol w="841625"/>
                <a:gridCol w="841625"/>
                <a:gridCol w="841625"/>
                <a:gridCol w="841625"/>
              </a:tblGrid>
              <a:tr h="396200">
                <a:tc>
                  <a:txBody>
                    <a:bodyPr/>
                    <a:lstStyle/>
                    <a:p>
                      <a:pPr indent="0" lvl="0" marL="0" rtl="0" algn="l">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Index</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T="91425" marB="91425" marR="91425" marL="91425"/>
                </a:tc>
              </a:tr>
            </a:tbl>
          </a:graphicData>
        </a:graphic>
      </p:graphicFrame>
      <p:sp>
        <p:nvSpPr>
          <p:cNvPr id="140" name="Google Shape;140;p22"/>
          <p:cNvSpPr/>
          <p:nvPr/>
        </p:nvSpPr>
        <p:spPr>
          <a:xfrm>
            <a:off x="5508447" y="23723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5508450" y="23723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508450" y="23723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5536551" y="3008819"/>
            <a:ext cx="5919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LEFT</a:t>
            </a:r>
            <a:endParaRPr b="1">
              <a:latin typeface="Proxima Nova"/>
              <a:ea typeface="Proxima Nova"/>
              <a:cs typeface="Proxima Nova"/>
              <a:sym typeface="Proxima Nova"/>
            </a:endParaRPr>
          </a:p>
        </p:txBody>
      </p:sp>
      <p:sp>
        <p:nvSpPr>
          <p:cNvPr id="144" name="Google Shape;144;p22"/>
          <p:cNvSpPr txBox="1"/>
          <p:nvPr/>
        </p:nvSpPr>
        <p:spPr>
          <a:xfrm>
            <a:off x="5447600" y="3411595"/>
            <a:ext cx="7698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RIGHT</a:t>
            </a:r>
            <a:endParaRPr b="1">
              <a:latin typeface="Proxima Nova"/>
              <a:ea typeface="Proxima Nova"/>
              <a:cs typeface="Proxima Nova"/>
              <a:sym typeface="Proxima Nova"/>
            </a:endParaRPr>
          </a:p>
        </p:txBody>
      </p:sp>
      <p:sp>
        <p:nvSpPr>
          <p:cNvPr id="145" name="Google Shape;145;p22"/>
          <p:cNvSpPr txBox="1"/>
          <p:nvPr/>
        </p:nvSpPr>
        <p:spPr>
          <a:xfrm>
            <a:off x="5553950" y="3208646"/>
            <a:ext cx="5571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MID</a:t>
            </a:r>
            <a:endParaRPr b="1">
              <a:latin typeface="Proxima Nova"/>
              <a:ea typeface="Proxima Nova"/>
              <a:cs typeface="Proxima Nova"/>
              <a:sym typeface="Proxima Nova"/>
            </a:endParaRPr>
          </a:p>
        </p:txBody>
      </p:sp>
      <p:sp>
        <p:nvSpPr>
          <p:cNvPr id="146" name="Google Shape;146;p22"/>
          <p:cNvSpPr txBox="1"/>
          <p:nvPr>
            <p:ph idx="1" type="body"/>
          </p:nvPr>
        </p:nvSpPr>
        <p:spPr>
          <a:xfrm>
            <a:off x="363875" y="3379025"/>
            <a:ext cx="8520600" cy="15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is arr[mid] &lt; K? </a:t>
            </a:r>
            <a:endParaRPr/>
          </a:p>
          <a:p>
            <a:pPr indent="0" lvl="0" marL="0" rtl="0" algn="l">
              <a:spcBef>
                <a:spcPts val="1600"/>
              </a:spcBef>
              <a:spcAft>
                <a:spcPts val="0"/>
              </a:spcAft>
              <a:buNone/>
            </a:pPr>
            <a:r>
              <a:rPr lang="en"/>
              <a:t>4 &lt; 5, </a:t>
            </a:r>
            <a:r>
              <a:rPr lang="en"/>
              <a:t>therefore ans is updated to 4</a:t>
            </a:r>
            <a:endParaRPr/>
          </a:p>
          <a:p>
            <a:pPr indent="0" lvl="0" marL="0" rtl="0" algn="l">
              <a:spcBef>
                <a:spcPts val="1600"/>
              </a:spcBef>
              <a:spcAft>
                <a:spcPts val="1600"/>
              </a:spcAft>
              <a:buNone/>
            </a:pPr>
            <a:r>
              <a:rPr lang="en"/>
              <a:t>Since the subarray is now of length 1, the binary search terminates.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Searching Notes</a:t>
            </a:r>
            <a:endParaRPr/>
          </a:p>
        </p:txBody>
      </p:sp>
      <p:sp>
        <p:nvSpPr>
          <p:cNvPr id="152" name="Google Shape;152;p23"/>
          <p:cNvSpPr txBox="1"/>
          <p:nvPr>
            <p:ph idx="1" type="body"/>
          </p:nvPr>
        </p:nvSpPr>
        <p:spPr>
          <a:xfrm>
            <a:off x="311700" y="1093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 </a:t>
            </a:r>
            <a:r>
              <a:rPr b="1" lang="en"/>
              <a:t>O(logN)</a:t>
            </a:r>
            <a:endParaRPr/>
          </a:p>
          <a:p>
            <a:pPr indent="0" lvl="0" marL="0" rtl="0" algn="l">
              <a:spcBef>
                <a:spcPts val="1600"/>
              </a:spcBef>
              <a:spcAft>
                <a:spcPts val="0"/>
              </a:spcAft>
              <a:buNone/>
            </a:pPr>
            <a:r>
              <a:rPr lang="en"/>
              <a:t>At the start, we </a:t>
            </a:r>
            <a:r>
              <a:rPr lang="en"/>
              <a:t>initialize</a:t>
            </a:r>
            <a:r>
              <a:rPr lang="en"/>
              <a:t> the left endpoint to the start of the array and the right endpoint to the end of the array. </a:t>
            </a:r>
            <a:endParaRPr/>
          </a:p>
          <a:p>
            <a:pPr indent="0" lvl="0" marL="0" rtl="0" algn="l">
              <a:spcBef>
                <a:spcPts val="1600"/>
              </a:spcBef>
              <a:spcAft>
                <a:spcPts val="0"/>
              </a:spcAft>
              <a:buNone/>
            </a:pPr>
            <a:r>
              <a:rPr lang="en"/>
              <a:t>We find the middle element through: </a:t>
            </a:r>
            <a:r>
              <a:rPr lang="en"/>
              <a:t>Mid = (L + R) / 2 </a:t>
            </a:r>
            <a:r>
              <a:rPr b="1" lang="en"/>
              <a:t>or </a:t>
            </a:r>
            <a:r>
              <a:rPr lang="en"/>
              <a:t>L + (R - L)/2</a:t>
            </a:r>
            <a:endParaRPr/>
          </a:p>
          <a:p>
            <a:pPr indent="0" lvl="0" marL="0" rtl="0" algn="l">
              <a:spcBef>
                <a:spcPts val="1600"/>
              </a:spcBef>
              <a:spcAft>
                <a:spcPts val="0"/>
              </a:spcAft>
              <a:buNone/>
            </a:pPr>
            <a:r>
              <a:rPr lang="en"/>
              <a:t>If mid is a float (L+R is not even), then we can just use integer division (round down) as the midpoint. This doesn’t affect the answer at all.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Time Complexity</a:t>
            </a:r>
            <a:endParaRPr/>
          </a:p>
        </p:txBody>
      </p:sp>
      <p:sp>
        <p:nvSpPr>
          <p:cNvPr id="158" name="Google Shape;15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2000"/>
              <a:t>O (log n)</a:t>
            </a:r>
            <a:r>
              <a:rPr lang="en"/>
              <a:t>; running time grows in proportion to the logarithm of the input size</a:t>
            </a:r>
            <a:endParaRPr/>
          </a:p>
          <a:p>
            <a:pPr indent="-342900" lvl="0" marL="457200" rtl="0" algn="l">
              <a:lnSpc>
                <a:spcPct val="150000"/>
              </a:lnSpc>
              <a:spcBef>
                <a:spcPts val="0"/>
              </a:spcBef>
              <a:spcAft>
                <a:spcPts val="0"/>
              </a:spcAft>
              <a:buSzPts val="1800"/>
              <a:buChar char="-"/>
            </a:pPr>
            <a:r>
              <a:rPr lang="en"/>
              <a:t>Everytime we do a check, our search range gets halved</a:t>
            </a:r>
            <a:endParaRPr/>
          </a:p>
          <a:p>
            <a:pPr indent="-342900" lvl="0" marL="457200" rtl="0" algn="l">
              <a:lnSpc>
                <a:spcPct val="150000"/>
              </a:lnSpc>
              <a:spcBef>
                <a:spcPts val="0"/>
              </a:spcBef>
              <a:spcAft>
                <a:spcPts val="0"/>
              </a:spcAft>
              <a:buSzPts val="1800"/>
              <a:buChar char="-"/>
            </a:pPr>
            <a:r>
              <a:rPr lang="en"/>
              <a:t>Say we are binary searching through n elements and want to have one value remain</a:t>
            </a:r>
            <a:endParaRPr/>
          </a:p>
        </p:txBody>
      </p:sp>
      <p:pic>
        <p:nvPicPr>
          <p:cNvPr id="159" name="Google Shape;159;p24"/>
          <p:cNvPicPr preferRelativeResize="0"/>
          <p:nvPr/>
        </p:nvPicPr>
        <p:blipFill rotWithShape="1">
          <a:blip r:embed="rId3">
            <a:alphaModFix/>
          </a:blip>
          <a:srcRect b="15225" l="14256" r="7794" t="16954"/>
          <a:stretch/>
        </p:blipFill>
        <p:spPr>
          <a:xfrm>
            <a:off x="926050" y="2934375"/>
            <a:ext cx="1406798" cy="656500"/>
          </a:xfrm>
          <a:prstGeom prst="rect">
            <a:avLst/>
          </a:prstGeom>
          <a:noFill/>
          <a:ln>
            <a:noFill/>
          </a:ln>
        </p:spPr>
      </p:pic>
      <p:pic>
        <p:nvPicPr>
          <p:cNvPr id="160" name="Google Shape;160;p24"/>
          <p:cNvPicPr preferRelativeResize="0"/>
          <p:nvPr/>
        </p:nvPicPr>
        <p:blipFill>
          <a:blip r:embed="rId4">
            <a:alphaModFix/>
          </a:blip>
          <a:stretch>
            <a:fillRect/>
          </a:stretch>
        </p:blipFill>
        <p:spPr>
          <a:xfrm>
            <a:off x="2959300" y="2897332"/>
            <a:ext cx="1295125" cy="730580"/>
          </a:xfrm>
          <a:prstGeom prst="rect">
            <a:avLst/>
          </a:prstGeom>
          <a:noFill/>
          <a:ln>
            <a:noFill/>
          </a:ln>
        </p:spPr>
      </p:pic>
      <p:pic>
        <p:nvPicPr>
          <p:cNvPr id="161" name="Google Shape;161;p24"/>
          <p:cNvPicPr preferRelativeResize="0"/>
          <p:nvPr/>
        </p:nvPicPr>
        <p:blipFill rotWithShape="1">
          <a:blip r:embed="rId5">
            <a:alphaModFix/>
          </a:blip>
          <a:srcRect b="9826" l="6493" r="4790" t="14758"/>
          <a:stretch/>
        </p:blipFill>
        <p:spPr>
          <a:xfrm>
            <a:off x="4718038" y="2934387"/>
            <a:ext cx="1561666" cy="656500"/>
          </a:xfrm>
          <a:prstGeom prst="rect">
            <a:avLst/>
          </a:prstGeom>
          <a:noFill/>
          <a:ln>
            <a:noFill/>
          </a:ln>
        </p:spPr>
      </p:pic>
      <p:pic>
        <p:nvPicPr>
          <p:cNvPr id="162" name="Google Shape;162;p24"/>
          <p:cNvPicPr preferRelativeResize="0"/>
          <p:nvPr/>
        </p:nvPicPr>
        <p:blipFill rotWithShape="1">
          <a:blip r:embed="rId6">
            <a:alphaModFix/>
          </a:blip>
          <a:srcRect b="14769" l="10640" r="4906" t="7783"/>
          <a:stretch/>
        </p:blipFill>
        <p:spPr>
          <a:xfrm>
            <a:off x="6922825" y="2934375"/>
            <a:ext cx="1295125" cy="656500"/>
          </a:xfrm>
          <a:prstGeom prst="rect">
            <a:avLst/>
          </a:prstGeom>
          <a:noFill/>
          <a:ln>
            <a:noFill/>
          </a:ln>
        </p:spPr>
      </p:pic>
      <p:cxnSp>
        <p:nvCxnSpPr>
          <p:cNvPr id="163" name="Google Shape;163;p24"/>
          <p:cNvCxnSpPr>
            <a:stCxn id="159" idx="3"/>
            <a:endCxn id="160" idx="1"/>
          </p:cNvCxnSpPr>
          <p:nvPr/>
        </p:nvCxnSpPr>
        <p:spPr>
          <a:xfrm>
            <a:off x="2332848" y="3262625"/>
            <a:ext cx="626400" cy="0"/>
          </a:xfrm>
          <a:prstGeom prst="straightConnector1">
            <a:avLst/>
          </a:prstGeom>
          <a:noFill/>
          <a:ln cap="flat" cmpd="sng" w="9525">
            <a:solidFill>
              <a:srgbClr val="FF0000"/>
            </a:solidFill>
            <a:prstDash val="solid"/>
            <a:round/>
            <a:headEnd len="med" w="med" type="none"/>
            <a:tailEnd len="med" w="med" type="triangle"/>
          </a:ln>
        </p:spPr>
      </p:cxnSp>
      <p:cxnSp>
        <p:nvCxnSpPr>
          <p:cNvPr id="164" name="Google Shape;164;p24"/>
          <p:cNvCxnSpPr>
            <a:stCxn id="160" idx="3"/>
            <a:endCxn id="161" idx="1"/>
          </p:cNvCxnSpPr>
          <p:nvPr/>
        </p:nvCxnSpPr>
        <p:spPr>
          <a:xfrm>
            <a:off x="4254425" y="3262622"/>
            <a:ext cx="463500" cy="0"/>
          </a:xfrm>
          <a:prstGeom prst="straightConnector1">
            <a:avLst/>
          </a:prstGeom>
          <a:noFill/>
          <a:ln cap="flat" cmpd="sng" w="9525">
            <a:solidFill>
              <a:srgbClr val="FF0000"/>
            </a:solidFill>
            <a:prstDash val="solid"/>
            <a:round/>
            <a:headEnd len="med" w="med" type="none"/>
            <a:tailEnd len="med" w="med" type="triangle"/>
          </a:ln>
        </p:spPr>
      </p:cxnSp>
      <p:cxnSp>
        <p:nvCxnSpPr>
          <p:cNvPr id="165" name="Google Shape;165;p24"/>
          <p:cNvCxnSpPr>
            <a:stCxn id="161" idx="3"/>
            <a:endCxn id="162" idx="1"/>
          </p:cNvCxnSpPr>
          <p:nvPr/>
        </p:nvCxnSpPr>
        <p:spPr>
          <a:xfrm>
            <a:off x="6279703" y="3262637"/>
            <a:ext cx="643200" cy="0"/>
          </a:xfrm>
          <a:prstGeom prst="straightConnector1">
            <a:avLst/>
          </a:prstGeom>
          <a:noFill/>
          <a:ln cap="flat" cmpd="sng" w="9525">
            <a:solidFill>
              <a:srgbClr val="FF0000"/>
            </a:solidFill>
            <a:prstDash val="solid"/>
            <a:round/>
            <a:headEnd len="med" w="med" type="none"/>
            <a:tailEnd len="med" w="med" type="triangle"/>
          </a:ln>
        </p:spPr>
      </p:cxnSp>
      <p:pic>
        <p:nvPicPr>
          <p:cNvPr id="166" name="Google Shape;166;p24"/>
          <p:cNvPicPr preferRelativeResize="0"/>
          <p:nvPr/>
        </p:nvPicPr>
        <p:blipFill>
          <a:blip r:embed="rId7">
            <a:alphaModFix/>
          </a:blip>
          <a:stretch>
            <a:fillRect/>
          </a:stretch>
        </p:blipFill>
        <p:spPr>
          <a:xfrm>
            <a:off x="3291525" y="3740188"/>
            <a:ext cx="2266950" cy="82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223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Binary Searching Code</a:t>
            </a:r>
            <a:endParaRPr/>
          </a:p>
        </p:txBody>
      </p:sp>
      <p:sp>
        <p:nvSpPr>
          <p:cNvPr id="172" name="Google Shape;172;p25"/>
          <p:cNvSpPr txBox="1"/>
          <p:nvPr>
            <p:ph idx="1" type="body"/>
          </p:nvPr>
        </p:nvSpPr>
        <p:spPr>
          <a:xfrm>
            <a:off x="200325" y="1609800"/>
            <a:ext cx="30852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t>Python</a:t>
            </a:r>
            <a:endParaRPr b="1" sz="1200"/>
          </a:p>
          <a:p>
            <a:pPr indent="0" lvl="0" marL="0" rtl="0" algn="l">
              <a:spcBef>
                <a:spcPts val="1600"/>
              </a:spcBef>
              <a:spcAft>
                <a:spcPts val="1600"/>
              </a:spcAft>
              <a:buNone/>
            </a:pPr>
            <a:r>
              <a:t/>
            </a:r>
            <a:endParaRPr sz="1200"/>
          </a:p>
        </p:txBody>
      </p:sp>
      <p:sp>
        <p:nvSpPr>
          <p:cNvPr id="173" name="Google Shape;173;p25"/>
          <p:cNvSpPr txBox="1"/>
          <p:nvPr/>
        </p:nvSpPr>
        <p:spPr>
          <a:xfrm>
            <a:off x="140625" y="1938900"/>
            <a:ext cx="3204600" cy="19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7474F"/>
                </a:solidFill>
                <a:latin typeface="Roboto Mono"/>
                <a:ea typeface="Roboto Mono"/>
                <a:cs typeface="Roboto Mono"/>
                <a:sym typeface="Roboto Mono"/>
              </a:rPr>
              <a:t>L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R = N</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ans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F51B5"/>
                </a:solidFill>
                <a:latin typeface="Roboto Mono"/>
                <a:ea typeface="Roboto Mono"/>
                <a:cs typeface="Roboto Mono"/>
                <a:sym typeface="Roboto Mono"/>
              </a:rPr>
              <a:t>while</a:t>
            </a:r>
            <a:r>
              <a:rPr lang="en" sz="850">
                <a:solidFill>
                  <a:srgbClr val="37474F"/>
                </a:solidFill>
                <a:latin typeface="Roboto Mono"/>
                <a:ea typeface="Roboto Mono"/>
                <a:cs typeface="Roboto Mono"/>
                <a:sym typeface="Roboto Mono"/>
              </a:rPr>
              <a:t>(L&lt;=R): </a:t>
            </a:r>
            <a:r>
              <a:rPr lang="en" sz="850">
                <a:solidFill>
                  <a:srgbClr val="D81B60"/>
                </a:solidFill>
                <a:latin typeface="Roboto Mono"/>
                <a:ea typeface="Roboto Mono"/>
                <a:cs typeface="Roboto Mono"/>
                <a:sym typeface="Roboto Mono"/>
              </a:rPr>
              <a:t># while there are still subarrays</a:t>
            </a:r>
            <a:endParaRPr sz="850">
              <a:solidFill>
                <a:srgbClr val="D81B60"/>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mid = (L+R)//</a:t>
            </a:r>
            <a:r>
              <a:rPr lang="en" sz="850">
                <a:solidFill>
                  <a:srgbClr val="C53929"/>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r>
              <a:rPr lang="en" sz="850">
                <a:solidFill>
                  <a:srgbClr val="D81B60"/>
                </a:solidFill>
                <a:latin typeface="Roboto Mono"/>
                <a:ea typeface="Roboto Mono"/>
                <a:cs typeface="Roboto Mono"/>
                <a:sym typeface="Roboto Mono"/>
              </a:rPr>
              <a:t># rounded down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(arr[mid]&lt;K):</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ans = arr[mid]</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L = mid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else</a:t>
            </a: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        R = mid - </a:t>
            </a:r>
            <a:r>
              <a:rPr lang="en" sz="850">
                <a:solidFill>
                  <a:srgbClr val="C53929"/>
                </a:solidFill>
                <a:latin typeface="Roboto Mono"/>
                <a:ea typeface="Roboto Mono"/>
                <a:cs typeface="Roboto Mono"/>
                <a:sym typeface="Roboto Mono"/>
              </a:rPr>
              <a:t>1</a:t>
            </a:r>
            <a:endParaRPr sz="850">
              <a:solidFill>
                <a:srgbClr val="C53929"/>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4" name="Google Shape;174;p25"/>
          <p:cNvSpPr txBox="1"/>
          <p:nvPr>
            <p:ph idx="1" type="body"/>
          </p:nvPr>
        </p:nvSpPr>
        <p:spPr>
          <a:xfrm>
            <a:off x="5081775" y="1609800"/>
            <a:ext cx="30852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t>C++/Java</a:t>
            </a:r>
            <a:endParaRPr b="1" sz="1200"/>
          </a:p>
          <a:p>
            <a:pPr indent="0" lvl="0" marL="0" rtl="0" algn="l">
              <a:spcBef>
                <a:spcPts val="1600"/>
              </a:spcBef>
              <a:spcAft>
                <a:spcPts val="1600"/>
              </a:spcAft>
              <a:buNone/>
            </a:pPr>
            <a:r>
              <a:t/>
            </a:r>
            <a:endParaRPr sz="1200"/>
          </a:p>
        </p:txBody>
      </p:sp>
      <p:sp>
        <p:nvSpPr>
          <p:cNvPr id="175" name="Google Shape;175;p25"/>
          <p:cNvSpPr txBox="1"/>
          <p:nvPr/>
        </p:nvSpPr>
        <p:spPr>
          <a:xfrm>
            <a:off x="5022075" y="1901900"/>
            <a:ext cx="3204600" cy="19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L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R = N, ans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F51B5"/>
                </a:solidFill>
                <a:latin typeface="Roboto Mono"/>
                <a:ea typeface="Roboto Mono"/>
                <a:cs typeface="Roboto Mono"/>
                <a:sym typeface="Roboto Mono"/>
              </a:rPr>
              <a:t>while</a:t>
            </a:r>
            <a:r>
              <a:rPr lang="en" sz="850">
                <a:solidFill>
                  <a:srgbClr val="37474F"/>
                </a:solidFill>
                <a:latin typeface="Roboto Mono"/>
                <a:ea typeface="Roboto Mono"/>
                <a:cs typeface="Roboto Mono"/>
                <a:sym typeface="Roboto Mono"/>
              </a:rPr>
              <a:t>(L&lt;=R)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mid = (L+R)/</a:t>
            </a:r>
            <a:r>
              <a:rPr lang="en" sz="850">
                <a:solidFill>
                  <a:srgbClr val="C53929"/>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(arr[mid] &lt; K)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ans = arr[mid];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L = mid+</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else</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R = mid-</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850">
              <a:solidFill>
                <a:srgbClr val="37474F"/>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2139775"/>
            <a:ext cx="8520600" cy="120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1: </a:t>
            </a:r>
            <a:r>
              <a:rPr lang="en" u="sng">
                <a:solidFill>
                  <a:schemeClr val="hlink"/>
                </a:solidFill>
                <a:hlinkClick r:id="rId3"/>
              </a:rPr>
              <a:t>https://dmoj.ca/problem/seed2</a:t>
            </a:r>
            <a:endParaRPr/>
          </a:p>
          <a:p>
            <a:pPr indent="0" lvl="0" marL="0" rtl="0" algn="ctr">
              <a:spcBef>
                <a:spcPts val="0"/>
              </a:spcBef>
              <a:spcAft>
                <a:spcPts val="0"/>
              </a:spcAft>
              <a:buNone/>
            </a:pPr>
            <a:r>
              <a:rPr lang="en"/>
              <a:t>Uneven Sand</a:t>
            </a:r>
            <a:endParaRPr/>
          </a:p>
          <a:p>
            <a:pPr indent="0" lvl="0" marL="0" rtl="0" algn="ctr">
              <a:spcBef>
                <a:spcPts val="0"/>
              </a:spcBef>
              <a:spcAft>
                <a:spcPts val="0"/>
              </a:spcAft>
              <a:buNone/>
            </a:pPr>
            <a:br>
              <a:rPr lang="en"/>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t>
            </a:r>
            <a:endParaRPr/>
          </a:p>
        </p:txBody>
      </p:sp>
      <p:sp>
        <p:nvSpPr>
          <p:cNvPr id="186" name="Google Shape;18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interactive problem, meaning your program will </a:t>
            </a:r>
            <a:r>
              <a:rPr lang="en"/>
              <a:t>continuously</a:t>
            </a:r>
            <a:r>
              <a:rPr lang="en"/>
              <a:t> output and </a:t>
            </a:r>
            <a:r>
              <a:rPr lang="en"/>
              <a:t>receive</a:t>
            </a:r>
            <a:r>
              <a:rPr lang="en"/>
              <a:t> input. Each time you output a number, you must output a new line and flush the output. </a:t>
            </a:r>
            <a:endParaRPr/>
          </a:p>
          <a:p>
            <a:pPr indent="0" lvl="0" marL="0" rtl="0" algn="l">
              <a:spcBef>
                <a:spcPts val="1600"/>
              </a:spcBef>
              <a:spcAft>
                <a:spcPts val="0"/>
              </a:spcAft>
              <a:buNone/>
            </a:pPr>
            <a:r>
              <a:rPr lang="en"/>
              <a:t>In C++, you can just use </a:t>
            </a:r>
            <a:r>
              <a:rPr lang="en" sz="1350">
                <a:solidFill>
                  <a:srgbClr val="37474F"/>
                </a:solidFill>
                <a:latin typeface="Roboto Mono"/>
                <a:ea typeface="Roboto Mono"/>
                <a:cs typeface="Roboto Mono"/>
                <a:sym typeface="Roboto Mono"/>
              </a:rPr>
              <a:t>&lt;&lt; endl</a:t>
            </a:r>
            <a:r>
              <a:rPr lang="en"/>
              <a:t> at the end of your cout. </a:t>
            </a:r>
            <a:endParaRPr/>
          </a:p>
          <a:p>
            <a:pPr indent="0" lvl="0" marL="0" rtl="0" algn="l">
              <a:spcBef>
                <a:spcPts val="1600"/>
              </a:spcBef>
              <a:spcAft>
                <a:spcPts val="0"/>
              </a:spcAft>
              <a:buNone/>
            </a:pPr>
            <a:r>
              <a:rPr lang="en"/>
              <a:t>In Python, you can import </a:t>
            </a:r>
            <a:r>
              <a:rPr lang="en" sz="1350">
                <a:solidFill>
                  <a:srgbClr val="37474F"/>
                </a:solidFill>
                <a:latin typeface="Roboto Mono"/>
                <a:ea typeface="Roboto Mono"/>
                <a:cs typeface="Roboto Mono"/>
                <a:sym typeface="Roboto Mono"/>
              </a:rPr>
              <a:t>sys </a:t>
            </a:r>
            <a:r>
              <a:rPr lang="en"/>
              <a:t>and use </a:t>
            </a:r>
            <a:r>
              <a:rPr lang="en" sz="1350">
                <a:solidFill>
                  <a:srgbClr val="37474F"/>
                </a:solidFill>
                <a:latin typeface="Roboto Mono"/>
                <a:ea typeface="Roboto Mono"/>
                <a:cs typeface="Roboto Mono"/>
                <a:sym typeface="Roboto Mono"/>
              </a:rPr>
              <a:t>sys.stdout.flush()</a:t>
            </a:r>
            <a:endParaRPr/>
          </a:p>
          <a:p>
            <a:pPr indent="0" lvl="0" marL="0" rtl="0" algn="l">
              <a:spcBef>
                <a:spcPts val="1600"/>
              </a:spcBef>
              <a:spcAft>
                <a:spcPts val="1600"/>
              </a:spcAft>
              <a:buNone/>
            </a:pPr>
            <a:r>
              <a:rPr lang="en"/>
              <a:t>In Java, you can use </a:t>
            </a:r>
            <a:r>
              <a:rPr lang="en" sz="1350">
                <a:solidFill>
                  <a:srgbClr val="9C27B0"/>
                </a:solidFill>
                <a:latin typeface="Roboto Mono"/>
                <a:ea typeface="Roboto Mono"/>
                <a:cs typeface="Roboto Mono"/>
                <a:sym typeface="Roboto Mono"/>
              </a:rPr>
              <a:t>System</a:t>
            </a:r>
            <a:r>
              <a:rPr lang="en" sz="1350">
                <a:solidFill>
                  <a:srgbClr val="37474F"/>
                </a:solidFill>
                <a:latin typeface="Roboto Mono"/>
                <a:ea typeface="Roboto Mono"/>
                <a:cs typeface="Roboto Mono"/>
                <a:sym typeface="Roboto Mono"/>
              </a:rPr>
              <a:t>.out.flush()</a:t>
            </a:r>
            <a:endParaRPr sz="1350">
              <a:solidFill>
                <a:srgbClr val="37474F"/>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113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Code:</a:t>
            </a:r>
            <a:endParaRPr sz="2200"/>
          </a:p>
        </p:txBody>
      </p:sp>
      <p:sp>
        <p:nvSpPr>
          <p:cNvPr id="192" name="Google Shape;192;p28"/>
          <p:cNvSpPr txBox="1"/>
          <p:nvPr/>
        </p:nvSpPr>
        <p:spPr>
          <a:xfrm>
            <a:off x="5571975" y="589650"/>
            <a:ext cx="3123900" cy="19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#include </a:t>
            </a:r>
            <a:r>
              <a:rPr lang="en" sz="900">
                <a:solidFill>
                  <a:srgbClr val="388E3C"/>
                </a:solidFill>
                <a:latin typeface="Roboto Mono"/>
                <a:ea typeface="Roboto Mono"/>
                <a:cs typeface="Roboto Mono"/>
                <a:sym typeface="Roboto Mono"/>
              </a:rPr>
              <a:t>&lt;bits/stdc++.h&gt;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using</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namespace</a:t>
            </a:r>
            <a:r>
              <a:rPr lang="en" sz="900">
                <a:solidFill>
                  <a:srgbClr val="37474F"/>
                </a:solidFill>
                <a:latin typeface="Roboto Mono"/>
                <a:ea typeface="Roboto Mono"/>
                <a:cs typeface="Roboto Mono"/>
                <a:sym typeface="Roboto Mono"/>
              </a:rPr>
              <a:t> std;</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main()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long</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long</a:t>
            </a:r>
            <a:r>
              <a:rPr lang="en" sz="900">
                <a:solidFill>
                  <a:srgbClr val="37474F"/>
                </a:solidFill>
                <a:latin typeface="Roboto Mono"/>
                <a:ea typeface="Roboto Mono"/>
                <a:cs typeface="Roboto Mono"/>
                <a:sym typeface="Roboto Mono"/>
              </a:rPr>
              <a:t> l = </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r=</a:t>
            </a:r>
            <a:r>
              <a:rPr lang="en" sz="900">
                <a:solidFill>
                  <a:srgbClr val="C53929"/>
                </a:solidFill>
                <a:latin typeface="Roboto Mono"/>
                <a:ea typeface="Roboto Mono"/>
                <a:cs typeface="Roboto Mono"/>
                <a:sym typeface="Roboto Mono"/>
              </a:rPr>
              <a:t>2000000000</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while</a:t>
            </a:r>
            <a:r>
              <a:rPr lang="en" sz="900">
                <a:solidFill>
                  <a:srgbClr val="37474F"/>
                </a:solidFill>
                <a:latin typeface="Roboto Mono"/>
                <a:ea typeface="Roboto Mono"/>
                <a:cs typeface="Roboto Mono"/>
                <a:sym typeface="Roboto Mono"/>
              </a:rPr>
              <a:t> (l&lt;=r)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long</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long</a:t>
            </a:r>
            <a:r>
              <a:rPr lang="en" sz="900">
                <a:solidFill>
                  <a:srgbClr val="37474F"/>
                </a:solidFill>
                <a:latin typeface="Roboto Mono"/>
                <a:ea typeface="Roboto Mono"/>
                <a:cs typeface="Roboto Mono"/>
                <a:sym typeface="Roboto Mono"/>
              </a:rPr>
              <a:t> mid=(l+r)/</a:t>
            </a:r>
            <a:r>
              <a:rPr lang="en" sz="900">
                <a:solidFill>
                  <a:srgbClr val="C53929"/>
                </a:solidFill>
                <a:latin typeface="Roboto Mono"/>
                <a:ea typeface="Roboto Mono"/>
                <a:cs typeface="Roboto Mono"/>
                <a:sym typeface="Roboto Mono"/>
              </a:rPr>
              <a:t>2</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cout &lt;&lt; mid &lt;&lt; endl;</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string a; cin &gt;&gt; a;</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 (a==</a:t>
            </a:r>
            <a:r>
              <a:rPr lang="en" sz="900">
                <a:solidFill>
                  <a:srgbClr val="388E3C"/>
                </a:solidFill>
                <a:latin typeface="Roboto Mono"/>
                <a:ea typeface="Roboto Mono"/>
                <a:cs typeface="Roboto Mono"/>
                <a:sym typeface="Roboto Mono"/>
              </a:rPr>
              <a:t>"SINKS"</a:t>
            </a:r>
            <a:r>
              <a:rPr lang="en" sz="900">
                <a:solidFill>
                  <a:srgbClr val="37474F"/>
                </a:solidFill>
                <a:latin typeface="Roboto Mono"/>
                <a:ea typeface="Roboto Mono"/>
                <a:cs typeface="Roboto Mono"/>
                <a:sym typeface="Roboto Mono"/>
              </a:rPr>
              <a:t>) l = mid + </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else</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 (a==</a:t>
            </a:r>
            <a:r>
              <a:rPr lang="en" sz="900">
                <a:solidFill>
                  <a:srgbClr val="388E3C"/>
                </a:solidFill>
                <a:latin typeface="Roboto Mono"/>
                <a:ea typeface="Roboto Mono"/>
                <a:cs typeface="Roboto Mono"/>
                <a:sym typeface="Roboto Mono"/>
              </a:rPr>
              <a:t>"FLOATS"</a:t>
            </a:r>
            <a:r>
              <a:rPr lang="en" sz="900">
                <a:solidFill>
                  <a:srgbClr val="37474F"/>
                </a:solidFill>
                <a:latin typeface="Roboto Mono"/>
                <a:ea typeface="Roboto Mono"/>
                <a:cs typeface="Roboto Mono"/>
                <a:sym typeface="Roboto Mono"/>
              </a:rPr>
              <a:t>) r = mid - </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else</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return</a:t>
            </a:r>
            <a:r>
              <a:rPr lang="en" sz="900">
                <a:solidFill>
                  <a:srgbClr val="37474F"/>
                </a:solidFill>
                <a:latin typeface="Roboto Mono"/>
                <a:ea typeface="Roboto Mono"/>
                <a:cs typeface="Roboto Mono"/>
                <a:sym typeface="Roboto Mono"/>
              </a:rPr>
              <a:t> </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93" name="Google Shape;193;p28"/>
          <p:cNvSpPr txBox="1"/>
          <p:nvPr/>
        </p:nvSpPr>
        <p:spPr>
          <a:xfrm>
            <a:off x="169425" y="641450"/>
            <a:ext cx="2958600" cy="17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import</a:t>
            </a:r>
            <a:r>
              <a:rPr lang="en" sz="900">
                <a:solidFill>
                  <a:srgbClr val="37474F"/>
                </a:solidFill>
                <a:latin typeface="Roboto Mono"/>
                <a:ea typeface="Roboto Mono"/>
                <a:cs typeface="Roboto Mono"/>
                <a:sym typeface="Roboto Mono"/>
              </a:rPr>
              <a:t> sys</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l=</a:t>
            </a:r>
            <a:r>
              <a:rPr lang="en" sz="900">
                <a:solidFill>
                  <a:srgbClr val="C53929"/>
                </a:solidFill>
                <a:latin typeface="Roboto Mono"/>
                <a:ea typeface="Roboto Mono"/>
                <a:cs typeface="Roboto Mono"/>
                <a:sym typeface="Roboto Mono"/>
              </a:rPr>
              <a:t>1</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r=</a:t>
            </a:r>
            <a:r>
              <a:rPr lang="en" sz="900">
                <a:solidFill>
                  <a:srgbClr val="C53929"/>
                </a:solidFill>
                <a:latin typeface="Roboto Mono"/>
                <a:ea typeface="Roboto Mono"/>
                <a:cs typeface="Roboto Mono"/>
                <a:sym typeface="Roboto Mono"/>
              </a:rPr>
              <a:t>2000000000</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while</a:t>
            </a:r>
            <a:r>
              <a:rPr lang="en" sz="900">
                <a:solidFill>
                  <a:srgbClr val="37474F"/>
                </a:solidFill>
                <a:latin typeface="Roboto Mono"/>
                <a:ea typeface="Roboto Mono"/>
                <a:cs typeface="Roboto Mono"/>
                <a:sym typeface="Roboto Mono"/>
              </a:rPr>
              <a:t>(l&lt;=r):</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mid=(l+r)//</a:t>
            </a:r>
            <a:r>
              <a:rPr lang="en" sz="900">
                <a:solidFill>
                  <a:srgbClr val="C53929"/>
                </a:solidFill>
                <a:latin typeface="Roboto Mono"/>
                <a:ea typeface="Roboto Mono"/>
                <a:cs typeface="Roboto Mono"/>
                <a:sym typeface="Roboto Mono"/>
              </a:rPr>
              <a:t>2</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print</a:t>
            </a:r>
            <a:r>
              <a:rPr lang="en" sz="900">
                <a:solidFill>
                  <a:srgbClr val="37474F"/>
                </a:solidFill>
                <a:latin typeface="Roboto Mono"/>
                <a:ea typeface="Roboto Mono"/>
                <a:cs typeface="Roboto Mono"/>
                <a:sym typeface="Roboto Mono"/>
              </a:rPr>
              <a:t>(mid)</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sys.stdout.flush()</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s=</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(s==</a:t>
            </a:r>
            <a:r>
              <a:rPr lang="en" sz="900">
                <a:solidFill>
                  <a:srgbClr val="388E3C"/>
                </a:solidFill>
                <a:latin typeface="Roboto Mono"/>
                <a:ea typeface="Roboto Mono"/>
                <a:cs typeface="Roboto Mono"/>
                <a:sym typeface="Roboto Mono"/>
              </a:rPr>
              <a:t>"SINKS"</a:t>
            </a:r>
            <a:r>
              <a:rPr lang="en" sz="900">
                <a:solidFill>
                  <a:srgbClr val="37474F"/>
                </a:solidFill>
                <a:latin typeface="Roboto Mono"/>
                <a:ea typeface="Roboto Mono"/>
                <a:cs typeface="Roboto Mono"/>
                <a:sym typeface="Roboto Mono"/>
              </a:rPr>
              <a:t>): l = mid + </a:t>
            </a:r>
            <a:r>
              <a:rPr lang="en" sz="900">
                <a:solidFill>
                  <a:srgbClr val="C53929"/>
                </a:solidFill>
                <a:latin typeface="Roboto Mono"/>
                <a:ea typeface="Roboto Mono"/>
                <a:cs typeface="Roboto Mono"/>
                <a:sym typeface="Roboto Mono"/>
              </a:rPr>
              <a:t>1</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elif</a:t>
            </a:r>
            <a:r>
              <a:rPr lang="en" sz="900">
                <a:solidFill>
                  <a:srgbClr val="37474F"/>
                </a:solidFill>
                <a:latin typeface="Roboto Mono"/>
                <a:ea typeface="Roboto Mono"/>
                <a:cs typeface="Roboto Mono"/>
                <a:sym typeface="Roboto Mono"/>
              </a:rPr>
              <a:t>(s == </a:t>
            </a:r>
            <a:r>
              <a:rPr lang="en" sz="900">
                <a:solidFill>
                  <a:srgbClr val="388E3C"/>
                </a:solidFill>
                <a:latin typeface="Roboto Mono"/>
                <a:ea typeface="Roboto Mono"/>
                <a:cs typeface="Roboto Mono"/>
                <a:sym typeface="Roboto Mono"/>
              </a:rPr>
              <a:t>"FLOATS"</a:t>
            </a:r>
            <a:r>
              <a:rPr lang="en" sz="900">
                <a:solidFill>
                  <a:srgbClr val="37474F"/>
                </a:solidFill>
                <a:latin typeface="Roboto Mono"/>
                <a:ea typeface="Roboto Mono"/>
                <a:cs typeface="Roboto Mono"/>
                <a:sym typeface="Roboto Mono"/>
              </a:rPr>
              <a:t>): r = mid - </a:t>
            </a:r>
            <a:r>
              <a:rPr lang="en" sz="900">
                <a:solidFill>
                  <a:srgbClr val="C53929"/>
                </a:solidFill>
                <a:latin typeface="Roboto Mono"/>
                <a:ea typeface="Roboto Mono"/>
                <a:cs typeface="Roboto Mono"/>
                <a:sym typeface="Roboto Mono"/>
              </a:rPr>
              <a:t>1</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else</a:t>
            </a:r>
            <a:r>
              <a:rPr lang="en" sz="900">
                <a:solidFill>
                  <a:srgbClr val="37474F"/>
                </a:solidFill>
                <a:latin typeface="Roboto Mono"/>
                <a:ea typeface="Roboto Mono"/>
                <a:cs typeface="Roboto Mono"/>
                <a:sym typeface="Roboto Mono"/>
              </a:rPr>
              <a:t>:</a:t>
            </a:r>
            <a:r>
              <a:rPr lang="en" sz="900">
                <a:solidFill>
                  <a:srgbClr val="3F51B5"/>
                </a:solidFill>
                <a:latin typeface="Roboto Mono"/>
                <a:ea typeface="Roboto Mono"/>
                <a:cs typeface="Roboto Mono"/>
                <a:sym typeface="Roboto Mono"/>
              </a:rPr>
              <a:t>break</a:t>
            </a:r>
            <a:endParaRPr sz="900">
              <a:solidFill>
                <a:srgbClr val="3F51B5"/>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94" name="Google Shape;194;p28"/>
          <p:cNvSpPr txBox="1"/>
          <p:nvPr/>
        </p:nvSpPr>
        <p:spPr>
          <a:xfrm>
            <a:off x="1924175" y="2438550"/>
            <a:ext cx="3863100" cy="24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50">
                <a:solidFill>
                  <a:srgbClr val="3F51B5"/>
                </a:solidFill>
                <a:latin typeface="Roboto Mono"/>
                <a:ea typeface="Roboto Mono"/>
                <a:cs typeface="Roboto Mono"/>
                <a:sym typeface="Roboto Mono"/>
              </a:rPr>
              <a:t>import</a:t>
            </a:r>
            <a:r>
              <a:rPr lang="en" sz="750">
                <a:solidFill>
                  <a:srgbClr val="37474F"/>
                </a:solidFill>
                <a:latin typeface="Roboto Mono"/>
                <a:ea typeface="Roboto Mono"/>
                <a:cs typeface="Roboto Mono"/>
                <a:sym typeface="Roboto Mono"/>
              </a:rPr>
              <a:t> java.io.</a:t>
            </a:r>
            <a:r>
              <a:rPr lang="en" sz="750">
                <a:solidFill>
                  <a:srgbClr val="9C27B0"/>
                </a:solidFill>
                <a:latin typeface="Roboto Mono"/>
                <a:ea typeface="Roboto Mono"/>
                <a:cs typeface="Roboto Mono"/>
                <a:sym typeface="Roboto Mono"/>
              </a:rPr>
              <a:t>IOException</a:t>
            </a:r>
            <a:r>
              <a:rPr lang="en" sz="750">
                <a:solidFill>
                  <a:srgbClr val="37474F"/>
                </a:solidFill>
                <a:latin typeface="Roboto Mono"/>
                <a:ea typeface="Roboto Mono"/>
                <a:cs typeface="Roboto Mono"/>
                <a:sym typeface="Roboto Mono"/>
              </a:rPr>
              <a:t>;</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F51B5"/>
                </a:solidFill>
                <a:latin typeface="Roboto Mono"/>
                <a:ea typeface="Roboto Mono"/>
                <a:cs typeface="Roboto Mono"/>
                <a:sym typeface="Roboto Mono"/>
              </a:rPr>
              <a:t>import</a:t>
            </a:r>
            <a:r>
              <a:rPr lang="en" sz="750">
                <a:solidFill>
                  <a:srgbClr val="37474F"/>
                </a:solidFill>
                <a:latin typeface="Roboto Mono"/>
                <a:ea typeface="Roboto Mono"/>
                <a:cs typeface="Roboto Mono"/>
                <a:sym typeface="Roboto Mono"/>
              </a:rPr>
              <a:t> java.util.</a:t>
            </a:r>
            <a:r>
              <a:rPr lang="en" sz="750">
                <a:solidFill>
                  <a:srgbClr val="9C27B0"/>
                </a:solidFill>
                <a:latin typeface="Roboto Mono"/>
                <a:ea typeface="Roboto Mono"/>
                <a:cs typeface="Roboto Mono"/>
                <a:sym typeface="Roboto Mono"/>
              </a:rPr>
              <a:t>Scanner</a:t>
            </a:r>
            <a:r>
              <a:rPr lang="en" sz="750">
                <a:solidFill>
                  <a:srgbClr val="37474F"/>
                </a:solidFill>
                <a:latin typeface="Roboto Mono"/>
                <a:ea typeface="Roboto Mono"/>
                <a:cs typeface="Roboto Mono"/>
                <a:sym typeface="Roboto Mono"/>
              </a:rPr>
              <a:t>;</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F51B5"/>
                </a:solidFill>
                <a:latin typeface="Roboto Mono"/>
                <a:ea typeface="Roboto Mono"/>
                <a:cs typeface="Roboto Mono"/>
                <a:sym typeface="Roboto Mono"/>
              </a:rPr>
              <a:t>public</a:t>
            </a: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class</a:t>
            </a:r>
            <a:r>
              <a:rPr lang="en" sz="750">
                <a:solidFill>
                  <a:srgbClr val="37474F"/>
                </a:solidFill>
                <a:latin typeface="Roboto Mono"/>
                <a:ea typeface="Roboto Mono"/>
                <a:cs typeface="Roboto Mono"/>
                <a:sym typeface="Roboto Mono"/>
              </a:rPr>
              <a:t> </a:t>
            </a:r>
            <a:r>
              <a:rPr lang="en" sz="750">
                <a:solidFill>
                  <a:srgbClr val="9C27B0"/>
                </a:solidFill>
                <a:latin typeface="Roboto Mono"/>
                <a:ea typeface="Roboto Mono"/>
                <a:cs typeface="Roboto Mono"/>
                <a:sym typeface="Roboto Mono"/>
              </a:rPr>
              <a:t>Test2</a:t>
            </a:r>
            <a:r>
              <a:rPr lang="en" sz="750">
                <a:solidFill>
                  <a:srgbClr val="37474F"/>
                </a:solidFill>
                <a:latin typeface="Roboto Mono"/>
                <a:ea typeface="Roboto Mono"/>
                <a:cs typeface="Roboto Mono"/>
                <a:sym typeface="Roboto Mono"/>
              </a:rPr>
              <a:t> {</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public</a:t>
            </a: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static</a:t>
            </a: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void</a:t>
            </a:r>
            <a:r>
              <a:rPr lang="en" sz="750">
                <a:solidFill>
                  <a:srgbClr val="37474F"/>
                </a:solidFill>
                <a:latin typeface="Roboto Mono"/>
                <a:ea typeface="Roboto Mono"/>
                <a:cs typeface="Roboto Mono"/>
                <a:sym typeface="Roboto Mono"/>
              </a:rPr>
              <a:t> main(</a:t>
            </a:r>
            <a:r>
              <a:rPr lang="en" sz="750">
                <a:solidFill>
                  <a:srgbClr val="9C27B0"/>
                </a:solidFill>
                <a:latin typeface="Roboto Mono"/>
                <a:ea typeface="Roboto Mono"/>
                <a:cs typeface="Roboto Mono"/>
                <a:sym typeface="Roboto Mono"/>
              </a:rPr>
              <a:t>String</a:t>
            </a:r>
            <a:r>
              <a:rPr lang="en" sz="750">
                <a:solidFill>
                  <a:srgbClr val="37474F"/>
                </a:solidFill>
                <a:latin typeface="Roboto Mono"/>
                <a:ea typeface="Roboto Mono"/>
                <a:cs typeface="Roboto Mono"/>
                <a:sym typeface="Roboto Mono"/>
              </a:rPr>
              <a:t>[] args) </a:t>
            </a:r>
            <a:r>
              <a:rPr lang="en" sz="750">
                <a:solidFill>
                  <a:srgbClr val="3F51B5"/>
                </a:solidFill>
                <a:latin typeface="Roboto Mono"/>
                <a:ea typeface="Roboto Mono"/>
                <a:cs typeface="Roboto Mono"/>
                <a:sym typeface="Roboto Mono"/>
              </a:rPr>
              <a:t>throws</a:t>
            </a:r>
            <a:r>
              <a:rPr lang="en" sz="750">
                <a:solidFill>
                  <a:srgbClr val="37474F"/>
                </a:solidFill>
                <a:latin typeface="Roboto Mono"/>
                <a:ea typeface="Roboto Mono"/>
                <a:cs typeface="Roboto Mono"/>
                <a:sym typeface="Roboto Mono"/>
              </a:rPr>
              <a:t> </a:t>
            </a:r>
            <a:r>
              <a:rPr lang="en" sz="750">
                <a:solidFill>
                  <a:srgbClr val="9C27B0"/>
                </a:solidFill>
                <a:latin typeface="Roboto Mono"/>
                <a:ea typeface="Roboto Mono"/>
                <a:cs typeface="Roboto Mono"/>
                <a:sym typeface="Roboto Mono"/>
              </a:rPr>
              <a:t>IOException</a:t>
            </a:r>
            <a:r>
              <a:rPr lang="en" sz="750">
                <a:solidFill>
                  <a:srgbClr val="37474F"/>
                </a:solidFill>
                <a:latin typeface="Roboto Mono"/>
                <a:ea typeface="Roboto Mono"/>
                <a:cs typeface="Roboto Mono"/>
                <a:sym typeface="Roboto Mono"/>
              </a:rPr>
              <a:t> {</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9C27B0"/>
                </a:solidFill>
                <a:latin typeface="Roboto Mono"/>
                <a:ea typeface="Roboto Mono"/>
                <a:cs typeface="Roboto Mono"/>
                <a:sym typeface="Roboto Mono"/>
              </a:rPr>
              <a:t>Scanner</a:t>
            </a:r>
            <a:r>
              <a:rPr lang="en" sz="750">
                <a:solidFill>
                  <a:srgbClr val="37474F"/>
                </a:solidFill>
                <a:latin typeface="Roboto Mono"/>
                <a:ea typeface="Roboto Mono"/>
                <a:cs typeface="Roboto Mono"/>
                <a:sym typeface="Roboto Mono"/>
              </a:rPr>
              <a:t> sc = </a:t>
            </a:r>
            <a:r>
              <a:rPr lang="en" sz="750">
                <a:solidFill>
                  <a:srgbClr val="3F51B5"/>
                </a:solidFill>
                <a:latin typeface="Roboto Mono"/>
                <a:ea typeface="Roboto Mono"/>
                <a:cs typeface="Roboto Mono"/>
                <a:sym typeface="Roboto Mono"/>
              </a:rPr>
              <a:t>new</a:t>
            </a:r>
            <a:r>
              <a:rPr lang="en" sz="750">
                <a:solidFill>
                  <a:srgbClr val="37474F"/>
                </a:solidFill>
                <a:latin typeface="Roboto Mono"/>
                <a:ea typeface="Roboto Mono"/>
                <a:cs typeface="Roboto Mono"/>
                <a:sym typeface="Roboto Mono"/>
              </a:rPr>
              <a:t> </a:t>
            </a:r>
            <a:r>
              <a:rPr lang="en" sz="750">
                <a:solidFill>
                  <a:srgbClr val="9C27B0"/>
                </a:solidFill>
                <a:latin typeface="Roboto Mono"/>
                <a:ea typeface="Roboto Mono"/>
                <a:cs typeface="Roboto Mono"/>
                <a:sym typeface="Roboto Mono"/>
              </a:rPr>
              <a:t>Scanner</a:t>
            </a:r>
            <a:r>
              <a:rPr lang="en" sz="750">
                <a:solidFill>
                  <a:srgbClr val="37474F"/>
                </a:solidFill>
                <a:latin typeface="Roboto Mono"/>
                <a:ea typeface="Roboto Mono"/>
                <a:cs typeface="Roboto Mono"/>
                <a:sym typeface="Roboto Mono"/>
              </a:rPr>
              <a:t>(</a:t>
            </a:r>
            <a:r>
              <a:rPr lang="en" sz="750">
                <a:solidFill>
                  <a:srgbClr val="9C27B0"/>
                </a:solidFill>
                <a:latin typeface="Roboto Mono"/>
                <a:ea typeface="Roboto Mono"/>
                <a:cs typeface="Roboto Mono"/>
                <a:sym typeface="Roboto Mono"/>
              </a:rPr>
              <a:t>System</a:t>
            </a:r>
            <a:r>
              <a:rPr lang="en" sz="750">
                <a:solidFill>
                  <a:srgbClr val="37474F"/>
                </a:solidFill>
                <a:latin typeface="Roboto Mono"/>
                <a:ea typeface="Roboto Mono"/>
                <a:cs typeface="Roboto Mono"/>
                <a:sym typeface="Roboto Mono"/>
              </a:rPr>
              <a:t>.in);</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int</a:t>
            </a:r>
            <a:r>
              <a:rPr lang="en" sz="750">
                <a:solidFill>
                  <a:srgbClr val="37474F"/>
                </a:solidFill>
                <a:latin typeface="Roboto Mono"/>
                <a:ea typeface="Roboto Mono"/>
                <a:cs typeface="Roboto Mono"/>
                <a:sym typeface="Roboto Mono"/>
              </a:rPr>
              <a:t> </a:t>
            </a:r>
            <a:r>
              <a:rPr lang="en" sz="750">
                <a:solidFill>
                  <a:srgbClr val="9C27B0"/>
                </a:solidFill>
                <a:latin typeface="Roboto Mono"/>
                <a:ea typeface="Roboto Mono"/>
                <a:cs typeface="Roboto Mono"/>
                <a:sym typeface="Roboto Mono"/>
              </a:rPr>
              <a:t>L</a:t>
            </a:r>
            <a:r>
              <a:rPr lang="en" sz="750">
                <a:solidFill>
                  <a:srgbClr val="37474F"/>
                </a:solidFill>
                <a:latin typeface="Roboto Mono"/>
                <a:ea typeface="Roboto Mono"/>
                <a:cs typeface="Roboto Mono"/>
                <a:sym typeface="Roboto Mono"/>
              </a:rPr>
              <a:t> = </a:t>
            </a:r>
            <a:r>
              <a:rPr lang="en" sz="750">
                <a:solidFill>
                  <a:srgbClr val="C53929"/>
                </a:solidFill>
                <a:latin typeface="Roboto Mono"/>
                <a:ea typeface="Roboto Mono"/>
                <a:cs typeface="Roboto Mono"/>
                <a:sym typeface="Roboto Mono"/>
              </a:rPr>
              <a:t>1</a:t>
            </a: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int</a:t>
            </a:r>
            <a:r>
              <a:rPr lang="en" sz="750">
                <a:solidFill>
                  <a:srgbClr val="37474F"/>
                </a:solidFill>
                <a:latin typeface="Roboto Mono"/>
                <a:ea typeface="Roboto Mono"/>
                <a:cs typeface="Roboto Mono"/>
                <a:sym typeface="Roboto Mono"/>
              </a:rPr>
              <a:t> </a:t>
            </a:r>
            <a:r>
              <a:rPr lang="en" sz="750">
                <a:solidFill>
                  <a:srgbClr val="9C27B0"/>
                </a:solidFill>
                <a:latin typeface="Roboto Mono"/>
                <a:ea typeface="Roboto Mono"/>
                <a:cs typeface="Roboto Mono"/>
                <a:sym typeface="Roboto Mono"/>
              </a:rPr>
              <a:t>R</a:t>
            </a:r>
            <a:r>
              <a:rPr lang="en" sz="750">
                <a:solidFill>
                  <a:srgbClr val="37474F"/>
                </a:solidFill>
                <a:latin typeface="Roboto Mono"/>
                <a:ea typeface="Roboto Mono"/>
                <a:cs typeface="Roboto Mono"/>
                <a:sym typeface="Roboto Mono"/>
              </a:rPr>
              <a:t> = (</a:t>
            </a:r>
            <a:r>
              <a:rPr lang="en" sz="750">
                <a:solidFill>
                  <a:srgbClr val="3F51B5"/>
                </a:solidFill>
                <a:latin typeface="Roboto Mono"/>
                <a:ea typeface="Roboto Mono"/>
                <a:cs typeface="Roboto Mono"/>
                <a:sym typeface="Roboto Mono"/>
              </a:rPr>
              <a:t>int</a:t>
            </a:r>
            <a:r>
              <a:rPr lang="en" sz="750">
                <a:solidFill>
                  <a:srgbClr val="37474F"/>
                </a:solidFill>
                <a:latin typeface="Roboto Mono"/>
                <a:ea typeface="Roboto Mono"/>
                <a:cs typeface="Roboto Mono"/>
                <a:sym typeface="Roboto Mono"/>
              </a:rPr>
              <a:t>) </a:t>
            </a:r>
            <a:r>
              <a:rPr lang="en" sz="750">
                <a:solidFill>
                  <a:srgbClr val="C53929"/>
                </a:solidFill>
                <a:latin typeface="Roboto Mono"/>
                <a:ea typeface="Roboto Mono"/>
                <a:cs typeface="Roboto Mono"/>
                <a:sym typeface="Roboto Mono"/>
              </a:rPr>
              <a:t>2e9</a:t>
            </a:r>
            <a:r>
              <a:rPr lang="en" sz="750">
                <a:solidFill>
                  <a:srgbClr val="37474F"/>
                </a:solidFill>
                <a:latin typeface="Roboto Mono"/>
                <a:ea typeface="Roboto Mono"/>
                <a:cs typeface="Roboto Mono"/>
                <a:sym typeface="Roboto Mono"/>
              </a:rPr>
              <a:t>;</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while</a:t>
            </a:r>
            <a:r>
              <a:rPr lang="en" sz="750">
                <a:solidFill>
                  <a:srgbClr val="37474F"/>
                </a:solidFill>
                <a:latin typeface="Roboto Mono"/>
                <a:ea typeface="Roboto Mono"/>
                <a:cs typeface="Roboto Mono"/>
                <a:sym typeface="Roboto Mono"/>
              </a:rPr>
              <a:t>(</a:t>
            </a:r>
            <a:r>
              <a:rPr lang="en" sz="750">
                <a:solidFill>
                  <a:srgbClr val="9C27B0"/>
                </a:solidFill>
                <a:latin typeface="Roboto Mono"/>
                <a:ea typeface="Roboto Mono"/>
                <a:cs typeface="Roboto Mono"/>
                <a:sym typeface="Roboto Mono"/>
              </a:rPr>
              <a:t>L</a:t>
            </a:r>
            <a:r>
              <a:rPr lang="en" sz="750">
                <a:solidFill>
                  <a:srgbClr val="37474F"/>
                </a:solidFill>
                <a:latin typeface="Roboto Mono"/>
                <a:ea typeface="Roboto Mono"/>
                <a:cs typeface="Roboto Mono"/>
                <a:sym typeface="Roboto Mono"/>
              </a:rPr>
              <a:t> &lt;= </a:t>
            </a:r>
            <a:r>
              <a:rPr lang="en" sz="750">
                <a:solidFill>
                  <a:srgbClr val="9C27B0"/>
                </a:solidFill>
                <a:latin typeface="Roboto Mono"/>
                <a:ea typeface="Roboto Mono"/>
                <a:cs typeface="Roboto Mono"/>
                <a:sym typeface="Roboto Mono"/>
              </a:rPr>
              <a:t>R</a:t>
            </a:r>
            <a:r>
              <a:rPr lang="en" sz="750">
                <a:solidFill>
                  <a:srgbClr val="37474F"/>
                </a:solidFill>
                <a:latin typeface="Roboto Mono"/>
                <a:ea typeface="Roboto Mono"/>
                <a:cs typeface="Roboto Mono"/>
                <a:sym typeface="Roboto Mono"/>
              </a:rPr>
              <a:t>) {</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int</a:t>
            </a:r>
            <a:r>
              <a:rPr lang="en" sz="750">
                <a:solidFill>
                  <a:srgbClr val="37474F"/>
                </a:solidFill>
                <a:latin typeface="Roboto Mono"/>
                <a:ea typeface="Roboto Mono"/>
                <a:cs typeface="Roboto Mono"/>
                <a:sym typeface="Roboto Mono"/>
              </a:rPr>
              <a:t> mid = </a:t>
            </a:r>
            <a:r>
              <a:rPr lang="en" sz="750">
                <a:solidFill>
                  <a:srgbClr val="9C27B0"/>
                </a:solidFill>
                <a:latin typeface="Roboto Mono"/>
                <a:ea typeface="Roboto Mono"/>
                <a:cs typeface="Roboto Mono"/>
                <a:sym typeface="Roboto Mono"/>
              </a:rPr>
              <a:t>L</a:t>
            </a:r>
            <a:r>
              <a:rPr lang="en" sz="750">
                <a:solidFill>
                  <a:srgbClr val="37474F"/>
                </a:solidFill>
                <a:latin typeface="Roboto Mono"/>
                <a:ea typeface="Roboto Mono"/>
                <a:cs typeface="Roboto Mono"/>
                <a:sym typeface="Roboto Mono"/>
              </a:rPr>
              <a:t> + (</a:t>
            </a:r>
            <a:r>
              <a:rPr lang="en" sz="750">
                <a:solidFill>
                  <a:srgbClr val="9C27B0"/>
                </a:solidFill>
                <a:latin typeface="Roboto Mono"/>
                <a:ea typeface="Roboto Mono"/>
                <a:cs typeface="Roboto Mono"/>
                <a:sym typeface="Roboto Mono"/>
              </a:rPr>
              <a:t>R</a:t>
            </a:r>
            <a:r>
              <a:rPr lang="en" sz="750">
                <a:solidFill>
                  <a:srgbClr val="37474F"/>
                </a:solidFill>
                <a:latin typeface="Roboto Mono"/>
                <a:ea typeface="Roboto Mono"/>
                <a:cs typeface="Roboto Mono"/>
                <a:sym typeface="Roboto Mono"/>
              </a:rPr>
              <a:t>-</a:t>
            </a:r>
            <a:r>
              <a:rPr lang="en" sz="750">
                <a:solidFill>
                  <a:srgbClr val="9C27B0"/>
                </a:solidFill>
                <a:latin typeface="Roboto Mono"/>
                <a:ea typeface="Roboto Mono"/>
                <a:cs typeface="Roboto Mono"/>
                <a:sym typeface="Roboto Mono"/>
              </a:rPr>
              <a:t>L</a:t>
            </a:r>
            <a:r>
              <a:rPr lang="en" sz="750">
                <a:solidFill>
                  <a:srgbClr val="37474F"/>
                </a:solidFill>
                <a:latin typeface="Roboto Mono"/>
                <a:ea typeface="Roboto Mono"/>
                <a:cs typeface="Roboto Mono"/>
                <a:sym typeface="Roboto Mono"/>
              </a:rPr>
              <a:t>)/</a:t>
            </a:r>
            <a:r>
              <a:rPr lang="en" sz="750">
                <a:solidFill>
                  <a:srgbClr val="C53929"/>
                </a:solidFill>
                <a:latin typeface="Roboto Mono"/>
                <a:ea typeface="Roboto Mono"/>
                <a:cs typeface="Roboto Mono"/>
                <a:sym typeface="Roboto Mono"/>
              </a:rPr>
              <a:t>2</a:t>
            </a:r>
            <a:r>
              <a:rPr lang="en" sz="750">
                <a:solidFill>
                  <a:srgbClr val="37474F"/>
                </a:solidFill>
                <a:latin typeface="Roboto Mono"/>
                <a:ea typeface="Roboto Mono"/>
                <a:cs typeface="Roboto Mono"/>
                <a:sym typeface="Roboto Mono"/>
              </a:rPr>
              <a:t>;</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9C27B0"/>
                </a:solidFill>
                <a:latin typeface="Roboto Mono"/>
                <a:ea typeface="Roboto Mono"/>
                <a:cs typeface="Roboto Mono"/>
                <a:sym typeface="Roboto Mono"/>
              </a:rPr>
              <a:t>System</a:t>
            </a:r>
            <a:r>
              <a:rPr lang="en" sz="750">
                <a:solidFill>
                  <a:srgbClr val="37474F"/>
                </a:solidFill>
                <a:latin typeface="Roboto Mono"/>
                <a:ea typeface="Roboto Mono"/>
                <a:cs typeface="Roboto Mono"/>
                <a:sym typeface="Roboto Mono"/>
              </a:rPr>
              <a:t>.out.println(mid);</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9C27B0"/>
                </a:solidFill>
                <a:latin typeface="Roboto Mono"/>
                <a:ea typeface="Roboto Mono"/>
                <a:cs typeface="Roboto Mono"/>
                <a:sym typeface="Roboto Mono"/>
              </a:rPr>
              <a:t>String</a:t>
            </a:r>
            <a:r>
              <a:rPr lang="en" sz="750">
                <a:solidFill>
                  <a:srgbClr val="37474F"/>
                </a:solidFill>
                <a:latin typeface="Roboto Mono"/>
                <a:ea typeface="Roboto Mono"/>
                <a:cs typeface="Roboto Mono"/>
                <a:sym typeface="Roboto Mono"/>
              </a:rPr>
              <a:t> s = sc.next();</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if</a:t>
            </a:r>
            <a:r>
              <a:rPr lang="en" sz="750">
                <a:solidFill>
                  <a:srgbClr val="37474F"/>
                </a:solidFill>
                <a:latin typeface="Roboto Mono"/>
                <a:ea typeface="Roboto Mono"/>
                <a:cs typeface="Roboto Mono"/>
                <a:sym typeface="Roboto Mono"/>
              </a:rPr>
              <a:t>(s.equals(</a:t>
            </a:r>
            <a:r>
              <a:rPr lang="en" sz="750">
                <a:solidFill>
                  <a:srgbClr val="388E3C"/>
                </a:solidFill>
                <a:latin typeface="Roboto Mono"/>
                <a:ea typeface="Roboto Mono"/>
                <a:cs typeface="Roboto Mono"/>
                <a:sym typeface="Roboto Mono"/>
              </a:rPr>
              <a:t>"OK"</a:t>
            </a:r>
            <a:r>
              <a:rPr lang="en" sz="750">
                <a:solidFill>
                  <a:srgbClr val="37474F"/>
                </a:solidFill>
                <a:latin typeface="Roboto Mono"/>
                <a:ea typeface="Roboto Mono"/>
                <a:cs typeface="Roboto Mono"/>
                <a:sym typeface="Roboto Mono"/>
              </a:rPr>
              <a:t>)) {</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return</a:t>
            </a:r>
            <a:r>
              <a:rPr lang="en" sz="750">
                <a:solidFill>
                  <a:srgbClr val="37474F"/>
                </a:solidFill>
                <a:latin typeface="Roboto Mono"/>
                <a:ea typeface="Roboto Mono"/>
                <a:cs typeface="Roboto Mono"/>
                <a:sym typeface="Roboto Mono"/>
              </a:rPr>
              <a:t>;</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else</a:t>
            </a: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if</a:t>
            </a:r>
            <a:r>
              <a:rPr lang="en" sz="750">
                <a:solidFill>
                  <a:srgbClr val="37474F"/>
                </a:solidFill>
                <a:latin typeface="Roboto Mono"/>
                <a:ea typeface="Roboto Mono"/>
                <a:cs typeface="Roboto Mono"/>
                <a:sym typeface="Roboto Mono"/>
              </a:rPr>
              <a:t>(s.equals(</a:t>
            </a:r>
            <a:r>
              <a:rPr lang="en" sz="750">
                <a:solidFill>
                  <a:srgbClr val="388E3C"/>
                </a:solidFill>
                <a:latin typeface="Roboto Mono"/>
                <a:ea typeface="Roboto Mono"/>
                <a:cs typeface="Roboto Mono"/>
                <a:sym typeface="Roboto Mono"/>
              </a:rPr>
              <a:t>"SINKS"</a:t>
            </a:r>
            <a:r>
              <a:rPr lang="en" sz="750">
                <a:solidFill>
                  <a:srgbClr val="37474F"/>
                </a:solidFill>
                <a:latin typeface="Roboto Mono"/>
                <a:ea typeface="Roboto Mono"/>
                <a:cs typeface="Roboto Mono"/>
                <a:sym typeface="Roboto Mono"/>
              </a:rPr>
              <a:t>)) {</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9C27B0"/>
                </a:solidFill>
                <a:latin typeface="Roboto Mono"/>
                <a:ea typeface="Roboto Mono"/>
                <a:cs typeface="Roboto Mono"/>
                <a:sym typeface="Roboto Mono"/>
              </a:rPr>
              <a:t>L</a:t>
            </a:r>
            <a:r>
              <a:rPr lang="en" sz="750">
                <a:solidFill>
                  <a:srgbClr val="37474F"/>
                </a:solidFill>
                <a:latin typeface="Roboto Mono"/>
                <a:ea typeface="Roboto Mono"/>
                <a:cs typeface="Roboto Mono"/>
                <a:sym typeface="Roboto Mono"/>
              </a:rPr>
              <a:t> = mid + </a:t>
            </a:r>
            <a:r>
              <a:rPr lang="en" sz="750">
                <a:solidFill>
                  <a:srgbClr val="C53929"/>
                </a:solidFill>
                <a:latin typeface="Roboto Mono"/>
                <a:ea typeface="Roboto Mono"/>
                <a:cs typeface="Roboto Mono"/>
                <a:sym typeface="Roboto Mono"/>
              </a:rPr>
              <a:t>1</a:t>
            </a:r>
            <a:r>
              <a:rPr lang="en" sz="750">
                <a:solidFill>
                  <a:srgbClr val="37474F"/>
                </a:solidFill>
                <a:latin typeface="Roboto Mono"/>
                <a:ea typeface="Roboto Mono"/>
                <a:cs typeface="Roboto Mono"/>
                <a:sym typeface="Roboto Mono"/>
              </a:rPr>
              <a:t>;</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3F51B5"/>
                </a:solidFill>
                <a:latin typeface="Roboto Mono"/>
                <a:ea typeface="Roboto Mono"/>
                <a:cs typeface="Roboto Mono"/>
                <a:sym typeface="Roboto Mono"/>
              </a:rPr>
              <a:t>else</a:t>
            </a:r>
            <a:r>
              <a:rPr lang="en" sz="750">
                <a:solidFill>
                  <a:srgbClr val="37474F"/>
                </a:solidFill>
                <a:latin typeface="Roboto Mono"/>
                <a:ea typeface="Roboto Mono"/>
                <a:cs typeface="Roboto Mono"/>
                <a:sym typeface="Roboto Mono"/>
              </a:rPr>
              <a:t> {</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r>
              <a:rPr lang="en" sz="750">
                <a:solidFill>
                  <a:srgbClr val="9C27B0"/>
                </a:solidFill>
                <a:latin typeface="Roboto Mono"/>
                <a:ea typeface="Roboto Mono"/>
                <a:cs typeface="Roboto Mono"/>
                <a:sym typeface="Roboto Mono"/>
              </a:rPr>
              <a:t>R</a:t>
            </a:r>
            <a:r>
              <a:rPr lang="en" sz="750">
                <a:solidFill>
                  <a:srgbClr val="37474F"/>
                </a:solidFill>
                <a:latin typeface="Roboto Mono"/>
                <a:ea typeface="Roboto Mono"/>
                <a:cs typeface="Roboto Mono"/>
                <a:sym typeface="Roboto Mono"/>
              </a:rPr>
              <a:t> = mid - </a:t>
            </a:r>
            <a:r>
              <a:rPr lang="en" sz="750">
                <a:solidFill>
                  <a:srgbClr val="C53929"/>
                </a:solidFill>
                <a:latin typeface="Roboto Mono"/>
                <a:ea typeface="Roboto Mono"/>
                <a:cs typeface="Roboto Mono"/>
                <a:sym typeface="Roboto Mono"/>
              </a:rPr>
              <a:t>1</a:t>
            </a:r>
            <a:r>
              <a:rPr lang="en" sz="750">
                <a:solidFill>
                  <a:srgbClr val="37474F"/>
                </a:solidFill>
                <a:latin typeface="Roboto Mono"/>
                <a:ea typeface="Roboto Mono"/>
                <a:cs typeface="Roboto Mono"/>
                <a:sym typeface="Roboto Mono"/>
              </a:rPr>
              <a:t>;</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endParaRPr sz="7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750">
                <a:solidFill>
                  <a:srgbClr val="37474F"/>
                </a:solidFill>
                <a:latin typeface="Roboto Mono"/>
                <a:ea typeface="Roboto Mono"/>
                <a:cs typeface="Roboto Mono"/>
                <a:sym typeface="Roboto Mono"/>
              </a:rPr>
              <a:t>    }</a:t>
            </a:r>
            <a:endParaRPr sz="7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37474F"/>
                </a:solidFill>
                <a:latin typeface="Roboto Mono"/>
                <a:ea typeface="Roboto Mono"/>
                <a:cs typeface="Roboto Mono"/>
                <a:sym typeface="Roboto Mono"/>
              </a:rPr>
              <a:t>}</a:t>
            </a:r>
            <a:endParaRPr sz="850">
              <a:solidFill>
                <a:srgbClr val="3F51B5"/>
              </a:solidFill>
              <a:latin typeface="Roboto Mono"/>
              <a:ea typeface="Roboto Mono"/>
              <a:cs typeface="Roboto Mono"/>
              <a:sym typeface="Roboto Mono"/>
            </a:endParaRPr>
          </a:p>
        </p:txBody>
      </p:sp>
      <p:sp>
        <p:nvSpPr>
          <p:cNvPr id="195" name="Google Shape;195;p28"/>
          <p:cNvSpPr txBox="1"/>
          <p:nvPr/>
        </p:nvSpPr>
        <p:spPr>
          <a:xfrm>
            <a:off x="464625" y="300350"/>
            <a:ext cx="23682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Python</a:t>
            </a:r>
            <a:endParaRPr b="1">
              <a:latin typeface="Proxima Nova"/>
              <a:ea typeface="Proxima Nova"/>
              <a:cs typeface="Proxima Nova"/>
              <a:sym typeface="Proxima Nova"/>
            </a:endParaRPr>
          </a:p>
        </p:txBody>
      </p:sp>
      <p:sp>
        <p:nvSpPr>
          <p:cNvPr id="196" name="Google Shape;196;p28"/>
          <p:cNvSpPr txBox="1"/>
          <p:nvPr/>
        </p:nvSpPr>
        <p:spPr>
          <a:xfrm>
            <a:off x="5949825" y="300350"/>
            <a:ext cx="23682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C++</a:t>
            </a:r>
            <a:endParaRPr b="1">
              <a:latin typeface="Proxima Nova"/>
              <a:ea typeface="Proxima Nova"/>
              <a:cs typeface="Proxima Nova"/>
              <a:sym typeface="Proxima Nova"/>
            </a:endParaRPr>
          </a:p>
        </p:txBody>
      </p:sp>
      <p:sp>
        <p:nvSpPr>
          <p:cNvPr id="197" name="Google Shape;197;p28"/>
          <p:cNvSpPr txBox="1"/>
          <p:nvPr/>
        </p:nvSpPr>
        <p:spPr>
          <a:xfrm>
            <a:off x="2671625" y="2167825"/>
            <a:ext cx="23682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Java</a:t>
            </a:r>
            <a:endParaRPr b="1">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2139775"/>
            <a:ext cx="8520600" cy="120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2: </a:t>
            </a:r>
            <a:r>
              <a:rPr lang="en" u="sng">
                <a:solidFill>
                  <a:schemeClr val="hlink"/>
                </a:solidFill>
                <a:hlinkClick r:id="rId3"/>
              </a:rPr>
              <a:t>https://dmoj.ca/problem/year2016p3</a:t>
            </a:r>
            <a:endParaRPr/>
          </a:p>
          <a:p>
            <a:pPr indent="0" lvl="0" marL="0" rtl="0" algn="ctr">
              <a:spcBef>
                <a:spcPts val="0"/>
              </a:spcBef>
              <a:spcAft>
                <a:spcPts val="0"/>
              </a:spcAft>
              <a:buNone/>
            </a:pPr>
            <a:r>
              <a:rPr lang="en"/>
              <a:t>Arithmetic Snowman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br>
              <a:rPr lang="en"/>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a:t>
            </a:r>
            <a:endParaRPr/>
          </a:p>
        </p:txBody>
      </p:sp>
      <p:sp>
        <p:nvSpPr>
          <p:cNvPr id="208" name="Google Shape;208;p30"/>
          <p:cNvSpPr txBox="1"/>
          <p:nvPr>
            <p:ph idx="1" type="body"/>
          </p:nvPr>
        </p:nvSpPr>
        <p:spPr>
          <a:xfrm>
            <a:off x="311700" y="10488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three for loops - the first for loop will find the first snowball, the second for loop will find the second snowball, and the third for loop will check if the third snowball exists. If the third snowball does exist, we can update our answer to the sum of all the snowballs if it is greater than our current answer. </a:t>
            </a:r>
            <a:endParaRPr/>
          </a:p>
          <a:p>
            <a:pPr indent="0" lvl="0" marL="0" rtl="0" algn="l">
              <a:spcBef>
                <a:spcPts val="1600"/>
              </a:spcBef>
              <a:spcAft>
                <a:spcPts val="0"/>
              </a:spcAft>
              <a:buNone/>
            </a:pPr>
            <a:r>
              <a:rPr b="1" lang="en"/>
              <a:t>Time Complexity:</a:t>
            </a:r>
            <a:r>
              <a:rPr lang="en"/>
              <a:t> O(N^3) </a:t>
            </a:r>
            <a:endParaRPr b="1"/>
          </a:p>
          <a:p>
            <a:pPr indent="0" lvl="0" marL="0" rtl="0" algn="l">
              <a:spcBef>
                <a:spcPts val="1600"/>
              </a:spcBef>
              <a:spcAft>
                <a:spcPts val="1600"/>
              </a:spcAft>
              <a:buNone/>
            </a:pPr>
            <a:r>
              <a:rPr b="1" lang="en"/>
              <a:t>Problem: </a:t>
            </a:r>
            <a:r>
              <a:rPr lang="en"/>
              <a:t>This solution will TLE, so can we find any method to optimize our code? </a:t>
            </a:r>
            <a:endParaRPr/>
          </a:p>
        </p:txBody>
      </p:sp>
      <p:sp>
        <p:nvSpPr>
          <p:cNvPr id="209" name="Google Shape;209;p30"/>
          <p:cNvSpPr txBox="1"/>
          <p:nvPr>
            <p:ph idx="1" type="body"/>
          </p:nvPr>
        </p:nvSpPr>
        <p:spPr>
          <a:xfrm>
            <a:off x="311700" y="3533025"/>
            <a:ext cx="8520600" cy="10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Solution: </a:t>
            </a:r>
            <a:r>
              <a:rPr lang="en"/>
              <a:t>We can sort the input array and i</a:t>
            </a:r>
            <a:r>
              <a:rPr lang="en"/>
              <a:t>nstead of looping for our third snowball, we can instead binary search for it. </a:t>
            </a:r>
            <a:endParaRPr/>
          </a:p>
          <a:p>
            <a:pPr indent="0" lvl="0" marL="0" rtl="0" algn="l">
              <a:spcBef>
                <a:spcPts val="1600"/>
              </a:spcBef>
              <a:spcAft>
                <a:spcPts val="1600"/>
              </a:spcAft>
              <a:buNone/>
            </a:pPr>
            <a:r>
              <a:rPr b="1" lang="en"/>
              <a:t>Time Complexity: </a:t>
            </a:r>
            <a:r>
              <a:rPr lang="en"/>
              <a:t>O(N^2logN)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1199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Code:</a:t>
            </a:r>
            <a:endParaRPr b="1"/>
          </a:p>
        </p:txBody>
      </p:sp>
      <p:sp>
        <p:nvSpPr>
          <p:cNvPr id="215" name="Google Shape;215;p31"/>
          <p:cNvSpPr txBox="1"/>
          <p:nvPr>
            <p:ph idx="1" type="body"/>
          </p:nvPr>
        </p:nvSpPr>
        <p:spPr>
          <a:xfrm>
            <a:off x="311700" y="1772600"/>
            <a:ext cx="8520600" cy="19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Try to implement these yourself first and only reference the code if you’re stuck!</a:t>
            </a:r>
            <a:endParaRPr sz="1600"/>
          </a:p>
          <a:p>
            <a:pPr indent="0" lvl="0" marL="0" rtl="0" algn="l">
              <a:spcBef>
                <a:spcPts val="1600"/>
              </a:spcBef>
              <a:spcAft>
                <a:spcPts val="0"/>
              </a:spcAft>
              <a:buNone/>
            </a:pPr>
            <a:r>
              <a:rPr lang="en" sz="1600"/>
              <a:t>C++: </a:t>
            </a:r>
            <a:r>
              <a:rPr lang="en" sz="1600" u="sng">
                <a:solidFill>
                  <a:schemeClr val="hlink"/>
                </a:solidFill>
                <a:hlinkClick r:id="rId3"/>
              </a:rPr>
              <a:t>https://pastebin.com/nZkQU5fN</a:t>
            </a:r>
            <a:endParaRPr sz="1600"/>
          </a:p>
          <a:p>
            <a:pPr indent="0" lvl="0" marL="0" rtl="0" algn="l">
              <a:spcBef>
                <a:spcPts val="1600"/>
              </a:spcBef>
              <a:spcAft>
                <a:spcPts val="0"/>
              </a:spcAft>
              <a:buNone/>
            </a:pPr>
            <a:r>
              <a:rPr lang="en" sz="1600"/>
              <a:t>Python: </a:t>
            </a:r>
            <a:r>
              <a:rPr lang="en" sz="1600" u="sng">
                <a:solidFill>
                  <a:schemeClr val="hlink"/>
                </a:solidFill>
                <a:hlinkClick r:id="rId4"/>
              </a:rPr>
              <a:t>https://pastebin.com/Rgagyrgs</a:t>
            </a:r>
            <a:endParaRPr sz="1600"/>
          </a:p>
          <a:p>
            <a:pPr indent="0" lvl="0" marL="0" rtl="0" algn="l">
              <a:spcBef>
                <a:spcPts val="1600"/>
              </a:spcBef>
              <a:spcAft>
                <a:spcPts val="1600"/>
              </a:spcAft>
              <a:buNone/>
            </a:pPr>
            <a:r>
              <a:rPr lang="en" sz="1600"/>
              <a:t>Java: </a:t>
            </a:r>
            <a:r>
              <a:rPr lang="en" sz="1600" u="sng">
                <a:solidFill>
                  <a:schemeClr val="hlink"/>
                </a:solidFill>
                <a:hlinkClick r:id="rId5"/>
              </a:rPr>
              <a:t>https://pastebin.com/3VDcCDdt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271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 to Binary Searching</a:t>
            </a:r>
            <a:endParaRPr/>
          </a:p>
          <a:p>
            <a:pPr indent="-317500" lvl="1" marL="914400" rtl="0" algn="l">
              <a:spcBef>
                <a:spcPts val="0"/>
              </a:spcBef>
              <a:spcAft>
                <a:spcPts val="0"/>
              </a:spcAft>
              <a:buSzPts val="1400"/>
              <a:buChar char="○"/>
            </a:pPr>
            <a:r>
              <a:rPr lang="en"/>
              <a:t>Motivation </a:t>
            </a:r>
            <a:endParaRPr/>
          </a:p>
          <a:p>
            <a:pPr indent="-317500" lvl="1" marL="914400" rtl="0" algn="l">
              <a:spcBef>
                <a:spcPts val="0"/>
              </a:spcBef>
              <a:spcAft>
                <a:spcPts val="0"/>
              </a:spcAft>
              <a:buSzPts val="1400"/>
              <a:buChar char="○"/>
            </a:pPr>
            <a:r>
              <a:rPr lang="en"/>
              <a:t>Simulation </a:t>
            </a:r>
            <a:endParaRPr/>
          </a:p>
          <a:p>
            <a:pPr indent="-317500" lvl="1" marL="914400" rtl="0" algn="l">
              <a:spcBef>
                <a:spcPts val="0"/>
              </a:spcBef>
              <a:spcAft>
                <a:spcPts val="0"/>
              </a:spcAft>
              <a:buSzPts val="1400"/>
              <a:buChar char="○"/>
            </a:pPr>
            <a:r>
              <a:rPr lang="en"/>
              <a:t>Example code</a:t>
            </a:r>
            <a:endParaRPr/>
          </a:p>
          <a:p>
            <a:pPr indent="-342900" lvl="0" marL="457200" rtl="0" algn="l">
              <a:spcBef>
                <a:spcPts val="0"/>
              </a:spcBef>
              <a:spcAft>
                <a:spcPts val="0"/>
              </a:spcAft>
              <a:buSzPts val="1800"/>
              <a:buChar char="●"/>
            </a:pPr>
            <a:r>
              <a:rPr lang="en"/>
              <a:t>Binary Search Questions </a:t>
            </a:r>
            <a:endParaRPr/>
          </a:p>
          <a:p>
            <a:pPr indent="-342900" lvl="0" marL="457200" rtl="0" algn="l">
              <a:spcBef>
                <a:spcPts val="0"/>
              </a:spcBef>
              <a:spcAft>
                <a:spcPts val="0"/>
              </a:spcAft>
              <a:buSzPts val="1800"/>
              <a:buChar char="●"/>
            </a:pPr>
            <a:r>
              <a:rPr lang="en"/>
              <a:t>Final Notes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Final Notes</a:t>
            </a:r>
            <a:endParaRPr b="1"/>
          </a:p>
        </p:txBody>
      </p:sp>
      <p:sp>
        <p:nvSpPr>
          <p:cNvPr id="221" name="Google Shape;221;p3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the time complexity of binary searching is </a:t>
            </a:r>
            <a:r>
              <a:rPr b="1" lang="en"/>
              <a:t>O(logN)</a:t>
            </a:r>
            <a:r>
              <a:rPr lang="en"/>
              <a:t>, sorting an array takes </a:t>
            </a:r>
            <a:r>
              <a:rPr b="1" lang="en"/>
              <a:t>O(NlogN) </a:t>
            </a:r>
            <a:r>
              <a:rPr lang="en"/>
              <a:t>time. </a:t>
            </a:r>
            <a:endParaRPr/>
          </a:p>
          <a:p>
            <a:pPr indent="0" lvl="0" marL="0" rtl="0" algn="l">
              <a:spcBef>
                <a:spcPts val="1600"/>
              </a:spcBef>
              <a:spcAft>
                <a:spcPts val="0"/>
              </a:spcAft>
              <a:buNone/>
            </a:pPr>
            <a:r>
              <a:rPr lang="en"/>
              <a:t>For some problems, you can also binary search for the answer, but this will be covered more in-depth in a future lesson. </a:t>
            </a:r>
            <a:endParaRPr/>
          </a:p>
          <a:p>
            <a:pPr indent="-342900" lvl="0" marL="457200" rtl="0" algn="l">
              <a:spcBef>
                <a:spcPts val="1600"/>
              </a:spcBef>
              <a:spcAft>
                <a:spcPts val="0"/>
              </a:spcAft>
              <a:buSzPts val="1800"/>
              <a:buChar char="●"/>
            </a:pPr>
            <a:r>
              <a:rPr lang="en"/>
              <a:t>Easiest example of this would be finding the square root of N without using any built-in functions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72" name="Google Shape;72;p15"/>
          <p:cNvSpPr txBox="1"/>
          <p:nvPr>
            <p:ph idx="1" type="body"/>
          </p:nvPr>
        </p:nvSpPr>
        <p:spPr>
          <a:xfrm>
            <a:off x="311700" y="1152475"/>
            <a:ext cx="8520600" cy="27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a:t>
            </a:r>
            <a:r>
              <a:rPr b="1" lang="en" u="sng"/>
              <a:t>sorted</a:t>
            </a:r>
            <a:r>
              <a:rPr b="1" lang="en"/>
              <a:t> </a:t>
            </a:r>
            <a:r>
              <a:rPr lang="en"/>
              <a:t>array of size N, find the largest element smaller than K. </a:t>
            </a:r>
            <a:endParaRPr/>
          </a:p>
          <a:p>
            <a:pPr indent="0" lvl="0" marL="0" rtl="0" algn="l">
              <a:spcBef>
                <a:spcPts val="1600"/>
              </a:spcBef>
              <a:spcAft>
                <a:spcPts val="0"/>
              </a:spcAft>
              <a:buNone/>
            </a:pPr>
            <a:r>
              <a:rPr lang="en"/>
              <a:t>For example, given N = 9</a:t>
            </a:r>
            <a:endParaRPr/>
          </a:p>
          <a:p>
            <a:pPr indent="0" lvl="0" marL="0" rtl="0" algn="l">
              <a:spcBef>
                <a:spcPts val="1600"/>
              </a:spcBef>
              <a:spcAft>
                <a:spcPts val="0"/>
              </a:spcAft>
              <a:buNone/>
            </a:pPr>
            <a:r>
              <a:rPr lang="en"/>
              <a:t>[1, 2, 2, 3, 3, 4, 5, 6, 7] </a:t>
            </a:r>
            <a:endParaRPr/>
          </a:p>
          <a:p>
            <a:pPr indent="0" lvl="0" marL="0" rtl="0" algn="l">
              <a:spcBef>
                <a:spcPts val="1600"/>
              </a:spcBef>
              <a:spcAft>
                <a:spcPts val="0"/>
              </a:spcAft>
              <a:buNone/>
            </a:pPr>
            <a:r>
              <a:rPr lang="en"/>
              <a:t>If K = 5, we want our program to output 4. </a:t>
            </a:r>
            <a:endParaRPr/>
          </a:p>
          <a:p>
            <a:pPr indent="0" lvl="0" marL="0" rtl="0" algn="l">
              <a:spcBef>
                <a:spcPts val="1600"/>
              </a:spcBef>
              <a:spcAft>
                <a:spcPts val="0"/>
              </a:spcAft>
              <a:buNone/>
            </a:pPr>
            <a:r>
              <a:rPr lang="en"/>
              <a:t>How can we solve this question?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solution (Brute force)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through the elements, and if update our answer if a[i] &gt; ans and a[i] &lt; K. </a:t>
            </a:r>
            <a:endParaRPr/>
          </a:p>
          <a:p>
            <a:pPr indent="0" lvl="0" marL="0" rtl="0" algn="l">
              <a:spcBef>
                <a:spcPts val="1600"/>
              </a:spcBef>
              <a:spcAft>
                <a:spcPts val="0"/>
              </a:spcAft>
              <a:buNone/>
            </a:pPr>
            <a:r>
              <a:rPr lang="en"/>
              <a:t>At the end, our answer is equal to the answer variable. </a:t>
            </a:r>
            <a:endParaRPr/>
          </a:p>
          <a:p>
            <a:pPr indent="0" lvl="0" marL="0" rtl="0" algn="l">
              <a:spcBef>
                <a:spcPts val="1600"/>
              </a:spcBef>
              <a:spcAft>
                <a:spcPts val="0"/>
              </a:spcAft>
              <a:buNone/>
            </a:pPr>
            <a:r>
              <a:rPr lang="en"/>
              <a:t>Time complexity: </a:t>
            </a:r>
            <a:r>
              <a:rPr b="1" lang="en"/>
              <a:t>O(N)</a:t>
            </a:r>
            <a:endParaRPr b="1"/>
          </a:p>
          <a:p>
            <a:pPr indent="0" lvl="0" marL="0" rtl="0" algn="l">
              <a:spcBef>
                <a:spcPts val="1600"/>
              </a:spcBef>
              <a:spcAft>
                <a:spcPts val="0"/>
              </a:spcAft>
              <a:buNone/>
            </a:pPr>
            <a:r>
              <a:rPr lang="en"/>
              <a:t>Extension:</a:t>
            </a:r>
            <a:r>
              <a:rPr lang="en"/>
              <a:t> what if we have Q queries of K? </a:t>
            </a:r>
            <a:endParaRPr/>
          </a:p>
          <a:p>
            <a:pPr indent="0" lvl="0" marL="0" rtl="0" algn="l">
              <a:spcBef>
                <a:spcPts val="1600"/>
              </a:spcBef>
              <a:spcAft>
                <a:spcPts val="0"/>
              </a:spcAft>
              <a:buNone/>
            </a:pPr>
            <a:r>
              <a:rPr lang="en"/>
              <a:t>Then for each query, we must loop through the entire array:</a:t>
            </a:r>
            <a:endParaRPr/>
          </a:p>
          <a:p>
            <a:pPr indent="0" lvl="0" marL="0" rtl="0" algn="l">
              <a:spcBef>
                <a:spcPts val="1600"/>
              </a:spcBef>
              <a:spcAft>
                <a:spcPts val="0"/>
              </a:spcAft>
              <a:buNone/>
            </a:pPr>
            <a:r>
              <a:rPr lang="en"/>
              <a:t>Time complexity: </a:t>
            </a:r>
            <a:r>
              <a:rPr b="1" lang="en"/>
              <a:t>O(NQ) </a:t>
            </a:r>
            <a:endParaRPr b="1"/>
          </a:p>
          <a:p>
            <a:pPr indent="0" lvl="0" marL="0" rtl="0" algn="l">
              <a:spcBef>
                <a:spcPts val="1600"/>
              </a:spcBef>
              <a:spcAft>
                <a:spcPts val="1600"/>
              </a:spcAft>
              <a:buNone/>
            </a:pPr>
            <a:r>
              <a:rPr b="1" lang="en"/>
              <a:t>Can we do better?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Searching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searching only works on </a:t>
            </a:r>
            <a:r>
              <a:rPr b="1" lang="en"/>
              <a:t>sorted</a:t>
            </a:r>
            <a:r>
              <a:rPr lang="en"/>
              <a:t> arrays. </a:t>
            </a:r>
            <a:endParaRPr/>
          </a:p>
          <a:p>
            <a:pPr indent="0" lvl="0" marL="0" rtl="0" algn="l">
              <a:spcBef>
                <a:spcPts val="1600"/>
              </a:spcBef>
              <a:spcAft>
                <a:spcPts val="0"/>
              </a:spcAft>
              <a:buNone/>
            </a:pPr>
            <a:r>
              <a:rPr lang="en"/>
              <a:t>The main idea of binary searching is that since the array is sorted, all elements to the left of an index are either smaller or equal to the element at the current index, and all the elements to the right are either greater or equal to the element at the current index. </a:t>
            </a:r>
            <a:endParaRPr/>
          </a:p>
          <a:p>
            <a:pPr indent="0" lvl="0" marL="0" rtl="0" algn="l">
              <a:spcBef>
                <a:spcPts val="1600"/>
              </a:spcBef>
              <a:spcAft>
                <a:spcPts val="1600"/>
              </a:spcAft>
              <a:buNone/>
            </a:pPr>
            <a:r>
              <a:rPr lang="en"/>
              <a:t>More formally, </a:t>
            </a:r>
            <a:r>
              <a:rPr lang="en">
                <a:solidFill>
                  <a:srgbClr val="595959"/>
                </a:solidFill>
                <a:latin typeface="Arial"/>
                <a:ea typeface="Arial"/>
                <a:cs typeface="Arial"/>
                <a:sym typeface="Arial"/>
              </a:rPr>
              <a:t>arr[i-1] &lt;= arr[i] &lt;= arr[i+1] for all indices i in the array.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Searching Implementation</a:t>
            </a:r>
            <a:endParaRPr/>
          </a:p>
        </p:txBody>
      </p:sp>
      <p:sp>
        <p:nvSpPr>
          <p:cNvPr id="90" name="Google Shape;90;p18"/>
          <p:cNvSpPr txBox="1"/>
          <p:nvPr>
            <p:ph idx="1" type="body"/>
          </p:nvPr>
        </p:nvSpPr>
        <p:spPr>
          <a:xfrm>
            <a:off x="311700" y="1078450"/>
            <a:ext cx="8520600" cy="37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essentially create a subarray where the answer is, which is represented by two indices. One index is our left endpoint (L), and one index is our right endpoint </a:t>
            </a:r>
            <a:r>
              <a:rPr lang="en"/>
              <a:t>(R)</a:t>
            </a:r>
            <a:r>
              <a:rPr lang="en"/>
              <a:t>. The subarray is then arr[L], arr[L+1], arr[L+2] … arr[R-1], arr[R]. </a:t>
            </a:r>
            <a:endParaRPr/>
          </a:p>
          <a:p>
            <a:pPr indent="0" lvl="0" marL="0" rtl="0" algn="l">
              <a:spcBef>
                <a:spcPts val="1600"/>
              </a:spcBef>
              <a:spcAft>
                <a:spcPts val="0"/>
              </a:spcAft>
              <a:buNone/>
            </a:pPr>
            <a:r>
              <a:rPr lang="en"/>
              <a:t>We then check the middle element (arr[mid]) of this subarray.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can test our middle element on our condition, and then we can either move to the right subarray (</a:t>
            </a:r>
            <a:r>
              <a:rPr lang="en">
                <a:solidFill>
                  <a:srgbClr val="E06666"/>
                </a:solidFill>
              </a:rPr>
              <a:t>red</a:t>
            </a:r>
            <a:r>
              <a:rPr lang="en"/>
              <a:t>) or the left subarray (</a:t>
            </a:r>
            <a:r>
              <a:rPr lang="en">
                <a:solidFill>
                  <a:srgbClr val="6D9EEB"/>
                </a:solidFill>
              </a:rPr>
              <a:t>blue</a:t>
            </a:r>
            <a:r>
              <a:rPr lang="en"/>
              <a:t>) accordingly.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 </a:t>
            </a:r>
            <a:endParaRPr/>
          </a:p>
        </p:txBody>
      </p:sp>
      <p:graphicFrame>
        <p:nvGraphicFramePr>
          <p:cNvPr id="91" name="Google Shape;91;p18"/>
          <p:cNvGraphicFramePr/>
          <p:nvPr/>
        </p:nvGraphicFramePr>
        <p:xfrm>
          <a:off x="401175" y="2869975"/>
          <a:ext cx="3000000" cy="3000000"/>
        </p:xfrm>
        <a:graphic>
          <a:graphicData uri="http://schemas.openxmlformats.org/drawingml/2006/table">
            <a:tbl>
              <a:tblPr>
                <a:noFill/>
                <a:tableStyleId>{C0D3BC07-2F20-41BC-8F4E-0584B451F1DF}</a:tableStyleId>
              </a:tblPr>
              <a:tblGrid>
                <a:gridCol w="3557625"/>
                <a:gridCol w="1248600"/>
                <a:gridCol w="3513225"/>
              </a:tblGrid>
              <a:tr h="396200">
                <a:tc>
                  <a:txBody>
                    <a:bodyPr/>
                    <a:lstStyle/>
                    <a:p>
                      <a:pPr indent="0" lvl="0" marL="0" rtl="0" algn="ctr">
                        <a:spcBef>
                          <a:spcPts val="0"/>
                        </a:spcBef>
                        <a:spcAft>
                          <a:spcPts val="0"/>
                        </a:spcAft>
                        <a:buNone/>
                      </a:pPr>
                      <a:r>
                        <a:rPr lang="en"/>
                        <a:t>&lt;= arr[mid]</a:t>
                      </a:r>
                      <a:endParaRPr/>
                    </a:p>
                  </a:txBody>
                  <a:tcPr marT="91425" marB="91425" marR="91425" marL="91425">
                    <a:solidFill>
                      <a:srgbClr val="6D9EEB"/>
                    </a:solidFill>
                  </a:tcPr>
                </a:tc>
                <a:tc>
                  <a:txBody>
                    <a:bodyPr/>
                    <a:lstStyle/>
                    <a:p>
                      <a:pPr indent="0" lvl="0" marL="0" rtl="0" algn="ctr">
                        <a:spcBef>
                          <a:spcPts val="0"/>
                        </a:spcBef>
                        <a:spcAft>
                          <a:spcPts val="0"/>
                        </a:spcAft>
                        <a:buNone/>
                      </a:pPr>
                      <a:r>
                        <a:rPr lang="en"/>
                        <a:t>arr[mid]</a:t>
                      </a:r>
                      <a:endParaRPr/>
                    </a:p>
                  </a:txBody>
                  <a:tcPr marT="91425" marB="91425" marR="91425" marL="91425">
                    <a:solidFill>
                      <a:srgbClr val="D9D9D9"/>
                    </a:solidFill>
                  </a:tcPr>
                </a:tc>
                <a:tc>
                  <a:txBody>
                    <a:bodyPr/>
                    <a:lstStyle/>
                    <a:p>
                      <a:pPr indent="0" lvl="0" marL="0" rtl="0" algn="ctr">
                        <a:spcBef>
                          <a:spcPts val="0"/>
                        </a:spcBef>
                        <a:spcAft>
                          <a:spcPts val="0"/>
                        </a:spcAft>
                        <a:buNone/>
                      </a:pPr>
                      <a:r>
                        <a:rPr lang="en"/>
                        <a:t>&gt;= arr[mid]</a:t>
                      </a:r>
                      <a:endParaRPr/>
                    </a:p>
                  </a:txBody>
                  <a:tcPr marT="91425" marB="91425" marR="91425" marL="91425">
                    <a:solidFill>
                      <a:srgbClr val="E06666"/>
                    </a:solidFill>
                  </a:tcPr>
                </a:tc>
              </a:tr>
            </a:tbl>
          </a:graphicData>
        </a:graphic>
      </p:graphicFrame>
      <p:sp>
        <p:nvSpPr>
          <p:cNvPr id="92" name="Google Shape;92;p18"/>
          <p:cNvSpPr txBox="1"/>
          <p:nvPr/>
        </p:nvSpPr>
        <p:spPr>
          <a:xfrm>
            <a:off x="311700" y="3229175"/>
            <a:ext cx="302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L</a:t>
            </a:r>
            <a:endParaRPr>
              <a:latin typeface="Proxima Nova"/>
              <a:ea typeface="Proxima Nova"/>
              <a:cs typeface="Proxima Nova"/>
              <a:sym typeface="Proxima Nova"/>
            </a:endParaRPr>
          </a:p>
        </p:txBody>
      </p:sp>
      <p:sp>
        <p:nvSpPr>
          <p:cNvPr id="93" name="Google Shape;93;p18"/>
          <p:cNvSpPr txBox="1"/>
          <p:nvPr/>
        </p:nvSpPr>
        <p:spPr>
          <a:xfrm>
            <a:off x="8529600" y="3229175"/>
            <a:ext cx="302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a:t>
            </a:r>
            <a:endParaRPr>
              <a:latin typeface="Proxima Nova"/>
              <a:ea typeface="Proxima Nova"/>
              <a:cs typeface="Proxima Nova"/>
              <a:sym typeface="Proxima Nova"/>
            </a:endParaRPr>
          </a:p>
        </p:txBody>
      </p:sp>
      <p:sp>
        <p:nvSpPr>
          <p:cNvPr id="94" name="Google Shape;94;p18"/>
          <p:cNvSpPr txBox="1"/>
          <p:nvPr/>
        </p:nvSpPr>
        <p:spPr>
          <a:xfrm>
            <a:off x="4155000" y="3229175"/>
            <a:ext cx="8340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Mid</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Searching Implementation (Cont.)</a:t>
            </a:r>
            <a:endParaRPr/>
          </a:p>
          <a:p>
            <a:pPr indent="0" lvl="0" marL="0" rtl="0" algn="l">
              <a:spcBef>
                <a:spcPts val="0"/>
              </a:spcBef>
              <a:spcAft>
                <a:spcPts val="0"/>
              </a:spcAft>
              <a:buNone/>
            </a:pPr>
            <a:r>
              <a:t/>
            </a:r>
            <a:endParaRPr/>
          </a:p>
        </p:txBody>
      </p:sp>
      <p:sp>
        <p:nvSpPr>
          <p:cNvPr id="100" name="Google Shape;100;p19"/>
          <p:cNvSpPr txBox="1"/>
          <p:nvPr>
            <p:ph idx="1" type="body"/>
          </p:nvPr>
        </p:nvSpPr>
        <p:spPr>
          <a:xfrm>
            <a:off x="311700" y="1017725"/>
            <a:ext cx="8520600" cy="38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Given a </a:t>
            </a:r>
            <a:r>
              <a:rPr b="1" lang="en" sz="1500" u="sng"/>
              <a:t>sorted</a:t>
            </a:r>
            <a:r>
              <a:rPr b="1" lang="en" sz="1500"/>
              <a:t> </a:t>
            </a:r>
            <a:r>
              <a:rPr lang="en" sz="1500"/>
              <a:t>array of size N, find the largest element smaller than K.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In this question, we check whether the middle element ((L+R)/2) is &lt; K. </a:t>
            </a:r>
            <a:endParaRPr sz="1500"/>
          </a:p>
          <a:p>
            <a:pPr indent="0" lvl="0" marL="0" rtl="0" algn="l">
              <a:spcBef>
                <a:spcPts val="1600"/>
              </a:spcBef>
              <a:spcAft>
                <a:spcPts val="0"/>
              </a:spcAft>
              <a:buNone/>
            </a:pPr>
            <a:r>
              <a:rPr lang="en" sz="1500"/>
              <a:t>If it is, then we move to the right side (</a:t>
            </a:r>
            <a:r>
              <a:rPr lang="en" sz="1500">
                <a:solidFill>
                  <a:srgbClr val="E06666"/>
                </a:solidFill>
              </a:rPr>
              <a:t>red</a:t>
            </a:r>
            <a:r>
              <a:rPr lang="en" sz="1500"/>
              <a:t>), as we want to maximize our answer. </a:t>
            </a:r>
            <a:endParaRPr sz="1500"/>
          </a:p>
          <a:p>
            <a:pPr indent="0" lvl="0" marL="0" rtl="0" algn="l">
              <a:spcBef>
                <a:spcPts val="1600"/>
              </a:spcBef>
              <a:spcAft>
                <a:spcPts val="0"/>
              </a:spcAft>
              <a:buNone/>
            </a:pPr>
            <a:r>
              <a:rPr lang="en" sz="1500"/>
              <a:t>If it is not, then we move to the left side (</a:t>
            </a:r>
            <a:r>
              <a:rPr lang="en" sz="1500">
                <a:solidFill>
                  <a:srgbClr val="6D9EEB"/>
                </a:solidFill>
              </a:rPr>
              <a:t>blue</a:t>
            </a:r>
            <a:r>
              <a:rPr lang="en" sz="1500"/>
              <a:t>), as all elements to the right of mid will also be greater than or equal to K. </a:t>
            </a:r>
            <a:endParaRPr sz="1500"/>
          </a:p>
          <a:p>
            <a:pPr indent="0" lvl="0" marL="0" rtl="0" algn="l">
              <a:spcBef>
                <a:spcPts val="1600"/>
              </a:spcBef>
              <a:spcAft>
                <a:spcPts val="0"/>
              </a:spcAft>
              <a:buNone/>
            </a:pPr>
            <a:r>
              <a:rPr lang="en" sz="1500"/>
              <a:t>To move to </a:t>
            </a:r>
            <a:r>
              <a:rPr lang="en" sz="1500">
                <a:solidFill>
                  <a:srgbClr val="6D9EEB"/>
                </a:solidFill>
              </a:rPr>
              <a:t>blue </a:t>
            </a:r>
            <a:r>
              <a:rPr lang="en" sz="1500"/>
              <a:t>subarray, we change R to Mid-1. </a:t>
            </a:r>
            <a:endParaRPr sz="1500"/>
          </a:p>
          <a:p>
            <a:pPr indent="0" lvl="0" marL="0" rtl="0" algn="l">
              <a:spcBef>
                <a:spcPts val="1600"/>
              </a:spcBef>
              <a:spcAft>
                <a:spcPts val="0"/>
              </a:spcAft>
              <a:buNone/>
            </a:pPr>
            <a:r>
              <a:rPr lang="en" sz="1500"/>
              <a:t>To move to </a:t>
            </a:r>
            <a:r>
              <a:rPr lang="en" sz="1500">
                <a:solidFill>
                  <a:srgbClr val="E06666"/>
                </a:solidFill>
              </a:rPr>
              <a:t>red </a:t>
            </a:r>
            <a:r>
              <a:rPr lang="en" sz="1500"/>
              <a:t>subarray, we change L to Mid+1 </a:t>
            </a:r>
            <a:endParaRPr sz="1500">
              <a:solidFill>
                <a:srgbClr val="000000"/>
              </a:solidFill>
            </a:endParaRPr>
          </a:p>
          <a:p>
            <a:pPr indent="0" lvl="0" marL="0" rtl="0" algn="l">
              <a:spcBef>
                <a:spcPts val="1600"/>
              </a:spcBef>
              <a:spcAft>
                <a:spcPts val="1600"/>
              </a:spcAft>
              <a:buNone/>
            </a:pPr>
            <a:r>
              <a:t/>
            </a:r>
            <a:endParaRPr sz="1500"/>
          </a:p>
        </p:txBody>
      </p:sp>
      <p:graphicFrame>
        <p:nvGraphicFramePr>
          <p:cNvPr id="101" name="Google Shape;101;p19"/>
          <p:cNvGraphicFramePr/>
          <p:nvPr/>
        </p:nvGraphicFramePr>
        <p:xfrm>
          <a:off x="401175" y="1593400"/>
          <a:ext cx="3000000" cy="3000000"/>
        </p:xfrm>
        <a:graphic>
          <a:graphicData uri="http://schemas.openxmlformats.org/drawingml/2006/table">
            <a:tbl>
              <a:tblPr>
                <a:noFill/>
                <a:tableStyleId>{C0D3BC07-2F20-41BC-8F4E-0584B451F1DF}</a:tableStyleId>
              </a:tblPr>
              <a:tblGrid>
                <a:gridCol w="3557625"/>
                <a:gridCol w="1248600"/>
                <a:gridCol w="3513225"/>
              </a:tblGrid>
              <a:tr h="396200">
                <a:tc>
                  <a:txBody>
                    <a:bodyPr/>
                    <a:lstStyle/>
                    <a:p>
                      <a:pPr indent="0" lvl="0" marL="0" rtl="0" algn="ctr">
                        <a:spcBef>
                          <a:spcPts val="0"/>
                        </a:spcBef>
                        <a:spcAft>
                          <a:spcPts val="0"/>
                        </a:spcAft>
                        <a:buNone/>
                      </a:pPr>
                      <a:r>
                        <a:rPr lang="en"/>
                        <a:t>&lt;= arr[mid]</a:t>
                      </a:r>
                      <a:endParaRPr/>
                    </a:p>
                  </a:txBody>
                  <a:tcPr marT="91425" marB="91425" marR="91425" marL="91425">
                    <a:solidFill>
                      <a:srgbClr val="6D9EEB"/>
                    </a:solidFill>
                  </a:tcPr>
                </a:tc>
                <a:tc>
                  <a:txBody>
                    <a:bodyPr/>
                    <a:lstStyle/>
                    <a:p>
                      <a:pPr indent="0" lvl="0" marL="0" rtl="0" algn="ctr">
                        <a:spcBef>
                          <a:spcPts val="0"/>
                        </a:spcBef>
                        <a:spcAft>
                          <a:spcPts val="0"/>
                        </a:spcAft>
                        <a:buNone/>
                      </a:pPr>
                      <a:r>
                        <a:rPr lang="en"/>
                        <a:t>arr[mid]</a:t>
                      </a:r>
                      <a:endParaRPr/>
                    </a:p>
                  </a:txBody>
                  <a:tcPr marT="91425" marB="91425" marR="91425" marL="91425">
                    <a:solidFill>
                      <a:srgbClr val="D9D9D9"/>
                    </a:solidFill>
                  </a:tcPr>
                </a:tc>
                <a:tc>
                  <a:txBody>
                    <a:bodyPr/>
                    <a:lstStyle/>
                    <a:p>
                      <a:pPr indent="0" lvl="0" marL="0" rtl="0" algn="ctr">
                        <a:spcBef>
                          <a:spcPts val="0"/>
                        </a:spcBef>
                        <a:spcAft>
                          <a:spcPts val="0"/>
                        </a:spcAft>
                        <a:buNone/>
                      </a:pPr>
                      <a:r>
                        <a:rPr lang="en"/>
                        <a:t>&gt;= arr[mid]</a:t>
                      </a:r>
                      <a:endParaRPr/>
                    </a:p>
                  </a:txBody>
                  <a:tcPr marT="91425" marB="91425" marR="91425" marL="91425">
                    <a:solidFill>
                      <a:srgbClr val="E06666"/>
                    </a:solidFill>
                  </a:tcPr>
                </a:tc>
              </a:tr>
            </a:tbl>
          </a:graphicData>
        </a:graphic>
      </p:graphicFrame>
      <p:sp>
        <p:nvSpPr>
          <p:cNvPr id="102" name="Google Shape;102;p19"/>
          <p:cNvSpPr txBox="1"/>
          <p:nvPr/>
        </p:nvSpPr>
        <p:spPr>
          <a:xfrm>
            <a:off x="311700" y="1952600"/>
            <a:ext cx="302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L</a:t>
            </a:r>
            <a:endParaRPr>
              <a:latin typeface="Proxima Nova"/>
              <a:ea typeface="Proxima Nova"/>
              <a:cs typeface="Proxima Nova"/>
              <a:sym typeface="Proxima Nova"/>
            </a:endParaRPr>
          </a:p>
        </p:txBody>
      </p:sp>
      <p:sp>
        <p:nvSpPr>
          <p:cNvPr id="103" name="Google Shape;103;p19"/>
          <p:cNvSpPr txBox="1"/>
          <p:nvPr/>
        </p:nvSpPr>
        <p:spPr>
          <a:xfrm>
            <a:off x="8529600" y="1952600"/>
            <a:ext cx="302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a:t>
            </a:r>
            <a:endParaRPr>
              <a:latin typeface="Proxima Nova"/>
              <a:ea typeface="Proxima Nova"/>
              <a:cs typeface="Proxima Nova"/>
              <a:sym typeface="Proxima Nova"/>
            </a:endParaRPr>
          </a:p>
        </p:txBody>
      </p:sp>
      <p:sp>
        <p:nvSpPr>
          <p:cNvPr id="104" name="Google Shape;104;p19"/>
          <p:cNvSpPr txBox="1"/>
          <p:nvPr/>
        </p:nvSpPr>
        <p:spPr>
          <a:xfrm>
            <a:off x="4155000" y="1952600"/>
            <a:ext cx="8340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Mid</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10" name="Google Shape;110;p20"/>
          <p:cNvSpPr txBox="1"/>
          <p:nvPr>
            <p:ph idx="1" type="body"/>
          </p:nvPr>
        </p:nvSpPr>
        <p:spPr>
          <a:xfrm>
            <a:off x="311700" y="1017725"/>
            <a:ext cx="85206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given N = 9, K = 5</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11" name="Google Shape;111;p20"/>
          <p:cNvGraphicFramePr/>
          <p:nvPr/>
        </p:nvGraphicFramePr>
        <p:xfrm>
          <a:off x="416038" y="1524675"/>
          <a:ext cx="3000000" cy="3000000"/>
        </p:xfrm>
        <a:graphic>
          <a:graphicData uri="http://schemas.openxmlformats.org/drawingml/2006/table">
            <a:tbl>
              <a:tblPr>
                <a:noFill/>
                <a:tableStyleId>{C0D3BC07-2F20-41BC-8F4E-0584B451F1DF}</a:tableStyleId>
              </a:tblPr>
              <a:tblGrid>
                <a:gridCol w="841625"/>
                <a:gridCol w="856425"/>
                <a:gridCol w="826825"/>
                <a:gridCol w="841625"/>
                <a:gridCol w="841625"/>
                <a:gridCol w="841625"/>
                <a:gridCol w="841625"/>
                <a:gridCol w="841625"/>
                <a:gridCol w="841625"/>
                <a:gridCol w="841625"/>
              </a:tblGrid>
              <a:tr h="396200">
                <a:tc>
                  <a:txBody>
                    <a:bodyPr/>
                    <a:lstStyle/>
                    <a:p>
                      <a:pPr indent="0" lvl="0" marL="0" rtl="0" algn="l">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6D9EEB"/>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6D9EEB"/>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6D9EEB"/>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solidFill>
                      <a:srgbClr val="6D9EEB"/>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E06666"/>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solidFill>
                      <a:srgbClr val="E06666"/>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solidFill>
                      <a:srgbClr val="E06666"/>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solidFill>
                      <a:srgbClr val="E06666"/>
                    </a:solidFill>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Index</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T="91425" marB="91425" marR="91425" marL="91425"/>
                </a:tc>
              </a:tr>
            </a:tbl>
          </a:graphicData>
        </a:graphic>
      </p:graphicFrame>
      <p:sp>
        <p:nvSpPr>
          <p:cNvPr id="112" name="Google Shape;112;p20"/>
          <p:cNvSpPr/>
          <p:nvPr/>
        </p:nvSpPr>
        <p:spPr>
          <a:xfrm>
            <a:off x="1378822" y="23756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8049075" y="23756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4713950" y="23756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1406926" y="3012119"/>
            <a:ext cx="591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LEFT</a:t>
            </a:r>
            <a:endParaRPr b="1">
              <a:latin typeface="Proxima Nova"/>
              <a:ea typeface="Proxima Nova"/>
              <a:cs typeface="Proxima Nova"/>
              <a:sym typeface="Proxima Nova"/>
            </a:endParaRPr>
          </a:p>
        </p:txBody>
      </p:sp>
      <p:sp>
        <p:nvSpPr>
          <p:cNvPr id="116" name="Google Shape;116;p20"/>
          <p:cNvSpPr txBox="1"/>
          <p:nvPr/>
        </p:nvSpPr>
        <p:spPr>
          <a:xfrm>
            <a:off x="8049075" y="3012125"/>
            <a:ext cx="7698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RIGHT</a:t>
            </a:r>
            <a:endParaRPr b="1">
              <a:latin typeface="Proxima Nova"/>
              <a:ea typeface="Proxima Nova"/>
              <a:cs typeface="Proxima Nova"/>
              <a:sym typeface="Proxima Nova"/>
            </a:endParaRPr>
          </a:p>
        </p:txBody>
      </p:sp>
      <p:sp>
        <p:nvSpPr>
          <p:cNvPr id="117" name="Google Shape;117;p20"/>
          <p:cNvSpPr txBox="1"/>
          <p:nvPr/>
        </p:nvSpPr>
        <p:spPr>
          <a:xfrm>
            <a:off x="4790150" y="3012125"/>
            <a:ext cx="5571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MID</a:t>
            </a:r>
            <a:endParaRPr b="1">
              <a:latin typeface="Proxima Nova"/>
              <a:ea typeface="Proxima Nova"/>
              <a:cs typeface="Proxima Nova"/>
              <a:sym typeface="Proxima Nova"/>
            </a:endParaRPr>
          </a:p>
        </p:txBody>
      </p:sp>
      <p:sp>
        <p:nvSpPr>
          <p:cNvPr id="118" name="Google Shape;118;p20"/>
          <p:cNvSpPr txBox="1"/>
          <p:nvPr>
            <p:ph idx="1" type="body"/>
          </p:nvPr>
        </p:nvSpPr>
        <p:spPr>
          <a:xfrm>
            <a:off x="363875" y="3382325"/>
            <a:ext cx="8520600" cy="14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is arr[mid] &lt; K? </a:t>
            </a:r>
            <a:endParaRPr/>
          </a:p>
          <a:p>
            <a:pPr indent="0" lvl="0" marL="0" rtl="0" algn="l">
              <a:spcBef>
                <a:spcPts val="1600"/>
              </a:spcBef>
              <a:spcAft>
                <a:spcPts val="0"/>
              </a:spcAft>
              <a:buNone/>
            </a:pPr>
            <a:r>
              <a:rPr lang="en"/>
              <a:t>3 &lt; 5, therefore ans is updated to 3</a:t>
            </a:r>
            <a:endParaRPr/>
          </a:p>
          <a:p>
            <a:pPr indent="0" lvl="0" marL="0" rtl="0" algn="l">
              <a:spcBef>
                <a:spcPts val="1600"/>
              </a:spcBef>
              <a:spcAft>
                <a:spcPts val="1600"/>
              </a:spcAft>
              <a:buNone/>
            </a:pPr>
            <a:r>
              <a:rPr lang="en"/>
              <a:t>Since condition is met, we move to the </a:t>
            </a:r>
            <a:r>
              <a:rPr b="1" lang="en"/>
              <a:t>right </a:t>
            </a:r>
            <a:r>
              <a:rPr lang="en"/>
              <a:t>subarray (L = Mid + 1).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24" name="Google Shape;124;p21"/>
          <p:cNvSpPr txBox="1"/>
          <p:nvPr>
            <p:ph idx="1" type="body"/>
          </p:nvPr>
        </p:nvSpPr>
        <p:spPr>
          <a:xfrm>
            <a:off x="311700" y="1017725"/>
            <a:ext cx="85206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 9, K = 5</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25" name="Google Shape;125;p21"/>
          <p:cNvGraphicFramePr/>
          <p:nvPr/>
        </p:nvGraphicFramePr>
        <p:xfrm>
          <a:off x="416038" y="1524525"/>
          <a:ext cx="3000000" cy="3000000"/>
        </p:xfrm>
        <a:graphic>
          <a:graphicData uri="http://schemas.openxmlformats.org/drawingml/2006/table">
            <a:tbl>
              <a:tblPr>
                <a:noFill/>
                <a:tableStyleId>{C0D3BC07-2F20-41BC-8F4E-0584B451F1DF}</a:tableStyleId>
              </a:tblPr>
              <a:tblGrid>
                <a:gridCol w="841625"/>
                <a:gridCol w="841625"/>
                <a:gridCol w="841625"/>
                <a:gridCol w="841625"/>
                <a:gridCol w="841625"/>
                <a:gridCol w="841625"/>
                <a:gridCol w="841625"/>
                <a:gridCol w="841625"/>
                <a:gridCol w="841625"/>
                <a:gridCol w="841625"/>
              </a:tblGrid>
              <a:tr h="396200">
                <a:tc>
                  <a:txBody>
                    <a:bodyPr/>
                    <a:lstStyle/>
                    <a:p>
                      <a:pPr indent="0" lvl="0" marL="0" rtl="0" algn="l">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6D9EEB"/>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solidFill>
                      <a:srgbClr val="E06666"/>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solidFill>
                      <a:srgbClr val="E06666"/>
                    </a:solidFill>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Index</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T="91425" marB="91425" marR="91425" marL="91425"/>
                </a:tc>
              </a:tr>
            </a:tbl>
          </a:graphicData>
        </a:graphic>
      </p:graphicFrame>
      <p:sp>
        <p:nvSpPr>
          <p:cNvPr id="126" name="Google Shape;126;p21"/>
          <p:cNvSpPr/>
          <p:nvPr/>
        </p:nvSpPr>
        <p:spPr>
          <a:xfrm>
            <a:off x="5508447" y="23723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8049075" y="237547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6371700" y="23723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5536551" y="3008819"/>
            <a:ext cx="591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LEFT</a:t>
            </a:r>
            <a:endParaRPr b="1">
              <a:latin typeface="Proxima Nova"/>
              <a:ea typeface="Proxima Nova"/>
              <a:cs typeface="Proxima Nova"/>
              <a:sym typeface="Proxima Nova"/>
            </a:endParaRPr>
          </a:p>
        </p:txBody>
      </p:sp>
      <p:sp>
        <p:nvSpPr>
          <p:cNvPr id="130" name="Google Shape;130;p21"/>
          <p:cNvSpPr txBox="1"/>
          <p:nvPr/>
        </p:nvSpPr>
        <p:spPr>
          <a:xfrm>
            <a:off x="8049075" y="3011975"/>
            <a:ext cx="7698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RIGHT</a:t>
            </a:r>
            <a:endParaRPr b="1">
              <a:latin typeface="Proxima Nova"/>
              <a:ea typeface="Proxima Nova"/>
              <a:cs typeface="Proxima Nova"/>
              <a:sym typeface="Proxima Nova"/>
            </a:endParaRPr>
          </a:p>
        </p:txBody>
      </p:sp>
      <p:sp>
        <p:nvSpPr>
          <p:cNvPr id="131" name="Google Shape;131;p21"/>
          <p:cNvSpPr txBox="1"/>
          <p:nvPr/>
        </p:nvSpPr>
        <p:spPr>
          <a:xfrm>
            <a:off x="6447900" y="3008825"/>
            <a:ext cx="5571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MID</a:t>
            </a:r>
            <a:endParaRPr b="1">
              <a:latin typeface="Proxima Nova"/>
              <a:ea typeface="Proxima Nova"/>
              <a:cs typeface="Proxima Nova"/>
              <a:sym typeface="Proxima Nova"/>
            </a:endParaRPr>
          </a:p>
        </p:txBody>
      </p:sp>
      <p:sp>
        <p:nvSpPr>
          <p:cNvPr id="132" name="Google Shape;132;p21"/>
          <p:cNvSpPr txBox="1"/>
          <p:nvPr>
            <p:ph idx="1" type="body"/>
          </p:nvPr>
        </p:nvSpPr>
        <p:spPr>
          <a:xfrm>
            <a:off x="363875" y="3379025"/>
            <a:ext cx="8520600" cy="15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is arr[mid] &lt; K? </a:t>
            </a:r>
            <a:endParaRPr/>
          </a:p>
          <a:p>
            <a:pPr indent="0" lvl="0" marL="0" rtl="0" algn="l">
              <a:spcBef>
                <a:spcPts val="1600"/>
              </a:spcBef>
              <a:spcAft>
                <a:spcPts val="0"/>
              </a:spcAft>
              <a:buNone/>
            </a:pPr>
            <a:r>
              <a:rPr lang="en"/>
              <a:t>5 = 5, therefore ans is </a:t>
            </a:r>
            <a:r>
              <a:rPr b="1" lang="en"/>
              <a:t>not </a:t>
            </a:r>
            <a:r>
              <a:rPr lang="en"/>
              <a:t>updated (ans = 3)</a:t>
            </a:r>
            <a:endParaRPr/>
          </a:p>
          <a:p>
            <a:pPr indent="0" lvl="0" marL="0" rtl="0" algn="l">
              <a:spcBef>
                <a:spcPts val="1600"/>
              </a:spcBef>
              <a:spcAft>
                <a:spcPts val="1600"/>
              </a:spcAft>
              <a:buNone/>
            </a:pPr>
            <a:r>
              <a:rPr lang="en"/>
              <a:t>Since condition is </a:t>
            </a:r>
            <a:r>
              <a:rPr b="1" lang="en"/>
              <a:t>not </a:t>
            </a:r>
            <a:r>
              <a:rPr lang="en"/>
              <a:t>met, we move to the </a:t>
            </a:r>
            <a:r>
              <a:rPr b="1" lang="en"/>
              <a:t>left </a:t>
            </a:r>
            <a:r>
              <a:rPr lang="en"/>
              <a:t>subarray (R = Mid - 1).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