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
      <p:font typeface="Roboto Mon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bold.fntdata"/><Relationship Id="rId47" Type="http://schemas.openxmlformats.org/officeDocument/2006/relationships/font" Target="fonts/RobotoMono-regular.fntdata"/><Relationship Id="rId49"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cfa7da053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cfa7da053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cfa7da05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cfa7da05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cfa7da053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cfa7da053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cfa7da05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cfa7da05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cfa7da053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cfa7da053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cfa7da05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cfa7da05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cfa7da053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cfa7da053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cfa7da053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cfa7da053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cfa7da053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cfa7da053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cfa7da053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cfa7da053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cfa7da05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cfa7da05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cfa7da053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cfa7da053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cfa7da05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cfa7da05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cfa7da053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acfa7da053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cfa7da053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cfa7da053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cfa7da053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acfa7da053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cfa7da053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acfa7da053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acfa7da053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acfa7da053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cfa7da053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cfa7da053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d1d4fb40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ad1d4fb4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ad1d4fb40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ad1d4fb40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cfa7da05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cfa7da05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d1d4fb40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ad1d4fb40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d1d4fb40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ad1d4fb40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cfabe81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cfabe81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ad1d4fb4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ad1d4fb4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ad1d4fb4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ad1d4fb4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ad1d4fb40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ad1d4fb40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ad1d4fb40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ad1d4fb40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ad1d4fb40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ad1d4fb40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cfa7da05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cfa7da05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cfa7da05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cfa7da05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cfa7da05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cfa7da05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cfa7da05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cfa7da05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cfa7da05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cfa7da05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cfa7da05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cfa7da05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moj.ca/problem/ccc96s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Woodlands CS Club </a:t>
            </a:r>
            <a:endParaRPr b="1"/>
          </a:p>
        </p:txBody>
      </p:sp>
      <p:sp>
        <p:nvSpPr>
          <p:cNvPr id="68" name="Google Shape;68;p13"/>
          <p:cNvSpPr txBox="1"/>
          <p:nvPr>
            <p:ph idx="1" type="subTitle"/>
          </p:nvPr>
        </p:nvSpPr>
        <p:spPr>
          <a:xfrm>
            <a:off x="390525" y="2670705"/>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Recursion</a:t>
            </a:r>
            <a:endParaRPr b="1"/>
          </a:p>
          <a:p>
            <a:pPr indent="0" lvl="0" marL="0" rtl="0" algn="ctr">
              <a:spcBef>
                <a:spcPts val="0"/>
              </a:spcBef>
              <a:spcAft>
                <a:spcPts val="0"/>
              </a:spcAft>
              <a:buNone/>
            </a:pPr>
            <a:r>
              <a:rPr b="1" lang="en"/>
              <a:t>Group A </a:t>
            </a:r>
            <a:endParaRPr b="1"/>
          </a:p>
          <a:p>
            <a:pPr indent="0" lvl="0" marL="0" rtl="0" algn="ctr">
              <a:spcBef>
                <a:spcPts val="0"/>
              </a:spcBef>
              <a:spcAft>
                <a:spcPts val="0"/>
              </a:spcAft>
              <a:buNone/>
            </a:pPr>
            <a:r>
              <a:rPr b="1" lang="en"/>
              <a:t>11/23/2020</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a:t>
            </a:r>
            <a:endParaRPr/>
          </a:p>
        </p:txBody>
      </p:sp>
      <p:sp>
        <p:nvSpPr>
          <p:cNvPr id="128" name="Google Shape;128;p22"/>
          <p:cNvSpPr txBox="1"/>
          <p:nvPr>
            <p:ph idx="1" type="body"/>
          </p:nvPr>
        </p:nvSpPr>
        <p:spPr>
          <a:xfrm>
            <a:off x="5829975" y="154325"/>
            <a:ext cx="3117600" cy="1414500"/>
          </a:xfrm>
          <a:prstGeom prst="rect">
            <a:avLst/>
          </a:prstGeom>
          <a:solidFill>
            <a:srgbClr val="213F71"/>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n</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0</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2</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A3A3A3"/>
                </a:solidFill>
                <a:latin typeface="Roboto Mono"/>
                <a:ea typeface="Roboto Mono"/>
                <a:cs typeface="Roboto Mono"/>
                <a:sym typeface="Roboto Mono"/>
              </a:rPr>
              <a:t>}</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3F51B5"/>
              </a:solidFill>
              <a:latin typeface="Roboto Mono"/>
              <a:ea typeface="Roboto Mono"/>
              <a:cs typeface="Roboto Mono"/>
              <a:sym typeface="Roboto Mono"/>
            </a:endParaRPr>
          </a:p>
        </p:txBody>
      </p:sp>
      <p:sp>
        <p:nvSpPr>
          <p:cNvPr id="129" name="Google Shape;129;p22"/>
          <p:cNvSpPr txBox="1"/>
          <p:nvPr>
            <p:ph idx="1" type="body"/>
          </p:nvPr>
        </p:nvSpPr>
        <p:spPr>
          <a:xfrm>
            <a:off x="342550" y="1785875"/>
            <a:ext cx="32319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What happens when we call f(4)?</a:t>
            </a:r>
            <a:endParaRPr b="1" sz="1400"/>
          </a:p>
        </p:txBody>
      </p:sp>
      <p:sp>
        <p:nvSpPr>
          <p:cNvPr id="130" name="Google Shape;130;p22"/>
          <p:cNvSpPr txBox="1"/>
          <p:nvPr/>
        </p:nvSpPr>
        <p:spPr>
          <a:xfrm>
            <a:off x="412700" y="2434825"/>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4</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FF0000"/>
                </a:solidFill>
                <a:latin typeface="Roboto Mono"/>
                <a:ea typeface="Roboto Mono"/>
                <a:cs typeface="Roboto Mono"/>
                <a:sym typeface="Roboto Mono"/>
              </a:rPr>
              <a:t>f(3)</a:t>
            </a:r>
            <a:r>
              <a:rPr lang="en" sz="850">
                <a:solidFill>
                  <a:srgbClr val="37474F"/>
                </a:solidFill>
                <a:latin typeface="Roboto Mono"/>
                <a:ea typeface="Roboto Mono"/>
                <a:cs typeface="Roboto Mono"/>
                <a:sym typeface="Roboto Mono"/>
              </a:rPr>
              <a:t> + f(2);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131" name="Google Shape;131;p22"/>
          <p:cNvSpPr txBox="1"/>
          <p:nvPr/>
        </p:nvSpPr>
        <p:spPr>
          <a:xfrm>
            <a:off x="412700"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f(4)</a:t>
            </a:r>
            <a:endParaRPr sz="1900">
              <a:solidFill>
                <a:srgbClr val="FF0000"/>
              </a:solidFill>
              <a:latin typeface="Roboto"/>
              <a:ea typeface="Roboto"/>
              <a:cs typeface="Roboto"/>
              <a:sym typeface="Roboto"/>
            </a:endParaRPr>
          </a:p>
        </p:txBody>
      </p:sp>
      <p:sp>
        <p:nvSpPr>
          <p:cNvPr id="132" name="Google Shape;132;p22"/>
          <p:cNvSpPr txBox="1"/>
          <p:nvPr/>
        </p:nvSpPr>
        <p:spPr>
          <a:xfrm>
            <a:off x="412700" y="32651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f(3)</a:t>
            </a:r>
            <a:endParaRPr sz="1900">
              <a:solidFill>
                <a:srgbClr val="FF0000"/>
              </a:solidFill>
              <a:latin typeface="Roboto"/>
              <a:ea typeface="Roboto"/>
              <a:cs typeface="Roboto"/>
              <a:sym typeface="Roboto"/>
            </a:endParaRPr>
          </a:p>
        </p:txBody>
      </p:sp>
      <p:sp>
        <p:nvSpPr>
          <p:cNvPr id="133" name="Google Shape;133;p22"/>
          <p:cNvSpPr txBox="1"/>
          <p:nvPr/>
        </p:nvSpPr>
        <p:spPr>
          <a:xfrm>
            <a:off x="471900" y="3578925"/>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3</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f(2) + f(1)</a:t>
            </a:r>
            <a:r>
              <a:rPr lang="en" sz="850">
                <a:solidFill>
                  <a:srgbClr val="37474F"/>
                </a:solidFill>
                <a:latin typeface="Roboto Mono"/>
                <a:ea typeface="Roboto Mono"/>
                <a:cs typeface="Roboto Mono"/>
                <a:sym typeface="Roboto Mono"/>
              </a:rPr>
              <a:t>;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a:t>
            </a:r>
            <a:endParaRPr/>
          </a:p>
        </p:txBody>
      </p:sp>
      <p:sp>
        <p:nvSpPr>
          <p:cNvPr id="139" name="Google Shape;139;p23"/>
          <p:cNvSpPr txBox="1"/>
          <p:nvPr>
            <p:ph idx="1" type="body"/>
          </p:nvPr>
        </p:nvSpPr>
        <p:spPr>
          <a:xfrm>
            <a:off x="5829975" y="154325"/>
            <a:ext cx="3117600" cy="1414500"/>
          </a:xfrm>
          <a:prstGeom prst="rect">
            <a:avLst/>
          </a:prstGeom>
          <a:solidFill>
            <a:srgbClr val="213F71"/>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n</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0</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2</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A3A3A3"/>
                </a:solidFill>
                <a:latin typeface="Roboto Mono"/>
                <a:ea typeface="Roboto Mono"/>
                <a:cs typeface="Roboto Mono"/>
                <a:sym typeface="Roboto Mono"/>
              </a:rPr>
              <a:t>}</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3F51B5"/>
              </a:solidFill>
              <a:latin typeface="Roboto Mono"/>
              <a:ea typeface="Roboto Mono"/>
              <a:cs typeface="Roboto Mono"/>
              <a:sym typeface="Roboto Mono"/>
            </a:endParaRPr>
          </a:p>
        </p:txBody>
      </p:sp>
      <p:sp>
        <p:nvSpPr>
          <p:cNvPr id="140" name="Google Shape;140;p23"/>
          <p:cNvSpPr txBox="1"/>
          <p:nvPr>
            <p:ph idx="1" type="body"/>
          </p:nvPr>
        </p:nvSpPr>
        <p:spPr>
          <a:xfrm>
            <a:off x="342550" y="1785875"/>
            <a:ext cx="32319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What happens when we call f(4)?</a:t>
            </a:r>
            <a:endParaRPr b="1" sz="1400"/>
          </a:p>
        </p:txBody>
      </p:sp>
      <p:sp>
        <p:nvSpPr>
          <p:cNvPr id="141" name="Google Shape;141;p23"/>
          <p:cNvSpPr txBox="1"/>
          <p:nvPr/>
        </p:nvSpPr>
        <p:spPr>
          <a:xfrm>
            <a:off x="412700" y="2434825"/>
            <a:ext cx="42627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4</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FF0000"/>
                </a:solidFill>
                <a:latin typeface="Roboto Mono"/>
                <a:ea typeface="Roboto Mono"/>
                <a:cs typeface="Roboto Mono"/>
                <a:sym typeface="Roboto Mono"/>
              </a:rPr>
              <a:t>f(3)</a:t>
            </a:r>
            <a:r>
              <a:rPr lang="en" sz="850">
                <a:solidFill>
                  <a:srgbClr val="37474F"/>
                </a:solidFill>
                <a:latin typeface="Roboto Mono"/>
                <a:ea typeface="Roboto Mono"/>
                <a:cs typeface="Roboto Mono"/>
                <a:sym typeface="Roboto Mono"/>
              </a:rPr>
              <a:t> + f(2);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142" name="Google Shape;142;p23"/>
          <p:cNvSpPr txBox="1"/>
          <p:nvPr/>
        </p:nvSpPr>
        <p:spPr>
          <a:xfrm>
            <a:off x="412700"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f(4)</a:t>
            </a:r>
            <a:endParaRPr sz="1900">
              <a:solidFill>
                <a:srgbClr val="FF0000"/>
              </a:solidFill>
              <a:latin typeface="Roboto"/>
              <a:ea typeface="Roboto"/>
              <a:cs typeface="Roboto"/>
              <a:sym typeface="Roboto"/>
            </a:endParaRPr>
          </a:p>
        </p:txBody>
      </p:sp>
      <p:sp>
        <p:nvSpPr>
          <p:cNvPr id="143" name="Google Shape;143;p23"/>
          <p:cNvSpPr txBox="1"/>
          <p:nvPr/>
        </p:nvSpPr>
        <p:spPr>
          <a:xfrm>
            <a:off x="412700" y="32651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f(3)</a:t>
            </a:r>
            <a:endParaRPr sz="1900">
              <a:solidFill>
                <a:srgbClr val="FF0000"/>
              </a:solidFill>
              <a:latin typeface="Roboto"/>
              <a:ea typeface="Roboto"/>
              <a:cs typeface="Roboto"/>
              <a:sym typeface="Roboto"/>
            </a:endParaRPr>
          </a:p>
        </p:txBody>
      </p:sp>
      <p:sp>
        <p:nvSpPr>
          <p:cNvPr id="144" name="Google Shape;144;p23"/>
          <p:cNvSpPr txBox="1"/>
          <p:nvPr/>
        </p:nvSpPr>
        <p:spPr>
          <a:xfrm>
            <a:off x="471900" y="3578925"/>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3</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FF0000"/>
                </a:solidFill>
                <a:latin typeface="Roboto Mono"/>
                <a:ea typeface="Roboto Mono"/>
                <a:cs typeface="Roboto Mono"/>
                <a:sym typeface="Roboto Mono"/>
              </a:rPr>
              <a:t>f(2)</a:t>
            </a:r>
            <a:r>
              <a:rPr lang="en" sz="850">
                <a:solidFill>
                  <a:srgbClr val="37474F"/>
                </a:solidFill>
                <a:latin typeface="Roboto Mono"/>
                <a:ea typeface="Roboto Mono"/>
                <a:cs typeface="Roboto Mono"/>
                <a:sym typeface="Roboto Mono"/>
              </a:rPr>
              <a:t> + f(1);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145" name="Google Shape;145;p23"/>
          <p:cNvSpPr txBox="1"/>
          <p:nvPr/>
        </p:nvSpPr>
        <p:spPr>
          <a:xfrm>
            <a:off x="4625675"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f(2)</a:t>
            </a:r>
            <a:endParaRPr sz="1900">
              <a:solidFill>
                <a:srgbClr val="FF0000"/>
              </a:solidFill>
              <a:latin typeface="Roboto"/>
              <a:ea typeface="Roboto"/>
              <a:cs typeface="Roboto"/>
              <a:sym typeface="Roboto"/>
            </a:endParaRPr>
          </a:p>
        </p:txBody>
      </p:sp>
      <p:sp>
        <p:nvSpPr>
          <p:cNvPr id="146" name="Google Shape;146;p23"/>
          <p:cNvSpPr txBox="1"/>
          <p:nvPr/>
        </p:nvSpPr>
        <p:spPr>
          <a:xfrm>
            <a:off x="4684875" y="2434825"/>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2</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37474F"/>
                </a:solidFill>
                <a:latin typeface="Roboto Mono"/>
                <a:ea typeface="Roboto Mono"/>
                <a:cs typeface="Roboto Mono"/>
                <a:sym typeface="Roboto Mono"/>
              </a:rPr>
              <a:t>f(1) + f(0)</a:t>
            </a:r>
            <a:r>
              <a:rPr lang="en" sz="850">
                <a:solidFill>
                  <a:srgbClr val="37474F"/>
                </a:solidFill>
                <a:latin typeface="Roboto Mono"/>
                <a:ea typeface="Roboto Mono"/>
                <a:cs typeface="Roboto Mono"/>
                <a:sym typeface="Roboto Mono"/>
              </a:rPr>
              <a:t>;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a:t>
            </a:r>
            <a:endParaRPr/>
          </a:p>
        </p:txBody>
      </p:sp>
      <p:sp>
        <p:nvSpPr>
          <p:cNvPr id="152" name="Google Shape;152;p24"/>
          <p:cNvSpPr txBox="1"/>
          <p:nvPr>
            <p:ph idx="1" type="body"/>
          </p:nvPr>
        </p:nvSpPr>
        <p:spPr>
          <a:xfrm>
            <a:off x="5829975" y="154325"/>
            <a:ext cx="3117600" cy="1414500"/>
          </a:xfrm>
          <a:prstGeom prst="rect">
            <a:avLst/>
          </a:prstGeom>
          <a:solidFill>
            <a:srgbClr val="213F71"/>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n</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0</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2</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A3A3A3"/>
                </a:solidFill>
                <a:latin typeface="Roboto Mono"/>
                <a:ea typeface="Roboto Mono"/>
                <a:cs typeface="Roboto Mono"/>
                <a:sym typeface="Roboto Mono"/>
              </a:rPr>
              <a:t>}</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3F51B5"/>
              </a:solidFill>
              <a:latin typeface="Roboto Mono"/>
              <a:ea typeface="Roboto Mono"/>
              <a:cs typeface="Roboto Mono"/>
              <a:sym typeface="Roboto Mono"/>
            </a:endParaRPr>
          </a:p>
        </p:txBody>
      </p:sp>
      <p:sp>
        <p:nvSpPr>
          <p:cNvPr id="153" name="Google Shape;153;p24"/>
          <p:cNvSpPr txBox="1"/>
          <p:nvPr>
            <p:ph idx="1" type="body"/>
          </p:nvPr>
        </p:nvSpPr>
        <p:spPr>
          <a:xfrm>
            <a:off x="342550" y="1785875"/>
            <a:ext cx="32319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What happens when we call f(4)?</a:t>
            </a:r>
            <a:endParaRPr b="1" sz="1400"/>
          </a:p>
        </p:txBody>
      </p:sp>
      <p:sp>
        <p:nvSpPr>
          <p:cNvPr id="154" name="Google Shape;154;p24"/>
          <p:cNvSpPr txBox="1"/>
          <p:nvPr/>
        </p:nvSpPr>
        <p:spPr>
          <a:xfrm>
            <a:off x="412700" y="2434825"/>
            <a:ext cx="42627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4</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FF0000"/>
                </a:solidFill>
                <a:latin typeface="Roboto Mono"/>
                <a:ea typeface="Roboto Mono"/>
                <a:cs typeface="Roboto Mono"/>
                <a:sym typeface="Roboto Mono"/>
              </a:rPr>
              <a:t>f(3)</a:t>
            </a:r>
            <a:r>
              <a:rPr lang="en" sz="850">
                <a:solidFill>
                  <a:srgbClr val="37474F"/>
                </a:solidFill>
                <a:latin typeface="Roboto Mono"/>
                <a:ea typeface="Roboto Mono"/>
                <a:cs typeface="Roboto Mono"/>
                <a:sym typeface="Roboto Mono"/>
              </a:rPr>
              <a:t> + f(2);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155" name="Google Shape;155;p24"/>
          <p:cNvSpPr txBox="1"/>
          <p:nvPr/>
        </p:nvSpPr>
        <p:spPr>
          <a:xfrm>
            <a:off x="412700"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f(4)</a:t>
            </a:r>
            <a:endParaRPr sz="1900">
              <a:solidFill>
                <a:srgbClr val="FF0000"/>
              </a:solidFill>
              <a:latin typeface="Roboto"/>
              <a:ea typeface="Roboto"/>
              <a:cs typeface="Roboto"/>
              <a:sym typeface="Roboto"/>
            </a:endParaRPr>
          </a:p>
        </p:txBody>
      </p:sp>
      <p:sp>
        <p:nvSpPr>
          <p:cNvPr id="156" name="Google Shape;156;p24"/>
          <p:cNvSpPr txBox="1"/>
          <p:nvPr/>
        </p:nvSpPr>
        <p:spPr>
          <a:xfrm>
            <a:off x="412700" y="32651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f(3)</a:t>
            </a:r>
            <a:endParaRPr sz="1900">
              <a:solidFill>
                <a:srgbClr val="FF0000"/>
              </a:solidFill>
              <a:latin typeface="Roboto"/>
              <a:ea typeface="Roboto"/>
              <a:cs typeface="Roboto"/>
              <a:sym typeface="Roboto"/>
            </a:endParaRPr>
          </a:p>
        </p:txBody>
      </p:sp>
      <p:sp>
        <p:nvSpPr>
          <p:cNvPr id="157" name="Google Shape;157;p24"/>
          <p:cNvSpPr txBox="1"/>
          <p:nvPr/>
        </p:nvSpPr>
        <p:spPr>
          <a:xfrm>
            <a:off x="471900" y="3578925"/>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3</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FF0000"/>
                </a:solidFill>
                <a:latin typeface="Roboto Mono"/>
                <a:ea typeface="Roboto Mono"/>
                <a:cs typeface="Roboto Mono"/>
                <a:sym typeface="Roboto Mono"/>
              </a:rPr>
              <a:t>f(2)</a:t>
            </a:r>
            <a:r>
              <a:rPr lang="en" sz="850">
                <a:solidFill>
                  <a:srgbClr val="37474F"/>
                </a:solidFill>
                <a:latin typeface="Roboto Mono"/>
                <a:ea typeface="Roboto Mono"/>
                <a:cs typeface="Roboto Mono"/>
                <a:sym typeface="Roboto Mono"/>
              </a:rPr>
              <a:t> + f(1);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158" name="Google Shape;158;p24"/>
          <p:cNvSpPr txBox="1"/>
          <p:nvPr/>
        </p:nvSpPr>
        <p:spPr>
          <a:xfrm>
            <a:off x="4625675"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f(2)</a:t>
            </a:r>
            <a:endParaRPr sz="1900">
              <a:solidFill>
                <a:srgbClr val="FF0000"/>
              </a:solidFill>
              <a:latin typeface="Roboto"/>
              <a:ea typeface="Roboto"/>
              <a:cs typeface="Roboto"/>
              <a:sym typeface="Roboto"/>
            </a:endParaRPr>
          </a:p>
        </p:txBody>
      </p:sp>
      <p:sp>
        <p:nvSpPr>
          <p:cNvPr id="159" name="Google Shape;159;p24"/>
          <p:cNvSpPr txBox="1"/>
          <p:nvPr/>
        </p:nvSpPr>
        <p:spPr>
          <a:xfrm>
            <a:off x="4684875" y="2434825"/>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2</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FF0000"/>
                </a:solidFill>
                <a:latin typeface="Roboto Mono"/>
                <a:ea typeface="Roboto Mono"/>
                <a:cs typeface="Roboto Mono"/>
                <a:sym typeface="Roboto Mono"/>
              </a:rPr>
              <a:t>f(1)</a:t>
            </a:r>
            <a:r>
              <a:rPr lang="en" sz="850">
                <a:solidFill>
                  <a:srgbClr val="37474F"/>
                </a:solidFill>
                <a:latin typeface="Roboto Mono"/>
                <a:ea typeface="Roboto Mono"/>
                <a:cs typeface="Roboto Mono"/>
                <a:sym typeface="Roboto Mono"/>
              </a:rPr>
              <a:t> + f(0);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160" name="Google Shape;160;p24"/>
          <p:cNvSpPr txBox="1"/>
          <p:nvPr/>
        </p:nvSpPr>
        <p:spPr>
          <a:xfrm>
            <a:off x="4684875" y="3322400"/>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f(1)</a:t>
            </a:r>
            <a:endParaRPr sz="1900">
              <a:solidFill>
                <a:srgbClr val="FF0000"/>
              </a:solidFill>
              <a:latin typeface="Roboto"/>
              <a:ea typeface="Roboto"/>
              <a:cs typeface="Roboto"/>
              <a:sym typeface="Roboto"/>
            </a:endParaRPr>
          </a:p>
        </p:txBody>
      </p:sp>
      <p:sp>
        <p:nvSpPr>
          <p:cNvPr id="161" name="Google Shape;161;p24"/>
          <p:cNvSpPr txBox="1"/>
          <p:nvPr/>
        </p:nvSpPr>
        <p:spPr>
          <a:xfrm>
            <a:off x="4744075" y="3636200"/>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a:t>
            </a:r>
            <a:r>
              <a:rPr b="1" lang="en" sz="850">
                <a:solidFill>
                  <a:srgbClr val="37474F"/>
                </a:solidFill>
                <a:latin typeface="Roboto Mono"/>
                <a:ea typeface="Roboto Mono"/>
                <a:cs typeface="Roboto Mono"/>
                <a:sym typeface="Roboto Mono"/>
              </a:rPr>
              <a:t>n is 1</a:t>
            </a:r>
            <a:endParaRPr b="1"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f(1) + f(0); → This line is not reached</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a:t>
            </a:r>
            <a:endParaRPr/>
          </a:p>
        </p:txBody>
      </p:sp>
      <p:sp>
        <p:nvSpPr>
          <p:cNvPr id="167" name="Google Shape;167;p25"/>
          <p:cNvSpPr txBox="1"/>
          <p:nvPr>
            <p:ph idx="1" type="body"/>
          </p:nvPr>
        </p:nvSpPr>
        <p:spPr>
          <a:xfrm>
            <a:off x="5829975" y="154325"/>
            <a:ext cx="3117600" cy="1414500"/>
          </a:xfrm>
          <a:prstGeom prst="rect">
            <a:avLst/>
          </a:prstGeom>
          <a:solidFill>
            <a:srgbClr val="213F71"/>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n</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0</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2</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A3A3A3"/>
                </a:solidFill>
                <a:latin typeface="Roboto Mono"/>
                <a:ea typeface="Roboto Mono"/>
                <a:cs typeface="Roboto Mono"/>
                <a:sym typeface="Roboto Mono"/>
              </a:rPr>
              <a:t>}</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3F51B5"/>
              </a:solidFill>
              <a:latin typeface="Roboto Mono"/>
              <a:ea typeface="Roboto Mono"/>
              <a:cs typeface="Roboto Mono"/>
              <a:sym typeface="Roboto Mono"/>
            </a:endParaRPr>
          </a:p>
        </p:txBody>
      </p:sp>
      <p:sp>
        <p:nvSpPr>
          <p:cNvPr id="168" name="Google Shape;168;p25"/>
          <p:cNvSpPr txBox="1"/>
          <p:nvPr>
            <p:ph idx="1" type="body"/>
          </p:nvPr>
        </p:nvSpPr>
        <p:spPr>
          <a:xfrm>
            <a:off x="342550" y="1785875"/>
            <a:ext cx="32319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What happens when we call f(4)?</a:t>
            </a:r>
            <a:endParaRPr b="1" sz="1400"/>
          </a:p>
        </p:txBody>
      </p:sp>
      <p:sp>
        <p:nvSpPr>
          <p:cNvPr id="169" name="Google Shape;169;p25"/>
          <p:cNvSpPr txBox="1"/>
          <p:nvPr/>
        </p:nvSpPr>
        <p:spPr>
          <a:xfrm>
            <a:off x="412700" y="2434825"/>
            <a:ext cx="42627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4</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FF0000"/>
                </a:solidFill>
                <a:latin typeface="Roboto Mono"/>
                <a:ea typeface="Roboto Mono"/>
                <a:cs typeface="Roboto Mono"/>
                <a:sym typeface="Roboto Mono"/>
              </a:rPr>
              <a:t>f(3)</a:t>
            </a:r>
            <a:r>
              <a:rPr lang="en" sz="850">
                <a:solidFill>
                  <a:srgbClr val="37474F"/>
                </a:solidFill>
                <a:latin typeface="Roboto Mono"/>
                <a:ea typeface="Roboto Mono"/>
                <a:cs typeface="Roboto Mono"/>
                <a:sym typeface="Roboto Mono"/>
              </a:rPr>
              <a:t> + f(2);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170" name="Google Shape;170;p25"/>
          <p:cNvSpPr txBox="1"/>
          <p:nvPr/>
        </p:nvSpPr>
        <p:spPr>
          <a:xfrm>
            <a:off x="412700"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f(4)</a:t>
            </a:r>
            <a:endParaRPr sz="1900">
              <a:solidFill>
                <a:srgbClr val="FF0000"/>
              </a:solidFill>
              <a:latin typeface="Roboto"/>
              <a:ea typeface="Roboto"/>
              <a:cs typeface="Roboto"/>
              <a:sym typeface="Roboto"/>
            </a:endParaRPr>
          </a:p>
        </p:txBody>
      </p:sp>
      <p:sp>
        <p:nvSpPr>
          <p:cNvPr id="171" name="Google Shape;171;p25"/>
          <p:cNvSpPr txBox="1"/>
          <p:nvPr/>
        </p:nvSpPr>
        <p:spPr>
          <a:xfrm>
            <a:off x="412700" y="32651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f(3)</a:t>
            </a:r>
            <a:endParaRPr sz="1900">
              <a:solidFill>
                <a:srgbClr val="FF0000"/>
              </a:solidFill>
              <a:latin typeface="Roboto"/>
              <a:ea typeface="Roboto"/>
              <a:cs typeface="Roboto"/>
              <a:sym typeface="Roboto"/>
            </a:endParaRPr>
          </a:p>
        </p:txBody>
      </p:sp>
      <p:sp>
        <p:nvSpPr>
          <p:cNvPr id="172" name="Google Shape;172;p25"/>
          <p:cNvSpPr txBox="1"/>
          <p:nvPr/>
        </p:nvSpPr>
        <p:spPr>
          <a:xfrm>
            <a:off x="471900" y="3578925"/>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3</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FF0000"/>
                </a:solidFill>
                <a:latin typeface="Roboto Mono"/>
                <a:ea typeface="Roboto Mono"/>
                <a:cs typeface="Roboto Mono"/>
                <a:sym typeface="Roboto Mono"/>
              </a:rPr>
              <a:t>f(2)</a:t>
            </a:r>
            <a:r>
              <a:rPr lang="en" sz="850">
                <a:solidFill>
                  <a:srgbClr val="37474F"/>
                </a:solidFill>
                <a:latin typeface="Roboto Mono"/>
                <a:ea typeface="Roboto Mono"/>
                <a:cs typeface="Roboto Mono"/>
                <a:sym typeface="Roboto Mono"/>
              </a:rPr>
              <a:t> + f(1);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173" name="Google Shape;173;p25"/>
          <p:cNvSpPr txBox="1"/>
          <p:nvPr/>
        </p:nvSpPr>
        <p:spPr>
          <a:xfrm>
            <a:off x="4625675"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f(2)</a:t>
            </a:r>
            <a:endParaRPr sz="1900">
              <a:solidFill>
                <a:srgbClr val="FF0000"/>
              </a:solidFill>
              <a:latin typeface="Roboto"/>
              <a:ea typeface="Roboto"/>
              <a:cs typeface="Roboto"/>
              <a:sym typeface="Roboto"/>
            </a:endParaRPr>
          </a:p>
        </p:txBody>
      </p:sp>
      <p:sp>
        <p:nvSpPr>
          <p:cNvPr id="174" name="Google Shape;174;p25"/>
          <p:cNvSpPr txBox="1"/>
          <p:nvPr/>
        </p:nvSpPr>
        <p:spPr>
          <a:xfrm>
            <a:off x="4684875" y="2434825"/>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2</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f(0);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175" name="Google Shape;175;p25"/>
          <p:cNvSpPr txBox="1"/>
          <p:nvPr/>
        </p:nvSpPr>
        <p:spPr>
          <a:xfrm>
            <a:off x="4684875" y="3322400"/>
            <a:ext cx="16797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f(1) </a:t>
            </a:r>
            <a:r>
              <a:rPr lang="en" sz="1350">
                <a:latin typeface="Roboto Mono"/>
                <a:ea typeface="Roboto Mono"/>
                <a:cs typeface="Roboto Mono"/>
                <a:sym typeface="Roboto Mono"/>
              </a:rPr>
              <a:t>= 1</a:t>
            </a:r>
            <a:endParaRPr sz="19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a:t>
            </a:r>
            <a:endParaRPr/>
          </a:p>
        </p:txBody>
      </p:sp>
      <p:sp>
        <p:nvSpPr>
          <p:cNvPr id="181" name="Google Shape;181;p26"/>
          <p:cNvSpPr txBox="1"/>
          <p:nvPr>
            <p:ph idx="1" type="body"/>
          </p:nvPr>
        </p:nvSpPr>
        <p:spPr>
          <a:xfrm>
            <a:off x="5829975" y="154325"/>
            <a:ext cx="3117600" cy="1414500"/>
          </a:xfrm>
          <a:prstGeom prst="rect">
            <a:avLst/>
          </a:prstGeom>
          <a:solidFill>
            <a:srgbClr val="213F71"/>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n</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0</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2</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A3A3A3"/>
                </a:solidFill>
                <a:latin typeface="Roboto Mono"/>
                <a:ea typeface="Roboto Mono"/>
                <a:cs typeface="Roboto Mono"/>
                <a:sym typeface="Roboto Mono"/>
              </a:rPr>
              <a:t>}</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3F51B5"/>
              </a:solidFill>
              <a:latin typeface="Roboto Mono"/>
              <a:ea typeface="Roboto Mono"/>
              <a:cs typeface="Roboto Mono"/>
              <a:sym typeface="Roboto Mono"/>
            </a:endParaRPr>
          </a:p>
        </p:txBody>
      </p:sp>
      <p:sp>
        <p:nvSpPr>
          <p:cNvPr id="182" name="Google Shape;182;p26"/>
          <p:cNvSpPr txBox="1"/>
          <p:nvPr>
            <p:ph idx="1" type="body"/>
          </p:nvPr>
        </p:nvSpPr>
        <p:spPr>
          <a:xfrm>
            <a:off x="342550" y="1785875"/>
            <a:ext cx="32319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What happens when we call f(4)?</a:t>
            </a:r>
            <a:endParaRPr b="1" sz="1400"/>
          </a:p>
        </p:txBody>
      </p:sp>
      <p:sp>
        <p:nvSpPr>
          <p:cNvPr id="183" name="Google Shape;183;p26"/>
          <p:cNvSpPr txBox="1"/>
          <p:nvPr/>
        </p:nvSpPr>
        <p:spPr>
          <a:xfrm>
            <a:off x="412700" y="2434825"/>
            <a:ext cx="42627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4</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FF0000"/>
                </a:solidFill>
                <a:latin typeface="Roboto Mono"/>
                <a:ea typeface="Roboto Mono"/>
                <a:cs typeface="Roboto Mono"/>
                <a:sym typeface="Roboto Mono"/>
              </a:rPr>
              <a:t>f(3)</a:t>
            </a:r>
            <a:r>
              <a:rPr lang="en" sz="850">
                <a:solidFill>
                  <a:srgbClr val="37474F"/>
                </a:solidFill>
                <a:latin typeface="Roboto Mono"/>
                <a:ea typeface="Roboto Mono"/>
                <a:cs typeface="Roboto Mono"/>
                <a:sym typeface="Roboto Mono"/>
              </a:rPr>
              <a:t> + f(2);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184" name="Google Shape;184;p26"/>
          <p:cNvSpPr txBox="1"/>
          <p:nvPr/>
        </p:nvSpPr>
        <p:spPr>
          <a:xfrm>
            <a:off x="412700"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f(4)</a:t>
            </a:r>
            <a:endParaRPr sz="1900">
              <a:solidFill>
                <a:srgbClr val="FF0000"/>
              </a:solidFill>
              <a:latin typeface="Roboto"/>
              <a:ea typeface="Roboto"/>
              <a:cs typeface="Roboto"/>
              <a:sym typeface="Roboto"/>
            </a:endParaRPr>
          </a:p>
        </p:txBody>
      </p:sp>
      <p:sp>
        <p:nvSpPr>
          <p:cNvPr id="185" name="Google Shape;185;p26"/>
          <p:cNvSpPr txBox="1"/>
          <p:nvPr/>
        </p:nvSpPr>
        <p:spPr>
          <a:xfrm>
            <a:off x="412700" y="32651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f(3)</a:t>
            </a:r>
            <a:endParaRPr sz="1900">
              <a:solidFill>
                <a:srgbClr val="FF0000"/>
              </a:solidFill>
              <a:latin typeface="Roboto"/>
              <a:ea typeface="Roboto"/>
              <a:cs typeface="Roboto"/>
              <a:sym typeface="Roboto"/>
            </a:endParaRPr>
          </a:p>
        </p:txBody>
      </p:sp>
      <p:sp>
        <p:nvSpPr>
          <p:cNvPr id="186" name="Google Shape;186;p26"/>
          <p:cNvSpPr txBox="1"/>
          <p:nvPr/>
        </p:nvSpPr>
        <p:spPr>
          <a:xfrm>
            <a:off x="471900" y="3578925"/>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3</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FF0000"/>
                </a:solidFill>
                <a:latin typeface="Roboto Mono"/>
                <a:ea typeface="Roboto Mono"/>
                <a:cs typeface="Roboto Mono"/>
                <a:sym typeface="Roboto Mono"/>
              </a:rPr>
              <a:t>f(2)</a:t>
            </a:r>
            <a:r>
              <a:rPr lang="en" sz="850">
                <a:solidFill>
                  <a:srgbClr val="37474F"/>
                </a:solidFill>
                <a:latin typeface="Roboto Mono"/>
                <a:ea typeface="Roboto Mono"/>
                <a:cs typeface="Roboto Mono"/>
                <a:sym typeface="Roboto Mono"/>
              </a:rPr>
              <a:t> + f(1);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187" name="Google Shape;187;p26"/>
          <p:cNvSpPr txBox="1"/>
          <p:nvPr/>
        </p:nvSpPr>
        <p:spPr>
          <a:xfrm>
            <a:off x="4625675"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f(2)</a:t>
            </a:r>
            <a:endParaRPr sz="1900">
              <a:solidFill>
                <a:srgbClr val="FF0000"/>
              </a:solidFill>
              <a:latin typeface="Roboto"/>
              <a:ea typeface="Roboto"/>
              <a:cs typeface="Roboto"/>
              <a:sym typeface="Roboto"/>
            </a:endParaRPr>
          </a:p>
        </p:txBody>
      </p:sp>
      <p:sp>
        <p:nvSpPr>
          <p:cNvPr id="188" name="Google Shape;188;p26"/>
          <p:cNvSpPr txBox="1"/>
          <p:nvPr/>
        </p:nvSpPr>
        <p:spPr>
          <a:xfrm>
            <a:off x="4684875" y="2434825"/>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2</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a:t>
            </a:r>
            <a:r>
              <a:rPr lang="en" sz="850">
                <a:solidFill>
                  <a:srgbClr val="FF0000"/>
                </a:solidFill>
                <a:latin typeface="Roboto Mono"/>
                <a:ea typeface="Roboto Mono"/>
                <a:cs typeface="Roboto Mono"/>
                <a:sym typeface="Roboto Mono"/>
              </a:rPr>
              <a:t>f(0)</a:t>
            </a:r>
            <a:r>
              <a:rPr lang="en" sz="850">
                <a:solidFill>
                  <a:srgbClr val="37474F"/>
                </a:solidFill>
                <a:latin typeface="Roboto Mono"/>
                <a:ea typeface="Roboto Mono"/>
                <a:cs typeface="Roboto Mono"/>
                <a:sym typeface="Roboto Mono"/>
              </a:rPr>
              <a:t>;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189" name="Google Shape;189;p26"/>
          <p:cNvSpPr txBox="1"/>
          <p:nvPr/>
        </p:nvSpPr>
        <p:spPr>
          <a:xfrm>
            <a:off x="4684875" y="3322400"/>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f(0)</a:t>
            </a:r>
            <a:endParaRPr sz="1900">
              <a:solidFill>
                <a:srgbClr val="FF0000"/>
              </a:solidFill>
              <a:latin typeface="Roboto"/>
              <a:ea typeface="Roboto"/>
              <a:cs typeface="Roboto"/>
              <a:sym typeface="Roboto"/>
            </a:endParaRPr>
          </a:p>
        </p:txBody>
      </p:sp>
      <p:sp>
        <p:nvSpPr>
          <p:cNvPr id="190" name="Google Shape;190;p26"/>
          <p:cNvSpPr txBox="1"/>
          <p:nvPr/>
        </p:nvSpPr>
        <p:spPr>
          <a:xfrm>
            <a:off x="4744075" y="3636200"/>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a:t>
            </a:r>
            <a:r>
              <a:rPr b="1" lang="en" sz="850">
                <a:solidFill>
                  <a:srgbClr val="37474F"/>
                </a:solidFill>
                <a:latin typeface="Roboto Mono"/>
                <a:ea typeface="Roboto Mono"/>
                <a:cs typeface="Roboto Mono"/>
                <a:sym typeface="Roboto Mono"/>
              </a:rPr>
              <a:t>n is 0</a:t>
            </a:r>
            <a:endParaRPr b="1"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a:t>
            </a:r>
            <a:r>
              <a:rPr lang="en" sz="850">
                <a:solidFill>
                  <a:srgbClr val="37474F"/>
                </a:solidFill>
                <a:latin typeface="Roboto Mono"/>
                <a:ea typeface="Roboto Mono"/>
                <a:cs typeface="Roboto Mono"/>
                <a:sym typeface="Roboto Mono"/>
              </a:rPr>
              <a:t>n is not 1 </a:t>
            </a:r>
            <a:endParaRPr b="1"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f(1) + f(0); → This line is not reached</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a:t>
            </a:r>
            <a:endParaRPr/>
          </a:p>
        </p:txBody>
      </p:sp>
      <p:sp>
        <p:nvSpPr>
          <p:cNvPr id="196" name="Google Shape;196;p27"/>
          <p:cNvSpPr txBox="1"/>
          <p:nvPr>
            <p:ph idx="1" type="body"/>
          </p:nvPr>
        </p:nvSpPr>
        <p:spPr>
          <a:xfrm>
            <a:off x="5829975" y="154325"/>
            <a:ext cx="3117600" cy="1414500"/>
          </a:xfrm>
          <a:prstGeom prst="rect">
            <a:avLst/>
          </a:prstGeom>
          <a:solidFill>
            <a:srgbClr val="213F71"/>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n</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0</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2</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A3A3A3"/>
                </a:solidFill>
                <a:latin typeface="Roboto Mono"/>
                <a:ea typeface="Roboto Mono"/>
                <a:cs typeface="Roboto Mono"/>
                <a:sym typeface="Roboto Mono"/>
              </a:rPr>
              <a:t>}</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3F51B5"/>
              </a:solidFill>
              <a:latin typeface="Roboto Mono"/>
              <a:ea typeface="Roboto Mono"/>
              <a:cs typeface="Roboto Mono"/>
              <a:sym typeface="Roboto Mono"/>
            </a:endParaRPr>
          </a:p>
        </p:txBody>
      </p:sp>
      <p:sp>
        <p:nvSpPr>
          <p:cNvPr id="197" name="Google Shape;197;p27"/>
          <p:cNvSpPr txBox="1"/>
          <p:nvPr>
            <p:ph idx="1" type="body"/>
          </p:nvPr>
        </p:nvSpPr>
        <p:spPr>
          <a:xfrm>
            <a:off x="342550" y="1785875"/>
            <a:ext cx="32319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What happens when we call f(4)?</a:t>
            </a:r>
            <a:endParaRPr b="1" sz="1400"/>
          </a:p>
        </p:txBody>
      </p:sp>
      <p:sp>
        <p:nvSpPr>
          <p:cNvPr id="198" name="Google Shape;198;p27"/>
          <p:cNvSpPr txBox="1"/>
          <p:nvPr/>
        </p:nvSpPr>
        <p:spPr>
          <a:xfrm>
            <a:off x="412700" y="2434825"/>
            <a:ext cx="42627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4</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FF0000"/>
                </a:solidFill>
                <a:latin typeface="Roboto Mono"/>
                <a:ea typeface="Roboto Mono"/>
                <a:cs typeface="Roboto Mono"/>
                <a:sym typeface="Roboto Mono"/>
              </a:rPr>
              <a:t>f(3)</a:t>
            </a:r>
            <a:r>
              <a:rPr lang="en" sz="850">
                <a:solidFill>
                  <a:srgbClr val="37474F"/>
                </a:solidFill>
                <a:latin typeface="Roboto Mono"/>
                <a:ea typeface="Roboto Mono"/>
                <a:cs typeface="Roboto Mono"/>
                <a:sym typeface="Roboto Mono"/>
              </a:rPr>
              <a:t> + f(2);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199" name="Google Shape;199;p27"/>
          <p:cNvSpPr txBox="1"/>
          <p:nvPr/>
        </p:nvSpPr>
        <p:spPr>
          <a:xfrm>
            <a:off x="412700"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f(4)</a:t>
            </a:r>
            <a:endParaRPr sz="1900">
              <a:solidFill>
                <a:srgbClr val="FF0000"/>
              </a:solidFill>
              <a:latin typeface="Roboto"/>
              <a:ea typeface="Roboto"/>
              <a:cs typeface="Roboto"/>
              <a:sym typeface="Roboto"/>
            </a:endParaRPr>
          </a:p>
        </p:txBody>
      </p:sp>
      <p:sp>
        <p:nvSpPr>
          <p:cNvPr id="200" name="Google Shape;200;p27"/>
          <p:cNvSpPr txBox="1"/>
          <p:nvPr/>
        </p:nvSpPr>
        <p:spPr>
          <a:xfrm>
            <a:off x="412700" y="32651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f(3)</a:t>
            </a:r>
            <a:endParaRPr sz="1900">
              <a:solidFill>
                <a:srgbClr val="FF0000"/>
              </a:solidFill>
              <a:latin typeface="Roboto"/>
              <a:ea typeface="Roboto"/>
              <a:cs typeface="Roboto"/>
              <a:sym typeface="Roboto"/>
            </a:endParaRPr>
          </a:p>
        </p:txBody>
      </p:sp>
      <p:sp>
        <p:nvSpPr>
          <p:cNvPr id="201" name="Google Shape;201;p27"/>
          <p:cNvSpPr txBox="1"/>
          <p:nvPr/>
        </p:nvSpPr>
        <p:spPr>
          <a:xfrm>
            <a:off x="471900" y="3578925"/>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3</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FF0000"/>
                </a:solidFill>
                <a:latin typeface="Roboto Mono"/>
                <a:ea typeface="Roboto Mono"/>
                <a:cs typeface="Roboto Mono"/>
                <a:sym typeface="Roboto Mono"/>
              </a:rPr>
              <a:t>f(2)</a:t>
            </a:r>
            <a:r>
              <a:rPr lang="en" sz="850">
                <a:solidFill>
                  <a:srgbClr val="37474F"/>
                </a:solidFill>
                <a:latin typeface="Roboto Mono"/>
                <a:ea typeface="Roboto Mono"/>
                <a:cs typeface="Roboto Mono"/>
                <a:sym typeface="Roboto Mono"/>
              </a:rPr>
              <a:t> + f(1);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202" name="Google Shape;202;p27"/>
          <p:cNvSpPr txBox="1"/>
          <p:nvPr/>
        </p:nvSpPr>
        <p:spPr>
          <a:xfrm>
            <a:off x="4625675"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f(2)</a:t>
            </a:r>
            <a:endParaRPr sz="1900">
              <a:solidFill>
                <a:srgbClr val="FF0000"/>
              </a:solidFill>
              <a:latin typeface="Roboto"/>
              <a:ea typeface="Roboto"/>
              <a:cs typeface="Roboto"/>
              <a:sym typeface="Roboto"/>
            </a:endParaRPr>
          </a:p>
        </p:txBody>
      </p:sp>
      <p:sp>
        <p:nvSpPr>
          <p:cNvPr id="203" name="Google Shape;203;p27"/>
          <p:cNvSpPr txBox="1"/>
          <p:nvPr/>
        </p:nvSpPr>
        <p:spPr>
          <a:xfrm>
            <a:off x="4684875" y="2434825"/>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2</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FF0000"/>
                </a:solidFill>
                <a:latin typeface="Roboto Mono"/>
                <a:ea typeface="Roboto Mono"/>
                <a:cs typeface="Roboto Mono"/>
                <a:sym typeface="Roboto Mono"/>
              </a:rPr>
              <a:t>1 + 1</a:t>
            </a:r>
            <a:r>
              <a:rPr lang="en" sz="850">
                <a:solidFill>
                  <a:srgbClr val="37474F"/>
                </a:solidFill>
                <a:latin typeface="Roboto Mono"/>
                <a:ea typeface="Roboto Mono"/>
                <a:cs typeface="Roboto Mono"/>
                <a:sym typeface="Roboto Mono"/>
              </a:rPr>
              <a:t>;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204" name="Google Shape;204;p27"/>
          <p:cNvSpPr txBox="1"/>
          <p:nvPr/>
        </p:nvSpPr>
        <p:spPr>
          <a:xfrm>
            <a:off x="4684875" y="3322400"/>
            <a:ext cx="16797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f(0) </a:t>
            </a:r>
            <a:r>
              <a:rPr lang="en" sz="1350">
                <a:latin typeface="Roboto Mono"/>
                <a:ea typeface="Roboto Mono"/>
                <a:cs typeface="Roboto Mono"/>
                <a:sym typeface="Roboto Mono"/>
              </a:rPr>
              <a:t>= 1</a:t>
            </a:r>
            <a:endParaRPr sz="19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a:t>
            </a:r>
            <a:endParaRPr/>
          </a:p>
        </p:txBody>
      </p:sp>
      <p:sp>
        <p:nvSpPr>
          <p:cNvPr id="210" name="Google Shape;210;p28"/>
          <p:cNvSpPr txBox="1"/>
          <p:nvPr>
            <p:ph idx="1" type="body"/>
          </p:nvPr>
        </p:nvSpPr>
        <p:spPr>
          <a:xfrm>
            <a:off x="5829975" y="154325"/>
            <a:ext cx="3117600" cy="1414500"/>
          </a:xfrm>
          <a:prstGeom prst="rect">
            <a:avLst/>
          </a:prstGeom>
          <a:solidFill>
            <a:srgbClr val="213F71"/>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n</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0</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2</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A3A3A3"/>
                </a:solidFill>
                <a:latin typeface="Roboto Mono"/>
                <a:ea typeface="Roboto Mono"/>
                <a:cs typeface="Roboto Mono"/>
                <a:sym typeface="Roboto Mono"/>
              </a:rPr>
              <a:t>}</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3F51B5"/>
              </a:solidFill>
              <a:latin typeface="Roboto Mono"/>
              <a:ea typeface="Roboto Mono"/>
              <a:cs typeface="Roboto Mono"/>
              <a:sym typeface="Roboto Mono"/>
            </a:endParaRPr>
          </a:p>
        </p:txBody>
      </p:sp>
      <p:sp>
        <p:nvSpPr>
          <p:cNvPr id="211" name="Google Shape;211;p28"/>
          <p:cNvSpPr txBox="1"/>
          <p:nvPr>
            <p:ph idx="1" type="body"/>
          </p:nvPr>
        </p:nvSpPr>
        <p:spPr>
          <a:xfrm>
            <a:off x="342550" y="1785875"/>
            <a:ext cx="32319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What happens when we call f(4)?</a:t>
            </a:r>
            <a:endParaRPr b="1" sz="1400"/>
          </a:p>
        </p:txBody>
      </p:sp>
      <p:sp>
        <p:nvSpPr>
          <p:cNvPr id="212" name="Google Shape;212;p28"/>
          <p:cNvSpPr txBox="1"/>
          <p:nvPr/>
        </p:nvSpPr>
        <p:spPr>
          <a:xfrm>
            <a:off x="412700" y="2434825"/>
            <a:ext cx="42627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4</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FF0000"/>
                </a:solidFill>
                <a:latin typeface="Roboto Mono"/>
                <a:ea typeface="Roboto Mono"/>
                <a:cs typeface="Roboto Mono"/>
                <a:sym typeface="Roboto Mono"/>
              </a:rPr>
              <a:t>f(3)</a:t>
            </a:r>
            <a:r>
              <a:rPr lang="en" sz="850">
                <a:solidFill>
                  <a:srgbClr val="37474F"/>
                </a:solidFill>
                <a:latin typeface="Roboto Mono"/>
                <a:ea typeface="Roboto Mono"/>
                <a:cs typeface="Roboto Mono"/>
                <a:sym typeface="Roboto Mono"/>
              </a:rPr>
              <a:t> + f(2);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213" name="Google Shape;213;p28"/>
          <p:cNvSpPr txBox="1"/>
          <p:nvPr/>
        </p:nvSpPr>
        <p:spPr>
          <a:xfrm>
            <a:off x="412700"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f(4)</a:t>
            </a:r>
            <a:endParaRPr sz="1900">
              <a:solidFill>
                <a:srgbClr val="FF0000"/>
              </a:solidFill>
              <a:latin typeface="Roboto"/>
              <a:ea typeface="Roboto"/>
              <a:cs typeface="Roboto"/>
              <a:sym typeface="Roboto"/>
            </a:endParaRPr>
          </a:p>
        </p:txBody>
      </p:sp>
      <p:sp>
        <p:nvSpPr>
          <p:cNvPr id="214" name="Google Shape;214;p28"/>
          <p:cNvSpPr txBox="1"/>
          <p:nvPr/>
        </p:nvSpPr>
        <p:spPr>
          <a:xfrm>
            <a:off x="412700" y="32651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f(3)</a:t>
            </a:r>
            <a:endParaRPr sz="1900">
              <a:solidFill>
                <a:srgbClr val="FF0000"/>
              </a:solidFill>
              <a:latin typeface="Roboto"/>
              <a:ea typeface="Roboto"/>
              <a:cs typeface="Roboto"/>
              <a:sym typeface="Roboto"/>
            </a:endParaRPr>
          </a:p>
        </p:txBody>
      </p:sp>
      <p:sp>
        <p:nvSpPr>
          <p:cNvPr id="215" name="Google Shape;215;p28"/>
          <p:cNvSpPr txBox="1"/>
          <p:nvPr/>
        </p:nvSpPr>
        <p:spPr>
          <a:xfrm>
            <a:off x="471900" y="3578925"/>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3</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latin typeface="Roboto Mono"/>
                <a:ea typeface="Roboto Mono"/>
                <a:cs typeface="Roboto Mono"/>
                <a:sym typeface="Roboto Mono"/>
              </a:rPr>
              <a:t>2</a:t>
            </a:r>
            <a:r>
              <a:rPr lang="en" sz="850">
                <a:solidFill>
                  <a:srgbClr val="37474F"/>
                </a:solidFill>
                <a:latin typeface="Roboto Mono"/>
                <a:ea typeface="Roboto Mono"/>
                <a:cs typeface="Roboto Mono"/>
                <a:sym typeface="Roboto Mono"/>
              </a:rPr>
              <a:t> + f(1);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216" name="Google Shape;216;p28"/>
          <p:cNvSpPr txBox="1"/>
          <p:nvPr/>
        </p:nvSpPr>
        <p:spPr>
          <a:xfrm>
            <a:off x="4625675" y="2121025"/>
            <a:ext cx="17610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f(2) </a:t>
            </a:r>
            <a:r>
              <a:rPr lang="en" sz="1350">
                <a:latin typeface="Roboto Mono"/>
                <a:ea typeface="Roboto Mono"/>
                <a:cs typeface="Roboto Mono"/>
                <a:sym typeface="Roboto Mono"/>
              </a:rPr>
              <a:t>= 2</a:t>
            </a:r>
            <a:endParaRPr sz="19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a:t>
            </a:r>
            <a:endParaRPr/>
          </a:p>
        </p:txBody>
      </p:sp>
      <p:sp>
        <p:nvSpPr>
          <p:cNvPr id="222" name="Google Shape;222;p29"/>
          <p:cNvSpPr txBox="1"/>
          <p:nvPr>
            <p:ph idx="1" type="body"/>
          </p:nvPr>
        </p:nvSpPr>
        <p:spPr>
          <a:xfrm>
            <a:off x="5829975" y="154325"/>
            <a:ext cx="3117600" cy="1414500"/>
          </a:xfrm>
          <a:prstGeom prst="rect">
            <a:avLst/>
          </a:prstGeom>
          <a:solidFill>
            <a:srgbClr val="213F71"/>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n</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0</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2</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A3A3A3"/>
                </a:solidFill>
                <a:latin typeface="Roboto Mono"/>
                <a:ea typeface="Roboto Mono"/>
                <a:cs typeface="Roboto Mono"/>
                <a:sym typeface="Roboto Mono"/>
              </a:rPr>
              <a:t>}</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3F51B5"/>
              </a:solidFill>
              <a:latin typeface="Roboto Mono"/>
              <a:ea typeface="Roboto Mono"/>
              <a:cs typeface="Roboto Mono"/>
              <a:sym typeface="Roboto Mono"/>
            </a:endParaRPr>
          </a:p>
        </p:txBody>
      </p:sp>
      <p:sp>
        <p:nvSpPr>
          <p:cNvPr id="223" name="Google Shape;223;p29"/>
          <p:cNvSpPr txBox="1"/>
          <p:nvPr>
            <p:ph idx="1" type="body"/>
          </p:nvPr>
        </p:nvSpPr>
        <p:spPr>
          <a:xfrm>
            <a:off x="342550" y="1785875"/>
            <a:ext cx="32319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What happens when we call f(4)?</a:t>
            </a:r>
            <a:endParaRPr b="1" sz="1400"/>
          </a:p>
        </p:txBody>
      </p:sp>
      <p:sp>
        <p:nvSpPr>
          <p:cNvPr id="224" name="Google Shape;224;p29"/>
          <p:cNvSpPr txBox="1"/>
          <p:nvPr/>
        </p:nvSpPr>
        <p:spPr>
          <a:xfrm>
            <a:off x="412700" y="2434825"/>
            <a:ext cx="42627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4</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FF0000"/>
                </a:solidFill>
                <a:latin typeface="Roboto Mono"/>
                <a:ea typeface="Roboto Mono"/>
                <a:cs typeface="Roboto Mono"/>
                <a:sym typeface="Roboto Mono"/>
              </a:rPr>
              <a:t>f(3)</a:t>
            </a:r>
            <a:r>
              <a:rPr lang="en" sz="850">
                <a:solidFill>
                  <a:srgbClr val="37474F"/>
                </a:solidFill>
                <a:latin typeface="Roboto Mono"/>
                <a:ea typeface="Roboto Mono"/>
                <a:cs typeface="Roboto Mono"/>
                <a:sym typeface="Roboto Mono"/>
              </a:rPr>
              <a:t> + f(2);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225" name="Google Shape;225;p29"/>
          <p:cNvSpPr txBox="1"/>
          <p:nvPr/>
        </p:nvSpPr>
        <p:spPr>
          <a:xfrm>
            <a:off x="412700"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f(4)</a:t>
            </a:r>
            <a:endParaRPr sz="1900">
              <a:solidFill>
                <a:srgbClr val="FF0000"/>
              </a:solidFill>
              <a:latin typeface="Roboto"/>
              <a:ea typeface="Roboto"/>
              <a:cs typeface="Roboto"/>
              <a:sym typeface="Roboto"/>
            </a:endParaRPr>
          </a:p>
        </p:txBody>
      </p:sp>
      <p:sp>
        <p:nvSpPr>
          <p:cNvPr id="226" name="Google Shape;226;p29"/>
          <p:cNvSpPr txBox="1"/>
          <p:nvPr/>
        </p:nvSpPr>
        <p:spPr>
          <a:xfrm>
            <a:off x="412700" y="32651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f(3)</a:t>
            </a:r>
            <a:endParaRPr sz="1900">
              <a:solidFill>
                <a:srgbClr val="FF0000"/>
              </a:solidFill>
              <a:latin typeface="Roboto"/>
              <a:ea typeface="Roboto"/>
              <a:cs typeface="Roboto"/>
              <a:sym typeface="Roboto"/>
            </a:endParaRPr>
          </a:p>
        </p:txBody>
      </p:sp>
      <p:sp>
        <p:nvSpPr>
          <p:cNvPr id="227" name="Google Shape;227;p29"/>
          <p:cNvSpPr txBox="1"/>
          <p:nvPr/>
        </p:nvSpPr>
        <p:spPr>
          <a:xfrm>
            <a:off x="471900" y="3578925"/>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3</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latin typeface="Roboto Mono"/>
                <a:ea typeface="Roboto Mono"/>
                <a:cs typeface="Roboto Mono"/>
                <a:sym typeface="Roboto Mono"/>
              </a:rPr>
              <a:t>2</a:t>
            </a:r>
            <a:r>
              <a:rPr lang="en" sz="850">
                <a:solidFill>
                  <a:srgbClr val="37474F"/>
                </a:solidFill>
                <a:latin typeface="Roboto Mono"/>
                <a:ea typeface="Roboto Mono"/>
                <a:cs typeface="Roboto Mono"/>
                <a:sym typeface="Roboto Mono"/>
              </a:rPr>
              <a:t> + </a:t>
            </a:r>
            <a:r>
              <a:rPr lang="en" sz="850">
                <a:solidFill>
                  <a:srgbClr val="FF0000"/>
                </a:solidFill>
                <a:latin typeface="Roboto Mono"/>
                <a:ea typeface="Roboto Mono"/>
                <a:cs typeface="Roboto Mono"/>
                <a:sym typeface="Roboto Mono"/>
              </a:rPr>
              <a:t>f(1)</a:t>
            </a:r>
            <a:r>
              <a:rPr lang="en" sz="850">
                <a:solidFill>
                  <a:srgbClr val="37474F"/>
                </a:solidFill>
                <a:latin typeface="Roboto Mono"/>
                <a:ea typeface="Roboto Mono"/>
                <a:cs typeface="Roboto Mono"/>
                <a:sym typeface="Roboto Mono"/>
              </a:rPr>
              <a:t>;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228" name="Google Shape;228;p29"/>
          <p:cNvSpPr txBox="1"/>
          <p:nvPr/>
        </p:nvSpPr>
        <p:spPr>
          <a:xfrm>
            <a:off x="4625675"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f(1)</a:t>
            </a:r>
            <a:endParaRPr sz="1900">
              <a:solidFill>
                <a:srgbClr val="FF0000"/>
              </a:solidFill>
              <a:latin typeface="Roboto"/>
              <a:ea typeface="Roboto"/>
              <a:cs typeface="Roboto"/>
              <a:sym typeface="Roboto"/>
            </a:endParaRPr>
          </a:p>
        </p:txBody>
      </p:sp>
      <p:sp>
        <p:nvSpPr>
          <p:cNvPr id="229" name="Google Shape;229;p29"/>
          <p:cNvSpPr txBox="1"/>
          <p:nvPr/>
        </p:nvSpPr>
        <p:spPr>
          <a:xfrm>
            <a:off x="4684875" y="2434825"/>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a:t>
            </a:r>
            <a:r>
              <a:rPr b="1" lang="en" sz="850">
                <a:solidFill>
                  <a:srgbClr val="37474F"/>
                </a:solidFill>
                <a:latin typeface="Roboto Mono"/>
                <a:ea typeface="Roboto Mono"/>
                <a:cs typeface="Roboto Mono"/>
                <a:sym typeface="Roboto Mono"/>
              </a:rPr>
              <a:t>n is 1</a:t>
            </a:r>
            <a:endParaRPr b="1"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f(1) + f(0); → This line is not reached</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F51B5"/>
              </a:solidFill>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nvSpPr>
        <p:spPr>
          <a:xfrm>
            <a:off x="4625998" y="2121025"/>
            <a:ext cx="16797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f(1) </a:t>
            </a:r>
            <a:r>
              <a:rPr lang="en" sz="1350">
                <a:latin typeface="Roboto Mono"/>
                <a:ea typeface="Roboto Mono"/>
                <a:cs typeface="Roboto Mono"/>
                <a:sym typeface="Roboto Mono"/>
              </a:rPr>
              <a:t>= 1</a:t>
            </a:r>
            <a:endParaRPr sz="1900">
              <a:latin typeface="Roboto"/>
              <a:ea typeface="Roboto"/>
              <a:cs typeface="Roboto"/>
              <a:sym typeface="Roboto"/>
            </a:endParaRPr>
          </a:p>
        </p:txBody>
      </p:sp>
      <p:sp>
        <p:nvSpPr>
          <p:cNvPr id="235" name="Google Shape;235;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a:t>
            </a:r>
            <a:endParaRPr/>
          </a:p>
        </p:txBody>
      </p:sp>
      <p:sp>
        <p:nvSpPr>
          <p:cNvPr id="236" name="Google Shape;236;p30"/>
          <p:cNvSpPr txBox="1"/>
          <p:nvPr>
            <p:ph idx="1" type="body"/>
          </p:nvPr>
        </p:nvSpPr>
        <p:spPr>
          <a:xfrm>
            <a:off x="5829975" y="154325"/>
            <a:ext cx="3117600" cy="1414500"/>
          </a:xfrm>
          <a:prstGeom prst="rect">
            <a:avLst/>
          </a:prstGeom>
          <a:solidFill>
            <a:srgbClr val="213F71"/>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n</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0</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2</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A3A3A3"/>
                </a:solidFill>
                <a:latin typeface="Roboto Mono"/>
                <a:ea typeface="Roboto Mono"/>
                <a:cs typeface="Roboto Mono"/>
                <a:sym typeface="Roboto Mono"/>
              </a:rPr>
              <a:t>}</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3F51B5"/>
              </a:solidFill>
              <a:latin typeface="Roboto Mono"/>
              <a:ea typeface="Roboto Mono"/>
              <a:cs typeface="Roboto Mono"/>
              <a:sym typeface="Roboto Mono"/>
            </a:endParaRPr>
          </a:p>
        </p:txBody>
      </p:sp>
      <p:sp>
        <p:nvSpPr>
          <p:cNvPr id="237" name="Google Shape;237;p30"/>
          <p:cNvSpPr txBox="1"/>
          <p:nvPr>
            <p:ph idx="1" type="body"/>
          </p:nvPr>
        </p:nvSpPr>
        <p:spPr>
          <a:xfrm>
            <a:off x="342550" y="1785875"/>
            <a:ext cx="32319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What happens when we call f(4)?</a:t>
            </a:r>
            <a:endParaRPr b="1" sz="1400"/>
          </a:p>
        </p:txBody>
      </p:sp>
      <p:sp>
        <p:nvSpPr>
          <p:cNvPr id="238" name="Google Shape;238;p30"/>
          <p:cNvSpPr txBox="1"/>
          <p:nvPr/>
        </p:nvSpPr>
        <p:spPr>
          <a:xfrm>
            <a:off x="412700" y="2434825"/>
            <a:ext cx="42627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4</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FF0000"/>
                </a:solidFill>
                <a:latin typeface="Roboto Mono"/>
                <a:ea typeface="Roboto Mono"/>
                <a:cs typeface="Roboto Mono"/>
                <a:sym typeface="Roboto Mono"/>
              </a:rPr>
              <a:t>f(3)</a:t>
            </a:r>
            <a:r>
              <a:rPr lang="en" sz="850">
                <a:solidFill>
                  <a:srgbClr val="37474F"/>
                </a:solidFill>
                <a:latin typeface="Roboto Mono"/>
                <a:ea typeface="Roboto Mono"/>
                <a:cs typeface="Roboto Mono"/>
                <a:sym typeface="Roboto Mono"/>
              </a:rPr>
              <a:t> + f(2);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239" name="Google Shape;239;p30"/>
          <p:cNvSpPr txBox="1"/>
          <p:nvPr/>
        </p:nvSpPr>
        <p:spPr>
          <a:xfrm>
            <a:off x="412700"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f(4)</a:t>
            </a:r>
            <a:endParaRPr sz="1900">
              <a:solidFill>
                <a:srgbClr val="FF0000"/>
              </a:solidFill>
              <a:latin typeface="Roboto"/>
              <a:ea typeface="Roboto"/>
              <a:cs typeface="Roboto"/>
              <a:sym typeface="Roboto"/>
            </a:endParaRPr>
          </a:p>
        </p:txBody>
      </p:sp>
      <p:sp>
        <p:nvSpPr>
          <p:cNvPr id="240" name="Google Shape;240;p30"/>
          <p:cNvSpPr txBox="1"/>
          <p:nvPr/>
        </p:nvSpPr>
        <p:spPr>
          <a:xfrm>
            <a:off x="412700" y="32651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f(3)</a:t>
            </a:r>
            <a:endParaRPr sz="1900">
              <a:solidFill>
                <a:srgbClr val="FF0000"/>
              </a:solidFill>
              <a:latin typeface="Roboto"/>
              <a:ea typeface="Roboto"/>
              <a:cs typeface="Roboto"/>
              <a:sym typeface="Roboto"/>
            </a:endParaRPr>
          </a:p>
        </p:txBody>
      </p:sp>
      <p:sp>
        <p:nvSpPr>
          <p:cNvPr id="241" name="Google Shape;241;p30"/>
          <p:cNvSpPr txBox="1"/>
          <p:nvPr/>
        </p:nvSpPr>
        <p:spPr>
          <a:xfrm>
            <a:off x="471900" y="3578925"/>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3</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FF0000"/>
                </a:solidFill>
                <a:latin typeface="Roboto Mono"/>
                <a:ea typeface="Roboto Mono"/>
                <a:cs typeface="Roboto Mono"/>
                <a:sym typeface="Roboto Mono"/>
              </a:rPr>
              <a:t>2 + 1</a:t>
            </a:r>
            <a:r>
              <a:rPr lang="en" sz="850">
                <a:solidFill>
                  <a:srgbClr val="37474F"/>
                </a:solidFill>
                <a:latin typeface="Roboto Mono"/>
                <a:ea typeface="Roboto Mono"/>
                <a:cs typeface="Roboto Mono"/>
                <a:sym typeface="Roboto Mono"/>
              </a:rPr>
              <a:t>;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242" name="Google Shape;242;p30"/>
          <p:cNvSpPr txBox="1"/>
          <p:nvPr/>
        </p:nvSpPr>
        <p:spPr>
          <a:xfrm>
            <a:off x="4625675"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f(1)</a:t>
            </a:r>
            <a:endParaRPr sz="1900">
              <a:solidFill>
                <a:srgbClr val="FF00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a:t>
            </a:r>
            <a:endParaRPr/>
          </a:p>
        </p:txBody>
      </p:sp>
      <p:sp>
        <p:nvSpPr>
          <p:cNvPr id="248" name="Google Shape;248;p31"/>
          <p:cNvSpPr txBox="1"/>
          <p:nvPr>
            <p:ph idx="1" type="body"/>
          </p:nvPr>
        </p:nvSpPr>
        <p:spPr>
          <a:xfrm>
            <a:off x="5829975" y="154325"/>
            <a:ext cx="3117600" cy="1414500"/>
          </a:xfrm>
          <a:prstGeom prst="rect">
            <a:avLst/>
          </a:prstGeom>
          <a:solidFill>
            <a:srgbClr val="213F71"/>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n</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0</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2</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A3A3A3"/>
                </a:solidFill>
                <a:latin typeface="Roboto Mono"/>
                <a:ea typeface="Roboto Mono"/>
                <a:cs typeface="Roboto Mono"/>
                <a:sym typeface="Roboto Mono"/>
              </a:rPr>
              <a:t>}</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3F51B5"/>
              </a:solidFill>
              <a:latin typeface="Roboto Mono"/>
              <a:ea typeface="Roboto Mono"/>
              <a:cs typeface="Roboto Mono"/>
              <a:sym typeface="Roboto Mono"/>
            </a:endParaRPr>
          </a:p>
        </p:txBody>
      </p:sp>
      <p:sp>
        <p:nvSpPr>
          <p:cNvPr id="249" name="Google Shape;249;p31"/>
          <p:cNvSpPr txBox="1"/>
          <p:nvPr>
            <p:ph idx="1" type="body"/>
          </p:nvPr>
        </p:nvSpPr>
        <p:spPr>
          <a:xfrm>
            <a:off x="342550" y="1785875"/>
            <a:ext cx="32319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What happens when we call f(4)?</a:t>
            </a:r>
            <a:endParaRPr b="1" sz="1400"/>
          </a:p>
        </p:txBody>
      </p:sp>
      <p:sp>
        <p:nvSpPr>
          <p:cNvPr id="250" name="Google Shape;250;p31"/>
          <p:cNvSpPr txBox="1"/>
          <p:nvPr/>
        </p:nvSpPr>
        <p:spPr>
          <a:xfrm>
            <a:off x="412700" y="2434825"/>
            <a:ext cx="42627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4</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latin typeface="Roboto Mono"/>
                <a:ea typeface="Roboto Mono"/>
                <a:cs typeface="Roboto Mono"/>
                <a:sym typeface="Roboto Mono"/>
              </a:rPr>
              <a:t>3</a:t>
            </a:r>
            <a:r>
              <a:rPr lang="en" sz="850">
                <a:solidFill>
                  <a:srgbClr val="37474F"/>
                </a:solidFill>
                <a:latin typeface="Roboto Mono"/>
                <a:ea typeface="Roboto Mono"/>
                <a:cs typeface="Roboto Mono"/>
                <a:sym typeface="Roboto Mono"/>
              </a:rPr>
              <a:t> + f(2);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251" name="Google Shape;251;p31"/>
          <p:cNvSpPr txBox="1"/>
          <p:nvPr/>
        </p:nvSpPr>
        <p:spPr>
          <a:xfrm>
            <a:off x="412700"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f(4)</a:t>
            </a:r>
            <a:endParaRPr sz="1900">
              <a:solidFill>
                <a:srgbClr val="FF0000"/>
              </a:solidFill>
              <a:latin typeface="Roboto"/>
              <a:ea typeface="Roboto"/>
              <a:cs typeface="Roboto"/>
              <a:sym typeface="Roboto"/>
            </a:endParaRPr>
          </a:p>
        </p:txBody>
      </p:sp>
      <p:sp>
        <p:nvSpPr>
          <p:cNvPr id="252" name="Google Shape;252;p31"/>
          <p:cNvSpPr txBox="1"/>
          <p:nvPr/>
        </p:nvSpPr>
        <p:spPr>
          <a:xfrm>
            <a:off x="412700" y="3265125"/>
            <a:ext cx="15930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f(3) </a:t>
            </a:r>
            <a:r>
              <a:rPr lang="en" sz="1350">
                <a:latin typeface="Roboto Mono"/>
                <a:ea typeface="Roboto Mono"/>
                <a:cs typeface="Roboto Mono"/>
                <a:sym typeface="Roboto Mono"/>
              </a:rPr>
              <a:t>= 3</a:t>
            </a:r>
            <a:endParaRPr sz="19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4" name="Google Shape;74;p14"/>
          <p:cNvSpPr txBox="1"/>
          <p:nvPr>
            <p:ph idx="1" type="body"/>
          </p:nvPr>
        </p:nvSpPr>
        <p:spPr>
          <a:xfrm>
            <a:off x="460950" y="1845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Questions regarding previous content</a:t>
            </a:r>
            <a:endParaRPr/>
          </a:p>
          <a:p>
            <a:pPr indent="-342900" lvl="0" marL="457200" rtl="0" algn="l">
              <a:spcBef>
                <a:spcPts val="0"/>
              </a:spcBef>
              <a:spcAft>
                <a:spcPts val="0"/>
              </a:spcAft>
              <a:buSzPts val="1800"/>
              <a:buChar char="●"/>
            </a:pPr>
            <a:r>
              <a:rPr lang="en"/>
              <a:t>Introduction to Recursion</a:t>
            </a:r>
            <a:endParaRPr/>
          </a:p>
          <a:p>
            <a:pPr indent="-317500" lvl="1" marL="914400" rtl="0" algn="l">
              <a:spcBef>
                <a:spcPts val="0"/>
              </a:spcBef>
              <a:spcAft>
                <a:spcPts val="0"/>
              </a:spcAft>
              <a:buSzPts val="1400"/>
              <a:buChar char="○"/>
            </a:pPr>
            <a:r>
              <a:rPr lang="en"/>
              <a:t>What is recursion?</a:t>
            </a:r>
            <a:endParaRPr/>
          </a:p>
          <a:p>
            <a:pPr indent="-317500" lvl="1" marL="914400" rtl="0" algn="l">
              <a:spcBef>
                <a:spcPts val="0"/>
              </a:spcBef>
              <a:spcAft>
                <a:spcPts val="0"/>
              </a:spcAft>
              <a:buSzPts val="1400"/>
              <a:buChar char="○"/>
            </a:pPr>
            <a:r>
              <a:rPr lang="en"/>
              <a:t>Base Case + Recurrence</a:t>
            </a:r>
            <a:endParaRPr/>
          </a:p>
          <a:p>
            <a:pPr indent="-317500" lvl="1" marL="914400" rtl="0" algn="l">
              <a:spcBef>
                <a:spcPts val="0"/>
              </a:spcBef>
              <a:spcAft>
                <a:spcPts val="0"/>
              </a:spcAft>
              <a:buSzPts val="1400"/>
              <a:buChar char="○"/>
            </a:pPr>
            <a:r>
              <a:rPr lang="en"/>
              <a:t>Simulation</a:t>
            </a:r>
            <a:endParaRPr/>
          </a:p>
          <a:p>
            <a:pPr indent="-342900" lvl="0" marL="457200" rtl="0" algn="l">
              <a:spcBef>
                <a:spcPts val="0"/>
              </a:spcBef>
              <a:spcAft>
                <a:spcPts val="0"/>
              </a:spcAft>
              <a:buSzPts val="1800"/>
              <a:buChar char="●"/>
            </a:pPr>
            <a:r>
              <a:rPr lang="en"/>
              <a:t>Recursion Problem</a:t>
            </a:r>
            <a:endParaRPr/>
          </a:p>
          <a:p>
            <a:pPr indent="-342900" lvl="0" marL="457200" rtl="0" algn="l">
              <a:spcBef>
                <a:spcPts val="0"/>
              </a:spcBef>
              <a:spcAft>
                <a:spcPts val="0"/>
              </a:spcAft>
              <a:buSzPts val="1800"/>
              <a:buChar char="●"/>
            </a:pPr>
            <a:r>
              <a:rPr lang="en"/>
              <a:t>Backtracking</a:t>
            </a:r>
            <a:endParaRPr/>
          </a:p>
          <a:p>
            <a:pPr indent="-342900" lvl="0" marL="457200" rtl="0" algn="l">
              <a:spcBef>
                <a:spcPts val="0"/>
              </a:spcBef>
              <a:spcAft>
                <a:spcPts val="0"/>
              </a:spcAft>
              <a:buSzPts val="1800"/>
              <a:buChar char="●"/>
            </a:pPr>
            <a:r>
              <a:rPr lang="en"/>
              <a:t>Final Notes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a:t>
            </a:r>
            <a:endParaRPr/>
          </a:p>
        </p:txBody>
      </p:sp>
      <p:sp>
        <p:nvSpPr>
          <p:cNvPr id="258" name="Google Shape;258;p32"/>
          <p:cNvSpPr txBox="1"/>
          <p:nvPr>
            <p:ph idx="1" type="body"/>
          </p:nvPr>
        </p:nvSpPr>
        <p:spPr>
          <a:xfrm>
            <a:off x="5829975" y="154325"/>
            <a:ext cx="3117600" cy="1414500"/>
          </a:xfrm>
          <a:prstGeom prst="rect">
            <a:avLst/>
          </a:prstGeom>
          <a:solidFill>
            <a:srgbClr val="213F71"/>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n</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0</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2</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A3A3A3"/>
                </a:solidFill>
                <a:latin typeface="Roboto Mono"/>
                <a:ea typeface="Roboto Mono"/>
                <a:cs typeface="Roboto Mono"/>
                <a:sym typeface="Roboto Mono"/>
              </a:rPr>
              <a:t>}</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3F51B5"/>
              </a:solidFill>
              <a:latin typeface="Roboto Mono"/>
              <a:ea typeface="Roboto Mono"/>
              <a:cs typeface="Roboto Mono"/>
              <a:sym typeface="Roboto Mono"/>
            </a:endParaRPr>
          </a:p>
        </p:txBody>
      </p:sp>
      <p:sp>
        <p:nvSpPr>
          <p:cNvPr id="259" name="Google Shape;259;p32"/>
          <p:cNvSpPr txBox="1"/>
          <p:nvPr>
            <p:ph idx="1" type="body"/>
          </p:nvPr>
        </p:nvSpPr>
        <p:spPr>
          <a:xfrm>
            <a:off x="342550" y="1785875"/>
            <a:ext cx="32319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What happens when we call f(4)?</a:t>
            </a:r>
            <a:endParaRPr b="1" sz="1400"/>
          </a:p>
        </p:txBody>
      </p:sp>
      <p:sp>
        <p:nvSpPr>
          <p:cNvPr id="260" name="Google Shape;260;p32"/>
          <p:cNvSpPr txBox="1"/>
          <p:nvPr/>
        </p:nvSpPr>
        <p:spPr>
          <a:xfrm>
            <a:off x="412700" y="2434825"/>
            <a:ext cx="42627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4</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latin typeface="Roboto Mono"/>
                <a:ea typeface="Roboto Mono"/>
                <a:cs typeface="Roboto Mono"/>
                <a:sym typeface="Roboto Mono"/>
              </a:rPr>
              <a:t>3</a:t>
            </a:r>
            <a:r>
              <a:rPr lang="en" sz="850">
                <a:solidFill>
                  <a:srgbClr val="37474F"/>
                </a:solidFill>
                <a:latin typeface="Roboto Mono"/>
                <a:ea typeface="Roboto Mono"/>
                <a:cs typeface="Roboto Mono"/>
                <a:sym typeface="Roboto Mono"/>
              </a:rPr>
              <a:t> + </a:t>
            </a:r>
            <a:r>
              <a:rPr lang="en" sz="850">
                <a:solidFill>
                  <a:srgbClr val="FF0000"/>
                </a:solidFill>
                <a:latin typeface="Roboto Mono"/>
                <a:ea typeface="Roboto Mono"/>
                <a:cs typeface="Roboto Mono"/>
                <a:sym typeface="Roboto Mono"/>
              </a:rPr>
              <a:t>f(2)</a:t>
            </a:r>
            <a:r>
              <a:rPr lang="en" sz="850">
                <a:solidFill>
                  <a:srgbClr val="37474F"/>
                </a:solidFill>
                <a:latin typeface="Roboto Mono"/>
                <a:ea typeface="Roboto Mono"/>
                <a:cs typeface="Roboto Mono"/>
                <a:sym typeface="Roboto Mono"/>
              </a:rPr>
              <a:t>;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261" name="Google Shape;261;p32"/>
          <p:cNvSpPr txBox="1"/>
          <p:nvPr/>
        </p:nvSpPr>
        <p:spPr>
          <a:xfrm>
            <a:off x="412700"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f(4)</a:t>
            </a:r>
            <a:endParaRPr sz="1900">
              <a:solidFill>
                <a:srgbClr val="FF0000"/>
              </a:solidFill>
              <a:latin typeface="Roboto"/>
              <a:ea typeface="Roboto"/>
              <a:cs typeface="Roboto"/>
              <a:sym typeface="Roboto"/>
            </a:endParaRPr>
          </a:p>
        </p:txBody>
      </p:sp>
      <p:sp>
        <p:nvSpPr>
          <p:cNvPr id="262" name="Google Shape;262;p32"/>
          <p:cNvSpPr txBox="1"/>
          <p:nvPr/>
        </p:nvSpPr>
        <p:spPr>
          <a:xfrm>
            <a:off x="412700" y="3297750"/>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f(2)</a:t>
            </a:r>
            <a:endParaRPr sz="1900">
              <a:solidFill>
                <a:srgbClr val="FF0000"/>
              </a:solidFill>
              <a:latin typeface="Roboto"/>
              <a:ea typeface="Roboto"/>
              <a:cs typeface="Roboto"/>
              <a:sym typeface="Roboto"/>
            </a:endParaRPr>
          </a:p>
        </p:txBody>
      </p:sp>
      <p:sp>
        <p:nvSpPr>
          <p:cNvPr id="263" name="Google Shape;263;p32"/>
          <p:cNvSpPr txBox="1"/>
          <p:nvPr/>
        </p:nvSpPr>
        <p:spPr>
          <a:xfrm>
            <a:off x="471900" y="3611550"/>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2</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f(1) + f(0);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a:t>
            </a:r>
            <a:endParaRPr/>
          </a:p>
        </p:txBody>
      </p:sp>
      <p:sp>
        <p:nvSpPr>
          <p:cNvPr id="269" name="Google Shape;269;p33"/>
          <p:cNvSpPr txBox="1"/>
          <p:nvPr>
            <p:ph idx="1" type="body"/>
          </p:nvPr>
        </p:nvSpPr>
        <p:spPr>
          <a:xfrm>
            <a:off x="5829975" y="154325"/>
            <a:ext cx="3117600" cy="1414500"/>
          </a:xfrm>
          <a:prstGeom prst="rect">
            <a:avLst/>
          </a:prstGeom>
          <a:solidFill>
            <a:srgbClr val="213F71"/>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n</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0</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2</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A3A3A3"/>
                </a:solidFill>
                <a:latin typeface="Roboto Mono"/>
                <a:ea typeface="Roboto Mono"/>
                <a:cs typeface="Roboto Mono"/>
                <a:sym typeface="Roboto Mono"/>
              </a:rPr>
              <a:t>}</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3F51B5"/>
              </a:solidFill>
              <a:latin typeface="Roboto Mono"/>
              <a:ea typeface="Roboto Mono"/>
              <a:cs typeface="Roboto Mono"/>
              <a:sym typeface="Roboto Mono"/>
            </a:endParaRPr>
          </a:p>
        </p:txBody>
      </p:sp>
      <p:sp>
        <p:nvSpPr>
          <p:cNvPr id="270" name="Google Shape;270;p33"/>
          <p:cNvSpPr txBox="1"/>
          <p:nvPr>
            <p:ph idx="1" type="body"/>
          </p:nvPr>
        </p:nvSpPr>
        <p:spPr>
          <a:xfrm>
            <a:off x="342550" y="1785875"/>
            <a:ext cx="32319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What happens when we call f(4)?</a:t>
            </a:r>
            <a:endParaRPr b="1" sz="1400"/>
          </a:p>
        </p:txBody>
      </p:sp>
      <p:sp>
        <p:nvSpPr>
          <p:cNvPr id="271" name="Google Shape;271;p33"/>
          <p:cNvSpPr txBox="1"/>
          <p:nvPr/>
        </p:nvSpPr>
        <p:spPr>
          <a:xfrm>
            <a:off x="412700" y="2434825"/>
            <a:ext cx="42627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4</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latin typeface="Roboto Mono"/>
                <a:ea typeface="Roboto Mono"/>
                <a:cs typeface="Roboto Mono"/>
                <a:sym typeface="Roboto Mono"/>
              </a:rPr>
              <a:t>3</a:t>
            </a:r>
            <a:r>
              <a:rPr lang="en" sz="850">
                <a:solidFill>
                  <a:srgbClr val="37474F"/>
                </a:solidFill>
                <a:latin typeface="Roboto Mono"/>
                <a:ea typeface="Roboto Mono"/>
                <a:cs typeface="Roboto Mono"/>
                <a:sym typeface="Roboto Mono"/>
              </a:rPr>
              <a:t> + </a:t>
            </a:r>
            <a:r>
              <a:rPr lang="en" sz="850">
                <a:solidFill>
                  <a:srgbClr val="FF0000"/>
                </a:solidFill>
                <a:latin typeface="Roboto Mono"/>
                <a:ea typeface="Roboto Mono"/>
                <a:cs typeface="Roboto Mono"/>
                <a:sym typeface="Roboto Mono"/>
              </a:rPr>
              <a:t>f(2)</a:t>
            </a:r>
            <a:r>
              <a:rPr lang="en" sz="850">
                <a:solidFill>
                  <a:srgbClr val="37474F"/>
                </a:solidFill>
                <a:latin typeface="Roboto Mono"/>
                <a:ea typeface="Roboto Mono"/>
                <a:cs typeface="Roboto Mono"/>
                <a:sym typeface="Roboto Mono"/>
              </a:rPr>
              <a:t>;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272" name="Google Shape;272;p33"/>
          <p:cNvSpPr txBox="1"/>
          <p:nvPr/>
        </p:nvSpPr>
        <p:spPr>
          <a:xfrm>
            <a:off x="412700"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f(4)</a:t>
            </a:r>
            <a:endParaRPr sz="1900">
              <a:solidFill>
                <a:srgbClr val="FF0000"/>
              </a:solidFill>
              <a:latin typeface="Roboto"/>
              <a:ea typeface="Roboto"/>
              <a:cs typeface="Roboto"/>
              <a:sym typeface="Roboto"/>
            </a:endParaRPr>
          </a:p>
        </p:txBody>
      </p:sp>
      <p:sp>
        <p:nvSpPr>
          <p:cNvPr id="273" name="Google Shape;273;p33"/>
          <p:cNvSpPr txBox="1"/>
          <p:nvPr/>
        </p:nvSpPr>
        <p:spPr>
          <a:xfrm>
            <a:off x="412700" y="3297750"/>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f(2)</a:t>
            </a:r>
            <a:endParaRPr sz="1900">
              <a:solidFill>
                <a:srgbClr val="FF0000"/>
              </a:solidFill>
              <a:latin typeface="Roboto"/>
              <a:ea typeface="Roboto"/>
              <a:cs typeface="Roboto"/>
              <a:sym typeface="Roboto"/>
            </a:endParaRPr>
          </a:p>
        </p:txBody>
      </p:sp>
      <p:sp>
        <p:nvSpPr>
          <p:cNvPr id="274" name="Google Shape;274;p33"/>
          <p:cNvSpPr txBox="1"/>
          <p:nvPr/>
        </p:nvSpPr>
        <p:spPr>
          <a:xfrm>
            <a:off x="471900" y="3611550"/>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2</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FF0000"/>
                </a:solidFill>
                <a:latin typeface="Roboto Mono"/>
                <a:ea typeface="Roboto Mono"/>
                <a:cs typeface="Roboto Mono"/>
                <a:sym typeface="Roboto Mono"/>
              </a:rPr>
              <a:t>f(1)</a:t>
            </a:r>
            <a:r>
              <a:rPr lang="en" sz="850">
                <a:solidFill>
                  <a:srgbClr val="37474F"/>
                </a:solidFill>
                <a:latin typeface="Roboto Mono"/>
                <a:ea typeface="Roboto Mono"/>
                <a:cs typeface="Roboto Mono"/>
                <a:sym typeface="Roboto Mono"/>
              </a:rPr>
              <a:t> + f(0);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275" name="Google Shape;275;p33"/>
          <p:cNvSpPr txBox="1"/>
          <p:nvPr/>
        </p:nvSpPr>
        <p:spPr>
          <a:xfrm>
            <a:off x="4625675"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f(1)</a:t>
            </a:r>
            <a:endParaRPr sz="1900">
              <a:solidFill>
                <a:srgbClr val="FF0000"/>
              </a:solidFill>
              <a:latin typeface="Roboto"/>
              <a:ea typeface="Roboto"/>
              <a:cs typeface="Roboto"/>
              <a:sym typeface="Roboto"/>
            </a:endParaRPr>
          </a:p>
        </p:txBody>
      </p:sp>
      <p:sp>
        <p:nvSpPr>
          <p:cNvPr id="276" name="Google Shape;276;p33"/>
          <p:cNvSpPr txBox="1"/>
          <p:nvPr/>
        </p:nvSpPr>
        <p:spPr>
          <a:xfrm>
            <a:off x="4684875" y="2434825"/>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a:t>
            </a:r>
            <a:r>
              <a:rPr b="1" lang="en" sz="850">
                <a:solidFill>
                  <a:srgbClr val="37474F"/>
                </a:solidFill>
                <a:latin typeface="Roboto Mono"/>
                <a:ea typeface="Roboto Mono"/>
                <a:cs typeface="Roboto Mono"/>
                <a:sym typeface="Roboto Mono"/>
              </a:rPr>
              <a:t>n is 1</a:t>
            </a:r>
            <a:endParaRPr b="1"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f(1) + f(0); → This line is not reached</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F51B5"/>
              </a:solidFill>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4"/>
          <p:cNvSpPr txBox="1"/>
          <p:nvPr/>
        </p:nvSpPr>
        <p:spPr>
          <a:xfrm>
            <a:off x="4625998" y="2121025"/>
            <a:ext cx="16797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f(1) </a:t>
            </a:r>
            <a:r>
              <a:rPr lang="en" sz="1350">
                <a:latin typeface="Roboto Mono"/>
                <a:ea typeface="Roboto Mono"/>
                <a:cs typeface="Roboto Mono"/>
                <a:sym typeface="Roboto Mono"/>
              </a:rPr>
              <a:t>= 1</a:t>
            </a:r>
            <a:endParaRPr sz="1900">
              <a:latin typeface="Roboto"/>
              <a:ea typeface="Roboto"/>
              <a:cs typeface="Roboto"/>
              <a:sym typeface="Roboto"/>
            </a:endParaRPr>
          </a:p>
        </p:txBody>
      </p:sp>
      <p:sp>
        <p:nvSpPr>
          <p:cNvPr id="282" name="Google Shape;282;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a:t>
            </a:r>
            <a:endParaRPr/>
          </a:p>
        </p:txBody>
      </p:sp>
      <p:sp>
        <p:nvSpPr>
          <p:cNvPr id="283" name="Google Shape;283;p34"/>
          <p:cNvSpPr txBox="1"/>
          <p:nvPr>
            <p:ph idx="1" type="body"/>
          </p:nvPr>
        </p:nvSpPr>
        <p:spPr>
          <a:xfrm>
            <a:off x="5829975" y="154325"/>
            <a:ext cx="3117600" cy="1414500"/>
          </a:xfrm>
          <a:prstGeom prst="rect">
            <a:avLst/>
          </a:prstGeom>
          <a:solidFill>
            <a:srgbClr val="213F71"/>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n</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0</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2</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A3A3A3"/>
                </a:solidFill>
                <a:latin typeface="Roboto Mono"/>
                <a:ea typeface="Roboto Mono"/>
                <a:cs typeface="Roboto Mono"/>
                <a:sym typeface="Roboto Mono"/>
              </a:rPr>
              <a:t>}</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3F51B5"/>
              </a:solidFill>
              <a:latin typeface="Roboto Mono"/>
              <a:ea typeface="Roboto Mono"/>
              <a:cs typeface="Roboto Mono"/>
              <a:sym typeface="Roboto Mono"/>
            </a:endParaRPr>
          </a:p>
        </p:txBody>
      </p:sp>
      <p:sp>
        <p:nvSpPr>
          <p:cNvPr id="284" name="Google Shape;284;p34"/>
          <p:cNvSpPr txBox="1"/>
          <p:nvPr>
            <p:ph idx="1" type="body"/>
          </p:nvPr>
        </p:nvSpPr>
        <p:spPr>
          <a:xfrm>
            <a:off x="342550" y="1785875"/>
            <a:ext cx="32319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What happens when we call f(4)?</a:t>
            </a:r>
            <a:endParaRPr b="1" sz="1400"/>
          </a:p>
        </p:txBody>
      </p:sp>
      <p:sp>
        <p:nvSpPr>
          <p:cNvPr id="285" name="Google Shape;285;p34"/>
          <p:cNvSpPr txBox="1"/>
          <p:nvPr/>
        </p:nvSpPr>
        <p:spPr>
          <a:xfrm>
            <a:off x="412700" y="2434825"/>
            <a:ext cx="42627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4</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latin typeface="Roboto Mono"/>
                <a:ea typeface="Roboto Mono"/>
                <a:cs typeface="Roboto Mono"/>
                <a:sym typeface="Roboto Mono"/>
              </a:rPr>
              <a:t>3</a:t>
            </a:r>
            <a:r>
              <a:rPr lang="en" sz="850">
                <a:solidFill>
                  <a:srgbClr val="37474F"/>
                </a:solidFill>
                <a:latin typeface="Roboto Mono"/>
                <a:ea typeface="Roboto Mono"/>
                <a:cs typeface="Roboto Mono"/>
                <a:sym typeface="Roboto Mono"/>
              </a:rPr>
              <a:t> + </a:t>
            </a:r>
            <a:r>
              <a:rPr lang="en" sz="850">
                <a:solidFill>
                  <a:srgbClr val="FF0000"/>
                </a:solidFill>
                <a:latin typeface="Roboto Mono"/>
                <a:ea typeface="Roboto Mono"/>
                <a:cs typeface="Roboto Mono"/>
                <a:sym typeface="Roboto Mono"/>
              </a:rPr>
              <a:t>f(2)</a:t>
            </a:r>
            <a:r>
              <a:rPr lang="en" sz="850">
                <a:solidFill>
                  <a:srgbClr val="37474F"/>
                </a:solidFill>
                <a:latin typeface="Roboto Mono"/>
                <a:ea typeface="Roboto Mono"/>
                <a:cs typeface="Roboto Mono"/>
                <a:sym typeface="Roboto Mono"/>
              </a:rPr>
              <a:t>;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286" name="Google Shape;286;p34"/>
          <p:cNvSpPr txBox="1"/>
          <p:nvPr/>
        </p:nvSpPr>
        <p:spPr>
          <a:xfrm>
            <a:off x="412700"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f(4)</a:t>
            </a:r>
            <a:endParaRPr sz="1900">
              <a:solidFill>
                <a:srgbClr val="FF0000"/>
              </a:solidFill>
              <a:latin typeface="Roboto"/>
              <a:ea typeface="Roboto"/>
              <a:cs typeface="Roboto"/>
              <a:sym typeface="Roboto"/>
            </a:endParaRPr>
          </a:p>
        </p:txBody>
      </p:sp>
      <p:sp>
        <p:nvSpPr>
          <p:cNvPr id="287" name="Google Shape;287;p34"/>
          <p:cNvSpPr txBox="1"/>
          <p:nvPr/>
        </p:nvSpPr>
        <p:spPr>
          <a:xfrm>
            <a:off x="412700" y="3297750"/>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f(2)</a:t>
            </a:r>
            <a:endParaRPr sz="1900">
              <a:solidFill>
                <a:srgbClr val="FF0000"/>
              </a:solidFill>
              <a:latin typeface="Roboto"/>
              <a:ea typeface="Roboto"/>
              <a:cs typeface="Roboto"/>
              <a:sym typeface="Roboto"/>
            </a:endParaRPr>
          </a:p>
        </p:txBody>
      </p:sp>
      <p:sp>
        <p:nvSpPr>
          <p:cNvPr id="288" name="Google Shape;288;p34"/>
          <p:cNvSpPr txBox="1"/>
          <p:nvPr/>
        </p:nvSpPr>
        <p:spPr>
          <a:xfrm>
            <a:off x="471900" y="3611550"/>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2</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f(0);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a:t>
            </a:r>
            <a:endParaRPr/>
          </a:p>
        </p:txBody>
      </p:sp>
      <p:sp>
        <p:nvSpPr>
          <p:cNvPr id="294" name="Google Shape;294;p35"/>
          <p:cNvSpPr txBox="1"/>
          <p:nvPr>
            <p:ph idx="1" type="body"/>
          </p:nvPr>
        </p:nvSpPr>
        <p:spPr>
          <a:xfrm>
            <a:off x="5829975" y="154325"/>
            <a:ext cx="3117600" cy="1414500"/>
          </a:xfrm>
          <a:prstGeom prst="rect">
            <a:avLst/>
          </a:prstGeom>
          <a:solidFill>
            <a:srgbClr val="213F71"/>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n</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0</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2</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A3A3A3"/>
                </a:solidFill>
                <a:latin typeface="Roboto Mono"/>
                <a:ea typeface="Roboto Mono"/>
                <a:cs typeface="Roboto Mono"/>
                <a:sym typeface="Roboto Mono"/>
              </a:rPr>
              <a:t>}</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3F51B5"/>
              </a:solidFill>
              <a:latin typeface="Roboto Mono"/>
              <a:ea typeface="Roboto Mono"/>
              <a:cs typeface="Roboto Mono"/>
              <a:sym typeface="Roboto Mono"/>
            </a:endParaRPr>
          </a:p>
        </p:txBody>
      </p:sp>
      <p:sp>
        <p:nvSpPr>
          <p:cNvPr id="295" name="Google Shape;295;p35"/>
          <p:cNvSpPr txBox="1"/>
          <p:nvPr>
            <p:ph idx="1" type="body"/>
          </p:nvPr>
        </p:nvSpPr>
        <p:spPr>
          <a:xfrm>
            <a:off x="342550" y="1785875"/>
            <a:ext cx="32319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What happens when we call f(4)?</a:t>
            </a:r>
            <a:endParaRPr b="1" sz="1400"/>
          </a:p>
        </p:txBody>
      </p:sp>
      <p:sp>
        <p:nvSpPr>
          <p:cNvPr id="296" name="Google Shape;296;p35"/>
          <p:cNvSpPr txBox="1"/>
          <p:nvPr/>
        </p:nvSpPr>
        <p:spPr>
          <a:xfrm>
            <a:off x="412700" y="2434825"/>
            <a:ext cx="42627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4</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latin typeface="Roboto Mono"/>
                <a:ea typeface="Roboto Mono"/>
                <a:cs typeface="Roboto Mono"/>
                <a:sym typeface="Roboto Mono"/>
              </a:rPr>
              <a:t>3</a:t>
            </a:r>
            <a:r>
              <a:rPr lang="en" sz="850">
                <a:solidFill>
                  <a:srgbClr val="37474F"/>
                </a:solidFill>
                <a:latin typeface="Roboto Mono"/>
                <a:ea typeface="Roboto Mono"/>
                <a:cs typeface="Roboto Mono"/>
                <a:sym typeface="Roboto Mono"/>
              </a:rPr>
              <a:t> + </a:t>
            </a:r>
            <a:r>
              <a:rPr lang="en" sz="850">
                <a:solidFill>
                  <a:srgbClr val="FF0000"/>
                </a:solidFill>
                <a:latin typeface="Roboto Mono"/>
                <a:ea typeface="Roboto Mono"/>
                <a:cs typeface="Roboto Mono"/>
                <a:sym typeface="Roboto Mono"/>
              </a:rPr>
              <a:t>f(2)</a:t>
            </a:r>
            <a:r>
              <a:rPr lang="en" sz="850">
                <a:solidFill>
                  <a:srgbClr val="37474F"/>
                </a:solidFill>
                <a:latin typeface="Roboto Mono"/>
                <a:ea typeface="Roboto Mono"/>
                <a:cs typeface="Roboto Mono"/>
                <a:sym typeface="Roboto Mono"/>
              </a:rPr>
              <a:t>;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297" name="Google Shape;297;p35"/>
          <p:cNvSpPr txBox="1"/>
          <p:nvPr/>
        </p:nvSpPr>
        <p:spPr>
          <a:xfrm>
            <a:off x="412700"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f(4)</a:t>
            </a:r>
            <a:endParaRPr sz="1900">
              <a:solidFill>
                <a:srgbClr val="FF0000"/>
              </a:solidFill>
              <a:latin typeface="Roboto"/>
              <a:ea typeface="Roboto"/>
              <a:cs typeface="Roboto"/>
              <a:sym typeface="Roboto"/>
            </a:endParaRPr>
          </a:p>
        </p:txBody>
      </p:sp>
      <p:sp>
        <p:nvSpPr>
          <p:cNvPr id="298" name="Google Shape;298;p35"/>
          <p:cNvSpPr txBox="1"/>
          <p:nvPr/>
        </p:nvSpPr>
        <p:spPr>
          <a:xfrm>
            <a:off x="412700" y="3297750"/>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f(2)</a:t>
            </a:r>
            <a:endParaRPr sz="1900">
              <a:solidFill>
                <a:srgbClr val="FF0000"/>
              </a:solidFill>
              <a:latin typeface="Roboto"/>
              <a:ea typeface="Roboto"/>
              <a:cs typeface="Roboto"/>
              <a:sym typeface="Roboto"/>
            </a:endParaRPr>
          </a:p>
        </p:txBody>
      </p:sp>
      <p:sp>
        <p:nvSpPr>
          <p:cNvPr id="299" name="Google Shape;299;p35"/>
          <p:cNvSpPr txBox="1"/>
          <p:nvPr/>
        </p:nvSpPr>
        <p:spPr>
          <a:xfrm>
            <a:off x="471900" y="3611550"/>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2</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a:t>
            </a:r>
            <a:r>
              <a:rPr lang="en" sz="850">
                <a:solidFill>
                  <a:srgbClr val="FF0000"/>
                </a:solidFill>
                <a:latin typeface="Roboto Mono"/>
                <a:ea typeface="Roboto Mono"/>
                <a:cs typeface="Roboto Mono"/>
                <a:sym typeface="Roboto Mono"/>
              </a:rPr>
              <a:t>f(0)</a:t>
            </a:r>
            <a:r>
              <a:rPr lang="en" sz="850">
                <a:solidFill>
                  <a:srgbClr val="37474F"/>
                </a:solidFill>
                <a:latin typeface="Roboto Mono"/>
                <a:ea typeface="Roboto Mono"/>
                <a:cs typeface="Roboto Mono"/>
                <a:sym typeface="Roboto Mono"/>
              </a:rPr>
              <a:t>;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300" name="Google Shape;300;p35"/>
          <p:cNvSpPr txBox="1"/>
          <p:nvPr/>
        </p:nvSpPr>
        <p:spPr>
          <a:xfrm>
            <a:off x="4625675"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f(0)</a:t>
            </a:r>
            <a:endParaRPr sz="1900">
              <a:solidFill>
                <a:srgbClr val="FF0000"/>
              </a:solidFill>
              <a:latin typeface="Roboto"/>
              <a:ea typeface="Roboto"/>
              <a:cs typeface="Roboto"/>
              <a:sym typeface="Roboto"/>
            </a:endParaRPr>
          </a:p>
        </p:txBody>
      </p:sp>
      <p:sp>
        <p:nvSpPr>
          <p:cNvPr id="301" name="Google Shape;301;p35"/>
          <p:cNvSpPr txBox="1"/>
          <p:nvPr/>
        </p:nvSpPr>
        <p:spPr>
          <a:xfrm>
            <a:off x="4684875" y="2434825"/>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a:t>
            </a:r>
            <a:r>
              <a:rPr b="1" lang="en" sz="850">
                <a:solidFill>
                  <a:srgbClr val="37474F"/>
                </a:solidFill>
                <a:latin typeface="Roboto Mono"/>
                <a:ea typeface="Roboto Mono"/>
                <a:cs typeface="Roboto Mono"/>
                <a:sym typeface="Roboto Mono"/>
              </a:rPr>
              <a:t>n is 0</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a:t>
            </a:r>
            <a:r>
              <a:rPr lang="en" sz="850">
                <a:solidFill>
                  <a:srgbClr val="37474F"/>
                </a:solidFill>
                <a:latin typeface="Roboto Mono"/>
                <a:ea typeface="Roboto Mono"/>
                <a:cs typeface="Roboto Mono"/>
                <a:sym typeface="Roboto Mono"/>
              </a:rPr>
              <a:t>n is not 1 </a:t>
            </a:r>
            <a:endParaRPr b="1"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f(1) + f(0); → This line is not reached</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F51B5"/>
              </a:solidFill>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a:t>
            </a:r>
            <a:endParaRPr/>
          </a:p>
        </p:txBody>
      </p:sp>
      <p:sp>
        <p:nvSpPr>
          <p:cNvPr id="307" name="Google Shape;307;p36"/>
          <p:cNvSpPr txBox="1"/>
          <p:nvPr>
            <p:ph idx="1" type="body"/>
          </p:nvPr>
        </p:nvSpPr>
        <p:spPr>
          <a:xfrm>
            <a:off x="5829975" y="154325"/>
            <a:ext cx="3117600" cy="1414500"/>
          </a:xfrm>
          <a:prstGeom prst="rect">
            <a:avLst/>
          </a:prstGeom>
          <a:solidFill>
            <a:srgbClr val="213F71"/>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n</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0</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2</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A3A3A3"/>
                </a:solidFill>
                <a:latin typeface="Roboto Mono"/>
                <a:ea typeface="Roboto Mono"/>
                <a:cs typeface="Roboto Mono"/>
                <a:sym typeface="Roboto Mono"/>
              </a:rPr>
              <a:t>}</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3F51B5"/>
              </a:solidFill>
              <a:latin typeface="Roboto Mono"/>
              <a:ea typeface="Roboto Mono"/>
              <a:cs typeface="Roboto Mono"/>
              <a:sym typeface="Roboto Mono"/>
            </a:endParaRPr>
          </a:p>
        </p:txBody>
      </p:sp>
      <p:sp>
        <p:nvSpPr>
          <p:cNvPr id="308" name="Google Shape;308;p36"/>
          <p:cNvSpPr txBox="1"/>
          <p:nvPr>
            <p:ph idx="1" type="body"/>
          </p:nvPr>
        </p:nvSpPr>
        <p:spPr>
          <a:xfrm>
            <a:off x="342550" y="1785875"/>
            <a:ext cx="32319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What happens when we call f(4)?</a:t>
            </a:r>
            <a:endParaRPr b="1" sz="1400"/>
          </a:p>
        </p:txBody>
      </p:sp>
      <p:sp>
        <p:nvSpPr>
          <p:cNvPr id="309" name="Google Shape;309;p36"/>
          <p:cNvSpPr txBox="1"/>
          <p:nvPr/>
        </p:nvSpPr>
        <p:spPr>
          <a:xfrm>
            <a:off x="412700" y="2434825"/>
            <a:ext cx="42627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4</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latin typeface="Roboto Mono"/>
                <a:ea typeface="Roboto Mono"/>
                <a:cs typeface="Roboto Mono"/>
                <a:sym typeface="Roboto Mono"/>
              </a:rPr>
              <a:t>3</a:t>
            </a:r>
            <a:r>
              <a:rPr lang="en" sz="850">
                <a:solidFill>
                  <a:srgbClr val="37474F"/>
                </a:solidFill>
                <a:latin typeface="Roboto Mono"/>
                <a:ea typeface="Roboto Mono"/>
                <a:cs typeface="Roboto Mono"/>
                <a:sym typeface="Roboto Mono"/>
              </a:rPr>
              <a:t> + </a:t>
            </a:r>
            <a:r>
              <a:rPr lang="en" sz="850">
                <a:solidFill>
                  <a:srgbClr val="FF0000"/>
                </a:solidFill>
                <a:latin typeface="Roboto Mono"/>
                <a:ea typeface="Roboto Mono"/>
                <a:cs typeface="Roboto Mono"/>
                <a:sym typeface="Roboto Mono"/>
              </a:rPr>
              <a:t>f(2)</a:t>
            </a:r>
            <a:r>
              <a:rPr lang="en" sz="850">
                <a:solidFill>
                  <a:srgbClr val="37474F"/>
                </a:solidFill>
                <a:latin typeface="Roboto Mono"/>
                <a:ea typeface="Roboto Mono"/>
                <a:cs typeface="Roboto Mono"/>
                <a:sym typeface="Roboto Mono"/>
              </a:rPr>
              <a:t>;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310" name="Google Shape;310;p36"/>
          <p:cNvSpPr txBox="1"/>
          <p:nvPr/>
        </p:nvSpPr>
        <p:spPr>
          <a:xfrm>
            <a:off x="412700"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f(4)</a:t>
            </a:r>
            <a:endParaRPr sz="1900">
              <a:solidFill>
                <a:srgbClr val="FF0000"/>
              </a:solidFill>
              <a:latin typeface="Roboto"/>
              <a:ea typeface="Roboto"/>
              <a:cs typeface="Roboto"/>
              <a:sym typeface="Roboto"/>
            </a:endParaRPr>
          </a:p>
        </p:txBody>
      </p:sp>
      <p:sp>
        <p:nvSpPr>
          <p:cNvPr id="311" name="Google Shape;311;p36"/>
          <p:cNvSpPr txBox="1"/>
          <p:nvPr/>
        </p:nvSpPr>
        <p:spPr>
          <a:xfrm>
            <a:off x="412700" y="3297750"/>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f(2)</a:t>
            </a:r>
            <a:endParaRPr sz="1900">
              <a:solidFill>
                <a:srgbClr val="FF0000"/>
              </a:solidFill>
              <a:latin typeface="Roboto"/>
              <a:ea typeface="Roboto"/>
              <a:cs typeface="Roboto"/>
              <a:sym typeface="Roboto"/>
            </a:endParaRPr>
          </a:p>
        </p:txBody>
      </p:sp>
      <p:sp>
        <p:nvSpPr>
          <p:cNvPr id="312" name="Google Shape;312;p36"/>
          <p:cNvSpPr txBox="1"/>
          <p:nvPr/>
        </p:nvSpPr>
        <p:spPr>
          <a:xfrm>
            <a:off x="471900" y="3611550"/>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2</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FF0000"/>
                </a:solidFill>
                <a:latin typeface="Roboto Mono"/>
                <a:ea typeface="Roboto Mono"/>
                <a:cs typeface="Roboto Mono"/>
                <a:sym typeface="Roboto Mono"/>
              </a:rPr>
              <a:t>1 + 1</a:t>
            </a:r>
            <a:r>
              <a:rPr lang="en" sz="850">
                <a:solidFill>
                  <a:srgbClr val="37474F"/>
                </a:solidFill>
                <a:latin typeface="Roboto Mono"/>
                <a:ea typeface="Roboto Mono"/>
                <a:cs typeface="Roboto Mono"/>
                <a:sym typeface="Roboto Mono"/>
              </a:rPr>
              <a:t>;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313" name="Google Shape;313;p36"/>
          <p:cNvSpPr txBox="1"/>
          <p:nvPr/>
        </p:nvSpPr>
        <p:spPr>
          <a:xfrm>
            <a:off x="4625675" y="2121025"/>
            <a:ext cx="17169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f(0) </a:t>
            </a:r>
            <a:r>
              <a:rPr lang="en" sz="1350">
                <a:latin typeface="Roboto Mono"/>
                <a:ea typeface="Roboto Mono"/>
                <a:cs typeface="Roboto Mono"/>
                <a:sym typeface="Roboto Mono"/>
              </a:rPr>
              <a:t>= 1</a:t>
            </a:r>
            <a:endParaRPr sz="19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a:t>
            </a:r>
            <a:endParaRPr/>
          </a:p>
        </p:txBody>
      </p:sp>
      <p:sp>
        <p:nvSpPr>
          <p:cNvPr id="319" name="Google Shape;319;p37"/>
          <p:cNvSpPr txBox="1"/>
          <p:nvPr>
            <p:ph idx="1" type="body"/>
          </p:nvPr>
        </p:nvSpPr>
        <p:spPr>
          <a:xfrm>
            <a:off x="5829975" y="154325"/>
            <a:ext cx="3117600" cy="1414500"/>
          </a:xfrm>
          <a:prstGeom prst="rect">
            <a:avLst/>
          </a:prstGeom>
          <a:solidFill>
            <a:srgbClr val="213F71"/>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n</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0</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2</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A3A3A3"/>
                </a:solidFill>
                <a:latin typeface="Roboto Mono"/>
                <a:ea typeface="Roboto Mono"/>
                <a:cs typeface="Roboto Mono"/>
                <a:sym typeface="Roboto Mono"/>
              </a:rPr>
              <a:t>}</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3F51B5"/>
              </a:solidFill>
              <a:latin typeface="Roboto Mono"/>
              <a:ea typeface="Roboto Mono"/>
              <a:cs typeface="Roboto Mono"/>
              <a:sym typeface="Roboto Mono"/>
            </a:endParaRPr>
          </a:p>
        </p:txBody>
      </p:sp>
      <p:sp>
        <p:nvSpPr>
          <p:cNvPr id="320" name="Google Shape;320;p37"/>
          <p:cNvSpPr txBox="1"/>
          <p:nvPr>
            <p:ph idx="1" type="body"/>
          </p:nvPr>
        </p:nvSpPr>
        <p:spPr>
          <a:xfrm>
            <a:off x="342550" y="1785875"/>
            <a:ext cx="32319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What happens when we call f(4)?</a:t>
            </a:r>
            <a:endParaRPr b="1" sz="1400"/>
          </a:p>
        </p:txBody>
      </p:sp>
      <p:sp>
        <p:nvSpPr>
          <p:cNvPr id="321" name="Google Shape;321;p37"/>
          <p:cNvSpPr txBox="1"/>
          <p:nvPr/>
        </p:nvSpPr>
        <p:spPr>
          <a:xfrm>
            <a:off x="412700" y="2434825"/>
            <a:ext cx="42627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4</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FF0000"/>
                </a:solidFill>
                <a:latin typeface="Roboto Mono"/>
                <a:ea typeface="Roboto Mono"/>
                <a:cs typeface="Roboto Mono"/>
                <a:sym typeface="Roboto Mono"/>
              </a:rPr>
              <a:t>3 + </a:t>
            </a:r>
            <a:r>
              <a:rPr lang="en" sz="850">
                <a:solidFill>
                  <a:srgbClr val="FF0000"/>
                </a:solidFill>
                <a:latin typeface="Roboto Mono"/>
                <a:ea typeface="Roboto Mono"/>
                <a:cs typeface="Roboto Mono"/>
                <a:sym typeface="Roboto Mono"/>
              </a:rPr>
              <a:t>2</a:t>
            </a:r>
            <a:r>
              <a:rPr lang="en" sz="850">
                <a:solidFill>
                  <a:srgbClr val="37474F"/>
                </a:solidFill>
                <a:latin typeface="Roboto Mono"/>
                <a:ea typeface="Roboto Mono"/>
                <a:cs typeface="Roboto Mono"/>
                <a:sym typeface="Roboto Mono"/>
              </a:rPr>
              <a:t>;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322" name="Google Shape;322;p37"/>
          <p:cNvSpPr txBox="1"/>
          <p:nvPr/>
        </p:nvSpPr>
        <p:spPr>
          <a:xfrm>
            <a:off x="412700"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f(4)</a:t>
            </a:r>
            <a:endParaRPr sz="1900">
              <a:solidFill>
                <a:srgbClr val="FF0000"/>
              </a:solidFill>
              <a:latin typeface="Roboto"/>
              <a:ea typeface="Roboto"/>
              <a:cs typeface="Roboto"/>
              <a:sym typeface="Roboto"/>
            </a:endParaRPr>
          </a:p>
        </p:txBody>
      </p:sp>
      <p:sp>
        <p:nvSpPr>
          <p:cNvPr id="323" name="Google Shape;323;p37"/>
          <p:cNvSpPr txBox="1"/>
          <p:nvPr/>
        </p:nvSpPr>
        <p:spPr>
          <a:xfrm>
            <a:off x="412700" y="3297750"/>
            <a:ext cx="20295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f(2) </a:t>
            </a:r>
            <a:r>
              <a:rPr lang="en" sz="1350">
                <a:latin typeface="Roboto Mono"/>
                <a:ea typeface="Roboto Mono"/>
                <a:cs typeface="Roboto Mono"/>
                <a:sym typeface="Roboto Mono"/>
              </a:rPr>
              <a:t>= 2</a:t>
            </a:r>
            <a:endParaRPr sz="19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8"/>
          <p:cNvSpPr txBox="1"/>
          <p:nvPr/>
        </p:nvSpPr>
        <p:spPr>
          <a:xfrm>
            <a:off x="412700" y="2121025"/>
            <a:ext cx="19482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f(4) </a:t>
            </a:r>
            <a:r>
              <a:rPr lang="en" sz="1350">
                <a:latin typeface="Roboto Mono"/>
                <a:ea typeface="Roboto Mono"/>
                <a:cs typeface="Roboto Mono"/>
                <a:sym typeface="Roboto Mono"/>
              </a:rPr>
              <a:t>= 5</a:t>
            </a:r>
            <a:endParaRPr sz="1900">
              <a:latin typeface="Roboto"/>
              <a:ea typeface="Roboto"/>
              <a:cs typeface="Roboto"/>
              <a:sym typeface="Roboto"/>
            </a:endParaRPr>
          </a:p>
        </p:txBody>
      </p:sp>
      <p:sp>
        <p:nvSpPr>
          <p:cNvPr id="329" name="Google Shape;329;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a:t>
            </a:r>
            <a:endParaRPr/>
          </a:p>
        </p:txBody>
      </p:sp>
      <p:sp>
        <p:nvSpPr>
          <p:cNvPr id="330" name="Google Shape;330;p38"/>
          <p:cNvSpPr txBox="1"/>
          <p:nvPr>
            <p:ph idx="1" type="body"/>
          </p:nvPr>
        </p:nvSpPr>
        <p:spPr>
          <a:xfrm>
            <a:off x="5829975" y="154325"/>
            <a:ext cx="3117600" cy="1414500"/>
          </a:xfrm>
          <a:prstGeom prst="rect">
            <a:avLst/>
          </a:prstGeom>
          <a:solidFill>
            <a:srgbClr val="213F71"/>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n</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0</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2</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A3A3A3"/>
                </a:solidFill>
                <a:latin typeface="Roboto Mono"/>
                <a:ea typeface="Roboto Mono"/>
                <a:cs typeface="Roboto Mono"/>
                <a:sym typeface="Roboto Mono"/>
              </a:rPr>
              <a:t>}</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3F51B5"/>
              </a:solidFill>
              <a:latin typeface="Roboto Mono"/>
              <a:ea typeface="Roboto Mono"/>
              <a:cs typeface="Roboto Mono"/>
              <a:sym typeface="Roboto Mono"/>
            </a:endParaRPr>
          </a:p>
        </p:txBody>
      </p:sp>
      <p:sp>
        <p:nvSpPr>
          <p:cNvPr id="331" name="Google Shape;331;p38"/>
          <p:cNvSpPr txBox="1"/>
          <p:nvPr>
            <p:ph idx="1" type="body"/>
          </p:nvPr>
        </p:nvSpPr>
        <p:spPr>
          <a:xfrm>
            <a:off x="342550" y="1785875"/>
            <a:ext cx="32319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What happens when we call f(4)?</a:t>
            </a:r>
            <a:endParaRPr b="1"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Recursion Tree</a:t>
            </a:r>
            <a:endParaRPr/>
          </a:p>
        </p:txBody>
      </p:sp>
      <p:pic>
        <p:nvPicPr>
          <p:cNvPr id="337" name="Google Shape;337;p39"/>
          <p:cNvPicPr preferRelativeResize="0"/>
          <p:nvPr/>
        </p:nvPicPr>
        <p:blipFill>
          <a:blip r:embed="rId3">
            <a:alphaModFix/>
          </a:blip>
          <a:stretch>
            <a:fillRect/>
          </a:stretch>
        </p:blipFill>
        <p:spPr>
          <a:xfrm>
            <a:off x="611225" y="2014050"/>
            <a:ext cx="7172325" cy="2552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Recursion Question</a:t>
            </a:r>
            <a:endParaRPr/>
          </a:p>
        </p:txBody>
      </p:sp>
      <p:sp>
        <p:nvSpPr>
          <p:cNvPr id="343" name="Google Shape;343;p4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CCC '96 S3 - Pattern Generator: </a:t>
            </a:r>
            <a:r>
              <a:rPr lang="en" u="sng">
                <a:solidFill>
                  <a:schemeClr val="hlink"/>
                </a:solidFill>
                <a:hlinkClick r:id="rId3"/>
              </a:rPr>
              <a:t>https://dmoj.ca/problem/ccc96s3</a:t>
            </a:r>
            <a:endParaRPr/>
          </a:p>
          <a:p>
            <a:pPr indent="0" lvl="0" marL="0" rtl="0" algn="l">
              <a:spcBef>
                <a:spcPts val="1600"/>
              </a:spcBef>
              <a:spcAft>
                <a:spcPts val="0"/>
              </a:spcAft>
              <a:buNone/>
            </a:pPr>
            <a:r>
              <a:rPr b="1" lang="en"/>
              <a:t>Think: </a:t>
            </a:r>
            <a:endParaRPr b="1"/>
          </a:p>
          <a:p>
            <a:pPr indent="0" lvl="0" marL="0" rtl="0" algn="l">
              <a:spcBef>
                <a:spcPts val="1600"/>
              </a:spcBef>
              <a:spcAft>
                <a:spcPts val="0"/>
              </a:spcAft>
              <a:buNone/>
            </a:pPr>
            <a:r>
              <a:rPr lang="en"/>
              <a:t>What is the base case? </a:t>
            </a:r>
            <a:endParaRPr/>
          </a:p>
          <a:p>
            <a:pPr indent="0" lvl="0" marL="0" rtl="0" algn="l">
              <a:spcBef>
                <a:spcPts val="1600"/>
              </a:spcBef>
              <a:spcAft>
                <a:spcPts val="1600"/>
              </a:spcAft>
              <a:buNone/>
            </a:pPr>
            <a:r>
              <a:rPr lang="en"/>
              <a:t>What is the recurrence?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Recursion Question Hint</a:t>
            </a:r>
            <a:endParaRPr/>
          </a:p>
        </p:txBody>
      </p:sp>
      <p:sp>
        <p:nvSpPr>
          <p:cNvPr id="349" name="Google Shape;349;p4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Base Case: </a:t>
            </a:r>
            <a:r>
              <a:rPr lang="en"/>
              <a:t>Our program should terminate when the string is the same length as N. </a:t>
            </a:r>
            <a:endParaRPr/>
          </a:p>
          <a:p>
            <a:pPr indent="0" lvl="0" marL="0" rtl="0" algn="l">
              <a:spcBef>
                <a:spcPts val="1600"/>
              </a:spcBef>
              <a:spcAft>
                <a:spcPts val="1600"/>
              </a:spcAft>
              <a:buNone/>
            </a:pPr>
            <a:r>
              <a:rPr b="1" lang="en"/>
              <a:t>What is the recurrence though? </a:t>
            </a:r>
            <a:endParaRPr b="1"/>
          </a:p>
        </p:txBody>
      </p:sp>
      <p:sp>
        <p:nvSpPr>
          <p:cNvPr id="350" name="Google Shape;350;p41"/>
          <p:cNvSpPr txBox="1"/>
          <p:nvPr/>
        </p:nvSpPr>
        <p:spPr>
          <a:xfrm>
            <a:off x="498750" y="3160100"/>
            <a:ext cx="8146500" cy="170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lt2"/>
                </a:solidFill>
                <a:latin typeface="Roboto"/>
                <a:ea typeface="Roboto"/>
                <a:cs typeface="Roboto"/>
                <a:sym typeface="Roboto"/>
              </a:rPr>
              <a:t>2 possibilities: </a:t>
            </a:r>
            <a:endParaRPr sz="1300">
              <a:solidFill>
                <a:schemeClr val="lt2"/>
              </a:solidFill>
              <a:latin typeface="Roboto"/>
              <a:ea typeface="Roboto"/>
              <a:cs typeface="Roboto"/>
              <a:sym typeface="Roboto"/>
            </a:endParaRPr>
          </a:p>
          <a:p>
            <a:pPr indent="-311150" lvl="0" marL="457200" rtl="0" algn="l">
              <a:lnSpc>
                <a:spcPct val="115000"/>
              </a:lnSpc>
              <a:spcBef>
                <a:spcPts val="1600"/>
              </a:spcBef>
              <a:spcAft>
                <a:spcPts val="0"/>
              </a:spcAft>
              <a:buClr>
                <a:schemeClr val="lt2"/>
              </a:buClr>
              <a:buSzPts val="1300"/>
              <a:buFont typeface="Roboto"/>
              <a:buAutoNum type="arabicPeriod"/>
            </a:pPr>
            <a:r>
              <a:rPr lang="en" sz="1300">
                <a:solidFill>
                  <a:schemeClr val="lt2"/>
                </a:solidFill>
                <a:latin typeface="Roboto"/>
                <a:ea typeface="Roboto"/>
                <a:cs typeface="Roboto"/>
                <a:sym typeface="Roboto"/>
              </a:rPr>
              <a:t>The number of characters we have </a:t>
            </a:r>
            <a:r>
              <a:rPr lang="en" sz="1300">
                <a:solidFill>
                  <a:schemeClr val="lt2"/>
                </a:solidFill>
                <a:latin typeface="Roboto"/>
                <a:ea typeface="Roboto"/>
                <a:cs typeface="Roboto"/>
                <a:sym typeface="Roboto"/>
              </a:rPr>
              <a:t>remaining (N - length of our current string) is greater than the number of ones we have remaining. In this case, we can call our recursive function with our current string + ‘0’. </a:t>
            </a:r>
            <a:endParaRPr sz="1300">
              <a:solidFill>
                <a:schemeClr val="lt2"/>
              </a:solidFill>
              <a:latin typeface="Roboto"/>
              <a:ea typeface="Roboto"/>
              <a:cs typeface="Roboto"/>
              <a:sym typeface="Roboto"/>
            </a:endParaRPr>
          </a:p>
          <a:p>
            <a:pPr indent="-311150" lvl="0" marL="457200" rtl="0" algn="l">
              <a:lnSpc>
                <a:spcPct val="115000"/>
              </a:lnSpc>
              <a:spcBef>
                <a:spcPts val="0"/>
              </a:spcBef>
              <a:spcAft>
                <a:spcPts val="0"/>
              </a:spcAft>
              <a:buClr>
                <a:schemeClr val="lt2"/>
              </a:buClr>
              <a:buSzPts val="1300"/>
              <a:buFont typeface="Roboto"/>
              <a:buAutoNum type="arabicPeriod"/>
            </a:pPr>
            <a:r>
              <a:rPr lang="en" sz="1300">
                <a:solidFill>
                  <a:schemeClr val="lt2"/>
                </a:solidFill>
                <a:latin typeface="Roboto"/>
                <a:ea typeface="Roboto"/>
                <a:cs typeface="Roboto"/>
                <a:sym typeface="Roboto"/>
              </a:rPr>
              <a:t>We still have to add ones to our string, and thus, we call our recursive function with our current string + ‘1’ </a:t>
            </a:r>
            <a:r>
              <a:rPr lang="en" sz="1300">
                <a:solidFill>
                  <a:schemeClr val="lt2"/>
                </a:solidFill>
                <a:latin typeface="Roboto"/>
                <a:ea typeface="Roboto"/>
                <a:cs typeface="Roboto"/>
                <a:sym typeface="Roboto"/>
              </a:rPr>
              <a:t> </a:t>
            </a:r>
            <a:endParaRPr sz="1300">
              <a:solidFill>
                <a:schemeClr val="lt2"/>
              </a:solidFill>
              <a:latin typeface="Roboto"/>
              <a:ea typeface="Roboto"/>
              <a:cs typeface="Roboto"/>
              <a:sym typeface="Roboto"/>
            </a:endParaRPr>
          </a:p>
          <a:p>
            <a:pPr indent="0" lvl="0" marL="0" rtl="0" algn="l">
              <a:lnSpc>
                <a:spcPct val="115000"/>
              </a:lnSpc>
              <a:spcBef>
                <a:spcPts val="1600"/>
              </a:spcBef>
              <a:spcAft>
                <a:spcPts val="1600"/>
              </a:spcAft>
              <a:buNone/>
            </a:pPr>
            <a:r>
              <a:t/>
            </a:r>
            <a:endParaRPr sz="1800">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Questions</a:t>
            </a:r>
            <a:endParaRPr b="1"/>
          </a:p>
        </p:txBody>
      </p:sp>
      <p:sp>
        <p:nvSpPr>
          <p:cNvPr id="80" name="Google Shape;80;p15"/>
          <p:cNvSpPr txBox="1"/>
          <p:nvPr>
            <p:ph idx="1" type="body"/>
          </p:nvPr>
        </p:nvSpPr>
        <p:spPr>
          <a:xfrm>
            <a:off x="471900" y="177845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Previously Taught Topics:</a:t>
            </a:r>
            <a:endParaRPr b="1"/>
          </a:p>
          <a:p>
            <a:pPr indent="-317500" lvl="0" marL="457200" rtl="0" algn="l">
              <a:spcBef>
                <a:spcPts val="1600"/>
              </a:spcBef>
              <a:spcAft>
                <a:spcPts val="0"/>
              </a:spcAft>
              <a:buSzPts val="1400"/>
              <a:buChar char="●"/>
            </a:pPr>
            <a:r>
              <a:rPr lang="en" sz="1400"/>
              <a:t>Basic Data Structures </a:t>
            </a:r>
            <a:endParaRPr sz="1400"/>
          </a:p>
          <a:p>
            <a:pPr indent="-317500" lvl="1" marL="914400" rtl="0" algn="l">
              <a:spcBef>
                <a:spcPts val="0"/>
              </a:spcBef>
              <a:spcAft>
                <a:spcPts val="0"/>
              </a:spcAft>
              <a:buSzPts val="1400"/>
              <a:buChar char="○"/>
            </a:pPr>
            <a:r>
              <a:rPr lang="en"/>
              <a:t>Sets</a:t>
            </a:r>
            <a:endParaRPr/>
          </a:p>
          <a:p>
            <a:pPr indent="-317500" lvl="1" marL="914400" rtl="0" algn="l">
              <a:spcBef>
                <a:spcPts val="0"/>
              </a:spcBef>
              <a:spcAft>
                <a:spcPts val="0"/>
              </a:spcAft>
              <a:buSzPts val="1400"/>
              <a:buChar char="○"/>
            </a:pPr>
            <a:r>
              <a:rPr lang="en"/>
              <a:t>Vector</a:t>
            </a:r>
            <a:endParaRPr/>
          </a:p>
          <a:p>
            <a:pPr indent="-317500" lvl="1" marL="914400" rtl="0" algn="l">
              <a:spcBef>
                <a:spcPts val="0"/>
              </a:spcBef>
              <a:spcAft>
                <a:spcPts val="0"/>
              </a:spcAft>
              <a:buSzPts val="1400"/>
              <a:buChar char="○"/>
            </a:pPr>
            <a:r>
              <a:rPr lang="en"/>
              <a:t>Stack</a:t>
            </a:r>
            <a:endParaRPr/>
          </a:p>
          <a:p>
            <a:pPr indent="-317500" lvl="0" marL="457200" rtl="0" algn="l">
              <a:spcBef>
                <a:spcPts val="0"/>
              </a:spcBef>
              <a:spcAft>
                <a:spcPts val="0"/>
              </a:spcAft>
              <a:buSzPts val="1400"/>
              <a:buChar char="●"/>
            </a:pPr>
            <a:r>
              <a:rPr lang="en" sz="1400"/>
              <a:t>Complexity Analysis</a:t>
            </a:r>
            <a:endParaRPr sz="1400"/>
          </a:p>
          <a:p>
            <a:pPr indent="-317500" lvl="0" marL="457200" rtl="0" algn="l">
              <a:spcBef>
                <a:spcPts val="0"/>
              </a:spcBef>
              <a:spcAft>
                <a:spcPts val="0"/>
              </a:spcAft>
              <a:buSzPts val="1400"/>
              <a:buChar char="●"/>
            </a:pPr>
            <a:r>
              <a:rPr lang="en" sz="1400"/>
              <a:t>Prefix Sum Arrays </a:t>
            </a:r>
            <a:endParaRPr sz="1400"/>
          </a:p>
          <a:p>
            <a:pPr indent="-317500" lvl="0" marL="457200" rtl="0" algn="l">
              <a:spcBef>
                <a:spcPts val="0"/>
              </a:spcBef>
              <a:spcAft>
                <a:spcPts val="0"/>
              </a:spcAft>
              <a:buSzPts val="1400"/>
              <a:buChar char="●"/>
            </a:pPr>
            <a:r>
              <a:rPr lang="en" sz="1400"/>
              <a:t>Difference Arrays</a:t>
            </a:r>
            <a:endParaRPr sz="1400"/>
          </a:p>
          <a:p>
            <a:pPr indent="-317500" lvl="0" marL="457200" rtl="0" algn="l">
              <a:spcBef>
                <a:spcPts val="0"/>
              </a:spcBef>
              <a:spcAft>
                <a:spcPts val="0"/>
              </a:spcAft>
              <a:buSzPts val="1400"/>
              <a:buChar char="●"/>
            </a:pPr>
            <a:r>
              <a:rPr lang="en" sz="1400"/>
              <a:t>Binary Searching </a:t>
            </a:r>
            <a:endParaRPr sz="1400"/>
          </a:p>
          <a:p>
            <a:pPr indent="0" lvl="0" marL="0" rtl="0" algn="l">
              <a:spcBef>
                <a:spcPts val="1600"/>
              </a:spcBef>
              <a:spcAft>
                <a:spcPts val="1600"/>
              </a:spcAft>
              <a:buNone/>
            </a:pPr>
            <a:r>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Pattern Generator Code</a:t>
            </a:r>
            <a:endParaRPr/>
          </a:p>
        </p:txBody>
      </p:sp>
      <p:sp>
        <p:nvSpPr>
          <p:cNvPr id="356" name="Google Shape;356;p42"/>
          <p:cNvSpPr txBox="1"/>
          <p:nvPr/>
        </p:nvSpPr>
        <p:spPr>
          <a:xfrm>
            <a:off x="148000" y="2272025"/>
            <a:ext cx="4011300" cy="20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F51B5"/>
                </a:solidFill>
                <a:latin typeface="Roboto Mono"/>
                <a:ea typeface="Roboto Mono"/>
                <a:cs typeface="Roboto Mono"/>
                <a:sym typeface="Roboto Mono"/>
              </a:rPr>
              <a:t>def</a:t>
            </a:r>
            <a:r>
              <a:rPr lang="en" sz="900">
                <a:solidFill>
                  <a:srgbClr val="37474F"/>
                </a:solidFill>
                <a:latin typeface="Roboto Mono"/>
                <a:ea typeface="Roboto Mono"/>
                <a:cs typeface="Roboto Mono"/>
                <a:sym typeface="Roboto Mono"/>
              </a:rPr>
              <a:t> recur(s, ones, length):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D81B60"/>
                </a:solidFill>
                <a:latin typeface="Roboto Mono"/>
                <a:ea typeface="Roboto Mono"/>
                <a:cs typeface="Roboto Mono"/>
                <a:sym typeface="Roboto Mono"/>
              </a:rPr>
              <a:t># current string, 1s left, remaining characters</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if</a:t>
            </a:r>
            <a:r>
              <a:rPr lang="en" sz="900">
                <a:solidFill>
                  <a:srgbClr val="37474F"/>
                </a:solidFill>
                <a:latin typeface="Roboto Mono"/>
                <a:ea typeface="Roboto Mono"/>
                <a:cs typeface="Roboto Mono"/>
                <a:sym typeface="Roboto Mono"/>
              </a:rPr>
              <a:t>(length==</a:t>
            </a:r>
            <a:r>
              <a:rPr lang="en" sz="900">
                <a:solidFill>
                  <a:srgbClr val="C53929"/>
                </a:solidFill>
                <a:latin typeface="Roboto Mono"/>
                <a:ea typeface="Roboto Mono"/>
                <a:cs typeface="Roboto Mono"/>
                <a:sym typeface="Roboto Mono"/>
              </a:rPr>
              <a:t>0</a:t>
            </a:r>
            <a:r>
              <a:rPr lang="en" sz="900">
                <a:solidFill>
                  <a:srgbClr val="37474F"/>
                </a:solidFill>
                <a:latin typeface="Roboto Mono"/>
                <a:ea typeface="Roboto Mono"/>
                <a:cs typeface="Roboto Mono"/>
                <a:sym typeface="Roboto Mono"/>
              </a:rPr>
              <a:t>):</a:t>
            </a:r>
            <a:r>
              <a:rPr lang="en" sz="900">
                <a:solidFill>
                  <a:srgbClr val="3F51B5"/>
                </a:solidFill>
                <a:latin typeface="Roboto Mono"/>
                <a:ea typeface="Roboto Mono"/>
                <a:cs typeface="Roboto Mono"/>
                <a:sym typeface="Roboto Mono"/>
              </a:rPr>
              <a:t>print</a:t>
            </a:r>
            <a:r>
              <a:rPr lang="en" sz="900">
                <a:solidFill>
                  <a:srgbClr val="37474F"/>
                </a:solidFill>
                <a:latin typeface="Roboto Mono"/>
                <a:ea typeface="Roboto Mono"/>
                <a:cs typeface="Roboto Mono"/>
                <a:sym typeface="Roboto Mono"/>
              </a:rPr>
              <a:t>(s) </a:t>
            </a:r>
            <a:r>
              <a:rPr lang="en" sz="900">
                <a:solidFill>
                  <a:srgbClr val="D81B60"/>
                </a:solidFill>
                <a:latin typeface="Roboto Mono"/>
                <a:ea typeface="Roboto Mono"/>
                <a:cs typeface="Roboto Mono"/>
                <a:sym typeface="Roboto Mono"/>
              </a:rPr>
              <a:t># base case</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if</a:t>
            </a:r>
            <a:r>
              <a:rPr lang="en" sz="900">
                <a:solidFill>
                  <a:srgbClr val="37474F"/>
                </a:solidFill>
                <a:latin typeface="Roboto Mono"/>
                <a:ea typeface="Roboto Mono"/>
                <a:cs typeface="Roboto Mono"/>
                <a:sym typeface="Roboto Mono"/>
              </a:rPr>
              <a:t>(ones &gt; </a:t>
            </a:r>
            <a:r>
              <a:rPr lang="en" sz="900">
                <a:solidFill>
                  <a:srgbClr val="C53929"/>
                </a:solidFill>
                <a:latin typeface="Roboto Mono"/>
                <a:ea typeface="Roboto Mono"/>
                <a:cs typeface="Roboto Mono"/>
                <a:sym typeface="Roboto Mono"/>
              </a:rPr>
              <a:t>0</a:t>
            </a:r>
            <a:r>
              <a:rPr lang="en" sz="900">
                <a:solidFill>
                  <a:srgbClr val="37474F"/>
                </a:solidFill>
                <a:latin typeface="Roboto Mono"/>
                <a:ea typeface="Roboto Mono"/>
                <a:cs typeface="Roboto Mono"/>
                <a:sym typeface="Roboto Mono"/>
              </a:rPr>
              <a:t>):recur(s+</a:t>
            </a:r>
            <a:r>
              <a:rPr lang="en" sz="900">
                <a:solidFill>
                  <a:srgbClr val="388E3C"/>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,ones-</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,length-</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if</a:t>
            </a:r>
            <a:r>
              <a:rPr lang="en" sz="900">
                <a:solidFill>
                  <a:srgbClr val="37474F"/>
                </a:solidFill>
                <a:latin typeface="Roboto Mono"/>
                <a:ea typeface="Roboto Mono"/>
                <a:cs typeface="Roboto Mono"/>
                <a:sym typeface="Roboto Mono"/>
              </a:rPr>
              <a:t>(length &gt; ones):recur(s+</a:t>
            </a:r>
            <a:r>
              <a:rPr lang="en" sz="900">
                <a:solidFill>
                  <a:srgbClr val="388E3C"/>
                </a:solidFill>
                <a:latin typeface="Roboto Mono"/>
                <a:ea typeface="Roboto Mono"/>
                <a:cs typeface="Roboto Mono"/>
                <a:sym typeface="Roboto Mono"/>
              </a:rPr>
              <a:t>'0'</a:t>
            </a:r>
            <a:r>
              <a:rPr lang="en" sz="900">
                <a:solidFill>
                  <a:srgbClr val="37474F"/>
                </a:solidFill>
                <a:latin typeface="Roboto Mono"/>
                <a:ea typeface="Roboto Mono"/>
                <a:cs typeface="Roboto Mono"/>
                <a:sym typeface="Roboto Mono"/>
              </a:rPr>
              <a:t>,ones,length-</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F51B5"/>
                </a:solidFill>
                <a:latin typeface="Roboto Mono"/>
                <a:ea typeface="Roboto Mono"/>
                <a:cs typeface="Roboto Mono"/>
                <a:sym typeface="Roboto Mono"/>
              </a:rPr>
              <a:t>for</a:t>
            </a:r>
            <a:r>
              <a:rPr lang="en" sz="900">
                <a:solidFill>
                  <a:srgbClr val="37474F"/>
                </a:solidFill>
                <a:latin typeface="Roboto Mono"/>
                <a:ea typeface="Roboto Mono"/>
                <a:cs typeface="Roboto Mono"/>
                <a:sym typeface="Roboto Mono"/>
              </a:rPr>
              <a:t> i </a:t>
            </a:r>
            <a:r>
              <a:rPr lang="en" sz="900">
                <a:solidFill>
                  <a:srgbClr val="3F51B5"/>
                </a:solidFill>
                <a:latin typeface="Roboto Mono"/>
                <a:ea typeface="Roboto Mono"/>
                <a:cs typeface="Roboto Mono"/>
                <a:sym typeface="Roboto Mono"/>
              </a:rPr>
              <a:t>in</a:t>
            </a:r>
            <a:r>
              <a:rPr lang="en" sz="900">
                <a:solidFill>
                  <a:srgbClr val="37474F"/>
                </a:solidFill>
                <a:latin typeface="Roboto Mono"/>
                <a:ea typeface="Roboto Mono"/>
                <a:cs typeface="Roboto Mono"/>
                <a:sym typeface="Roboto Mono"/>
              </a:rPr>
              <a:t> </a:t>
            </a:r>
            <a:r>
              <a:rPr lang="en" sz="900">
                <a:solidFill>
                  <a:srgbClr val="9C27B0"/>
                </a:solidFill>
                <a:latin typeface="Roboto Mono"/>
                <a:ea typeface="Roboto Mono"/>
                <a:cs typeface="Roboto Mono"/>
                <a:sym typeface="Roboto Mono"/>
              </a:rPr>
              <a:t>range</a:t>
            </a:r>
            <a:r>
              <a:rPr lang="en" sz="900">
                <a:solidFill>
                  <a:srgbClr val="37474F"/>
                </a:solidFill>
                <a:latin typeface="Roboto Mono"/>
                <a:ea typeface="Roboto Mono"/>
                <a:cs typeface="Roboto Mono"/>
                <a:sym typeface="Roboto Mono"/>
              </a:rPr>
              <a:t>(</a:t>
            </a:r>
            <a:r>
              <a:rPr lang="en" sz="900">
                <a:solidFill>
                  <a:srgbClr val="9C27B0"/>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a:t>
            </a:r>
            <a:r>
              <a:rPr lang="en" sz="900">
                <a:solidFill>
                  <a:srgbClr val="9C27B0"/>
                </a:solidFill>
                <a:latin typeface="Roboto Mono"/>
                <a:ea typeface="Roboto Mono"/>
                <a:cs typeface="Roboto Mono"/>
                <a:sym typeface="Roboto Mono"/>
              </a:rPr>
              <a:t>input</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n,k=</a:t>
            </a:r>
            <a:r>
              <a:rPr lang="en" sz="900">
                <a:solidFill>
                  <a:srgbClr val="9C27B0"/>
                </a:solidFill>
                <a:latin typeface="Roboto Mono"/>
                <a:ea typeface="Roboto Mono"/>
                <a:cs typeface="Roboto Mono"/>
                <a:sym typeface="Roboto Mono"/>
              </a:rPr>
              <a:t>map</a:t>
            </a:r>
            <a:r>
              <a:rPr lang="en" sz="900">
                <a:solidFill>
                  <a:srgbClr val="37474F"/>
                </a:solidFill>
                <a:latin typeface="Roboto Mono"/>
                <a:ea typeface="Roboto Mono"/>
                <a:cs typeface="Roboto Mono"/>
                <a:sym typeface="Roboto Mono"/>
              </a:rPr>
              <a:t>(</a:t>
            </a:r>
            <a:r>
              <a:rPr lang="en" sz="900">
                <a:solidFill>
                  <a:srgbClr val="9C27B0"/>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a:t>
            </a:r>
            <a:r>
              <a:rPr lang="en" sz="900">
                <a:solidFill>
                  <a:srgbClr val="9C27B0"/>
                </a:solidFill>
                <a:latin typeface="Roboto Mono"/>
                <a:ea typeface="Roboto Mono"/>
                <a:cs typeface="Roboto Mono"/>
                <a:sym typeface="Roboto Mono"/>
              </a:rPr>
              <a:t>input</a:t>
            </a:r>
            <a:r>
              <a:rPr lang="en" sz="900">
                <a:solidFill>
                  <a:srgbClr val="37474F"/>
                </a:solidFill>
                <a:latin typeface="Roboto Mono"/>
                <a:ea typeface="Roboto Mono"/>
                <a:cs typeface="Roboto Mono"/>
                <a:sym typeface="Roboto Mono"/>
              </a:rPr>
              <a:t>().split())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print</a:t>
            </a:r>
            <a:r>
              <a:rPr lang="en" sz="900">
                <a:solidFill>
                  <a:srgbClr val="37474F"/>
                </a:solidFill>
                <a:latin typeface="Roboto Mono"/>
                <a:ea typeface="Roboto Mono"/>
                <a:cs typeface="Roboto Mono"/>
                <a:sym typeface="Roboto Mono"/>
              </a:rPr>
              <a:t>(</a:t>
            </a:r>
            <a:r>
              <a:rPr lang="en" sz="900">
                <a:solidFill>
                  <a:srgbClr val="388E3C"/>
                </a:solidFill>
                <a:latin typeface="Roboto Mono"/>
                <a:ea typeface="Roboto Mono"/>
                <a:cs typeface="Roboto Mono"/>
                <a:sym typeface="Roboto Mono"/>
              </a:rPr>
              <a:t>"The bit patterns are"</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recur(</a:t>
            </a:r>
            <a:r>
              <a:rPr lang="en" sz="900">
                <a:solidFill>
                  <a:srgbClr val="388E3C"/>
                </a:solidFill>
                <a:latin typeface="Roboto Mono"/>
                <a:ea typeface="Roboto Mono"/>
                <a:cs typeface="Roboto Mono"/>
                <a:sym typeface="Roboto Mono"/>
              </a:rPr>
              <a:t>""</a:t>
            </a:r>
            <a:r>
              <a:rPr lang="en" sz="900">
                <a:solidFill>
                  <a:srgbClr val="37474F"/>
                </a:solidFill>
                <a:latin typeface="Roboto Mono"/>
                <a:ea typeface="Roboto Mono"/>
                <a:cs typeface="Roboto Mono"/>
                <a:sym typeface="Roboto Mono"/>
              </a:rPr>
              <a:t>,k,n)</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print</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357" name="Google Shape;357;p42"/>
          <p:cNvSpPr txBox="1"/>
          <p:nvPr>
            <p:ph idx="1" type="body"/>
          </p:nvPr>
        </p:nvSpPr>
        <p:spPr>
          <a:xfrm>
            <a:off x="148000" y="1896825"/>
            <a:ext cx="4011300" cy="43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t>Python</a:t>
            </a:r>
            <a:endParaRPr b="1" sz="1400"/>
          </a:p>
        </p:txBody>
      </p:sp>
      <p:sp>
        <p:nvSpPr>
          <p:cNvPr id="358" name="Google Shape;358;p42"/>
          <p:cNvSpPr txBox="1"/>
          <p:nvPr>
            <p:ph idx="1" type="body"/>
          </p:nvPr>
        </p:nvSpPr>
        <p:spPr>
          <a:xfrm>
            <a:off x="4645700" y="1896825"/>
            <a:ext cx="4011300" cy="43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t>C++/Java</a:t>
            </a:r>
            <a:endParaRPr b="1" sz="1400"/>
          </a:p>
        </p:txBody>
      </p:sp>
      <p:sp>
        <p:nvSpPr>
          <p:cNvPr id="359" name="Google Shape;359;p42"/>
          <p:cNvSpPr txBox="1"/>
          <p:nvPr/>
        </p:nvSpPr>
        <p:spPr>
          <a:xfrm>
            <a:off x="4645700" y="2331225"/>
            <a:ext cx="4011300" cy="20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F51B5"/>
                </a:solidFill>
                <a:latin typeface="Roboto Mono"/>
                <a:ea typeface="Roboto Mono"/>
                <a:cs typeface="Roboto Mono"/>
                <a:sym typeface="Roboto Mono"/>
              </a:rPr>
              <a:t>#include </a:t>
            </a:r>
            <a:r>
              <a:rPr lang="en" sz="900">
                <a:solidFill>
                  <a:srgbClr val="388E3C"/>
                </a:solidFill>
                <a:latin typeface="Roboto Mono"/>
                <a:ea typeface="Roboto Mono"/>
                <a:cs typeface="Roboto Mono"/>
                <a:sym typeface="Roboto Mono"/>
              </a:rPr>
              <a:t>&lt;bits/stdc++.h&gt;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F51B5"/>
                </a:solidFill>
                <a:latin typeface="Roboto Mono"/>
                <a:ea typeface="Roboto Mono"/>
                <a:cs typeface="Roboto Mono"/>
                <a:sym typeface="Roboto Mono"/>
              </a:rPr>
              <a:t>using</a:t>
            </a: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namespace</a:t>
            </a:r>
            <a:r>
              <a:rPr lang="en" sz="900">
                <a:solidFill>
                  <a:srgbClr val="37474F"/>
                </a:solidFill>
                <a:latin typeface="Roboto Mono"/>
                <a:ea typeface="Roboto Mono"/>
                <a:cs typeface="Roboto Mono"/>
                <a:sym typeface="Roboto Mono"/>
              </a:rPr>
              <a:t> std;</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F51B5"/>
                </a:solidFill>
                <a:latin typeface="Roboto Mono"/>
                <a:ea typeface="Roboto Mono"/>
                <a:cs typeface="Roboto Mono"/>
                <a:sym typeface="Roboto Mono"/>
              </a:rPr>
              <a:t>void</a:t>
            </a:r>
            <a:r>
              <a:rPr lang="en" sz="900">
                <a:solidFill>
                  <a:srgbClr val="37474F"/>
                </a:solidFill>
                <a:latin typeface="Roboto Mono"/>
                <a:ea typeface="Roboto Mono"/>
                <a:cs typeface="Roboto Mono"/>
                <a:sym typeface="Roboto Mono"/>
              </a:rPr>
              <a:t> recur(string s, </a:t>
            </a:r>
            <a:r>
              <a:rPr lang="en" sz="900">
                <a:solidFill>
                  <a:srgbClr val="3F51B5"/>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 ones, </a:t>
            </a:r>
            <a:r>
              <a:rPr lang="en" sz="900">
                <a:solidFill>
                  <a:srgbClr val="3F51B5"/>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 length)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D81B60"/>
                </a:solidFill>
                <a:latin typeface="Roboto Mono"/>
                <a:ea typeface="Roboto Mono"/>
                <a:cs typeface="Roboto Mono"/>
                <a:sym typeface="Roboto Mono"/>
              </a:rPr>
              <a:t>// current string, 1s remaining, # of characters remaining</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if</a:t>
            </a:r>
            <a:r>
              <a:rPr lang="en" sz="900">
                <a:solidFill>
                  <a:srgbClr val="37474F"/>
                </a:solidFill>
                <a:latin typeface="Roboto Mono"/>
                <a:ea typeface="Roboto Mono"/>
                <a:cs typeface="Roboto Mono"/>
                <a:sym typeface="Roboto Mono"/>
              </a:rPr>
              <a:t>(length == </a:t>
            </a:r>
            <a:r>
              <a:rPr lang="en" sz="900">
                <a:solidFill>
                  <a:srgbClr val="C53929"/>
                </a:solidFill>
                <a:latin typeface="Roboto Mono"/>
                <a:ea typeface="Roboto Mono"/>
                <a:cs typeface="Roboto Mono"/>
                <a:sym typeface="Roboto Mono"/>
              </a:rPr>
              <a:t>0</a:t>
            </a:r>
            <a:r>
              <a:rPr lang="en" sz="900">
                <a:solidFill>
                  <a:srgbClr val="37474F"/>
                </a:solidFill>
                <a:latin typeface="Roboto Mono"/>
                <a:ea typeface="Roboto Mono"/>
                <a:cs typeface="Roboto Mono"/>
                <a:sym typeface="Roboto Mono"/>
              </a:rPr>
              <a:t>) cout &lt;&lt; s &lt;&lt; </a:t>
            </a:r>
            <a:r>
              <a:rPr lang="en" sz="900">
                <a:solidFill>
                  <a:srgbClr val="388E3C"/>
                </a:solidFill>
                <a:latin typeface="Roboto Mono"/>
                <a:ea typeface="Roboto Mono"/>
                <a:cs typeface="Roboto Mono"/>
                <a:sym typeface="Roboto Mono"/>
              </a:rPr>
              <a:t>"\n"</a:t>
            </a:r>
            <a:r>
              <a:rPr lang="en" sz="900">
                <a:solidFill>
                  <a:srgbClr val="37474F"/>
                </a:solidFill>
                <a:latin typeface="Roboto Mono"/>
                <a:ea typeface="Roboto Mono"/>
                <a:cs typeface="Roboto Mono"/>
                <a:sym typeface="Roboto Mono"/>
              </a:rPr>
              <a:t>; </a:t>
            </a:r>
            <a:r>
              <a:rPr lang="en" sz="900">
                <a:solidFill>
                  <a:srgbClr val="D81B60"/>
                </a:solidFill>
                <a:latin typeface="Roboto Mono"/>
                <a:ea typeface="Roboto Mono"/>
                <a:cs typeface="Roboto Mono"/>
                <a:sym typeface="Roboto Mono"/>
              </a:rPr>
              <a:t>// base case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if</a:t>
            </a:r>
            <a:r>
              <a:rPr lang="en" sz="900">
                <a:solidFill>
                  <a:srgbClr val="37474F"/>
                </a:solidFill>
                <a:latin typeface="Roboto Mono"/>
                <a:ea typeface="Roboto Mono"/>
                <a:cs typeface="Roboto Mono"/>
                <a:sym typeface="Roboto Mono"/>
              </a:rPr>
              <a:t>(ones &gt; </a:t>
            </a:r>
            <a:r>
              <a:rPr lang="en" sz="900">
                <a:solidFill>
                  <a:srgbClr val="C53929"/>
                </a:solidFill>
                <a:latin typeface="Roboto Mono"/>
                <a:ea typeface="Roboto Mono"/>
                <a:cs typeface="Roboto Mono"/>
                <a:sym typeface="Roboto Mono"/>
              </a:rPr>
              <a:t>0</a:t>
            </a:r>
            <a:r>
              <a:rPr lang="en" sz="900">
                <a:solidFill>
                  <a:srgbClr val="37474F"/>
                </a:solidFill>
                <a:latin typeface="Roboto Mono"/>
                <a:ea typeface="Roboto Mono"/>
                <a:cs typeface="Roboto Mono"/>
                <a:sym typeface="Roboto Mono"/>
              </a:rPr>
              <a:t>) recur(s+</a:t>
            </a:r>
            <a:r>
              <a:rPr lang="en" sz="900">
                <a:solidFill>
                  <a:srgbClr val="388E3C"/>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,ones-</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,length-</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if</a:t>
            </a:r>
            <a:r>
              <a:rPr lang="en" sz="900">
                <a:solidFill>
                  <a:srgbClr val="37474F"/>
                </a:solidFill>
                <a:latin typeface="Roboto Mono"/>
                <a:ea typeface="Roboto Mono"/>
                <a:cs typeface="Roboto Mono"/>
                <a:sym typeface="Roboto Mono"/>
              </a:rPr>
              <a:t>(length &gt; ones) recur(s+</a:t>
            </a:r>
            <a:r>
              <a:rPr lang="en" sz="900">
                <a:solidFill>
                  <a:srgbClr val="388E3C"/>
                </a:solidFill>
                <a:latin typeface="Roboto Mono"/>
                <a:ea typeface="Roboto Mono"/>
                <a:cs typeface="Roboto Mono"/>
                <a:sym typeface="Roboto Mono"/>
              </a:rPr>
              <a:t>'0'</a:t>
            </a:r>
            <a:r>
              <a:rPr lang="en" sz="900">
                <a:solidFill>
                  <a:srgbClr val="37474F"/>
                </a:solidFill>
                <a:latin typeface="Roboto Mono"/>
                <a:ea typeface="Roboto Mono"/>
                <a:cs typeface="Roboto Mono"/>
                <a:sym typeface="Roboto Mono"/>
              </a:rPr>
              <a:t>,ones,length-</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F51B5"/>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 main()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 t; cin &gt;&gt; 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while</a:t>
            </a:r>
            <a:r>
              <a:rPr lang="en" sz="900">
                <a:solidFill>
                  <a:srgbClr val="37474F"/>
                </a:solidFill>
                <a:latin typeface="Roboto Mono"/>
                <a:ea typeface="Roboto Mono"/>
                <a:cs typeface="Roboto Mono"/>
                <a:sym typeface="Roboto Mono"/>
              </a:rPr>
              <a:t>(t--)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 n, k; cin &gt;&gt; n &gt;&gt; k;</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string s=</a:t>
            </a:r>
            <a:r>
              <a:rPr lang="en" sz="900">
                <a:solidFill>
                  <a:srgbClr val="388E3C"/>
                </a:solidFill>
                <a:latin typeface="Roboto Mono"/>
                <a:ea typeface="Roboto Mono"/>
                <a:cs typeface="Roboto Mono"/>
                <a:sym typeface="Roboto Mono"/>
              </a:rPr>
              <a:t>""</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cout &lt;&lt; </a:t>
            </a:r>
            <a:r>
              <a:rPr lang="en" sz="900">
                <a:solidFill>
                  <a:srgbClr val="388E3C"/>
                </a:solidFill>
                <a:latin typeface="Roboto Mono"/>
                <a:ea typeface="Roboto Mono"/>
                <a:cs typeface="Roboto Mono"/>
                <a:sym typeface="Roboto Mono"/>
              </a:rPr>
              <a:t>"The bit patterns are\n"</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recur(s,k,n);</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cout &lt;&lt; </a:t>
            </a:r>
            <a:r>
              <a:rPr lang="en" sz="900">
                <a:solidFill>
                  <a:srgbClr val="388E3C"/>
                </a:solidFill>
                <a:latin typeface="Roboto Mono"/>
                <a:ea typeface="Roboto Mono"/>
                <a:cs typeface="Roboto Mono"/>
                <a:sym typeface="Roboto Mono"/>
              </a:rPr>
              <a:t>"\n"</a:t>
            </a:r>
            <a:r>
              <a:rPr lang="en"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 </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900">
              <a:solidFill>
                <a:srgbClr val="3F51B5"/>
              </a:solidFill>
              <a:latin typeface="Roboto Mono"/>
              <a:ea typeface="Roboto Mono"/>
              <a:cs typeface="Roboto Mono"/>
              <a:sym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Recursion Notes</a:t>
            </a:r>
            <a:endParaRPr/>
          </a:p>
        </p:txBody>
      </p:sp>
      <p:sp>
        <p:nvSpPr>
          <p:cNvPr id="365" name="Google Shape;365;p43"/>
          <p:cNvSpPr txBox="1"/>
          <p:nvPr>
            <p:ph idx="1" type="body"/>
          </p:nvPr>
        </p:nvSpPr>
        <p:spPr>
          <a:xfrm>
            <a:off x="471900" y="1919075"/>
            <a:ext cx="8222100" cy="31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Base Case: </a:t>
            </a:r>
            <a:endParaRPr b="1"/>
          </a:p>
          <a:p>
            <a:pPr indent="-342900" lvl="0" marL="457200" rtl="0" algn="l">
              <a:spcBef>
                <a:spcPts val="1600"/>
              </a:spcBef>
              <a:spcAft>
                <a:spcPts val="0"/>
              </a:spcAft>
              <a:buSzPts val="1800"/>
              <a:buChar char="●"/>
            </a:pPr>
            <a:r>
              <a:rPr lang="en"/>
              <a:t>What is the end goal? </a:t>
            </a:r>
            <a:endParaRPr/>
          </a:p>
          <a:p>
            <a:pPr indent="-317500" lvl="1" marL="914400" rtl="0" algn="l">
              <a:spcBef>
                <a:spcPts val="0"/>
              </a:spcBef>
              <a:spcAft>
                <a:spcPts val="0"/>
              </a:spcAft>
              <a:buSzPts val="1400"/>
              <a:buChar char="○"/>
            </a:pPr>
            <a:r>
              <a:rPr lang="en"/>
              <a:t>In the previous problem, we want to generate a string of length N</a:t>
            </a:r>
            <a:endParaRPr/>
          </a:p>
          <a:p>
            <a:pPr indent="0" lvl="0" marL="0" rtl="0" algn="l">
              <a:spcBef>
                <a:spcPts val="1600"/>
              </a:spcBef>
              <a:spcAft>
                <a:spcPts val="0"/>
              </a:spcAft>
              <a:buNone/>
            </a:pPr>
            <a:r>
              <a:rPr b="1" lang="en"/>
              <a:t>Recurrence:</a:t>
            </a:r>
            <a:endParaRPr b="1"/>
          </a:p>
          <a:p>
            <a:pPr indent="-342900" lvl="0" marL="457200" rtl="0" algn="l">
              <a:spcBef>
                <a:spcPts val="1600"/>
              </a:spcBef>
              <a:spcAft>
                <a:spcPts val="0"/>
              </a:spcAft>
              <a:buSzPts val="1800"/>
              <a:buChar char="●"/>
            </a:pPr>
            <a:r>
              <a:rPr b="1" lang="en"/>
              <a:t> </a:t>
            </a:r>
            <a:r>
              <a:rPr lang="en"/>
              <a:t>How can we break this problem down into smaller versions of itself? </a:t>
            </a:r>
            <a:endParaRPr/>
          </a:p>
          <a:p>
            <a:pPr indent="-317500" lvl="1" marL="914400" rtl="0" algn="l">
              <a:spcBef>
                <a:spcPts val="0"/>
              </a:spcBef>
              <a:spcAft>
                <a:spcPts val="0"/>
              </a:spcAft>
              <a:buSzPts val="1400"/>
              <a:buChar char="○"/>
            </a:pPr>
            <a:r>
              <a:rPr lang="en"/>
              <a:t>In the previous problem, we continue to solve the problem for smaller strings by calling the function on itself with a smaller length</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Backtracking?</a:t>
            </a:r>
            <a:endParaRPr/>
          </a:p>
        </p:txBody>
      </p:sp>
      <p:sp>
        <p:nvSpPr>
          <p:cNvPr id="371" name="Google Shape;371;p4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Backtracking is a brute-force technique which uses recursion to generate all possible solutions to a problem </a:t>
            </a:r>
            <a:endParaRPr sz="1400"/>
          </a:p>
          <a:p>
            <a:pPr indent="-317500" lvl="0" marL="457200" rtl="0" algn="l">
              <a:spcBef>
                <a:spcPts val="0"/>
              </a:spcBef>
              <a:spcAft>
                <a:spcPts val="0"/>
              </a:spcAft>
              <a:buSzPts val="1400"/>
              <a:buChar char="●"/>
            </a:pPr>
            <a:r>
              <a:rPr lang="en" sz="1400"/>
              <a:t>Backtracking begins with an empty solution, and then through recursion, branches out to slowly build different solutions  </a:t>
            </a:r>
            <a:endParaRPr sz="1400"/>
          </a:p>
          <a:p>
            <a:pPr indent="-317500" lvl="0" marL="457200" rtl="0" algn="l">
              <a:spcBef>
                <a:spcPts val="0"/>
              </a:spcBef>
              <a:spcAft>
                <a:spcPts val="0"/>
              </a:spcAft>
              <a:buSzPts val="1400"/>
              <a:buChar char="●"/>
            </a:pPr>
            <a:r>
              <a:rPr lang="en" sz="1400"/>
              <a:t>Solutions (possibly not fully completed) generated by the algorithm may be discarded if they are determined to be unable to meet the constraints of the problem, at which point the algorithm “backtracks”  </a:t>
            </a:r>
            <a:endParaRPr sz="1400"/>
          </a:p>
          <a:p>
            <a:pPr indent="-317500" lvl="1" marL="914400" rtl="0" algn="l">
              <a:spcBef>
                <a:spcPts val="0"/>
              </a:spcBef>
              <a:spcAft>
                <a:spcPts val="0"/>
              </a:spcAft>
              <a:buSzPts val="1400"/>
              <a:buChar char="○"/>
            </a:pPr>
            <a:r>
              <a:rPr lang="en"/>
              <a:t>In other words, no further solutions will be generated from this candidate </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Backtracking Example</a:t>
            </a:r>
            <a:endParaRPr/>
          </a:p>
        </p:txBody>
      </p:sp>
      <p:sp>
        <p:nvSpPr>
          <p:cNvPr id="377" name="Google Shape;377;p45"/>
          <p:cNvSpPr txBox="1"/>
          <p:nvPr>
            <p:ph idx="1" type="body"/>
          </p:nvPr>
        </p:nvSpPr>
        <p:spPr>
          <a:xfrm>
            <a:off x="460950" y="1778475"/>
            <a:ext cx="8222100" cy="30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You are given an array of N integers. With the operations (+, -, *) on consecutive elements, find the greatest result that combines all elements which is smaller than K. Order of operations is not accounted for, and the equation is evaluated from left to right. </a:t>
            </a:r>
            <a:endParaRPr sz="1600"/>
          </a:p>
          <a:p>
            <a:pPr indent="0" lvl="0" marL="0" rtl="0" algn="l">
              <a:spcBef>
                <a:spcPts val="1600"/>
              </a:spcBef>
              <a:spcAft>
                <a:spcPts val="0"/>
              </a:spcAft>
              <a:buNone/>
            </a:pPr>
            <a:r>
              <a:rPr lang="en" sz="1600"/>
              <a:t>Eg.</a:t>
            </a:r>
            <a:endParaRPr sz="1600"/>
          </a:p>
          <a:p>
            <a:pPr indent="0" lvl="0" marL="0" rtl="0" algn="l">
              <a:spcBef>
                <a:spcPts val="1600"/>
              </a:spcBef>
              <a:spcAft>
                <a:spcPts val="0"/>
              </a:spcAft>
              <a:buNone/>
            </a:pPr>
            <a:r>
              <a:rPr lang="en" sz="1600"/>
              <a:t>N = 4, K = 25</a:t>
            </a:r>
            <a:endParaRPr sz="1600"/>
          </a:p>
          <a:p>
            <a:pPr indent="0" lvl="0" marL="0" rtl="0" algn="l">
              <a:spcBef>
                <a:spcPts val="1600"/>
              </a:spcBef>
              <a:spcAft>
                <a:spcPts val="0"/>
              </a:spcAft>
              <a:buNone/>
            </a:pPr>
            <a:r>
              <a:rPr lang="en" sz="1600"/>
              <a:t>arr = [3, 1, 7, 2] </a:t>
            </a:r>
            <a:endParaRPr sz="1600"/>
          </a:p>
          <a:p>
            <a:pPr indent="0" lvl="0" marL="0" rtl="0" algn="l">
              <a:spcBef>
                <a:spcPts val="1600"/>
              </a:spcBef>
              <a:spcAft>
                <a:spcPts val="1600"/>
              </a:spcAft>
              <a:buNone/>
            </a:pPr>
            <a:r>
              <a:rPr b="1" lang="en" sz="1600"/>
              <a:t>Output</a:t>
            </a:r>
            <a:r>
              <a:rPr lang="en" sz="1600"/>
              <a:t>:  23 → (((3 * 1) * 7) + 2)</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Backtracking Example Cont.</a:t>
            </a:r>
            <a:endParaRPr/>
          </a:p>
        </p:txBody>
      </p:sp>
      <p:sp>
        <p:nvSpPr>
          <p:cNvPr id="383" name="Google Shape;383;p46"/>
          <p:cNvSpPr txBox="1"/>
          <p:nvPr>
            <p:ph idx="1" type="body"/>
          </p:nvPr>
        </p:nvSpPr>
        <p:spPr>
          <a:xfrm>
            <a:off x="460950" y="1852450"/>
            <a:ext cx="8222100" cy="298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solve this problem by using backtracking. </a:t>
            </a:r>
            <a:endParaRPr/>
          </a:p>
          <a:p>
            <a:pPr indent="0" lvl="0" marL="0" rtl="0" algn="l">
              <a:spcBef>
                <a:spcPts val="1600"/>
              </a:spcBef>
              <a:spcAft>
                <a:spcPts val="0"/>
              </a:spcAft>
              <a:buNone/>
            </a:pPr>
            <a:r>
              <a:rPr lang="en"/>
              <a:t>The idea is that we generate all possible answers, and then output the maximal answer that is smaller than K. </a:t>
            </a:r>
            <a:endParaRPr/>
          </a:p>
          <a:p>
            <a:pPr indent="0" lvl="0" marL="0" rtl="0" algn="l">
              <a:spcBef>
                <a:spcPts val="1600"/>
              </a:spcBef>
              <a:spcAft>
                <a:spcPts val="0"/>
              </a:spcAft>
              <a:buNone/>
            </a:pPr>
            <a:r>
              <a:rPr b="1" lang="en"/>
              <a:t>How can we do this? </a:t>
            </a:r>
            <a:endParaRPr b="1"/>
          </a:p>
          <a:p>
            <a:pPr indent="0" lvl="0" marL="0" rtl="0" algn="l">
              <a:spcBef>
                <a:spcPts val="1600"/>
              </a:spcBef>
              <a:spcAft>
                <a:spcPts val="1600"/>
              </a:spcAft>
              <a:buNone/>
            </a:pPr>
            <a:r>
              <a:rPr lang="en"/>
              <a:t>Just like with recursion, we first have to define the base case and the recurrence.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Backtracking Example Cont.</a:t>
            </a:r>
            <a:endParaRPr/>
          </a:p>
        </p:txBody>
      </p:sp>
      <p:sp>
        <p:nvSpPr>
          <p:cNvPr id="389" name="Google Shape;389;p47"/>
          <p:cNvSpPr txBox="1"/>
          <p:nvPr>
            <p:ph idx="1" type="body"/>
          </p:nvPr>
        </p:nvSpPr>
        <p:spPr>
          <a:xfrm>
            <a:off x="471900" y="1859875"/>
            <a:ext cx="8222100" cy="31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Base Case:</a:t>
            </a:r>
            <a:endParaRPr b="1"/>
          </a:p>
          <a:p>
            <a:pPr indent="-342900" lvl="0" marL="457200" rtl="0" algn="l">
              <a:spcBef>
                <a:spcPts val="1600"/>
              </a:spcBef>
              <a:spcAft>
                <a:spcPts val="0"/>
              </a:spcAft>
              <a:buSzPts val="1800"/>
              <a:buChar char="●"/>
            </a:pPr>
            <a:r>
              <a:rPr lang="en"/>
              <a:t>Once we have used all the numbers, we want to check if our answer is &lt;K. If it is, we can check if it is &gt;ans, and if it is, we should update ans. </a:t>
            </a:r>
            <a:endParaRPr/>
          </a:p>
          <a:p>
            <a:pPr indent="0" lvl="0" marL="0" rtl="0" algn="l">
              <a:spcBef>
                <a:spcPts val="1600"/>
              </a:spcBef>
              <a:spcAft>
                <a:spcPts val="0"/>
              </a:spcAft>
              <a:buNone/>
            </a:pPr>
            <a:r>
              <a:rPr b="1" lang="en"/>
              <a:t>Recurrence </a:t>
            </a:r>
            <a:endParaRPr/>
          </a:p>
          <a:p>
            <a:pPr indent="-342900" lvl="0" marL="457200" rtl="0" algn="l">
              <a:spcBef>
                <a:spcPts val="1600"/>
              </a:spcBef>
              <a:spcAft>
                <a:spcPts val="0"/>
              </a:spcAft>
              <a:buSzPts val="1800"/>
              <a:buChar char="●"/>
            </a:pPr>
            <a:r>
              <a:rPr lang="en"/>
              <a:t>Since we have the operations (+, -, *), we can call our function on itself with the current answer added, subtracted, and multiplied with the next element, and then update the next element.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Backtracking Example Code</a:t>
            </a:r>
            <a:endParaRPr/>
          </a:p>
        </p:txBody>
      </p:sp>
      <p:sp>
        <p:nvSpPr>
          <p:cNvPr id="395" name="Google Shape;395;p48"/>
          <p:cNvSpPr txBox="1"/>
          <p:nvPr>
            <p:ph idx="1" type="body"/>
          </p:nvPr>
        </p:nvSpPr>
        <p:spPr>
          <a:xfrm>
            <a:off x="2455075" y="1785825"/>
            <a:ext cx="4011300" cy="43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t>C++</a:t>
            </a:r>
            <a:endParaRPr b="1" sz="1400"/>
          </a:p>
        </p:txBody>
      </p:sp>
      <p:sp>
        <p:nvSpPr>
          <p:cNvPr id="396" name="Google Shape;396;p48"/>
          <p:cNvSpPr txBox="1"/>
          <p:nvPr/>
        </p:nvSpPr>
        <p:spPr>
          <a:xfrm>
            <a:off x="2455075" y="2153600"/>
            <a:ext cx="4011300" cy="20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F51B5"/>
                </a:solidFill>
                <a:latin typeface="Roboto Mono"/>
                <a:ea typeface="Roboto Mono"/>
                <a:cs typeface="Roboto Mono"/>
                <a:sym typeface="Roboto Mono"/>
              </a:rPr>
              <a:t>#include </a:t>
            </a:r>
            <a:r>
              <a:rPr lang="en" sz="900">
                <a:solidFill>
                  <a:srgbClr val="388E3C"/>
                </a:solidFill>
                <a:latin typeface="Roboto Mono"/>
                <a:ea typeface="Roboto Mono"/>
                <a:cs typeface="Roboto Mono"/>
                <a:sym typeface="Roboto Mono"/>
              </a:rPr>
              <a:t>&lt;bits/stdc++.h&gt;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F51B5"/>
                </a:solidFill>
                <a:latin typeface="Roboto Mono"/>
                <a:ea typeface="Roboto Mono"/>
                <a:cs typeface="Roboto Mono"/>
                <a:sym typeface="Roboto Mono"/>
              </a:rPr>
              <a:t>using</a:t>
            </a: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namespace</a:t>
            </a:r>
            <a:r>
              <a:rPr lang="en" sz="900">
                <a:solidFill>
                  <a:srgbClr val="37474F"/>
                </a:solidFill>
                <a:latin typeface="Roboto Mono"/>
                <a:ea typeface="Roboto Mono"/>
                <a:cs typeface="Roboto Mono"/>
                <a:sym typeface="Roboto Mono"/>
              </a:rPr>
              <a:t> std;</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F51B5"/>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 arr[</a:t>
            </a:r>
            <a:r>
              <a:rPr lang="en" sz="900">
                <a:solidFill>
                  <a:srgbClr val="C53929"/>
                </a:solidFill>
                <a:latin typeface="Roboto Mono"/>
                <a:ea typeface="Roboto Mono"/>
                <a:cs typeface="Roboto Mono"/>
                <a:sym typeface="Roboto Mono"/>
              </a:rPr>
              <a:t>100</a:t>
            </a:r>
            <a:r>
              <a:rPr lang="en" sz="900">
                <a:solidFill>
                  <a:srgbClr val="37474F"/>
                </a:solidFill>
                <a:latin typeface="Roboto Mono"/>
                <a:ea typeface="Roboto Mono"/>
                <a:cs typeface="Roboto Mono"/>
                <a:sym typeface="Roboto Mono"/>
              </a:rPr>
              <a:t>], ans, k, n;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F51B5"/>
                </a:solidFill>
                <a:latin typeface="Roboto Mono"/>
                <a:ea typeface="Roboto Mono"/>
                <a:cs typeface="Roboto Mono"/>
                <a:sym typeface="Roboto Mono"/>
              </a:rPr>
              <a:t>void</a:t>
            </a:r>
            <a:r>
              <a:rPr lang="en" sz="900">
                <a:solidFill>
                  <a:srgbClr val="37474F"/>
                </a:solidFill>
                <a:latin typeface="Roboto Mono"/>
                <a:ea typeface="Roboto Mono"/>
                <a:cs typeface="Roboto Mono"/>
                <a:sym typeface="Roboto Mono"/>
              </a:rPr>
              <a:t> recur(</a:t>
            </a:r>
            <a:r>
              <a:rPr lang="en" sz="900">
                <a:solidFill>
                  <a:srgbClr val="3F51B5"/>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 curr, </a:t>
            </a:r>
            <a:r>
              <a:rPr lang="en" sz="900">
                <a:solidFill>
                  <a:srgbClr val="3F51B5"/>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 idx)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if</a:t>
            </a:r>
            <a:r>
              <a:rPr lang="en" sz="900">
                <a:solidFill>
                  <a:srgbClr val="37474F"/>
                </a:solidFill>
                <a:latin typeface="Roboto Mono"/>
                <a:ea typeface="Roboto Mono"/>
                <a:cs typeface="Roboto Mono"/>
                <a:sym typeface="Roboto Mono"/>
              </a:rPr>
              <a:t>(idx == n)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if</a:t>
            </a:r>
            <a:r>
              <a:rPr lang="en" sz="900">
                <a:solidFill>
                  <a:srgbClr val="37474F"/>
                </a:solidFill>
                <a:latin typeface="Roboto Mono"/>
                <a:ea typeface="Roboto Mono"/>
                <a:cs typeface="Roboto Mono"/>
                <a:sym typeface="Roboto Mono"/>
              </a:rPr>
              <a:t>(curr &lt; k) ans = max(ans, curr);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return</a:t>
            </a:r>
            <a:r>
              <a:rPr lang="en"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recur(curr*arr[idx],idx+</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recur(curr+arr[idx],idx+</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recur(curr-arr[idx],idx+</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F51B5"/>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 main()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cin &gt;&gt; n &gt;&gt; k;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for</a:t>
            </a:r>
            <a:r>
              <a:rPr lang="en" sz="900">
                <a:solidFill>
                  <a:srgbClr val="37474F"/>
                </a:solidFill>
                <a:latin typeface="Roboto Mono"/>
                <a:ea typeface="Roboto Mono"/>
                <a:cs typeface="Roboto Mono"/>
                <a:sym typeface="Roboto Mono"/>
              </a:rPr>
              <a:t>(</a:t>
            </a:r>
            <a:r>
              <a:rPr lang="en" sz="900">
                <a:solidFill>
                  <a:srgbClr val="3F51B5"/>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 i = </a:t>
            </a:r>
            <a:r>
              <a:rPr lang="en" sz="900">
                <a:solidFill>
                  <a:srgbClr val="C53929"/>
                </a:solidFill>
                <a:latin typeface="Roboto Mono"/>
                <a:ea typeface="Roboto Mono"/>
                <a:cs typeface="Roboto Mono"/>
                <a:sym typeface="Roboto Mono"/>
              </a:rPr>
              <a:t>0</a:t>
            </a:r>
            <a:r>
              <a:rPr lang="en" sz="900">
                <a:solidFill>
                  <a:srgbClr val="37474F"/>
                </a:solidFill>
                <a:latin typeface="Roboto Mono"/>
                <a:ea typeface="Roboto Mono"/>
                <a:cs typeface="Roboto Mono"/>
                <a:sym typeface="Roboto Mono"/>
              </a:rPr>
              <a:t>; i &lt; n; i++) cin &gt;&gt; arr[i];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recur(arr[</a:t>
            </a:r>
            <a:r>
              <a:rPr lang="en" sz="900">
                <a:solidFill>
                  <a:srgbClr val="C53929"/>
                </a:solidFill>
                <a:latin typeface="Roboto Mono"/>
                <a:ea typeface="Roboto Mono"/>
                <a:cs typeface="Roboto Mono"/>
                <a:sym typeface="Roboto Mono"/>
              </a:rPr>
              <a:t>0</a:t>
            </a:r>
            <a:r>
              <a:rPr lang="en" sz="900">
                <a:solidFill>
                  <a:srgbClr val="37474F"/>
                </a:solidFill>
                <a:latin typeface="Roboto Mono"/>
                <a:ea typeface="Roboto Mono"/>
                <a:cs typeface="Roboto Mono"/>
                <a:sym typeface="Roboto Mono"/>
              </a:rPr>
              <a:t>], </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cout &lt;&lt; ans &lt;&lt; </a:t>
            </a:r>
            <a:r>
              <a:rPr lang="en" sz="900">
                <a:solidFill>
                  <a:srgbClr val="388E3C"/>
                </a:solidFill>
                <a:latin typeface="Roboto Mono"/>
                <a:ea typeface="Roboto Mono"/>
                <a:cs typeface="Roboto Mono"/>
                <a:sym typeface="Roboto Mono"/>
              </a:rPr>
              <a:t>"\n"</a:t>
            </a:r>
            <a:r>
              <a:rPr lang="en"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900">
              <a:solidFill>
                <a:srgbClr val="3F51B5"/>
              </a:solidFill>
              <a:latin typeface="Roboto Mono"/>
              <a:ea typeface="Roboto Mono"/>
              <a:cs typeface="Roboto Mono"/>
              <a:sym typeface="Roboto Mon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Final Notes</a:t>
            </a:r>
            <a:endParaRPr/>
          </a:p>
        </p:txBody>
      </p:sp>
      <p:sp>
        <p:nvSpPr>
          <p:cNvPr id="402" name="Google Shape;402;p49"/>
          <p:cNvSpPr txBox="1"/>
          <p:nvPr>
            <p:ph idx="1" type="body"/>
          </p:nvPr>
        </p:nvSpPr>
        <p:spPr>
          <a:xfrm>
            <a:off x="471900" y="1919075"/>
            <a:ext cx="8222100" cy="298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Recursion is a very powerful tool, but it is very memory and time expensive. </a:t>
            </a:r>
            <a:endParaRPr sz="1400"/>
          </a:p>
          <a:p>
            <a:pPr indent="0" lvl="0" marL="0" rtl="0" algn="l">
              <a:spcBef>
                <a:spcPts val="1600"/>
              </a:spcBef>
              <a:spcAft>
                <a:spcPts val="0"/>
              </a:spcAft>
              <a:buNone/>
            </a:pPr>
            <a:r>
              <a:rPr lang="en" sz="1400"/>
              <a:t>The time complexity is usually exponential. </a:t>
            </a:r>
            <a:endParaRPr sz="1400"/>
          </a:p>
          <a:p>
            <a:pPr indent="0" lvl="0" marL="0" rtl="0" algn="l">
              <a:spcBef>
                <a:spcPts val="1600"/>
              </a:spcBef>
              <a:spcAft>
                <a:spcPts val="0"/>
              </a:spcAft>
              <a:buNone/>
            </a:pPr>
            <a:r>
              <a:rPr b="1" lang="en" sz="1400"/>
              <a:t>For example:</a:t>
            </a:r>
            <a:endParaRPr b="1" sz="1400"/>
          </a:p>
          <a:p>
            <a:pPr indent="0" lvl="0" marL="0" rtl="0" algn="l">
              <a:spcBef>
                <a:spcPts val="1600"/>
              </a:spcBef>
              <a:spcAft>
                <a:spcPts val="0"/>
              </a:spcAft>
              <a:buNone/>
            </a:pPr>
            <a:r>
              <a:rPr lang="en" sz="1400"/>
              <a:t>For our Fibonacci sequence implementation, the time complexity is </a:t>
            </a:r>
            <a:r>
              <a:rPr b="1" lang="en" sz="1400"/>
              <a:t>O(2^N)</a:t>
            </a:r>
            <a:endParaRPr b="1" sz="1400"/>
          </a:p>
          <a:p>
            <a:pPr indent="0" lvl="0" marL="0" rtl="0" algn="l">
              <a:spcBef>
                <a:spcPts val="1600"/>
              </a:spcBef>
              <a:spcAft>
                <a:spcPts val="0"/>
              </a:spcAft>
              <a:buNone/>
            </a:pPr>
            <a:r>
              <a:rPr lang="en" sz="1400"/>
              <a:t>To generate all permutations of N distinct elements, the time complexity is </a:t>
            </a:r>
            <a:r>
              <a:rPr b="1" lang="en" sz="1400"/>
              <a:t>O(N!)</a:t>
            </a:r>
            <a:endParaRPr b="1" sz="1400"/>
          </a:p>
          <a:p>
            <a:pPr indent="0" lvl="0" marL="0" rtl="0" algn="l">
              <a:spcBef>
                <a:spcPts val="1600"/>
              </a:spcBef>
              <a:spcAft>
                <a:spcPts val="1600"/>
              </a:spcAft>
              <a:buNone/>
            </a:pPr>
            <a:r>
              <a:rPr b="1" lang="en" sz="1400"/>
              <a:t>We can optimize some recursive functions by storing the results of expensive function calls through a method known as memoization. (We will cover this in our dynamic programming slides) </a:t>
            </a:r>
            <a:endParaRPr b="1"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Recursion?</a:t>
            </a:r>
            <a:endParaRPr/>
          </a:p>
        </p:txBody>
      </p:sp>
      <p:sp>
        <p:nvSpPr>
          <p:cNvPr id="86" name="Google Shape;86;p16"/>
          <p:cNvSpPr txBox="1"/>
          <p:nvPr>
            <p:ph idx="1" type="body"/>
          </p:nvPr>
        </p:nvSpPr>
        <p:spPr>
          <a:xfrm>
            <a:off x="460950" y="18376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Recursion is when a function calls on itself either indirectly or directly. We will be focusing on direct recursion this lesson. </a:t>
            </a:r>
            <a:endParaRPr sz="1400"/>
          </a:p>
          <a:p>
            <a:pPr indent="-317500" lvl="1" marL="914400" rtl="0" algn="l">
              <a:spcBef>
                <a:spcPts val="0"/>
              </a:spcBef>
              <a:spcAft>
                <a:spcPts val="0"/>
              </a:spcAft>
              <a:buSzPts val="1400"/>
              <a:buChar char="○"/>
            </a:pPr>
            <a:r>
              <a:rPr lang="en"/>
              <a:t>A review on functions can be found on the Group B Meeting 3 Slideshow</a:t>
            </a:r>
            <a:endParaRPr sz="1400"/>
          </a:p>
          <a:p>
            <a:pPr indent="-317500" lvl="0" marL="457200" rtl="0" algn="l">
              <a:spcBef>
                <a:spcPts val="0"/>
              </a:spcBef>
              <a:spcAft>
                <a:spcPts val="0"/>
              </a:spcAft>
              <a:buSzPts val="1400"/>
              <a:buChar char="●"/>
            </a:pPr>
            <a:r>
              <a:rPr lang="en" sz="1400"/>
              <a:t>The main idea of recursion is that we </a:t>
            </a:r>
            <a:r>
              <a:rPr lang="en" sz="1400"/>
              <a:t>continuously</a:t>
            </a:r>
            <a:r>
              <a:rPr lang="en" sz="1400"/>
              <a:t> break down a larger problem into smaller instances of the same problem. </a:t>
            </a:r>
            <a:endParaRPr sz="1400"/>
          </a:p>
          <a:p>
            <a:pPr indent="-317500" lvl="1" marL="914400" rtl="0" algn="l">
              <a:spcBef>
                <a:spcPts val="0"/>
              </a:spcBef>
              <a:spcAft>
                <a:spcPts val="0"/>
              </a:spcAft>
              <a:buSzPts val="1400"/>
              <a:buChar char="○"/>
            </a:pPr>
            <a:r>
              <a:rPr lang="en"/>
              <a:t>We continue to break down this problem until we are able to solve it without using recursion </a:t>
            </a:r>
            <a:endParaRPr/>
          </a:p>
          <a:p>
            <a:pPr indent="-317500" lvl="0" marL="457200" rtl="0" algn="l">
              <a:spcBef>
                <a:spcPts val="0"/>
              </a:spcBef>
              <a:spcAft>
                <a:spcPts val="0"/>
              </a:spcAft>
              <a:buSzPts val="1400"/>
              <a:buChar char="●"/>
            </a:pPr>
            <a:r>
              <a:rPr lang="en" sz="1400"/>
              <a:t>Recursion depends on two main parts </a:t>
            </a:r>
            <a:endParaRPr sz="1400"/>
          </a:p>
          <a:p>
            <a:pPr indent="-317500" lvl="1" marL="914400" rtl="0" algn="l">
              <a:spcBef>
                <a:spcPts val="0"/>
              </a:spcBef>
              <a:spcAft>
                <a:spcPts val="0"/>
              </a:spcAft>
              <a:buSzPts val="1400"/>
              <a:buChar char="○"/>
            </a:pPr>
            <a:r>
              <a:rPr lang="en"/>
              <a:t>Recurrence </a:t>
            </a:r>
            <a:endParaRPr/>
          </a:p>
          <a:p>
            <a:pPr indent="-317500" lvl="1" marL="914400" rtl="0" algn="l">
              <a:spcBef>
                <a:spcPts val="0"/>
              </a:spcBef>
              <a:spcAft>
                <a:spcPts val="0"/>
              </a:spcAft>
              <a:buSzPts val="1400"/>
              <a:buChar char="○"/>
            </a:pPr>
            <a:r>
              <a:rPr lang="en"/>
              <a:t>Base case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Recurrence + Base Case</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Recurrence </a:t>
            </a:r>
            <a:endParaRPr b="1" sz="1600"/>
          </a:p>
          <a:p>
            <a:pPr indent="-330200" lvl="1" marL="914400" rtl="0" algn="l">
              <a:spcBef>
                <a:spcPts val="0"/>
              </a:spcBef>
              <a:spcAft>
                <a:spcPts val="0"/>
              </a:spcAft>
              <a:buSzPts val="1600"/>
              <a:buChar char="○"/>
            </a:pPr>
            <a:r>
              <a:rPr lang="en" sz="1600"/>
              <a:t>Recurrence is the component when you call the function on itself </a:t>
            </a:r>
            <a:endParaRPr sz="1600"/>
          </a:p>
          <a:p>
            <a:pPr indent="-330200" lvl="1" marL="914400" rtl="0" algn="l">
              <a:spcBef>
                <a:spcPts val="0"/>
              </a:spcBef>
              <a:spcAft>
                <a:spcPts val="0"/>
              </a:spcAft>
              <a:buSzPts val="1600"/>
              <a:buChar char="○"/>
            </a:pPr>
            <a:r>
              <a:rPr lang="en" sz="1600"/>
              <a:t>This is the part where you are breaking down the problem into smaller instances of itself</a:t>
            </a:r>
            <a:endParaRPr sz="1600"/>
          </a:p>
          <a:p>
            <a:pPr indent="-330200" lvl="0" marL="457200" rtl="0" algn="l">
              <a:spcBef>
                <a:spcPts val="0"/>
              </a:spcBef>
              <a:spcAft>
                <a:spcPts val="0"/>
              </a:spcAft>
              <a:buSzPts val="1600"/>
              <a:buChar char="●"/>
            </a:pPr>
            <a:r>
              <a:rPr b="1" lang="en" sz="1600"/>
              <a:t>Base Case</a:t>
            </a:r>
            <a:endParaRPr sz="1600"/>
          </a:p>
          <a:p>
            <a:pPr indent="-330200" lvl="1" marL="914400" rtl="0" algn="l">
              <a:spcBef>
                <a:spcPts val="0"/>
              </a:spcBef>
              <a:spcAft>
                <a:spcPts val="0"/>
              </a:spcAft>
              <a:buSzPts val="1600"/>
              <a:buChar char="○"/>
            </a:pPr>
            <a:r>
              <a:rPr lang="en" sz="1600"/>
              <a:t>Since you cannot have infinite recursion, you must define a situation where the program knows to stop</a:t>
            </a:r>
            <a:endParaRPr sz="1600"/>
          </a:p>
          <a:p>
            <a:pPr indent="-330200" lvl="1" marL="914400" rtl="0" algn="l">
              <a:spcBef>
                <a:spcPts val="0"/>
              </a:spcBef>
              <a:spcAft>
                <a:spcPts val="0"/>
              </a:spcAft>
              <a:buSzPts val="1600"/>
              <a:buChar char="○"/>
            </a:pPr>
            <a:r>
              <a:rPr lang="en" sz="1600"/>
              <a:t>This special case where the program stops is known as the base case </a:t>
            </a:r>
            <a:endParaRPr sz="1600"/>
          </a:p>
          <a:p>
            <a:pPr indent="0" lvl="0" marL="0" rtl="0" algn="l">
              <a:spcBef>
                <a:spcPts val="1600"/>
              </a:spcBef>
              <a:spcAft>
                <a:spcPts val="1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Recursion Example</a:t>
            </a:r>
            <a:endParaRPr/>
          </a:p>
        </p:txBody>
      </p:sp>
      <p:sp>
        <p:nvSpPr>
          <p:cNvPr id="98" name="Google Shape;98;p18"/>
          <p:cNvSpPr txBox="1"/>
          <p:nvPr>
            <p:ph idx="1" type="body"/>
          </p:nvPr>
        </p:nvSpPr>
        <p:spPr>
          <a:xfrm>
            <a:off x="460950" y="1882075"/>
            <a:ext cx="8222100" cy="30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Fibonacci Sequence</a:t>
            </a:r>
            <a:endParaRPr b="1" sz="1600"/>
          </a:p>
          <a:p>
            <a:pPr indent="0" lvl="0" marL="0" rtl="0" algn="l">
              <a:spcBef>
                <a:spcPts val="1600"/>
              </a:spcBef>
              <a:spcAft>
                <a:spcPts val="0"/>
              </a:spcAft>
              <a:buNone/>
            </a:pPr>
            <a:r>
              <a:rPr lang="en" sz="1400"/>
              <a:t>The Fibonacci numbers </a:t>
            </a:r>
            <a:r>
              <a:rPr lang="en" sz="1400"/>
              <a:t>form a sequence where each term within the sequence is defined as the sum of the two previous terms. </a:t>
            </a:r>
            <a:endParaRPr sz="1400"/>
          </a:p>
          <a:p>
            <a:pPr indent="0" lvl="0" marL="0" rtl="0" algn="l">
              <a:spcBef>
                <a:spcPts val="1600"/>
              </a:spcBef>
              <a:spcAft>
                <a:spcPts val="0"/>
              </a:spcAft>
              <a:buNone/>
            </a:pPr>
            <a:r>
              <a:rPr lang="en" sz="1400"/>
              <a:t>More formally, </a:t>
            </a:r>
            <a:endParaRPr sz="1400"/>
          </a:p>
          <a:p>
            <a:pPr indent="0" lvl="0" marL="0" rtl="0" algn="l">
              <a:spcBef>
                <a:spcPts val="1600"/>
              </a:spcBef>
              <a:spcAft>
                <a:spcPts val="0"/>
              </a:spcAft>
              <a:buNone/>
            </a:pPr>
            <a:r>
              <a:rPr b="1" lang="en" sz="1400"/>
              <a:t>F</a:t>
            </a:r>
            <a:r>
              <a:rPr b="1" baseline="-25000" lang="en" sz="1400"/>
              <a:t>0 </a:t>
            </a:r>
            <a:r>
              <a:rPr lang="en" sz="1400"/>
              <a:t>= 1 , </a:t>
            </a:r>
            <a:r>
              <a:rPr b="1" lang="en" sz="1400"/>
              <a:t>F</a:t>
            </a:r>
            <a:r>
              <a:rPr b="1" baseline="-25000" lang="en" sz="1400"/>
              <a:t>1 </a:t>
            </a:r>
            <a:r>
              <a:rPr lang="en" sz="1400"/>
              <a:t>= 1</a:t>
            </a:r>
            <a:endParaRPr sz="1400"/>
          </a:p>
          <a:p>
            <a:pPr indent="0" lvl="0" marL="0" rtl="0" algn="l">
              <a:spcBef>
                <a:spcPts val="1600"/>
              </a:spcBef>
              <a:spcAft>
                <a:spcPts val="0"/>
              </a:spcAft>
              <a:buNone/>
            </a:pPr>
            <a:r>
              <a:rPr b="1" lang="en" sz="1400"/>
              <a:t>F</a:t>
            </a:r>
            <a:r>
              <a:rPr b="1" baseline="-25000" lang="en" sz="1400"/>
              <a:t>n </a:t>
            </a:r>
            <a:r>
              <a:rPr lang="en" sz="1400"/>
              <a:t>= </a:t>
            </a:r>
            <a:r>
              <a:rPr b="1" lang="en" sz="1400"/>
              <a:t>F</a:t>
            </a:r>
            <a:r>
              <a:rPr b="1" baseline="-25000" lang="en" sz="1400"/>
              <a:t>n-2</a:t>
            </a:r>
            <a:r>
              <a:rPr lang="en" sz="1400"/>
              <a:t>+ </a:t>
            </a:r>
            <a:r>
              <a:rPr b="1" lang="en" sz="1400"/>
              <a:t>F</a:t>
            </a:r>
            <a:r>
              <a:rPr b="1" baseline="-25000" lang="en" sz="1400"/>
              <a:t>n-1 </a:t>
            </a:r>
            <a:r>
              <a:rPr lang="en" sz="1400"/>
              <a:t> , n &gt; 1</a:t>
            </a:r>
            <a:endParaRPr sz="1400"/>
          </a:p>
          <a:p>
            <a:pPr indent="0" lvl="0" marL="0" rtl="0" algn="l">
              <a:spcBef>
                <a:spcPts val="1600"/>
              </a:spcBef>
              <a:spcAft>
                <a:spcPts val="1600"/>
              </a:spcAft>
              <a:buNone/>
            </a:pPr>
            <a:r>
              <a:rPr lang="en" sz="1400"/>
              <a:t>Based on the definition, the first few terms of this sequence are: </a:t>
            </a:r>
            <a:r>
              <a:rPr b="1" lang="en" sz="1400"/>
              <a:t>1, 1, 2, 3, 5, 8, 13, 21, ...</a:t>
            </a:r>
            <a:endParaRPr b="1"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Recursion Example Cont. </a:t>
            </a:r>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Recurrence </a:t>
            </a:r>
            <a:endParaRPr b="1" sz="1600"/>
          </a:p>
          <a:p>
            <a:pPr indent="-330200" lvl="1" marL="914400" rtl="0" algn="l">
              <a:spcBef>
                <a:spcPts val="0"/>
              </a:spcBef>
              <a:spcAft>
                <a:spcPts val="0"/>
              </a:spcAft>
              <a:buSzPts val="1600"/>
              <a:buChar char="○"/>
            </a:pPr>
            <a:r>
              <a:rPr lang="en" sz="1600"/>
              <a:t>Recurrence is the component when you call the function on itself </a:t>
            </a:r>
            <a:endParaRPr sz="1600"/>
          </a:p>
          <a:p>
            <a:pPr indent="-330200" lvl="1" marL="914400" rtl="0" algn="l">
              <a:spcBef>
                <a:spcPts val="0"/>
              </a:spcBef>
              <a:spcAft>
                <a:spcPts val="0"/>
              </a:spcAft>
              <a:buSzPts val="1600"/>
              <a:buChar char="○"/>
            </a:pPr>
            <a:r>
              <a:rPr lang="en" sz="1600"/>
              <a:t>In the Fibonacci Sequence, the recurrence is calling the function again, except on the two previous terms of the sequence </a:t>
            </a:r>
            <a:endParaRPr sz="1600"/>
          </a:p>
          <a:p>
            <a:pPr indent="-330200" lvl="2" marL="1371600" rtl="0" algn="l">
              <a:spcBef>
                <a:spcPts val="0"/>
              </a:spcBef>
              <a:spcAft>
                <a:spcPts val="0"/>
              </a:spcAft>
              <a:buSzPts val="1600"/>
              <a:buChar char="■"/>
            </a:pPr>
            <a:r>
              <a:rPr lang="en" sz="1600"/>
              <a:t>This may be better understood/</a:t>
            </a:r>
            <a:r>
              <a:rPr lang="en" sz="1600"/>
              <a:t>illustrated</a:t>
            </a:r>
            <a:r>
              <a:rPr lang="en" sz="1600"/>
              <a:t> on the next slide </a:t>
            </a:r>
            <a:endParaRPr sz="1600"/>
          </a:p>
          <a:p>
            <a:pPr indent="-330200" lvl="0" marL="457200" rtl="0" algn="l">
              <a:spcBef>
                <a:spcPts val="0"/>
              </a:spcBef>
              <a:spcAft>
                <a:spcPts val="0"/>
              </a:spcAft>
              <a:buSzPts val="1600"/>
              <a:buChar char="●"/>
            </a:pPr>
            <a:r>
              <a:rPr b="1" lang="en" sz="1600"/>
              <a:t>Base Case</a:t>
            </a:r>
            <a:endParaRPr sz="1600"/>
          </a:p>
          <a:p>
            <a:pPr indent="-330200" lvl="1" marL="914400" rtl="0" algn="l">
              <a:spcBef>
                <a:spcPts val="0"/>
              </a:spcBef>
              <a:spcAft>
                <a:spcPts val="0"/>
              </a:spcAft>
              <a:buSzPts val="1600"/>
              <a:buChar char="○"/>
            </a:pPr>
            <a:r>
              <a:rPr lang="en" sz="1600"/>
              <a:t>Define the situation where the program stops </a:t>
            </a:r>
            <a:endParaRPr sz="1600"/>
          </a:p>
          <a:p>
            <a:pPr indent="-330200" lvl="1" marL="914400" rtl="0" algn="l">
              <a:spcBef>
                <a:spcPts val="0"/>
              </a:spcBef>
              <a:spcAft>
                <a:spcPts val="0"/>
              </a:spcAft>
              <a:buSzPts val="1600"/>
              <a:buChar char="○"/>
            </a:pPr>
            <a:r>
              <a:rPr lang="en" sz="1600"/>
              <a:t>Since we are given that </a:t>
            </a:r>
            <a:r>
              <a:rPr b="1" lang="en" sz="1600"/>
              <a:t>F</a:t>
            </a:r>
            <a:r>
              <a:rPr b="1" baseline="-25000" lang="en" sz="1600"/>
              <a:t>0 </a:t>
            </a:r>
            <a:r>
              <a:rPr lang="en" sz="1600"/>
              <a:t>= 1 and </a:t>
            </a:r>
            <a:r>
              <a:rPr b="1" lang="en" sz="1600"/>
              <a:t>F</a:t>
            </a:r>
            <a:r>
              <a:rPr b="1" baseline="-25000" lang="en" sz="1600"/>
              <a:t>1 </a:t>
            </a:r>
            <a:r>
              <a:rPr lang="en" sz="1600"/>
              <a:t>= 1, we can use both of these terms as the base case </a:t>
            </a:r>
            <a:endParaRPr sz="1600"/>
          </a:p>
          <a:p>
            <a:pPr indent="0" lvl="0" marL="0" rtl="0" algn="l">
              <a:spcBef>
                <a:spcPts val="1600"/>
              </a:spcBef>
              <a:spcAft>
                <a:spcPts val="16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Recursion Example Code</a:t>
            </a:r>
            <a:endParaRPr/>
          </a:p>
        </p:txBody>
      </p:sp>
      <p:sp>
        <p:nvSpPr>
          <p:cNvPr id="110" name="Google Shape;110;p20"/>
          <p:cNvSpPr txBox="1"/>
          <p:nvPr/>
        </p:nvSpPr>
        <p:spPr>
          <a:xfrm>
            <a:off x="222025" y="2148400"/>
            <a:ext cx="8922000" cy="12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F51B5"/>
                </a:solidFill>
                <a:latin typeface="Roboto Mono"/>
                <a:ea typeface="Roboto Mono"/>
                <a:cs typeface="Roboto Mono"/>
                <a:sym typeface="Roboto Mono"/>
              </a:rPr>
              <a:t>def</a:t>
            </a:r>
            <a:r>
              <a:rPr lang="en" sz="1200">
                <a:solidFill>
                  <a:srgbClr val="37474F"/>
                </a:solidFill>
                <a:latin typeface="Roboto Mono"/>
                <a:ea typeface="Roboto Mono"/>
                <a:cs typeface="Roboto Mono"/>
                <a:sym typeface="Roboto Mono"/>
              </a:rPr>
              <a:t> f(n):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if</a:t>
            </a:r>
            <a:r>
              <a:rPr lang="en" sz="1200">
                <a:solidFill>
                  <a:srgbClr val="37474F"/>
                </a:solidFill>
                <a:latin typeface="Roboto Mono"/>
                <a:ea typeface="Roboto Mono"/>
                <a:cs typeface="Roboto Mono"/>
                <a:sym typeface="Roboto Mono"/>
              </a:rPr>
              <a:t>(n == </a:t>
            </a:r>
            <a:r>
              <a:rPr lang="en" sz="1200">
                <a:solidFill>
                  <a:srgbClr val="C53929"/>
                </a:solidFill>
                <a:latin typeface="Roboto Mono"/>
                <a:ea typeface="Roboto Mono"/>
                <a:cs typeface="Roboto Mono"/>
                <a:sym typeface="Roboto Mono"/>
              </a:rPr>
              <a:t>0</a:t>
            </a:r>
            <a:r>
              <a:rPr lang="en" sz="1200">
                <a:solidFill>
                  <a:srgbClr val="37474F"/>
                </a:solidFill>
                <a:latin typeface="Roboto Mono"/>
                <a:ea typeface="Roboto Mono"/>
                <a:cs typeface="Roboto Mono"/>
                <a:sym typeface="Roboto Mono"/>
              </a:rPr>
              <a:t>): </a:t>
            </a:r>
            <a:r>
              <a:rPr lang="en" sz="1200">
                <a:solidFill>
                  <a:srgbClr val="D81B60"/>
                </a:solidFill>
                <a:latin typeface="Roboto Mono"/>
                <a:ea typeface="Roboto Mono"/>
                <a:cs typeface="Roboto Mono"/>
                <a:sym typeface="Roboto Mono"/>
              </a:rPr>
              <a:t># base case 1 (f(0) = 1)</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return</a:t>
            </a:r>
            <a:r>
              <a:rPr lang="en" sz="1200">
                <a:solidFill>
                  <a:srgbClr val="37474F"/>
                </a:solidFill>
                <a:latin typeface="Roboto Mono"/>
                <a:ea typeface="Roboto Mono"/>
                <a:cs typeface="Roboto Mono"/>
                <a:sym typeface="Roboto Mono"/>
              </a:rPr>
              <a:t> </a:t>
            </a:r>
            <a:r>
              <a:rPr lang="en" sz="1200">
                <a:solidFill>
                  <a:srgbClr val="C53929"/>
                </a:solidFill>
                <a:latin typeface="Roboto Mono"/>
                <a:ea typeface="Roboto Mono"/>
                <a:cs typeface="Roboto Mono"/>
                <a:sym typeface="Roboto Mono"/>
              </a:rPr>
              <a:t>1</a:t>
            </a: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if</a:t>
            </a:r>
            <a:r>
              <a:rPr lang="en" sz="1200">
                <a:solidFill>
                  <a:srgbClr val="37474F"/>
                </a:solidFill>
                <a:latin typeface="Roboto Mono"/>
                <a:ea typeface="Roboto Mono"/>
                <a:cs typeface="Roboto Mono"/>
                <a:sym typeface="Roboto Mono"/>
              </a:rPr>
              <a:t>(n == </a:t>
            </a:r>
            <a:r>
              <a:rPr lang="en" sz="1200">
                <a:solidFill>
                  <a:srgbClr val="C53929"/>
                </a:solidFill>
                <a:latin typeface="Roboto Mono"/>
                <a:ea typeface="Roboto Mono"/>
                <a:cs typeface="Roboto Mono"/>
                <a:sym typeface="Roboto Mono"/>
              </a:rPr>
              <a:t>1</a:t>
            </a:r>
            <a:r>
              <a:rPr lang="en" sz="1200">
                <a:solidFill>
                  <a:srgbClr val="37474F"/>
                </a:solidFill>
                <a:latin typeface="Roboto Mono"/>
                <a:ea typeface="Roboto Mono"/>
                <a:cs typeface="Roboto Mono"/>
                <a:sym typeface="Roboto Mono"/>
              </a:rPr>
              <a:t>): </a:t>
            </a:r>
            <a:r>
              <a:rPr lang="en" sz="1200">
                <a:solidFill>
                  <a:srgbClr val="D81B60"/>
                </a:solidFill>
                <a:latin typeface="Roboto Mono"/>
                <a:ea typeface="Roboto Mono"/>
                <a:cs typeface="Roboto Mono"/>
                <a:sym typeface="Roboto Mono"/>
              </a:rPr>
              <a:t># base case 2 (f(1) = 1)</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return</a:t>
            </a:r>
            <a:r>
              <a:rPr lang="en" sz="1200">
                <a:solidFill>
                  <a:srgbClr val="37474F"/>
                </a:solidFill>
                <a:latin typeface="Roboto Mono"/>
                <a:ea typeface="Roboto Mono"/>
                <a:cs typeface="Roboto Mono"/>
                <a:sym typeface="Roboto Mono"/>
              </a:rPr>
              <a:t> </a:t>
            </a:r>
            <a:r>
              <a:rPr lang="en" sz="1200">
                <a:solidFill>
                  <a:srgbClr val="C53929"/>
                </a:solidFill>
                <a:latin typeface="Roboto Mono"/>
                <a:ea typeface="Roboto Mono"/>
                <a:cs typeface="Roboto Mono"/>
                <a:sym typeface="Roboto Mono"/>
              </a:rPr>
              <a:t>1</a:t>
            </a: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return</a:t>
            </a:r>
            <a:r>
              <a:rPr lang="en" sz="1200">
                <a:solidFill>
                  <a:srgbClr val="37474F"/>
                </a:solidFill>
                <a:latin typeface="Roboto Mono"/>
                <a:ea typeface="Roboto Mono"/>
                <a:cs typeface="Roboto Mono"/>
                <a:sym typeface="Roboto Mono"/>
              </a:rPr>
              <a:t> f(n-</a:t>
            </a:r>
            <a:r>
              <a:rPr lang="en" sz="1200">
                <a:solidFill>
                  <a:srgbClr val="C53929"/>
                </a:solidFill>
                <a:latin typeface="Roboto Mono"/>
                <a:ea typeface="Roboto Mono"/>
                <a:cs typeface="Roboto Mono"/>
                <a:sym typeface="Roboto Mono"/>
              </a:rPr>
              <a:t>1</a:t>
            </a:r>
            <a:r>
              <a:rPr lang="en" sz="1200">
                <a:solidFill>
                  <a:srgbClr val="37474F"/>
                </a:solidFill>
                <a:latin typeface="Roboto Mono"/>
                <a:ea typeface="Roboto Mono"/>
                <a:cs typeface="Roboto Mono"/>
                <a:sym typeface="Roboto Mono"/>
              </a:rPr>
              <a:t>) + f(n-</a:t>
            </a:r>
            <a:r>
              <a:rPr lang="en" sz="1200">
                <a:solidFill>
                  <a:srgbClr val="C53929"/>
                </a:solidFill>
                <a:latin typeface="Roboto Mono"/>
                <a:ea typeface="Roboto Mono"/>
                <a:cs typeface="Roboto Mono"/>
                <a:sym typeface="Roboto Mono"/>
              </a:rPr>
              <a:t>2</a:t>
            </a:r>
            <a:r>
              <a:rPr lang="en" sz="1200">
                <a:solidFill>
                  <a:srgbClr val="37474F"/>
                </a:solidFill>
                <a:latin typeface="Roboto Mono"/>
                <a:ea typeface="Roboto Mono"/>
                <a:cs typeface="Roboto Mono"/>
                <a:sym typeface="Roboto Mono"/>
              </a:rPr>
              <a:t>) </a:t>
            </a:r>
            <a:r>
              <a:rPr lang="en" sz="1200">
                <a:solidFill>
                  <a:srgbClr val="D81B60"/>
                </a:solidFill>
                <a:latin typeface="Roboto Mono"/>
                <a:ea typeface="Roboto Mono"/>
                <a:cs typeface="Roboto Mono"/>
                <a:sym typeface="Roboto Mono"/>
              </a:rPr>
              <a:t># recurrence (nth term is equal to the sum of two previous terms)</a:t>
            </a:r>
            <a:endParaRPr sz="1200">
              <a:solidFill>
                <a:srgbClr val="D81B60"/>
              </a:solidFill>
              <a:latin typeface="Roboto Mono"/>
              <a:ea typeface="Roboto Mono"/>
              <a:cs typeface="Roboto Mono"/>
              <a:sym typeface="Roboto Mono"/>
            </a:endParaRPr>
          </a:p>
          <a:p>
            <a:pPr indent="0" lvl="0" marL="0" rtl="0" algn="l">
              <a:spcBef>
                <a:spcPts val="0"/>
              </a:spcBef>
              <a:spcAft>
                <a:spcPts val="0"/>
              </a:spcAft>
              <a:buNone/>
            </a:pPr>
            <a:r>
              <a:t/>
            </a:r>
            <a:endParaRPr sz="750">
              <a:solidFill>
                <a:srgbClr val="3F51B5"/>
              </a:solidFill>
              <a:latin typeface="Roboto Mono"/>
              <a:ea typeface="Roboto Mono"/>
              <a:cs typeface="Roboto Mono"/>
              <a:sym typeface="Roboto Mono"/>
            </a:endParaRPr>
          </a:p>
        </p:txBody>
      </p:sp>
      <p:sp>
        <p:nvSpPr>
          <p:cNvPr id="111" name="Google Shape;111;p20"/>
          <p:cNvSpPr txBox="1"/>
          <p:nvPr/>
        </p:nvSpPr>
        <p:spPr>
          <a:xfrm>
            <a:off x="222025" y="3904574"/>
            <a:ext cx="8806800" cy="11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F51B5"/>
                </a:solidFill>
                <a:latin typeface="Roboto Mono"/>
                <a:ea typeface="Roboto Mono"/>
                <a:cs typeface="Roboto Mono"/>
                <a:sym typeface="Roboto Mono"/>
              </a:rPr>
              <a:t>int</a:t>
            </a:r>
            <a:r>
              <a:rPr lang="en" sz="1200">
                <a:solidFill>
                  <a:srgbClr val="37474F"/>
                </a:solidFill>
                <a:latin typeface="Roboto Mono"/>
                <a:ea typeface="Roboto Mono"/>
                <a:cs typeface="Roboto Mono"/>
                <a:sym typeface="Roboto Mono"/>
              </a:rPr>
              <a:t> f(</a:t>
            </a:r>
            <a:r>
              <a:rPr lang="en" sz="1200">
                <a:solidFill>
                  <a:srgbClr val="3F51B5"/>
                </a:solidFill>
                <a:latin typeface="Roboto Mono"/>
                <a:ea typeface="Roboto Mono"/>
                <a:cs typeface="Roboto Mono"/>
                <a:sym typeface="Roboto Mono"/>
              </a:rPr>
              <a:t>int</a:t>
            </a:r>
            <a:r>
              <a:rPr lang="en" sz="1200">
                <a:solidFill>
                  <a:srgbClr val="37474F"/>
                </a:solidFill>
                <a:latin typeface="Roboto Mono"/>
                <a:ea typeface="Roboto Mono"/>
                <a:cs typeface="Roboto Mono"/>
                <a:sym typeface="Roboto Mono"/>
              </a:rPr>
              <a:t> n)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if</a:t>
            </a:r>
            <a:r>
              <a:rPr lang="en" sz="1200">
                <a:solidFill>
                  <a:srgbClr val="37474F"/>
                </a:solidFill>
                <a:latin typeface="Roboto Mono"/>
                <a:ea typeface="Roboto Mono"/>
                <a:cs typeface="Roboto Mono"/>
                <a:sym typeface="Roboto Mono"/>
              </a:rPr>
              <a:t>(n == </a:t>
            </a:r>
            <a:r>
              <a:rPr lang="en" sz="1200">
                <a:solidFill>
                  <a:srgbClr val="C53929"/>
                </a:solidFill>
                <a:latin typeface="Roboto Mono"/>
                <a:ea typeface="Roboto Mono"/>
                <a:cs typeface="Roboto Mono"/>
                <a:sym typeface="Roboto Mono"/>
              </a:rPr>
              <a:t>0</a:t>
            </a: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return</a:t>
            </a:r>
            <a:r>
              <a:rPr lang="en" sz="1200">
                <a:solidFill>
                  <a:srgbClr val="37474F"/>
                </a:solidFill>
                <a:latin typeface="Roboto Mono"/>
                <a:ea typeface="Roboto Mono"/>
                <a:cs typeface="Roboto Mono"/>
                <a:sym typeface="Roboto Mono"/>
              </a:rPr>
              <a:t> </a:t>
            </a:r>
            <a:r>
              <a:rPr lang="en" sz="1200">
                <a:solidFill>
                  <a:srgbClr val="C53929"/>
                </a:solidFill>
                <a:latin typeface="Roboto Mono"/>
                <a:ea typeface="Roboto Mono"/>
                <a:cs typeface="Roboto Mono"/>
                <a:sym typeface="Roboto Mono"/>
              </a:rPr>
              <a:t>1</a:t>
            </a:r>
            <a:r>
              <a:rPr lang="en" sz="1200">
                <a:solidFill>
                  <a:srgbClr val="37474F"/>
                </a:solidFill>
                <a:latin typeface="Roboto Mono"/>
                <a:ea typeface="Roboto Mono"/>
                <a:cs typeface="Roboto Mono"/>
                <a:sym typeface="Roboto Mono"/>
              </a:rPr>
              <a:t>; </a:t>
            </a:r>
            <a:r>
              <a:rPr lang="en" sz="1200">
                <a:solidFill>
                  <a:srgbClr val="D81B60"/>
                </a:solidFill>
                <a:latin typeface="Roboto Mono"/>
                <a:ea typeface="Roboto Mono"/>
                <a:cs typeface="Roboto Mono"/>
                <a:sym typeface="Roboto Mono"/>
              </a:rPr>
              <a:t>// base case 1 (f(0) = 1)</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if</a:t>
            </a:r>
            <a:r>
              <a:rPr lang="en" sz="1200">
                <a:solidFill>
                  <a:srgbClr val="37474F"/>
                </a:solidFill>
                <a:latin typeface="Roboto Mono"/>
                <a:ea typeface="Roboto Mono"/>
                <a:cs typeface="Roboto Mono"/>
                <a:sym typeface="Roboto Mono"/>
              </a:rPr>
              <a:t>(n == </a:t>
            </a:r>
            <a:r>
              <a:rPr lang="en" sz="1200">
                <a:solidFill>
                  <a:srgbClr val="C53929"/>
                </a:solidFill>
                <a:latin typeface="Roboto Mono"/>
                <a:ea typeface="Roboto Mono"/>
                <a:cs typeface="Roboto Mono"/>
                <a:sym typeface="Roboto Mono"/>
              </a:rPr>
              <a:t>1</a:t>
            </a: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return</a:t>
            </a:r>
            <a:r>
              <a:rPr lang="en" sz="1200">
                <a:solidFill>
                  <a:srgbClr val="37474F"/>
                </a:solidFill>
                <a:latin typeface="Roboto Mono"/>
                <a:ea typeface="Roboto Mono"/>
                <a:cs typeface="Roboto Mono"/>
                <a:sym typeface="Roboto Mono"/>
              </a:rPr>
              <a:t> </a:t>
            </a:r>
            <a:r>
              <a:rPr lang="en" sz="1200">
                <a:solidFill>
                  <a:srgbClr val="C53929"/>
                </a:solidFill>
                <a:latin typeface="Roboto Mono"/>
                <a:ea typeface="Roboto Mono"/>
                <a:cs typeface="Roboto Mono"/>
                <a:sym typeface="Roboto Mono"/>
              </a:rPr>
              <a:t>1</a:t>
            </a:r>
            <a:r>
              <a:rPr lang="en" sz="1200">
                <a:solidFill>
                  <a:srgbClr val="37474F"/>
                </a:solidFill>
                <a:latin typeface="Roboto Mono"/>
                <a:ea typeface="Roboto Mono"/>
                <a:cs typeface="Roboto Mono"/>
                <a:sym typeface="Roboto Mono"/>
              </a:rPr>
              <a:t>; </a:t>
            </a:r>
            <a:r>
              <a:rPr lang="en" sz="1200">
                <a:solidFill>
                  <a:srgbClr val="D81B60"/>
                </a:solidFill>
                <a:latin typeface="Roboto Mono"/>
                <a:ea typeface="Roboto Mono"/>
                <a:cs typeface="Roboto Mono"/>
                <a:sym typeface="Roboto Mono"/>
              </a:rPr>
              <a:t>// base case 2 (f(1) = 1)</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return</a:t>
            </a:r>
            <a:r>
              <a:rPr lang="en" sz="1200">
                <a:solidFill>
                  <a:srgbClr val="37474F"/>
                </a:solidFill>
                <a:latin typeface="Roboto Mono"/>
                <a:ea typeface="Roboto Mono"/>
                <a:cs typeface="Roboto Mono"/>
                <a:sym typeface="Roboto Mono"/>
              </a:rPr>
              <a:t> f(n-</a:t>
            </a:r>
            <a:r>
              <a:rPr lang="en" sz="1200">
                <a:solidFill>
                  <a:srgbClr val="C53929"/>
                </a:solidFill>
                <a:latin typeface="Roboto Mono"/>
                <a:ea typeface="Roboto Mono"/>
                <a:cs typeface="Roboto Mono"/>
                <a:sym typeface="Roboto Mono"/>
              </a:rPr>
              <a:t>1</a:t>
            </a:r>
            <a:r>
              <a:rPr lang="en" sz="1200">
                <a:solidFill>
                  <a:srgbClr val="37474F"/>
                </a:solidFill>
                <a:latin typeface="Roboto Mono"/>
                <a:ea typeface="Roboto Mono"/>
                <a:cs typeface="Roboto Mono"/>
                <a:sym typeface="Roboto Mono"/>
              </a:rPr>
              <a:t>) + f(n-</a:t>
            </a:r>
            <a:r>
              <a:rPr lang="en" sz="1200">
                <a:solidFill>
                  <a:srgbClr val="C53929"/>
                </a:solidFill>
                <a:latin typeface="Roboto Mono"/>
                <a:ea typeface="Roboto Mono"/>
                <a:cs typeface="Roboto Mono"/>
                <a:sym typeface="Roboto Mono"/>
              </a:rPr>
              <a:t>2</a:t>
            </a:r>
            <a:r>
              <a:rPr lang="en" sz="1200">
                <a:solidFill>
                  <a:srgbClr val="37474F"/>
                </a:solidFill>
                <a:latin typeface="Roboto Mono"/>
                <a:ea typeface="Roboto Mono"/>
                <a:cs typeface="Roboto Mono"/>
                <a:sym typeface="Roboto Mono"/>
              </a:rPr>
              <a:t>); </a:t>
            </a:r>
            <a:r>
              <a:rPr lang="en" sz="1200">
                <a:solidFill>
                  <a:srgbClr val="D81B60"/>
                </a:solidFill>
                <a:latin typeface="Roboto Mono"/>
                <a:ea typeface="Roboto Mono"/>
                <a:cs typeface="Roboto Mono"/>
                <a:sym typeface="Roboto Mono"/>
              </a:rPr>
              <a:t>// recurrence (nth term is equal to the sum of two previous terms)</a:t>
            </a:r>
            <a:endParaRPr sz="12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112" name="Google Shape;112;p20"/>
          <p:cNvSpPr txBox="1"/>
          <p:nvPr>
            <p:ph idx="1" type="body"/>
          </p:nvPr>
        </p:nvSpPr>
        <p:spPr>
          <a:xfrm>
            <a:off x="222025" y="1802875"/>
            <a:ext cx="1241100" cy="40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Python</a:t>
            </a:r>
            <a:endParaRPr b="1" sz="1400"/>
          </a:p>
        </p:txBody>
      </p:sp>
      <p:sp>
        <p:nvSpPr>
          <p:cNvPr id="113" name="Google Shape;113;p20"/>
          <p:cNvSpPr txBox="1"/>
          <p:nvPr>
            <p:ph idx="1" type="body"/>
          </p:nvPr>
        </p:nvSpPr>
        <p:spPr>
          <a:xfrm>
            <a:off x="222025" y="3571499"/>
            <a:ext cx="1241100" cy="40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C++/Java</a:t>
            </a:r>
            <a:endParaRPr b="1"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a:t>
            </a:r>
            <a:endParaRPr/>
          </a:p>
        </p:txBody>
      </p:sp>
      <p:sp>
        <p:nvSpPr>
          <p:cNvPr id="119" name="Google Shape;119;p21"/>
          <p:cNvSpPr txBox="1"/>
          <p:nvPr>
            <p:ph idx="1" type="body"/>
          </p:nvPr>
        </p:nvSpPr>
        <p:spPr>
          <a:xfrm>
            <a:off x="5829975" y="154325"/>
            <a:ext cx="3117600" cy="1414500"/>
          </a:xfrm>
          <a:prstGeom prst="rect">
            <a:avLst/>
          </a:prstGeom>
          <a:solidFill>
            <a:srgbClr val="213F71"/>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7BAAF7"/>
                </a:solidFill>
                <a:latin typeface="Roboto Mono"/>
                <a:ea typeface="Roboto Mono"/>
                <a:cs typeface="Roboto Mono"/>
                <a:sym typeface="Roboto Mono"/>
              </a:rPr>
              <a:t>int</a:t>
            </a:r>
            <a:r>
              <a:rPr lang="en" sz="1200">
                <a:solidFill>
                  <a:srgbClr val="FFFFFF"/>
                </a:solidFill>
                <a:latin typeface="Roboto Mono"/>
                <a:ea typeface="Roboto Mono"/>
                <a:cs typeface="Roboto Mono"/>
                <a:sym typeface="Roboto Mono"/>
              </a:rPr>
              <a:t> n</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0</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FFFFFF"/>
                </a:solidFill>
                <a:latin typeface="Roboto Mono"/>
                <a:ea typeface="Roboto Mono"/>
                <a:cs typeface="Roboto Mono"/>
                <a:sym typeface="Roboto Mono"/>
              </a:rPr>
              <a:t>    </a:t>
            </a:r>
            <a:r>
              <a:rPr lang="en" sz="1200">
                <a:solidFill>
                  <a:srgbClr val="7BAAF7"/>
                </a:solidFill>
                <a:latin typeface="Roboto Mono"/>
                <a:ea typeface="Roboto Mono"/>
                <a:cs typeface="Roboto Mono"/>
                <a:sym typeface="Roboto Mono"/>
              </a:rPr>
              <a:t>return</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1</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f</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n</a:t>
            </a:r>
            <a:r>
              <a:rPr lang="en" sz="1200">
                <a:solidFill>
                  <a:srgbClr val="A3A3A3"/>
                </a:solidFill>
                <a:latin typeface="Roboto Mono"/>
                <a:ea typeface="Roboto Mono"/>
                <a:cs typeface="Roboto Mono"/>
                <a:sym typeface="Roboto Mono"/>
              </a:rPr>
              <a:t>-</a:t>
            </a:r>
            <a:r>
              <a:rPr lang="en" sz="1200">
                <a:solidFill>
                  <a:srgbClr val="F4B400"/>
                </a:solidFill>
                <a:latin typeface="Roboto Mono"/>
                <a:ea typeface="Roboto Mono"/>
                <a:cs typeface="Roboto Mono"/>
                <a:sym typeface="Roboto Mono"/>
              </a:rPr>
              <a:t>2</a:t>
            </a:r>
            <a:r>
              <a:rPr lang="en" sz="1200">
                <a:solidFill>
                  <a:srgbClr val="A3A3A3"/>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 </a:t>
            </a:r>
            <a:endParaRPr sz="12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A3A3A3"/>
                </a:solidFill>
                <a:latin typeface="Roboto Mono"/>
                <a:ea typeface="Roboto Mono"/>
                <a:cs typeface="Roboto Mono"/>
                <a:sym typeface="Roboto Mono"/>
              </a:rPr>
              <a:t>}</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3F51B5"/>
              </a:solidFill>
              <a:latin typeface="Roboto Mono"/>
              <a:ea typeface="Roboto Mono"/>
              <a:cs typeface="Roboto Mono"/>
              <a:sym typeface="Roboto Mono"/>
            </a:endParaRPr>
          </a:p>
        </p:txBody>
      </p:sp>
      <p:sp>
        <p:nvSpPr>
          <p:cNvPr id="120" name="Google Shape;120;p21"/>
          <p:cNvSpPr txBox="1"/>
          <p:nvPr>
            <p:ph idx="1" type="body"/>
          </p:nvPr>
        </p:nvSpPr>
        <p:spPr>
          <a:xfrm>
            <a:off x="342550" y="1785875"/>
            <a:ext cx="32319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What happens when we call f(4)?</a:t>
            </a:r>
            <a:endParaRPr b="1" sz="1400"/>
          </a:p>
        </p:txBody>
      </p:sp>
      <p:sp>
        <p:nvSpPr>
          <p:cNvPr id="121" name="Google Shape;121;p21"/>
          <p:cNvSpPr txBox="1"/>
          <p:nvPr/>
        </p:nvSpPr>
        <p:spPr>
          <a:xfrm>
            <a:off x="412700" y="2434825"/>
            <a:ext cx="42627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f(</a:t>
            </a:r>
            <a:r>
              <a:rPr lang="en" sz="850">
                <a:solidFill>
                  <a:srgbClr val="3F51B5"/>
                </a:solidFill>
                <a:latin typeface="Roboto Mono"/>
                <a:ea typeface="Roboto Mono"/>
                <a:cs typeface="Roboto Mono"/>
                <a:sym typeface="Roboto Mono"/>
              </a:rPr>
              <a:t>4</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0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(n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 n is not 1</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return</a:t>
            </a:r>
            <a:r>
              <a:rPr lang="en" sz="850">
                <a:solidFill>
                  <a:srgbClr val="37474F"/>
                </a:solidFill>
                <a:latin typeface="Roboto Mono"/>
                <a:ea typeface="Roboto Mono"/>
                <a:cs typeface="Roboto Mono"/>
                <a:sym typeface="Roboto Mono"/>
              </a:rPr>
              <a:t> f(3) + f(2); → recurrence: f(n-1) + f(n-2)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122" name="Google Shape;122;p21"/>
          <p:cNvSpPr txBox="1"/>
          <p:nvPr/>
        </p:nvSpPr>
        <p:spPr>
          <a:xfrm>
            <a:off x="412700" y="2121025"/>
            <a:ext cx="667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0000"/>
                </a:solidFill>
                <a:latin typeface="Roboto Mono"/>
                <a:ea typeface="Roboto Mono"/>
                <a:cs typeface="Roboto Mono"/>
                <a:sym typeface="Roboto Mono"/>
              </a:rPr>
              <a:t>f(4)</a:t>
            </a:r>
            <a:endParaRPr sz="1900">
              <a:solidFill>
                <a:srgbClr val="FF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