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193680-9B15-401D-B74F-7CF2DF7C449C}">
  <a:tblStyle styleId="{E4193680-9B15-401D-B74F-7CF2DF7C449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e784a67c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e784a67c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e784a67c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e784a67c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e8f04a1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e8f04a1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d3242aa2f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d3242aa2f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d3242aa2f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d3242aa2f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d3242aa2f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d3242aa2f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3672e160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3672e160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3672e16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3672e16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d3242aa2f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d3242aa2f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d3242aa2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d3242aa2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d3242aa2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d3242aa2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d3242aa2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d3242aa2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d3242aa2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d3242aa2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d3242aa2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d3242aa2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d68900de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d68900de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d3242aa2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d3242aa2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d3242aa2f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d3242aa2f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moj.ca/problem/dp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cses.fi/book/book.pdf" TargetMode="External"/><Relationship Id="rId4" Type="http://schemas.openxmlformats.org/officeDocument/2006/relationships/hyperlink" Target="http://cses.fi" TargetMode="External"/><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astebin.com/hy4n8jx3" TargetMode="External"/><Relationship Id="rId4" Type="http://schemas.openxmlformats.org/officeDocument/2006/relationships/hyperlink" Target="https://pastebin.com/BggcH4zw"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cp-algorithms.com/graph/depth-first-search.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moj.ca/problem/ccc01s5" TargetMode="External"/><Relationship Id="rId4" Type="http://schemas.openxmlformats.org/officeDocument/2006/relationships/hyperlink" Target="https://dmoj.ca/problem/ratmaze" TargetMode="External"/><Relationship Id="rId5" Type="http://schemas.openxmlformats.org/officeDocument/2006/relationships/hyperlink" Target="https://dmoj.ca/problem/dpp" TargetMode="External"/><Relationship Id="rId6" Type="http://schemas.openxmlformats.org/officeDocument/2006/relationships/hyperlink" Target="http://atcoder.j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moj.ca/problem/ccc01s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astebin.com/XL0sWKyQ"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dmoj.ca/problem/ratmaze" TargetMode="External"/><Relationship Id="rId4" Type="http://schemas.openxmlformats.org/officeDocument/2006/relationships/hyperlink" Target="https://pastebin.com/J021TY1Z" TargetMode="External"/><Relationship Id="rId5" Type="http://schemas.openxmlformats.org/officeDocument/2006/relationships/hyperlink" Target="https://pastebin.com/J021TY1Z"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Woodlands CS Club </a:t>
            </a:r>
            <a:endParaRPr b="1"/>
          </a:p>
          <a:p>
            <a:pPr indent="0" lvl="0" marL="0" rtl="0" algn="l">
              <a:spcBef>
                <a:spcPts val="0"/>
              </a:spcBef>
              <a:spcAft>
                <a:spcPts val="0"/>
              </a:spcAft>
              <a:buNone/>
            </a:pPr>
            <a:r>
              <a:t/>
            </a:r>
            <a:endParaRPr/>
          </a:p>
        </p:txBody>
      </p:sp>
      <p:sp>
        <p:nvSpPr>
          <p:cNvPr id="68" name="Google Shape;68;p13"/>
          <p:cNvSpPr txBox="1"/>
          <p:nvPr>
            <p:ph idx="1" type="subTitle"/>
          </p:nvPr>
        </p:nvSpPr>
        <p:spPr>
          <a:xfrm>
            <a:off x="390525" y="2789126"/>
            <a:ext cx="8222100" cy="101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Recursion part 2</a:t>
            </a:r>
            <a:endParaRPr b="1"/>
          </a:p>
          <a:p>
            <a:pPr indent="0" lvl="0" marL="0" rtl="0" algn="ctr">
              <a:spcBef>
                <a:spcPts val="0"/>
              </a:spcBef>
              <a:spcAft>
                <a:spcPts val="0"/>
              </a:spcAft>
              <a:buNone/>
            </a:pPr>
            <a:r>
              <a:rPr b="1" lang="en"/>
              <a:t>Group A</a:t>
            </a:r>
            <a:endParaRPr b="1"/>
          </a:p>
          <a:p>
            <a:pPr indent="0" lvl="0" marL="0" rtl="0" algn="ctr">
              <a:spcBef>
                <a:spcPts val="0"/>
              </a:spcBef>
              <a:spcAft>
                <a:spcPts val="0"/>
              </a:spcAft>
              <a:buNone/>
            </a:pPr>
            <a:r>
              <a:rPr b="1" lang="en"/>
              <a:t>11/30/2020</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 Representation </a:t>
            </a:r>
            <a:endParaRPr/>
          </a:p>
        </p:txBody>
      </p:sp>
      <p:sp>
        <p:nvSpPr>
          <p:cNvPr id="127" name="Google Shape;127;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How do we represent graphs in our code?</a:t>
            </a:r>
            <a:endParaRPr sz="1400"/>
          </a:p>
          <a:p>
            <a:pPr indent="0" lvl="0" marL="0" rtl="0" algn="l">
              <a:spcBef>
                <a:spcPts val="1600"/>
              </a:spcBef>
              <a:spcAft>
                <a:spcPts val="0"/>
              </a:spcAft>
              <a:buNone/>
            </a:pPr>
            <a:r>
              <a:rPr lang="en" sz="1400"/>
              <a:t>There are three major representations: </a:t>
            </a:r>
            <a:endParaRPr sz="1400"/>
          </a:p>
          <a:p>
            <a:pPr indent="-317500" lvl="0" marL="457200" rtl="0" algn="l">
              <a:spcBef>
                <a:spcPts val="1600"/>
              </a:spcBef>
              <a:spcAft>
                <a:spcPts val="0"/>
              </a:spcAft>
              <a:buSzPts val="1400"/>
              <a:buAutoNum type="arabicPeriod"/>
            </a:pPr>
            <a:r>
              <a:rPr lang="en" sz="1400"/>
              <a:t>Adjacency List</a:t>
            </a:r>
            <a:endParaRPr sz="1400"/>
          </a:p>
          <a:p>
            <a:pPr indent="-317500" lvl="0" marL="457200" rtl="0" algn="l">
              <a:spcBef>
                <a:spcPts val="0"/>
              </a:spcBef>
              <a:spcAft>
                <a:spcPts val="0"/>
              </a:spcAft>
              <a:buSzPts val="1400"/>
              <a:buAutoNum type="arabicPeriod"/>
            </a:pPr>
            <a:r>
              <a:rPr lang="en" sz="1400"/>
              <a:t>Adjacency Matrix </a:t>
            </a:r>
            <a:endParaRPr sz="1400"/>
          </a:p>
          <a:p>
            <a:pPr indent="-317500" lvl="0" marL="457200" rtl="0" algn="l">
              <a:spcBef>
                <a:spcPts val="0"/>
              </a:spcBef>
              <a:spcAft>
                <a:spcPts val="0"/>
              </a:spcAft>
              <a:buSzPts val="1400"/>
              <a:buAutoNum type="arabicPeriod"/>
            </a:pPr>
            <a:r>
              <a:rPr lang="en" sz="1400"/>
              <a:t>Edge List</a:t>
            </a:r>
            <a:endParaRPr sz="1400"/>
          </a:p>
          <a:p>
            <a:pPr indent="0" lvl="0" marL="0" rtl="0" algn="l">
              <a:spcBef>
                <a:spcPts val="1600"/>
              </a:spcBef>
              <a:spcAft>
                <a:spcPts val="1600"/>
              </a:spcAft>
              <a:buNone/>
            </a:pPr>
            <a:r>
              <a:rPr lang="en" sz="1400"/>
              <a:t>The representation used almost always is the adjacency list. For the memory complexity, we will assume that V represents the number of vertices/nodes and E represents the number of edges.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Adjacency List</a:t>
            </a:r>
            <a:endParaRPr/>
          </a:p>
        </p:txBody>
      </p:sp>
      <p:sp>
        <p:nvSpPr>
          <p:cNvPr id="133" name="Google Shape;133;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Memory Complexity: O(V+E)</a:t>
            </a:r>
            <a:endParaRPr sz="1400"/>
          </a:p>
          <a:p>
            <a:pPr indent="0" lvl="0" marL="0" rtl="0" algn="l">
              <a:spcBef>
                <a:spcPts val="1600"/>
              </a:spcBef>
              <a:spcAft>
                <a:spcPts val="0"/>
              </a:spcAft>
              <a:buNone/>
            </a:pPr>
            <a:r>
              <a:rPr lang="en" sz="1400"/>
              <a:t>An adjacency list represents a graph by keeping a list for each node which contains all connected nodes. </a:t>
            </a:r>
            <a:endParaRPr sz="1400"/>
          </a:p>
          <a:p>
            <a:pPr indent="0" lvl="0" marL="0" rtl="0" algn="l">
              <a:spcBef>
                <a:spcPts val="1600"/>
              </a:spcBef>
              <a:spcAft>
                <a:spcPts val="0"/>
              </a:spcAft>
              <a:buNone/>
            </a:pPr>
            <a:r>
              <a:rPr lang="en" sz="1400"/>
              <a:t>This can be done in code by creating an array of lists.</a:t>
            </a:r>
            <a:endParaRPr sz="1400"/>
          </a:p>
          <a:p>
            <a:pPr indent="0" lvl="0" marL="0" rtl="0" algn="l">
              <a:spcBef>
                <a:spcPts val="0"/>
              </a:spcBef>
              <a:spcAft>
                <a:spcPts val="0"/>
              </a:spcAft>
              <a:buNone/>
            </a:pPr>
            <a:r>
              <a:rPr lang="en" sz="900"/>
              <a:t>(Ex. adj[2] contains a list of all nodes connected to node 2)</a:t>
            </a:r>
            <a:endParaRPr sz="1400"/>
          </a:p>
          <a:p>
            <a:pPr indent="0" lvl="0" marL="0" rtl="0" algn="l">
              <a:spcBef>
                <a:spcPts val="1600"/>
              </a:spcBef>
              <a:spcAft>
                <a:spcPts val="1600"/>
              </a:spcAft>
              <a:buNone/>
            </a:pPr>
            <a:r>
              <a:t/>
            </a:r>
            <a:endParaRPr sz="1400"/>
          </a:p>
        </p:txBody>
      </p:sp>
      <p:pic>
        <p:nvPicPr>
          <p:cNvPr id="134" name="Google Shape;134;p23"/>
          <p:cNvPicPr preferRelativeResize="0"/>
          <p:nvPr/>
        </p:nvPicPr>
        <p:blipFill>
          <a:blip r:embed="rId3">
            <a:alphaModFix/>
          </a:blip>
          <a:stretch>
            <a:fillRect/>
          </a:stretch>
        </p:blipFill>
        <p:spPr>
          <a:xfrm>
            <a:off x="5193950" y="3056163"/>
            <a:ext cx="3500050" cy="1354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Adjacency List </a:t>
            </a:r>
            <a:r>
              <a:rPr lang="en"/>
              <a:t>Example</a:t>
            </a:r>
            <a:endParaRPr/>
          </a:p>
        </p:txBody>
      </p:sp>
      <p:pic>
        <p:nvPicPr>
          <p:cNvPr id="140" name="Google Shape;140;p24"/>
          <p:cNvPicPr preferRelativeResize="0"/>
          <p:nvPr/>
        </p:nvPicPr>
        <p:blipFill>
          <a:blip r:embed="rId3">
            <a:alphaModFix/>
          </a:blip>
          <a:stretch>
            <a:fillRect/>
          </a:stretch>
        </p:blipFill>
        <p:spPr>
          <a:xfrm>
            <a:off x="4844900" y="1722738"/>
            <a:ext cx="3924300" cy="3133725"/>
          </a:xfrm>
          <a:prstGeom prst="rect">
            <a:avLst/>
          </a:prstGeom>
          <a:noFill/>
          <a:ln>
            <a:noFill/>
          </a:ln>
        </p:spPr>
      </p:pic>
      <p:graphicFrame>
        <p:nvGraphicFramePr>
          <p:cNvPr id="141" name="Google Shape;141;p24"/>
          <p:cNvGraphicFramePr/>
          <p:nvPr/>
        </p:nvGraphicFramePr>
        <p:xfrm>
          <a:off x="227225" y="1820475"/>
          <a:ext cx="3000000" cy="3000000"/>
        </p:xfrm>
        <a:graphic>
          <a:graphicData uri="http://schemas.openxmlformats.org/drawingml/2006/table">
            <a:tbl>
              <a:tblPr>
                <a:noFill/>
                <a:tableStyleId>{E4193680-9B15-401D-B74F-7CF2DF7C449C}</a:tableStyleId>
              </a:tblPr>
              <a:tblGrid>
                <a:gridCol w="1071800"/>
                <a:gridCol w="3632450"/>
              </a:tblGrid>
              <a:tr h="506000">
                <a:tc>
                  <a:txBody>
                    <a:bodyPr/>
                    <a:lstStyle/>
                    <a:p>
                      <a:pPr indent="0" lvl="0" marL="0" rtl="0" algn="ctr">
                        <a:spcBef>
                          <a:spcPts val="0"/>
                        </a:spcBef>
                        <a:spcAft>
                          <a:spcPts val="0"/>
                        </a:spcAft>
                        <a:buNone/>
                      </a:pPr>
                      <a:r>
                        <a:rPr b="1" lang="en"/>
                        <a:t>Node</a:t>
                      </a:r>
                      <a:endParaRPr b="1"/>
                    </a:p>
                  </a:txBody>
                  <a:tcPr marT="91425" marB="91425" marR="91425" marL="91425"/>
                </a:tc>
                <a:tc>
                  <a:txBody>
                    <a:bodyPr/>
                    <a:lstStyle/>
                    <a:p>
                      <a:pPr indent="0" lvl="0" marL="0" rtl="0" algn="ctr">
                        <a:spcBef>
                          <a:spcPts val="0"/>
                        </a:spcBef>
                        <a:spcAft>
                          <a:spcPts val="0"/>
                        </a:spcAft>
                        <a:buNone/>
                      </a:pPr>
                      <a:r>
                        <a:rPr b="1" lang="en"/>
                        <a:t>List (Connected Nodes)*</a:t>
                      </a:r>
                      <a:endParaRPr b="1"/>
                    </a:p>
                  </a:txBody>
                  <a:tcPr marT="91425" marB="91425" marR="91425" marL="91425"/>
                </a:tc>
              </a:tr>
              <a:tr h="506000">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2, 3, 4</a:t>
                      </a:r>
                      <a:endParaRPr/>
                    </a:p>
                  </a:txBody>
                  <a:tcPr marT="91425" marB="91425" marR="91425" marL="91425"/>
                </a:tc>
              </a:tr>
              <a:tr h="506000">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506000">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1, 4, 5</a:t>
                      </a:r>
                      <a:endParaRPr/>
                    </a:p>
                  </a:txBody>
                  <a:tcPr marT="91425" marB="91425" marR="91425" marL="91425"/>
                </a:tc>
              </a:tr>
              <a:tr h="506000">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1, 3</a:t>
                      </a:r>
                      <a:endParaRPr/>
                    </a:p>
                  </a:txBody>
                  <a:tcPr marT="91425" marB="91425" marR="91425" marL="91425"/>
                </a:tc>
              </a:tr>
              <a:tr h="506000">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bl>
          </a:graphicData>
        </a:graphic>
      </p:graphicFrame>
      <p:sp>
        <p:nvSpPr>
          <p:cNvPr id="142" name="Google Shape;142;p24"/>
          <p:cNvSpPr txBox="1"/>
          <p:nvPr/>
        </p:nvSpPr>
        <p:spPr>
          <a:xfrm>
            <a:off x="227225" y="4851126"/>
            <a:ext cx="64536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*Note that the connected nodes may not always be in sorted order. </a:t>
            </a:r>
            <a:endParaRPr sz="9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Independent Set</a:t>
            </a:r>
            <a:endParaRPr/>
          </a:p>
        </p:txBody>
      </p:sp>
      <p:sp>
        <p:nvSpPr>
          <p:cNvPr id="148" name="Google Shape;148;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https://dmoj.ca/problem/dpp</a:t>
            </a:r>
            <a:r>
              <a:rPr lang="en"/>
              <a:t>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 properties</a:t>
            </a:r>
            <a:endParaRPr/>
          </a:p>
        </p:txBody>
      </p:sp>
      <p:sp>
        <p:nvSpPr>
          <p:cNvPr id="154" name="Google Shape;154;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rPr lang="en"/>
              <a:t>A mod b is the remainder of a/b</a:t>
            </a:r>
            <a:endParaRPr/>
          </a:p>
          <a:p>
            <a:pPr indent="-317500" lvl="1" marL="914400" rtl="0" algn="l">
              <a:spcBef>
                <a:spcPts val="0"/>
              </a:spcBef>
              <a:spcAft>
                <a:spcPts val="0"/>
              </a:spcAft>
              <a:buSzPts val="1400"/>
              <a:buChar char="-"/>
            </a:pPr>
            <a:r>
              <a:rPr lang="en"/>
              <a:t>Ex: 5 mod 3 = 2, 7 mod 2 = 1</a:t>
            </a:r>
            <a:endParaRPr/>
          </a:p>
          <a:p>
            <a:pPr indent="-342900" lvl="0" marL="457200" rtl="0" algn="l">
              <a:spcBef>
                <a:spcPts val="0"/>
              </a:spcBef>
              <a:spcAft>
                <a:spcPts val="0"/>
              </a:spcAft>
              <a:buSzPts val="1800"/>
              <a:buChar char="-"/>
            </a:pPr>
            <a:r>
              <a:rPr lang="en"/>
              <a:t>Honestly just stick mod everywhere and it probably™ will be fine unless you are doing division, in which case you need mod inverse</a:t>
            </a:r>
            <a:endParaRPr/>
          </a:p>
          <a:p>
            <a:pPr indent="-342900" lvl="0" marL="457200" rtl="0" algn="l">
              <a:spcBef>
                <a:spcPts val="0"/>
              </a:spcBef>
              <a:spcAft>
                <a:spcPts val="0"/>
              </a:spcAft>
              <a:buSzPts val="1800"/>
              <a:buChar char="-"/>
            </a:pPr>
            <a:r>
              <a:rPr lang="en"/>
              <a:t>Further reading: page 6 of</a:t>
            </a:r>
            <a:r>
              <a:rPr lang="en"/>
              <a:t> </a:t>
            </a:r>
            <a:r>
              <a:rPr lang="en" u="sng">
                <a:solidFill>
                  <a:schemeClr val="accent5"/>
                </a:solidFill>
                <a:hlinkClick r:id="rId3">
                  <a:extLst>
                    <a:ext uri="{A12FA001-AC4F-418D-AE19-62706E023703}">
                      <ahyp:hlinkClr val="tx"/>
                    </a:ext>
                  </a:extLst>
                </a:hlinkClick>
              </a:rPr>
              <a:t>https://cses.fi/book/book.pdf</a:t>
            </a:r>
            <a:r>
              <a:rPr lang="en"/>
              <a:t> (</a:t>
            </a:r>
            <a:r>
              <a:rPr lang="en" u="sng">
                <a:solidFill>
                  <a:schemeClr val="accent5"/>
                </a:solidFill>
                <a:hlinkClick r:id="rId4">
                  <a:extLst>
                    <a:ext uri="{A12FA001-AC4F-418D-AE19-62706E023703}">
                      <ahyp:hlinkClr val="tx"/>
                    </a:ext>
                  </a:extLst>
                </a:hlinkClick>
              </a:rPr>
              <a:t>cses.fi</a:t>
            </a:r>
            <a:r>
              <a:rPr lang="en"/>
              <a:t> also has a nice collection of classical/template problems)</a:t>
            </a:r>
            <a:endParaRPr/>
          </a:p>
        </p:txBody>
      </p:sp>
      <p:pic>
        <p:nvPicPr>
          <p:cNvPr id="155" name="Google Shape;155;p26"/>
          <p:cNvPicPr preferRelativeResize="0"/>
          <p:nvPr/>
        </p:nvPicPr>
        <p:blipFill>
          <a:blip r:embed="rId5">
            <a:alphaModFix/>
          </a:blip>
          <a:stretch>
            <a:fillRect/>
          </a:stretch>
        </p:blipFill>
        <p:spPr>
          <a:xfrm>
            <a:off x="471900" y="1851725"/>
            <a:ext cx="4207022" cy="767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Independent Set hints</a:t>
            </a:r>
            <a:endParaRPr/>
          </a:p>
        </p:txBody>
      </p:sp>
      <p:sp>
        <p:nvSpPr>
          <p:cNvPr id="161" name="Google Shape;161;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Highlight black parts to show hints</a:t>
            </a:r>
            <a:endParaRPr sz="1400"/>
          </a:p>
          <a:p>
            <a:pPr indent="0" lvl="0" marL="0" rtl="0" algn="l">
              <a:spcBef>
                <a:spcPts val="1600"/>
              </a:spcBef>
              <a:spcAft>
                <a:spcPts val="0"/>
              </a:spcAft>
              <a:buNone/>
            </a:pPr>
            <a:r>
              <a:rPr lang="en" sz="1400"/>
              <a:t>Hint 1: </a:t>
            </a:r>
            <a:r>
              <a:rPr lang="en" sz="1400">
                <a:solidFill>
                  <a:srgbClr val="434343"/>
                </a:solidFill>
                <a:highlight>
                  <a:srgbClr val="434343"/>
                </a:highlight>
              </a:rPr>
              <a:t>Pick any node. We want to count the cases where this node is white and this node is black. (This is also our state)</a:t>
            </a:r>
            <a:endParaRPr sz="1400">
              <a:solidFill>
                <a:srgbClr val="434343"/>
              </a:solidFill>
              <a:highlight>
                <a:srgbClr val="434343"/>
              </a:highlight>
            </a:endParaRPr>
          </a:p>
          <a:p>
            <a:pPr indent="0" lvl="0" marL="0" rtl="0" algn="l">
              <a:spcBef>
                <a:spcPts val="1600"/>
              </a:spcBef>
              <a:spcAft>
                <a:spcPts val="1600"/>
              </a:spcAft>
              <a:buNone/>
            </a:pPr>
            <a:r>
              <a:rPr lang="en" sz="1400"/>
              <a:t>Hint 2: </a:t>
            </a:r>
            <a:r>
              <a:rPr lang="en" sz="1400">
                <a:solidFill>
                  <a:srgbClr val="434343"/>
                </a:solidFill>
                <a:highlight>
                  <a:srgbClr val="434343"/>
                </a:highlight>
              </a:rPr>
              <a:t>For any node, consider it's “children” (away from root). If we know how many cases where the child is black or white, how can we use that to determine the number of cases the parent is black or white?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Implementations</a:t>
            </a:r>
            <a:endParaRPr/>
          </a:p>
        </p:txBody>
      </p:sp>
      <p:sp>
        <p:nvSpPr>
          <p:cNvPr id="167" name="Google Shape;167;p28"/>
          <p:cNvSpPr txBox="1"/>
          <p:nvPr>
            <p:ph idx="1" type="body"/>
          </p:nvPr>
        </p:nvSpPr>
        <p:spPr>
          <a:xfrm>
            <a:off x="471900" y="18174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C++</a:t>
            </a:r>
            <a:endParaRPr/>
          </a:p>
          <a:p>
            <a:pPr indent="0" lvl="0" marL="0" rtl="0" algn="l">
              <a:spcBef>
                <a:spcPts val="1600"/>
              </a:spcBef>
              <a:spcAft>
                <a:spcPts val="0"/>
              </a:spcAft>
              <a:buNone/>
            </a:pPr>
            <a:r>
              <a:rPr lang="en"/>
              <a:t>Optimizations:</a:t>
            </a:r>
            <a:endParaRPr/>
          </a:p>
          <a:p>
            <a:pPr indent="-323850" lvl="0" marL="457200" rtl="0" algn="l">
              <a:spcBef>
                <a:spcPts val="1600"/>
              </a:spcBef>
              <a:spcAft>
                <a:spcPts val="0"/>
              </a:spcAft>
              <a:buSzPts val="1500"/>
              <a:buChar char="-"/>
            </a:pPr>
            <a:r>
              <a:rPr lang="en" sz="1500"/>
              <a:t>Since it is a tree you do not need a visited array, just know which node is the parent</a:t>
            </a:r>
            <a:endParaRPr sz="1500"/>
          </a:p>
          <a:p>
            <a:pPr indent="-323850" lvl="1" marL="914400" rtl="0" algn="l">
              <a:spcBef>
                <a:spcPts val="0"/>
              </a:spcBef>
              <a:spcAft>
                <a:spcPts val="0"/>
              </a:spcAft>
              <a:buSzPts val="1500"/>
              <a:buChar char="-"/>
            </a:pPr>
            <a:r>
              <a:rPr lang="en" sz="1500"/>
              <a:t>You cannot do this for non-tree graphs or else you get infinite loops</a:t>
            </a:r>
            <a:endParaRPr sz="1500"/>
          </a:p>
          <a:p>
            <a:pPr indent="-323850" lvl="0" marL="457200" rtl="0" algn="l">
              <a:spcBef>
                <a:spcPts val="0"/>
              </a:spcBef>
              <a:spcAft>
                <a:spcPts val="0"/>
              </a:spcAft>
              <a:buSzPts val="1500"/>
              <a:buChar char="-"/>
            </a:pPr>
            <a:r>
              <a:rPr lang="en" sz="1500"/>
              <a:t>You can also have your dfs function return something so you don’t need to maintain a dp array</a:t>
            </a:r>
            <a:endParaRPr sz="1500"/>
          </a:p>
          <a:p>
            <a:pPr indent="-323850" lvl="0" marL="457200" rtl="0" algn="l">
              <a:spcBef>
                <a:spcPts val="0"/>
              </a:spcBef>
              <a:spcAft>
                <a:spcPts val="0"/>
              </a:spcAft>
              <a:buSzPts val="1500"/>
              <a:buChar char="-"/>
            </a:pPr>
            <a:r>
              <a:rPr lang="en" sz="1500"/>
              <a:t>Won’t matter though because it’s only o(n) memory and the setters </a:t>
            </a:r>
            <a:r>
              <a:rPr lang="en" sz="1500"/>
              <a:t>aren't</a:t>
            </a:r>
            <a:r>
              <a:rPr lang="en" sz="1500"/>
              <a:t> mean</a:t>
            </a:r>
            <a:endParaRPr sz="1500"/>
          </a:p>
          <a:p>
            <a:pPr indent="-323850" lvl="0" marL="457200" rtl="0" algn="l">
              <a:spcBef>
                <a:spcPts val="0"/>
              </a:spcBef>
              <a:spcAft>
                <a:spcPts val="0"/>
              </a:spcAft>
              <a:buSzPts val="1500"/>
              <a:buChar char="-"/>
            </a:pPr>
            <a:r>
              <a:rPr lang="en" sz="1500"/>
              <a:t>Optimized solution in python: </a:t>
            </a:r>
            <a:r>
              <a:rPr lang="en" sz="1500" u="sng">
                <a:solidFill>
                  <a:schemeClr val="hlink"/>
                </a:solidFill>
                <a:hlinkClick r:id="rId4"/>
              </a:rPr>
              <a:t>https://pastebin.com/BggcH4zw</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Further reading</a:t>
            </a:r>
            <a:endParaRPr/>
          </a:p>
        </p:txBody>
      </p:sp>
      <p:sp>
        <p:nvSpPr>
          <p:cNvPr id="173" name="Google Shape;173;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https://cp-algorithms.com/graph/depth-first-search.html</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End &lt;3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Review of last week</a:t>
            </a:r>
            <a:endParaRPr/>
          </a:p>
          <a:p>
            <a:pPr indent="-317500" lvl="1" marL="914400" rtl="0" algn="l">
              <a:spcBef>
                <a:spcPts val="0"/>
              </a:spcBef>
              <a:spcAft>
                <a:spcPts val="0"/>
              </a:spcAft>
              <a:buSzPts val="1400"/>
              <a:buChar char="-"/>
            </a:pPr>
            <a:r>
              <a:rPr lang="en" u="sng">
                <a:solidFill>
                  <a:schemeClr val="hlink"/>
                </a:solidFill>
                <a:hlinkClick r:id="rId3"/>
              </a:rPr>
              <a:t>https://dmoj.ca/problem/ccc01s5</a:t>
            </a:r>
            <a:r>
              <a:rPr lang="en"/>
              <a:t> </a:t>
            </a:r>
            <a:endParaRPr/>
          </a:p>
          <a:p>
            <a:pPr indent="-342900" lvl="0" marL="457200" rtl="0" algn="l">
              <a:spcBef>
                <a:spcPts val="0"/>
              </a:spcBef>
              <a:spcAft>
                <a:spcPts val="0"/>
              </a:spcAft>
              <a:buSzPts val="1800"/>
              <a:buChar char="-"/>
            </a:pPr>
            <a:r>
              <a:rPr lang="en"/>
              <a:t>Depth first search (DFS)</a:t>
            </a:r>
            <a:endParaRPr/>
          </a:p>
          <a:p>
            <a:pPr indent="-317500" lvl="1" marL="914400" rtl="0" algn="l">
              <a:spcBef>
                <a:spcPts val="0"/>
              </a:spcBef>
              <a:spcAft>
                <a:spcPts val="0"/>
              </a:spcAft>
              <a:buSzPts val="1400"/>
              <a:buChar char="-"/>
            </a:pPr>
            <a:r>
              <a:rPr lang="en" u="sng">
                <a:solidFill>
                  <a:schemeClr val="hlink"/>
                </a:solidFill>
                <a:hlinkClick r:id="rId4"/>
              </a:rPr>
              <a:t>https://dmoj.ca/problem/ratmaze</a:t>
            </a:r>
            <a:r>
              <a:rPr lang="en"/>
              <a:t> </a:t>
            </a:r>
            <a:endParaRPr/>
          </a:p>
          <a:p>
            <a:pPr indent="-342900" lvl="0" marL="457200" rtl="0" algn="l">
              <a:spcBef>
                <a:spcPts val="0"/>
              </a:spcBef>
              <a:spcAft>
                <a:spcPts val="0"/>
              </a:spcAft>
              <a:buSzPts val="1800"/>
              <a:buChar char="-"/>
            </a:pPr>
            <a:r>
              <a:rPr lang="en"/>
              <a:t>Dynamic programming on trees with recursion/DFS</a:t>
            </a:r>
            <a:endParaRPr/>
          </a:p>
          <a:p>
            <a:pPr indent="-317500" lvl="1" marL="914400" rtl="0" algn="l">
              <a:spcBef>
                <a:spcPts val="0"/>
              </a:spcBef>
              <a:spcAft>
                <a:spcPts val="0"/>
              </a:spcAft>
              <a:buSzPts val="1400"/>
              <a:buChar char="-"/>
            </a:pPr>
            <a:r>
              <a:rPr lang="en" u="sng">
                <a:solidFill>
                  <a:schemeClr val="hlink"/>
                </a:solidFill>
                <a:hlinkClick r:id="rId5"/>
              </a:rPr>
              <a:t>https://dmoj.ca/problem/dpp</a:t>
            </a:r>
            <a:r>
              <a:rPr lang="en"/>
              <a:t> (from </a:t>
            </a:r>
            <a:r>
              <a:rPr lang="en" u="sng">
                <a:solidFill>
                  <a:schemeClr val="hlink"/>
                </a:solidFill>
                <a:hlinkClick r:id="rId6"/>
              </a:rPr>
              <a:t>atcoder.jp</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Recursion</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State</a:t>
            </a:r>
            <a:endParaRPr/>
          </a:p>
          <a:p>
            <a:pPr indent="-317500" lvl="1" marL="914400" rtl="0" algn="l">
              <a:spcBef>
                <a:spcPts val="0"/>
              </a:spcBef>
              <a:spcAft>
                <a:spcPts val="0"/>
              </a:spcAft>
              <a:buSzPts val="1400"/>
              <a:buChar char="-"/>
            </a:pPr>
            <a:r>
              <a:rPr lang="en"/>
              <a:t>Current subproblem</a:t>
            </a:r>
            <a:endParaRPr/>
          </a:p>
          <a:p>
            <a:pPr indent="-317500" lvl="1" marL="914400" rtl="0" algn="l">
              <a:spcBef>
                <a:spcPts val="0"/>
              </a:spcBef>
              <a:spcAft>
                <a:spcPts val="0"/>
              </a:spcAft>
              <a:buSzPts val="1400"/>
              <a:buChar char="-"/>
            </a:pPr>
            <a:r>
              <a:rPr lang="en"/>
              <a:t>Ex: in the function fibonacci(x) the state would be one integer, x</a:t>
            </a:r>
            <a:endParaRPr/>
          </a:p>
          <a:p>
            <a:pPr indent="-342900" lvl="0" marL="457200" rtl="0" algn="l">
              <a:spcBef>
                <a:spcPts val="0"/>
              </a:spcBef>
              <a:spcAft>
                <a:spcPts val="0"/>
              </a:spcAft>
              <a:buSzPts val="1800"/>
              <a:buChar char="-"/>
            </a:pPr>
            <a:r>
              <a:rPr lang="en"/>
              <a:t>Recurrence</a:t>
            </a:r>
            <a:endParaRPr/>
          </a:p>
          <a:p>
            <a:pPr indent="-317500" lvl="1" marL="914400" rtl="0" algn="l">
              <a:spcBef>
                <a:spcPts val="0"/>
              </a:spcBef>
              <a:spcAft>
                <a:spcPts val="0"/>
              </a:spcAft>
              <a:buSzPts val="1400"/>
              <a:buChar char="-"/>
            </a:pPr>
            <a:r>
              <a:rPr lang="en"/>
              <a:t>Component where function calls itself</a:t>
            </a:r>
            <a:endParaRPr/>
          </a:p>
          <a:p>
            <a:pPr indent="-317500" lvl="1" marL="914400" rtl="0" algn="l">
              <a:spcBef>
                <a:spcPts val="0"/>
              </a:spcBef>
              <a:spcAft>
                <a:spcPts val="0"/>
              </a:spcAft>
              <a:buSzPts val="1400"/>
              <a:buChar char="-"/>
            </a:pPr>
            <a:r>
              <a:rPr lang="en"/>
              <a:t>Ex: To find the xth fibonacci number, we sum the last two</a:t>
            </a:r>
            <a:endParaRPr/>
          </a:p>
          <a:p>
            <a:pPr indent="-317500" lvl="2" marL="1371600" rtl="0" algn="l">
              <a:spcBef>
                <a:spcPts val="0"/>
              </a:spcBef>
              <a:spcAft>
                <a:spcPts val="0"/>
              </a:spcAft>
              <a:buSzPts val="1400"/>
              <a:buChar char="-"/>
            </a:pPr>
            <a:r>
              <a:rPr lang="en"/>
              <a:t>fib(x) = fib(x-1) + fib(x-2)</a:t>
            </a:r>
            <a:endParaRPr/>
          </a:p>
          <a:p>
            <a:pPr indent="-317500" lvl="1" marL="914400" rtl="0" algn="l">
              <a:spcBef>
                <a:spcPts val="0"/>
              </a:spcBef>
              <a:spcAft>
                <a:spcPts val="0"/>
              </a:spcAft>
              <a:buSzPts val="1400"/>
              <a:buChar char="-"/>
            </a:pPr>
            <a:r>
              <a:rPr lang="en"/>
              <a:t>Also called “transition”</a:t>
            </a:r>
            <a:endParaRPr/>
          </a:p>
          <a:p>
            <a:pPr indent="-342900" lvl="0" marL="457200" rtl="0" algn="l">
              <a:spcBef>
                <a:spcPts val="0"/>
              </a:spcBef>
              <a:spcAft>
                <a:spcPts val="0"/>
              </a:spcAft>
              <a:buSzPts val="1800"/>
              <a:buChar char="-"/>
            </a:pPr>
            <a:r>
              <a:rPr lang="en"/>
              <a:t>Base case</a:t>
            </a:r>
            <a:endParaRPr/>
          </a:p>
          <a:p>
            <a:pPr indent="-317500" lvl="1" marL="914400" rtl="0" algn="l">
              <a:spcBef>
                <a:spcPts val="0"/>
              </a:spcBef>
              <a:spcAft>
                <a:spcPts val="0"/>
              </a:spcAft>
              <a:buSzPts val="1400"/>
              <a:buChar char="-"/>
            </a:pPr>
            <a:r>
              <a:rPr lang="en"/>
              <a:t>The case where the function returns. Usually some obvious answer e.g. fibonacci(1) =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CCC '01 S5 - Post's Correspondence Problem</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https://dmoj.ca/problem/ccc01s5</a:t>
            </a:r>
            <a:endParaRPr/>
          </a:p>
          <a:p>
            <a:pPr indent="0" lvl="0" marL="0" rtl="0" algn="l">
              <a:spcBef>
                <a:spcPts val="1600"/>
              </a:spcBef>
              <a:spcAft>
                <a:spcPts val="0"/>
              </a:spcAft>
              <a:buNone/>
            </a:pPr>
            <a:r>
              <a:rPr lang="en"/>
              <a:t>Highlight black parts to show hints</a:t>
            </a:r>
            <a:endParaRPr/>
          </a:p>
          <a:p>
            <a:pPr indent="0" lvl="0" marL="0" rtl="0" algn="l">
              <a:spcBef>
                <a:spcPts val="1600"/>
              </a:spcBef>
              <a:spcAft>
                <a:spcPts val="0"/>
              </a:spcAft>
              <a:buNone/>
            </a:pPr>
            <a:r>
              <a:rPr lang="en"/>
              <a:t>Hint 1: </a:t>
            </a:r>
            <a:r>
              <a:rPr lang="en">
                <a:solidFill>
                  <a:srgbClr val="434343"/>
                </a:solidFill>
                <a:highlight>
                  <a:srgbClr val="434343"/>
                </a:highlight>
              </a:rPr>
              <a:t>Note that the bounds on and and m are quite small</a:t>
            </a:r>
            <a:endParaRPr>
              <a:solidFill>
                <a:srgbClr val="434343"/>
              </a:solidFill>
              <a:highlight>
                <a:srgbClr val="434343"/>
              </a:highlight>
            </a:endParaRPr>
          </a:p>
          <a:p>
            <a:pPr indent="0" lvl="0" marL="0" rtl="0" algn="l">
              <a:spcBef>
                <a:spcPts val="1600"/>
              </a:spcBef>
              <a:spcAft>
                <a:spcPts val="0"/>
              </a:spcAft>
              <a:buNone/>
            </a:pPr>
            <a:r>
              <a:rPr lang="en"/>
              <a:t>Hint 2: </a:t>
            </a:r>
            <a:r>
              <a:rPr lang="en">
                <a:solidFill>
                  <a:srgbClr val="434343"/>
                </a:solidFill>
                <a:highlight>
                  <a:srgbClr val="434343"/>
                </a:highlight>
              </a:rPr>
              <a:t>What is the “state” of our recursive function?</a:t>
            </a:r>
            <a:endParaRPr>
              <a:solidFill>
                <a:srgbClr val="434343"/>
              </a:solidFill>
              <a:highlight>
                <a:srgbClr val="434343"/>
              </a:highlight>
            </a:endParaRPr>
          </a:p>
          <a:p>
            <a:pPr indent="0" lvl="0" marL="0" rtl="0" algn="l">
              <a:spcBef>
                <a:spcPts val="1600"/>
              </a:spcBef>
              <a:spcAft>
                <a:spcPts val="0"/>
              </a:spcAft>
              <a:buNone/>
            </a:pPr>
            <a:r>
              <a:rPr lang="en"/>
              <a:t>Hint 3: </a:t>
            </a:r>
            <a:r>
              <a:rPr lang="en">
                <a:solidFill>
                  <a:srgbClr val="434343"/>
                </a:solidFill>
                <a:highlight>
                  <a:srgbClr val="434343"/>
                </a:highlight>
              </a:rPr>
              <a:t>What is our base case? (when we return)</a:t>
            </a:r>
            <a:endParaRPr>
              <a:solidFill>
                <a:srgbClr val="434343"/>
              </a:solidFill>
              <a:highlight>
                <a:srgbClr val="434343"/>
              </a:highlight>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Depth First Search</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Algorithm for traversing things that can be represented as a graph</a:t>
            </a:r>
            <a:endParaRPr/>
          </a:p>
        </p:txBody>
      </p:sp>
      <p:pic>
        <p:nvPicPr>
          <p:cNvPr descr="Depth-First Search (DFS) | Brilliant Math &amp; Science Wiki" id="99" name="Google Shape;99;p18"/>
          <p:cNvPicPr preferRelativeResize="0"/>
          <p:nvPr/>
        </p:nvPicPr>
        <p:blipFill rotWithShape="1">
          <a:blip r:embed="rId3">
            <a:alphaModFix/>
          </a:blip>
          <a:srcRect b="1797" l="0" r="0" t="0"/>
          <a:stretch/>
        </p:blipFill>
        <p:spPr>
          <a:xfrm>
            <a:off x="3990300" y="2576875"/>
            <a:ext cx="3836350" cy="2052400"/>
          </a:xfrm>
          <a:prstGeom prst="rect">
            <a:avLst/>
          </a:prstGeom>
          <a:noFill/>
          <a:ln>
            <a:noFill/>
          </a:ln>
        </p:spPr>
      </p:pic>
      <p:sp>
        <p:nvSpPr>
          <p:cNvPr id="100" name="Google Shape;100;p18"/>
          <p:cNvSpPr txBox="1"/>
          <p:nvPr/>
        </p:nvSpPr>
        <p:spPr>
          <a:xfrm>
            <a:off x="806550" y="2499400"/>
            <a:ext cx="2950200" cy="2306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2"/>
              </a:buClr>
              <a:buSzPts val="1200"/>
              <a:buFont typeface="Roboto"/>
              <a:buChar char="-"/>
            </a:pPr>
            <a:r>
              <a:rPr lang="en" sz="1200">
                <a:solidFill>
                  <a:schemeClr val="lt2"/>
                </a:solidFill>
                <a:latin typeface="Roboto"/>
                <a:ea typeface="Roboto"/>
                <a:cs typeface="Roboto"/>
                <a:sym typeface="Roboto"/>
              </a:rPr>
              <a:t>Start at the root (starting point)</a:t>
            </a:r>
            <a:endParaRPr sz="1200">
              <a:solidFill>
                <a:schemeClr val="lt2"/>
              </a:solidFill>
              <a:latin typeface="Roboto"/>
              <a:ea typeface="Roboto"/>
              <a:cs typeface="Roboto"/>
              <a:sym typeface="Roboto"/>
            </a:endParaRPr>
          </a:p>
          <a:p>
            <a:pPr indent="-304800" lvl="0" marL="457200" rtl="0" algn="l">
              <a:lnSpc>
                <a:spcPct val="115000"/>
              </a:lnSpc>
              <a:spcBef>
                <a:spcPts val="1000"/>
              </a:spcBef>
              <a:spcAft>
                <a:spcPts val="0"/>
              </a:spcAft>
              <a:buClr>
                <a:schemeClr val="lt2"/>
              </a:buClr>
              <a:buSzPts val="1200"/>
              <a:buFont typeface="Roboto"/>
              <a:buChar char="-"/>
            </a:pPr>
            <a:r>
              <a:rPr lang="en" sz="1200">
                <a:solidFill>
                  <a:schemeClr val="lt2"/>
                </a:solidFill>
                <a:latin typeface="Roboto"/>
                <a:ea typeface="Roboto"/>
                <a:cs typeface="Roboto"/>
                <a:sym typeface="Roboto"/>
              </a:rPr>
              <a:t>Explore a single path</a:t>
            </a:r>
            <a:endParaRPr sz="1200">
              <a:solidFill>
                <a:schemeClr val="lt2"/>
              </a:solidFill>
              <a:latin typeface="Roboto"/>
              <a:ea typeface="Roboto"/>
              <a:cs typeface="Roboto"/>
              <a:sym typeface="Roboto"/>
            </a:endParaRPr>
          </a:p>
          <a:p>
            <a:pPr indent="-304800" lvl="0" marL="457200" rtl="0" algn="l">
              <a:lnSpc>
                <a:spcPct val="115000"/>
              </a:lnSpc>
              <a:spcBef>
                <a:spcPts val="1000"/>
              </a:spcBef>
              <a:spcAft>
                <a:spcPts val="0"/>
              </a:spcAft>
              <a:buClr>
                <a:schemeClr val="lt2"/>
              </a:buClr>
              <a:buSzPts val="1200"/>
              <a:buFont typeface="Roboto"/>
              <a:buChar char="-"/>
            </a:pPr>
            <a:r>
              <a:rPr lang="en" sz="1200">
                <a:solidFill>
                  <a:schemeClr val="lt2"/>
                </a:solidFill>
                <a:latin typeface="Roboto"/>
                <a:ea typeface="Roboto"/>
                <a:cs typeface="Roboto"/>
                <a:sym typeface="Roboto"/>
              </a:rPr>
              <a:t>When we can’t go anywhere else, we backtrack until there’s another unexplored path</a:t>
            </a:r>
            <a:endParaRPr sz="1200">
              <a:solidFill>
                <a:schemeClr val="lt2"/>
              </a:solidFill>
              <a:latin typeface="Roboto"/>
              <a:ea typeface="Roboto"/>
              <a:cs typeface="Roboto"/>
              <a:sym typeface="Roboto"/>
            </a:endParaRPr>
          </a:p>
          <a:p>
            <a:pPr indent="-304800" lvl="0" marL="457200" rtl="0" algn="l">
              <a:lnSpc>
                <a:spcPct val="115000"/>
              </a:lnSpc>
              <a:spcBef>
                <a:spcPts val="1000"/>
              </a:spcBef>
              <a:spcAft>
                <a:spcPts val="1000"/>
              </a:spcAft>
              <a:buClr>
                <a:schemeClr val="lt2"/>
              </a:buClr>
              <a:buSzPts val="1200"/>
              <a:buFont typeface="Roboto"/>
              <a:buChar char="-"/>
            </a:pPr>
            <a:r>
              <a:rPr lang="en" sz="1200">
                <a:solidFill>
                  <a:schemeClr val="lt2"/>
                </a:solidFill>
                <a:latin typeface="Roboto"/>
                <a:ea typeface="Roboto"/>
                <a:cs typeface="Roboto"/>
                <a:sym typeface="Roboto"/>
              </a:rPr>
              <a:t>Mark nodes visited so we don’t have infinite cycles</a:t>
            </a:r>
            <a:endParaRPr sz="1200">
              <a:solidFill>
                <a:schemeClr val="lt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Pseudocode</a:t>
            </a:r>
            <a:endParaRPr/>
          </a:p>
        </p:txBody>
      </p:sp>
      <p:sp>
        <p:nvSpPr>
          <p:cNvPr id="106" name="Google Shape;106;p19"/>
          <p:cNvSpPr txBox="1"/>
          <p:nvPr/>
        </p:nvSpPr>
        <p:spPr>
          <a:xfrm>
            <a:off x="233250" y="700725"/>
            <a:ext cx="8758800" cy="41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latin typeface="Roboto"/>
                <a:ea typeface="Roboto"/>
                <a:cs typeface="Roboto"/>
                <a:sym typeface="Roboto"/>
              </a:rPr>
              <a:t>Initialize our maze[R][C], visited[R][C] (all set to false);</a:t>
            </a:r>
            <a:endParaRPr i="1" sz="900">
              <a:latin typeface="Roboto"/>
              <a:ea typeface="Roboto"/>
              <a:cs typeface="Roboto"/>
              <a:sym typeface="Roboto"/>
            </a:endParaRPr>
          </a:p>
          <a:p>
            <a:pPr indent="0" lvl="0" marL="0" rtl="0" algn="l">
              <a:spcBef>
                <a:spcPts val="0"/>
              </a:spcBef>
              <a:spcAft>
                <a:spcPts val="0"/>
              </a:spcAft>
              <a:buNone/>
            </a:pPr>
            <a:r>
              <a:rPr i="1" lang="en" sz="900">
                <a:latin typeface="Roboto"/>
                <a:ea typeface="Roboto"/>
                <a:cs typeface="Roboto"/>
                <a:sym typeface="Roboto"/>
              </a:rPr>
              <a:t>Starting point S.x and S.y, </a:t>
            </a:r>
            <a:r>
              <a:rPr i="1" lang="en" sz="900">
                <a:latin typeface="Roboto"/>
                <a:ea typeface="Roboto"/>
                <a:cs typeface="Roboto"/>
                <a:sym typeface="Roboto"/>
              </a:rPr>
              <a:t>endpoint</a:t>
            </a:r>
            <a:r>
              <a:rPr i="1" lang="en" sz="900">
                <a:latin typeface="Roboto"/>
                <a:ea typeface="Roboto"/>
                <a:cs typeface="Roboto"/>
                <a:sym typeface="Roboto"/>
              </a:rPr>
              <a:t> E.x and E.y;</a:t>
            </a:r>
            <a:endParaRPr i="1" sz="900">
              <a:latin typeface="Roboto"/>
              <a:ea typeface="Roboto"/>
              <a:cs typeface="Roboto"/>
              <a:sym typeface="Roboto"/>
            </a:endParaRPr>
          </a:p>
          <a:p>
            <a:pPr indent="0" lvl="0" marL="0" rtl="0" algn="l">
              <a:spcBef>
                <a:spcPts val="0"/>
              </a:spcBef>
              <a:spcAft>
                <a:spcPts val="0"/>
              </a:spcAft>
              <a:buNone/>
            </a:pPr>
            <a:r>
              <a:t/>
            </a:r>
            <a:endParaRPr sz="9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dfs(S.x, S.y);</a:t>
            </a:r>
            <a:endParaRPr sz="900">
              <a:latin typeface="Roboto"/>
              <a:ea typeface="Roboto"/>
              <a:cs typeface="Roboto"/>
              <a:sym typeface="Roboto"/>
            </a:endParaRPr>
          </a:p>
          <a:p>
            <a:pPr indent="0" lvl="0" marL="0" rtl="0" algn="l">
              <a:spcBef>
                <a:spcPts val="0"/>
              </a:spcBef>
              <a:spcAft>
                <a:spcPts val="0"/>
              </a:spcAft>
              <a:buNone/>
            </a:pPr>
            <a:r>
              <a:t/>
            </a:r>
            <a:endParaRPr sz="9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func dfs(int x, int y){</a:t>
            </a:r>
            <a:endParaRPr sz="900">
              <a:latin typeface="Roboto"/>
              <a:ea typeface="Roboto"/>
              <a:cs typeface="Roboto"/>
              <a:sym typeface="Roboto"/>
            </a:endParaRPr>
          </a:p>
          <a:p>
            <a:pPr indent="0" lvl="0" marL="0" rtl="0" algn="l">
              <a:spcBef>
                <a:spcPts val="0"/>
              </a:spcBef>
              <a:spcAft>
                <a:spcPts val="0"/>
              </a:spcAft>
              <a:buNone/>
            </a:pPr>
            <a:r>
              <a:t/>
            </a:r>
            <a:endParaRPr sz="9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	if(x==E.x and y==E.y){</a:t>
            </a:r>
            <a:r>
              <a:rPr lang="en" sz="900">
                <a:solidFill>
                  <a:srgbClr val="00FF00"/>
                </a:solidFill>
                <a:latin typeface="Roboto"/>
                <a:ea typeface="Roboto"/>
                <a:cs typeface="Roboto"/>
                <a:sym typeface="Roboto"/>
              </a:rPr>
              <a:t> 	</a:t>
            </a:r>
            <a:r>
              <a:rPr lang="en" sz="900">
                <a:solidFill>
                  <a:schemeClr val="accent2"/>
                </a:solidFill>
                <a:latin typeface="Roboto"/>
                <a:ea typeface="Roboto"/>
                <a:cs typeface="Roboto"/>
                <a:sym typeface="Roboto"/>
              </a:rPr>
              <a:t>//Am I at the endpoint</a:t>
            </a:r>
            <a:endParaRPr sz="900">
              <a:solidFill>
                <a:schemeClr val="accent2"/>
              </a:solidFill>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		print("End reached");</a:t>
            </a:r>
            <a:endParaRPr sz="9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		exit();</a:t>
            </a:r>
            <a:endParaRPr sz="9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	}</a:t>
            </a:r>
            <a:endParaRPr sz="900">
              <a:latin typeface="Roboto"/>
              <a:ea typeface="Roboto"/>
              <a:cs typeface="Roboto"/>
              <a:sym typeface="Roboto"/>
            </a:endParaRPr>
          </a:p>
          <a:p>
            <a:pPr indent="457200" lvl="0" marL="0" rtl="0" algn="l">
              <a:spcBef>
                <a:spcPts val="0"/>
              </a:spcBef>
              <a:spcAft>
                <a:spcPts val="0"/>
              </a:spcAft>
              <a:buNone/>
            </a:pPr>
            <a:r>
              <a:rPr lang="en" sz="900">
                <a:latin typeface="Roboto"/>
                <a:ea typeface="Roboto"/>
                <a:cs typeface="Roboto"/>
                <a:sym typeface="Roboto"/>
              </a:rPr>
              <a:t>visited [x][y] = true;</a:t>
            </a:r>
            <a:endParaRPr sz="9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	</a:t>
            </a:r>
            <a:endParaRPr sz="9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	if(x&gt;0 and !visited [x-1] [y] and maze [x-1] [y] != wall){ 	</a:t>
            </a:r>
            <a:r>
              <a:rPr lang="en" sz="900">
                <a:solidFill>
                  <a:schemeClr val="accent2"/>
                </a:solidFill>
                <a:latin typeface="Roboto"/>
                <a:ea typeface="Roboto"/>
                <a:cs typeface="Roboto"/>
                <a:sym typeface="Roboto"/>
              </a:rPr>
              <a:t>//if point to the left is not explored yet and isn’t a wall</a:t>
            </a:r>
            <a:endParaRPr sz="900">
              <a:solidFill>
                <a:schemeClr val="accent2"/>
              </a:solidFill>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		</a:t>
            </a:r>
            <a:r>
              <a:rPr lang="en" sz="900">
                <a:solidFill>
                  <a:schemeClr val="accent2"/>
                </a:solidFill>
                <a:latin typeface="Roboto"/>
                <a:ea typeface="Roboto"/>
                <a:cs typeface="Roboto"/>
                <a:sym typeface="Roboto"/>
              </a:rPr>
              <a:t>//We can go to the left</a:t>
            </a:r>
            <a:endParaRPr sz="900">
              <a:solidFill>
                <a:schemeClr val="accent2"/>
              </a:solidFill>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		dfs(x-1, y);</a:t>
            </a:r>
            <a:endParaRPr sz="9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	}</a:t>
            </a:r>
            <a:endParaRPr sz="900">
              <a:latin typeface="Roboto"/>
              <a:ea typeface="Roboto"/>
              <a:cs typeface="Roboto"/>
              <a:sym typeface="Roboto"/>
            </a:endParaRPr>
          </a:p>
          <a:p>
            <a:pPr indent="0" lvl="0" marL="0" rtl="0" algn="l">
              <a:spcBef>
                <a:spcPts val="1000"/>
              </a:spcBef>
              <a:spcAft>
                <a:spcPts val="0"/>
              </a:spcAft>
              <a:buNone/>
            </a:pPr>
            <a:r>
              <a:rPr lang="en" sz="900">
                <a:latin typeface="Roboto"/>
                <a:ea typeface="Roboto"/>
                <a:cs typeface="Roboto"/>
                <a:sym typeface="Roboto"/>
              </a:rPr>
              <a:t>	if(x&lt;R-1 and !visited [x+1]</a:t>
            </a:r>
            <a:r>
              <a:rPr lang="en" sz="900">
                <a:latin typeface="Roboto"/>
                <a:ea typeface="Roboto"/>
                <a:cs typeface="Roboto"/>
                <a:sym typeface="Roboto"/>
              </a:rPr>
              <a:t> </a:t>
            </a:r>
            <a:r>
              <a:rPr lang="en" sz="900">
                <a:latin typeface="Roboto"/>
                <a:ea typeface="Roboto"/>
                <a:cs typeface="Roboto"/>
                <a:sym typeface="Roboto"/>
              </a:rPr>
              <a:t>[y] and maze [x+1] [y] != wall){     </a:t>
            </a:r>
            <a:r>
              <a:rPr lang="en" sz="900">
                <a:solidFill>
                  <a:schemeClr val="accent2"/>
                </a:solidFill>
                <a:latin typeface="Roboto"/>
                <a:ea typeface="Roboto"/>
                <a:cs typeface="Roboto"/>
                <a:sym typeface="Roboto"/>
              </a:rPr>
              <a:t>//RIGHT</a:t>
            </a:r>
            <a:endParaRPr sz="900">
              <a:solidFill>
                <a:schemeClr val="accent2"/>
              </a:solidFill>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		</a:t>
            </a:r>
            <a:r>
              <a:rPr lang="en" sz="900">
                <a:solidFill>
                  <a:schemeClr val="accent2"/>
                </a:solidFill>
                <a:latin typeface="Roboto"/>
                <a:ea typeface="Roboto"/>
                <a:cs typeface="Roboto"/>
                <a:sym typeface="Roboto"/>
              </a:rPr>
              <a:t>//We can go to the right</a:t>
            </a:r>
            <a:endParaRPr sz="900">
              <a:solidFill>
                <a:schemeClr val="accent2"/>
              </a:solidFill>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		dfs(x+1, y);</a:t>
            </a:r>
            <a:endParaRPr sz="9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	}</a:t>
            </a:r>
            <a:endParaRPr sz="900">
              <a:latin typeface="Roboto"/>
              <a:ea typeface="Roboto"/>
              <a:cs typeface="Roboto"/>
              <a:sym typeface="Roboto"/>
            </a:endParaRPr>
          </a:p>
          <a:p>
            <a:pPr indent="0" lvl="0" marL="0" rtl="0" algn="l">
              <a:spcBef>
                <a:spcPts val="1000"/>
              </a:spcBef>
              <a:spcAft>
                <a:spcPts val="0"/>
              </a:spcAft>
              <a:buNone/>
            </a:pPr>
            <a:r>
              <a:rPr lang="en" sz="900">
                <a:latin typeface="Roboto"/>
                <a:ea typeface="Roboto"/>
                <a:cs typeface="Roboto"/>
                <a:sym typeface="Roboto"/>
              </a:rPr>
              <a:t>	if(y&gt;0 and !visited [x] [y-1] and maze [x] [y-1] != wall){ 	</a:t>
            </a:r>
            <a:r>
              <a:rPr lang="en" sz="900">
                <a:solidFill>
                  <a:schemeClr val="accent2"/>
                </a:solidFill>
                <a:latin typeface="Roboto"/>
                <a:ea typeface="Roboto"/>
                <a:cs typeface="Roboto"/>
                <a:sym typeface="Roboto"/>
              </a:rPr>
              <a:t>//UP</a:t>
            </a:r>
            <a:endParaRPr sz="900">
              <a:solidFill>
                <a:schemeClr val="accent2"/>
              </a:solidFill>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		dfs(x, y-1);</a:t>
            </a:r>
            <a:endParaRPr sz="9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	}</a:t>
            </a:r>
            <a:endParaRPr sz="900">
              <a:latin typeface="Roboto"/>
              <a:ea typeface="Roboto"/>
              <a:cs typeface="Roboto"/>
              <a:sym typeface="Roboto"/>
            </a:endParaRPr>
          </a:p>
          <a:p>
            <a:pPr indent="0" lvl="0" marL="0" rtl="0" algn="l">
              <a:spcBef>
                <a:spcPts val="1000"/>
              </a:spcBef>
              <a:spcAft>
                <a:spcPts val="0"/>
              </a:spcAft>
              <a:buNone/>
            </a:pPr>
            <a:r>
              <a:rPr lang="en" sz="900">
                <a:latin typeface="Roboto"/>
                <a:ea typeface="Roboto"/>
                <a:cs typeface="Roboto"/>
                <a:sym typeface="Roboto"/>
              </a:rPr>
              <a:t>	if(y&lt;C-1 and !visited [x] [y+1] and maze [x] [y+1] != wall){     </a:t>
            </a:r>
            <a:r>
              <a:rPr lang="en" sz="900">
                <a:solidFill>
                  <a:schemeClr val="accent2"/>
                </a:solidFill>
                <a:latin typeface="Roboto"/>
                <a:ea typeface="Roboto"/>
                <a:cs typeface="Roboto"/>
                <a:sym typeface="Roboto"/>
              </a:rPr>
              <a:t>//DOWN</a:t>
            </a:r>
            <a:endParaRPr sz="900">
              <a:solidFill>
                <a:schemeClr val="accent2"/>
              </a:solidFill>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		dfs(x, y+1);</a:t>
            </a:r>
            <a:endParaRPr sz="9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	}</a:t>
            </a:r>
            <a:endParaRPr sz="9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a:t>
            </a:r>
            <a:endParaRPr sz="900">
              <a:latin typeface="Roboto"/>
              <a:ea typeface="Roboto"/>
              <a:cs typeface="Roboto"/>
              <a:sym typeface="Roboto"/>
            </a:endParaRPr>
          </a:p>
          <a:p>
            <a:pPr indent="0" lvl="0" marL="0" rtl="0" algn="l">
              <a:spcBef>
                <a:spcPts val="0"/>
              </a:spcBef>
              <a:spcAft>
                <a:spcPts val="0"/>
              </a:spcAft>
              <a:buNone/>
            </a:pPr>
            <a:r>
              <a:t/>
            </a:r>
            <a:endParaRPr sz="900">
              <a:latin typeface="Roboto"/>
              <a:ea typeface="Roboto"/>
              <a:cs typeface="Roboto"/>
              <a:sym typeface="Roboto"/>
            </a:endParaRPr>
          </a:p>
        </p:txBody>
      </p:sp>
      <p:sp>
        <p:nvSpPr>
          <p:cNvPr id="107" name="Google Shape;107;p19"/>
          <p:cNvSpPr txBox="1"/>
          <p:nvPr/>
        </p:nvSpPr>
        <p:spPr>
          <a:xfrm>
            <a:off x="4853425" y="863925"/>
            <a:ext cx="4031100" cy="944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4A86E8"/>
                </a:solidFill>
                <a:latin typeface="Roboto"/>
                <a:ea typeface="Roboto"/>
                <a:cs typeface="Roboto"/>
                <a:sym typeface="Roboto"/>
                <a:hlinkClick r:id="rId3">
                  <a:extLst>
                    <a:ext uri="{A12FA001-AC4F-418D-AE19-62706E023703}">
                      <ahyp:hlinkClr val="tx"/>
                    </a:ext>
                  </a:extLst>
                </a:hlinkClick>
              </a:rPr>
              <a:t>https://dmoj.ca/problem/ratmaze</a:t>
            </a:r>
            <a:endParaRPr>
              <a:solidFill>
                <a:srgbClr val="4A86E8"/>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Pastebin (C++): </a:t>
            </a:r>
            <a:r>
              <a:rPr lang="en" u="sng">
                <a:solidFill>
                  <a:srgbClr val="4A86E8"/>
                </a:solidFill>
                <a:latin typeface="Roboto"/>
                <a:ea typeface="Roboto"/>
                <a:cs typeface="Roboto"/>
                <a:sym typeface="Roboto"/>
                <a:hlinkClick r:id="rId4">
                  <a:extLst>
                    <a:ext uri="{A12FA001-AC4F-418D-AE19-62706E023703}">
                      <ahyp:hlinkClr val="tx"/>
                    </a:ext>
                  </a:extLst>
                </a:hlinkClick>
              </a:rPr>
              <a:t>h</a:t>
            </a:r>
            <a:r>
              <a:rPr lang="en" u="sng">
                <a:solidFill>
                  <a:srgbClr val="4A86E8"/>
                </a:solidFill>
                <a:latin typeface="Roboto"/>
                <a:ea typeface="Roboto"/>
                <a:cs typeface="Roboto"/>
                <a:sym typeface="Roboto"/>
                <a:hlinkClick r:id="rId5">
                  <a:extLst>
                    <a:ext uri="{A12FA001-AC4F-418D-AE19-62706E023703}">
                      <ahyp:hlinkClr val="tx"/>
                    </a:ext>
                  </a:extLst>
                </a:hlinkClick>
              </a:rPr>
              <a:t>ttps://pastebin.com/J021TY1Z</a:t>
            </a:r>
            <a:endParaRPr>
              <a:solidFill>
                <a:srgbClr val="4A86E8"/>
              </a:solidFill>
              <a:latin typeface="Roboto"/>
              <a:ea typeface="Roboto"/>
              <a:cs typeface="Roboto"/>
              <a:sym typeface="Roboto"/>
            </a:endParaRPr>
          </a:p>
        </p:txBody>
      </p:sp>
      <p:sp>
        <p:nvSpPr>
          <p:cNvPr id="108" name="Google Shape;108;p19"/>
          <p:cNvSpPr txBox="1"/>
          <p:nvPr/>
        </p:nvSpPr>
        <p:spPr>
          <a:xfrm>
            <a:off x="4981225" y="3422225"/>
            <a:ext cx="39033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Challenge: can you do this without DFS or recursion?</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 to graph theory </a:t>
            </a:r>
            <a:endParaRPr/>
          </a:p>
        </p:txBody>
      </p:sp>
      <p:sp>
        <p:nvSpPr>
          <p:cNvPr id="114" name="Google Shape;114;p20"/>
          <p:cNvSpPr txBox="1"/>
          <p:nvPr>
            <p:ph idx="1" type="body"/>
          </p:nvPr>
        </p:nvSpPr>
        <p:spPr>
          <a:xfrm>
            <a:off x="471900" y="1919075"/>
            <a:ext cx="43188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of relationships between objects</a:t>
            </a:r>
            <a:endParaRPr/>
          </a:p>
          <a:p>
            <a:pPr indent="0" lvl="0" marL="0" rtl="0" algn="l">
              <a:spcBef>
                <a:spcPts val="1600"/>
              </a:spcBef>
              <a:spcAft>
                <a:spcPts val="0"/>
              </a:spcAft>
              <a:buNone/>
            </a:pPr>
            <a:r>
              <a:rPr lang="en"/>
              <a:t>Appeared on CCC’20 S2, CCC ‘18 S3, CCC ‘16 S3, </a:t>
            </a:r>
            <a:r>
              <a:rPr lang="en"/>
              <a:t>CCC ‘17 S4, </a:t>
            </a:r>
            <a:r>
              <a:rPr lang="en"/>
              <a:t>CCC ‘15 S4, and a lot more </a:t>
            </a:r>
            <a:endParaRPr/>
          </a:p>
          <a:p>
            <a:pPr indent="0" lvl="0" marL="0" rtl="0" algn="l">
              <a:spcBef>
                <a:spcPts val="1600"/>
              </a:spcBef>
              <a:spcAft>
                <a:spcPts val="0"/>
              </a:spcAft>
              <a:buNone/>
            </a:pPr>
            <a:r>
              <a:rPr lang="en"/>
              <a:t>Will cover more in detail next week</a:t>
            </a:r>
            <a:endParaRPr/>
          </a:p>
          <a:p>
            <a:pPr indent="0" lvl="0" marL="0" rtl="0" algn="l">
              <a:spcBef>
                <a:spcPts val="1600"/>
              </a:spcBef>
              <a:spcAft>
                <a:spcPts val="1600"/>
              </a:spcAft>
              <a:buNone/>
            </a:pPr>
            <a:r>
              <a:t/>
            </a:r>
            <a:endParaRPr/>
          </a:p>
        </p:txBody>
      </p:sp>
      <p:pic>
        <p:nvPicPr>
          <p:cNvPr id="115" name="Google Shape;115;p20"/>
          <p:cNvPicPr preferRelativeResize="0"/>
          <p:nvPr/>
        </p:nvPicPr>
        <p:blipFill>
          <a:blip r:embed="rId3">
            <a:alphaModFix/>
          </a:blip>
          <a:stretch>
            <a:fillRect/>
          </a:stretch>
        </p:blipFill>
        <p:spPr>
          <a:xfrm>
            <a:off x="5100375" y="2060200"/>
            <a:ext cx="3707108" cy="271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 theory definitions</a:t>
            </a:r>
            <a:endParaRPr/>
          </a:p>
        </p:txBody>
      </p:sp>
      <p:sp>
        <p:nvSpPr>
          <p:cNvPr id="121" name="Google Shape;121;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Graph</a:t>
            </a:r>
            <a:r>
              <a:rPr lang="en"/>
              <a:t>: model of pairwise relationships between objects</a:t>
            </a:r>
            <a:endParaRPr/>
          </a:p>
          <a:p>
            <a:pPr indent="-342900" lvl="0" marL="457200" rtl="0" algn="l">
              <a:spcBef>
                <a:spcPts val="0"/>
              </a:spcBef>
              <a:spcAft>
                <a:spcPts val="0"/>
              </a:spcAft>
              <a:buSzPts val="1800"/>
              <a:buChar char="-"/>
            </a:pPr>
            <a:r>
              <a:rPr b="1" lang="en"/>
              <a:t>Node/vertex</a:t>
            </a:r>
            <a:r>
              <a:rPr lang="en"/>
              <a:t>: object in graph</a:t>
            </a:r>
            <a:endParaRPr/>
          </a:p>
          <a:p>
            <a:pPr indent="-342900" lvl="0" marL="457200" rtl="0" algn="l">
              <a:spcBef>
                <a:spcPts val="0"/>
              </a:spcBef>
              <a:spcAft>
                <a:spcPts val="0"/>
              </a:spcAft>
              <a:buSzPts val="1800"/>
              <a:buChar char="-"/>
            </a:pPr>
            <a:r>
              <a:rPr b="1" lang="en"/>
              <a:t>Edge</a:t>
            </a:r>
            <a:r>
              <a:rPr lang="en"/>
              <a:t>: relationship between two objects</a:t>
            </a:r>
            <a:endParaRPr/>
          </a:p>
          <a:p>
            <a:pPr indent="-342900" lvl="0" marL="457200" rtl="0" algn="l">
              <a:spcBef>
                <a:spcPts val="0"/>
              </a:spcBef>
              <a:spcAft>
                <a:spcPts val="0"/>
              </a:spcAft>
              <a:buSzPts val="1800"/>
              <a:buChar char="-"/>
            </a:pPr>
            <a:r>
              <a:rPr b="1" lang="en"/>
              <a:t>Directed/undirected edge</a:t>
            </a:r>
            <a:r>
              <a:rPr lang="en"/>
              <a:t>: one way or bidirectional?</a:t>
            </a:r>
            <a:endParaRPr/>
          </a:p>
          <a:p>
            <a:pPr indent="-342900" lvl="0" marL="457200" rtl="0" algn="l">
              <a:spcBef>
                <a:spcPts val="0"/>
              </a:spcBef>
              <a:spcAft>
                <a:spcPts val="0"/>
              </a:spcAft>
              <a:buSzPts val="1800"/>
              <a:buChar char="-"/>
            </a:pPr>
            <a:r>
              <a:rPr b="1" lang="en"/>
              <a:t>Connected/unconnected</a:t>
            </a:r>
            <a:r>
              <a:rPr lang="en"/>
              <a:t>: is there a path between every pair of vertices in this graph?</a:t>
            </a:r>
            <a:endParaRPr/>
          </a:p>
          <a:p>
            <a:pPr indent="-342900" lvl="0" marL="457200" rtl="0" algn="l">
              <a:spcBef>
                <a:spcPts val="0"/>
              </a:spcBef>
              <a:spcAft>
                <a:spcPts val="0"/>
              </a:spcAft>
              <a:buSzPts val="1800"/>
              <a:buChar char="-"/>
            </a:pPr>
            <a:r>
              <a:rPr b="1" lang="en"/>
              <a:t>Tree</a:t>
            </a:r>
            <a:r>
              <a:rPr lang="en"/>
              <a:t>: a connected undirected graph with N nodes and N-1 edges</a:t>
            </a:r>
            <a:endParaRPr/>
          </a:p>
          <a:p>
            <a:pPr indent="-317500" lvl="1" marL="914400" rtl="0" algn="l">
              <a:spcBef>
                <a:spcPts val="0"/>
              </a:spcBef>
              <a:spcAft>
                <a:spcPts val="0"/>
              </a:spcAft>
              <a:buSzPts val="1400"/>
              <a:buChar char="-"/>
            </a:pPr>
            <a:r>
              <a:rPr lang="en"/>
              <a:t>Path between any two nodes is unique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