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0FA4CB-A934-43A4-BB2F-42E1EF153A22}">
  <a:tblStyle styleId="{EC0FA4CB-A934-43A4-BB2F-42E1EF153A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RobotoMono-bold.fntdata"/><Relationship Id="rId14" Type="http://schemas.openxmlformats.org/officeDocument/2006/relationships/slide" Target="slides/slide8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f4507514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f450751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f450751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f450751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f450751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f450751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f450751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f450751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f450751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f450751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13f7c799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13f7c79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f450751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f450751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f575b51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f575b51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13f7c79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13f7c79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f4507514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f4507514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f1ba8d6e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f1ba8d6e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f575b51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f575b51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f575b51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f575b51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f575b514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f575b514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f575b514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f575b514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f575b514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f575b514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f575b514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f575b514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f1ba8d6e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f1ba8d6e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79daa72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79daa72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9daa72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79daa72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79daa72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79daa72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79daa72c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79daa72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79daa72c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79daa72c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79daa72c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79daa72c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moj.ca/problem/vmss7wc16c3p2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moj.ca/problem/ccc18j5" TargetMode="External"/><Relationship Id="rId4" Type="http://schemas.openxmlformats.org/officeDocument/2006/relationships/hyperlink" Target="https://dmoj.ca/problem/tsoc15c1p5" TargetMode="External"/><Relationship Id="rId5" Type="http://schemas.openxmlformats.org/officeDocument/2006/relationships/hyperlink" Target="https://dmoj.ca/problem/nccc5j5s3" TargetMode="External"/><Relationship Id="rId6" Type="http://schemas.openxmlformats.org/officeDocument/2006/relationships/hyperlink" Target="https://dmoj.ca/problem/dmopc17c1p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1045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Woodlands CS Club</a:t>
            </a:r>
            <a:endParaRPr b="1" sz="4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10450" y="2508869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Theory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12/14/2020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158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List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155425" y="1259850"/>
            <a:ext cx="44166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graph=[[]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(V+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createEdge(x, y): 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create an edge from x --&gt; y (directed)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graph[x].append(y)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155425" y="893300"/>
            <a:ext cx="4416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Python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155425" y="2631450"/>
            <a:ext cx="62262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&gt;[] graph =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lang="en" sz="11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//Array of ArrayLists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i=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i&lt;=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i++){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graph[i] =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createEdge(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&gt;[] graph,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x,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y){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create an edge from x --&gt; y (directed)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graph[x].add(y);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155425" y="2323050"/>
            <a:ext cx="4416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Java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572000" y="1259838"/>
            <a:ext cx="45720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vector&lt;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graph[V+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createEdge(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x,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y)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create an edge from x --&gt; y (directed)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graph[x].push_back(y); 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4820700" y="893300"/>
            <a:ext cx="4074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C++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Representation: Adjacency Matrix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0596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Memory Complexity:</a:t>
            </a:r>
            <a:r>
              <a:rPr lang="en">
                <a:solidFill>
                  <a:srgbClr val="000000"/>
                </a:solidFill>
              </a:rPr>
              <a:t> O(V^2)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Idea: We keep a </a:t>
            </a:r>
            <a:r>
              <a:rPr lang="en">
                <a:solidFill>
                  <a:srgbClr val="000000"/>
                </a:solidFill>
              </a:rPr>
              <a:t>2D</a:t>
            </a:r>
            <a:r>
              <a:rPr lang="en">
                <a:solidFill>
                  <a:srgbClr val="000000"/>
                </a:solidFill>
              </a:rPr>
              <a:t> boolean array where arr[i][j] will be </a:t>
            </a:r>
            <a:r>
              <a:rPr b="1" lang="en">
                <a:solidFill>
                  <a:srgbClr val="000000"/>
                </a:solidFill>
              </a:rPr>
              <a:t>true </a:t>
            </a:r>
            <a:r>
              <a:rPr lang="en">
                <a:solidFill>
                  <a:srgbClr val="000000"/>
                </a:solidFill>
              </a:rPr>
              <a:t>if there exists an edge going from nodes i and j, otherwise false.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Representation: Edge List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0596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Memory Complexity:</a:t>
            </a:r>
            <a:r>
              <a:rPr lang="en">
                <a:solidFill>
                  <a:srgbClr val="000000"/>
                </a:solidFill>
              </a:rPr>
              <a:t> O(E)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Idea: We simply keep a list which stores all the edges in the graph as pairs.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Example: {(1, 3), (1, 2), (1, 4), (4, 3), (3, 5), </a:t>
            </a:r>
            <a:r>
              <a:rPr lang="en">
                <a:solidFill>
                  <a:srgbClr val="000000"/>
                </a:solidFill>
              </a:rPr>
              <a:t>(3, 1), (2, 1), (4, 1), (3, 4), (5, 3)</a:t>
            </a:r>
            <a:r>
              <a:rPr lang="en">
                <a:solidFill>
                  <a:srgbClr val="000000"/>
                </a:solidFill>
              </a:rPr>
              <a:t>}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11861" l="7798" r="7713" t="14695"/>
          <a:stretch/>
        </p:blipFill>
        <p:spPr>
          <a:xfrm>
            <a:off x="2810625" y="2684900"/>
            <a:ext cx="2989900" cy="20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Theory Application: Graph Traversal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0744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Graph traversal allows us to search and gain information by visiting all nodes that are reachable from a source node. Graph traversal is very fundamental to graph theory in computer science.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There are many graph traversal algorithms, but for now we’ll cover two of them.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Depth First Search (Review)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if two nodes are connected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Breadth First Search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checks if two nodes are connected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Finds the shortest distance from source node to target node in an </a:t>
            </a:r>
            <a:r>
              <a:rPr b="1" lang="en"/>
              <a:t>unweighted </a:t>
            </a:r>
            <a:r>
              <a:rPr lang="en"/>
              <a:t>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Traversal: Depth First Search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 hinted by the name, this graph traversal algorithm explores a single path from the source node until it cannot traverse further, at which point it will backtrack to an unexplored path.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graph traversal algorithm is written recursively, and requires an external visited array which marks nodes that have already been traversed.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As stated previously, the idea is if our current node is n, we DFS all adjacent nodes if they are not yet visited. 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 Visualization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5159" l="0" r="2629" t="0"/>
          <a:stretch/>
        </p:blipFill>
        <p:spPr>
          <a:xfrm>
            <a:off x="1752050" y="1017800"/>
            <a:ext cx="5639901" cy="28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209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Traversal: Depth First Search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155425" y="1259850"/>
            <a:ext cx="44166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dfs(n, graph):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global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vis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vis[n] =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node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graph[n]: 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(vis[node] ==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dfs(node,graph)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155425" y="893300"/>
            <a:ext cx="4416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Python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4572000" y="1259838"/>
            <a:ext cx="45720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dfs(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n){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vis[n] =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node : graph[n]){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(!vis[node]) dfs(node); 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4820700" y="893300"/>
            <a:ext cx="4074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C++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1963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Problem 1: </a:t>
            </a:r>
            <a:r>
              <a:rPr lang="en" sz="2700" u="sng">
                <a:solidFill>
                  <a:schemeClr val="hlink"/>
                </a:solidFill>
                <a:hlinkClick r:id="rId3"/>
              </a:rPr>
              <a:t>https://dmoj.ca/problem/vmss7wc16c3p2</a:t>
            </a:r>
            <a:endParaRPr sz="2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0596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a depth first search and then check whether house B has been visited.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few errors that may have caused your program to WA: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DFS incorrectly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Forgot that the roads are </a:t>
            </a:r>
            <a:r>
              <a:rPr b="1" lang="en"/>
              <a:t>bidirectional</a:t>
            </a:r>
            <a:r>
              <a:rPr lang="en"/>
              <a:t> meaning they can be traversed in both directions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not account for edge case where house A = house B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Traversal: Breadth First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11700" y="1032601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if we want to find the shortest path between two nodes though? Since depth first search traverses an entire path before backtracking, the distance is not always optimal.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To find the shortest path from one node to another node, we can use an algorithm known as Breadth First Search.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idea is as follows: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store a queue which contains nodes that we must process. We take the next node in the queue and process it by visiting all unvisited adjacent nodes. We keep a boolean array which will store the visited nodes, and we will keep a distance array which stores the distance. We terminate once we have processed all nodes.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596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Graph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graphs?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 terminology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 Representation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Traversal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Types of graph traversal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Review of Depth First Search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Breadth First 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Breadth First Search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 Visualization</a:t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3">
            <a:alphaModFix/>
          </a:blip>
          <a:srcRect b="5159" l="0" r="2629" t="0"/>
          <a:stretch/>
        </p:blipFill>
        <p:spPr>
          <a:xfrm>
            <a:off x="1752050" y="1017800"/>
            <a:ext cx="5639901" cy="28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99650" y="232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Code (C++)</a:t>
            </a:r>
            <a:endParaRPr/>
          </a:p>
        </p:txBody>
      </p:sp>
      <p:sp>
        <p:nvSpPr>
          <p:cNvPr id="223" name="Google Shape;223;p33"/>
          <p:cNvSpPr txBox="1"/>
          <p:nvPr/>
        </p:nvSpPr>
        <p:spPr>
          <a:xfrm>
            <a:off x="399650" y="762271"/>
            <a:ext cx="8296200" cy="3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deque&lt;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q;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queue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vis[V+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visited array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dist[V+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distance from root node to node[i]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q.push_back(s);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assuming root node is s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vis[s] =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mark as visited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dist[s] =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initialize distance to 0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(q.size()) {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while we still have nodes to process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topNode = q.front(); 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q.pop_front();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remove top node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node : graph[topNode]) {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every adjacent node 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(!vis[node]) {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if it has not been visited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vis[node] =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visit it 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dist[node] = dist[topNode] +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update distance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q.push_back(node);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insert into the queue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99650" y="232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Code (Python)</a:t>
            </a:r>
            <a:endParaRPr/>
          </a:p>
        </p:txBody>
      </p:sp>
      <p:sp>
        <p:nvSpPr>
          <p:cNvPr id="229" name="Google Shape;229;p34"/>
          <p:cNvSpPr txBox="1"/>
          <p:nvPr/>
        </p:nvSpPr>
        <p:spPr>
          <a:xfrm>
            <a:off x="399650" y="762271"/>
            <a:ext cx="8296200" cy="3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q=[]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queue 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vis=[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(V+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visited array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dist=[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(V+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distance from root node to node[i]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q.append(s)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assuming root node is s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vis[s] =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mark as visited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(q)):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while we still have nodes to process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topNode = q.pop()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remove top node 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node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graph[topNode]: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process adjacent nodes 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vis[node]: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if not visited yet 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vis[node] =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visit it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dist[node] = dist[topNode] +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update distance 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q.append(node)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insert into queue</a:t>
            </a:r>
            <a:endParaRPr sz="12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99650" y="232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Code (Java)</a:t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399650" y="762271"/>
            <a:ext cx="8296200" cy="3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LinkedList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LinkedList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&gt;();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//queue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[] vis =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//visited array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[] dist =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//dist array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vis[s] =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dist[s] =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.add(s);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(!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.isEmpty())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cur =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.poll();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node: graph[cur])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(!vis[node])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vis[node] =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dist[node] = dist[cur] +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.add(node);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Applications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1040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Shortest path between two nodes in an </a:t>
            </a:r>
            <a:r>
              <a:rPr b="1" lang="en" sz="1500"/>
              <a:t>unweighted </a:t>
            </a:r>
            <a:r>
              <a:rPr lang="en" sz="1500"/>
              <a:t>graph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Connectivity checking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DFS can also be used for this and the implementation is usually shorter than for BFS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are many graph problems that be solved with breadth first search by modifying the code slightly 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1002049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Homework/Practice Problems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659099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CCC '18 J5 - Choose your own path: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https://dmoj.ca/problem/ccc18j5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TSOC '15 Contest 1 #5 - Giant Ants: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https://dmoj.ca/problem/tsoc15c1p5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Mock CCC '18 Contest 5 J5/S3 - Directed Graph Connectivity: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https://dmoj.ca/problem/nccc5j5s3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DMOPC '17 Contest 1 P3 - Hitchhiking Fun: 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https://dmoj.ca/problem/dmopc17c1p3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Graphs?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Graph theory is the study of graphs, which are mathematical structures used to model pairwise relations between objects.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Unlike the graphs you may be used to, these graphs are made of </a:t>
            </a:r>
            <a:r>
              <a:rPr b="1" lang="en" sz="1500"/>
              <a:t>nodes </a:t>
            </a:r>
            <a:r>
              <a:rPr lang="en" sz="1500"/>
              <a:t>which are connected by </a:t>
            </a:r>
            <a:r>
              <a:rPr b="1" lang="en" sz="1500"/>
              <a:t>edges</a:t>
            </a:r>
            <a:r>
              <a:rPr lang="en" sz="1500"/>
              <a:t>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Nodes </a:t>
            </a:r>
            <a:r>
              <a:rPr lang="en" sz="1500"/>
              <a:t>are fundamental units and represent objects.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Edges </a:t>
            </a:r>
            <a:r>
              <a:rPr lang="en" sz="1500"/>
              <a:t>connect nodes and show a relationship.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In the graph to the right, the numbered circles represent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n</a:t>
            </a:r>
            <a:r>
              <a:rPr lang="en" sz="1500"/>
              <a:t>odes, and the lines show connections between these nodes. </a:t>
            </a:r>
            <a:endParaRPr sz="15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350" y="2209100"/>
            <a:ext cx="2648550" cy="17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Graph T</a:t>
            </a:r>
            <a:r>
              <a:rPr lang="en"/>
              <a:t>erminology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017800"/>
            <a:ext cx="69855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nodes are considered </a:t>
            </a:r>
            <a:r>
              <a:rPr b="1" lang="en" sz="1600"/>
              <a:t>adjacent </a:t>
            </a:r>
            <a:r>
              <a:rPr lang="en" sz="1600"/>
              <a:t>if they share an edge.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 other words, these two nodes are connected.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</a:t>
            </a:r>
            <a:r>
              <a:rPr b="1" lang="en" sz="1600"/>
              <a:t>path </a:t>
            </a:r>
            <a:r>
              <a:rPr lang="en" sz="1600"/>
              <a:t>is a sequence of nodes where each node within the sequence is adjacent to </a:t>
            </a:r>
            <a:r>
              <a:rPr lang="en" sz="1600"/>
              <a:t>its</a:t>
            </a:r>
            <a:r>
              <a:rPr lang="en" sz="1600"/>
              <a:t> neighbours.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path of the graph to the right would be: 6 → 4 → 5 →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</a:t>
            </a:r>
            <a:r>
              <a:rPr b="1" lang="en" sz="1600"/>
              <a:t>cycle </a:t>
            </a:r>
            <a:r>
              <a:rPr lang="en" sz="1600"/>
              <a:t>is a path where the starting and ending node are identical.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a graph does not contain a cycle, it is considered </a:t>
            </a:r>
            <a:r>
              <a:rPr b="1" lang="en" sz="1600"/>
              <a:t>acyclic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cycle of the graph to the right would be: 2 → 5 → 4 → 3 → 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graph is considered </a:t>
            </a:r>
            <a:r>
              <a:rPr b="1" lang="en" sz="1600"/>
              <a:t>connected </a:t>
            </a:r>
            <a:r>
              <a:rPr lang="en" sz="1600"/>
              <a:t>if there exists a path between every pair of </a:t>
            </a:r>
            <a:r>
              <a:rPr lang="en" sz="1600"/>
              <a:t>vertices</a:t>
            </a:r>
            <a:r>
              <a:rPr lang="en" sz="1600"/>
              <a:t>. </a:t>
            </a:r>
            <a:endParaRPr sz="16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450" y="55500"/>
            <a:ext cx="2648550" cy="17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</a:t>
            </a:r>
            <a:r>
              <a:rPr lang="en"/>
              <a:t>Terminology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017800"/>
            <a:ext cx="8520600" cy="21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Edges in graphs can have many different </a:t>
            </a:r>
            <a:r>
              <a:rPr b="1" lang="en" sz="1700"/>
              <a:t>properties: </a:t>
            </a:r>
            <a:r>
              <a:rPr b="1" lang="en" sz="1700"/>
              <a:t> 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Edges can either be directed or undirected: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Directed edges </a:t>
            </a:r>
            <a:r>
              <a:rPr lang="en" sz="1400"/>
              <a:t>only allow traversal in one direction.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Graphs comprised of directed edges are known as </a:t>
            </a:r>
            <a:r>
              <a:rPr b="1" lang="en"/>
              <a:t>directed graphs</a:t>
            </a:r>
            <a:r>
              <a:rPr lang="en"/>
              <a:t>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Undirected/Bidirectional edges</a:t>
            </a:r>
            <a:r>
              <a:rPr lang="en" sz="1400"/>
              <a:t> allow for traversal in both directions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Graphs comprised of bidirectional edges are known as </a:t>
            </a:r>
            <a:r>
              <a:rPr b="1" lang="en"/>
              <a:t>undirected graphs. </a:t>
            </a:r>
            <a:endParaRPr sz="14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588" y="3045283"/>
            <a:ext cx="2159175" cy="153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11539" l="0" r="0" t="9477"/>
          <a:stretch/>
        </p:blipFill>
        <p:spPr>
          <a:xfrm>
            <a:off x="3526100" y="3145399"/>
            <a:ext cx="2180575" cy="13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1102735" y="4373823"/>
            <a:ext cx="1672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Directed Graph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481638" y="4396025"/>
            <a:ext cx="2180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Undirected Graph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Terminology Cont. 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017800"/>
            <a:ext cx="85206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Edges in graphs can have many different properties:  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Edges can also be either weighted or unweighted: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Weighted </a:t>
            </a:r>
            <a:r>
              <a:rPr b="1" lang="en" sz="1400"/>
              <a:t>edges </a:t>
            </a:r>
            <a:r>
              <a:rPr lang="en" sz="1400"/>
              <a:t>associate a numerical value to each edge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numbers can represent multiple things, such as: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Length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Cost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Unweighted edges </a:t>
            </a:r>
            <a:r>
              <a:rPr lang="en" sz="1400"/>
              <a:t>do not associate a numerical value to each edge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Different edge properties may combine with each other. For example, the image on this slide represents a weighted bidirectional graph. </a:t>
            </a:r>
            <a:endParaRPr sz="14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924" y="579000"/>
            <a:ext cx="2987176" cy="21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 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0966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How can we represent graphs in our code? 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There are three major representations: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Adjacency List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Adjacency Matrix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Edge List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adjacency list is the most commonly used representation. For the memory complexity, we will assume that V represents the number of vertices/nodes and E represents the number of edges.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Representation: Adjacency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0596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Memory Complexity:</a:t>
            </a:r>
            <a:r>
              <a:rPr lang="en">
                <a:solidFill>
                  <a:srgbClr val="000000"/>
                </a:solidFill>
              </a:rPr>
              <a:t> O(V+E)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Idea: We represent the graph by keeping a list for each node, where all the elements within the list represent adjacent nodes.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can be done in code by creating an array of lists.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0" y="291575"/>
            <a:ext cx="9144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List Example</a:t>
            </a:r>
            <a:endParaRPr/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489325" y="105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{EC0FA4CB-A934-43A4-BB2F-42E1EF153A22}</a:tableStyleId>
              </a:tblPr>
              <a:tblGrid>
                <a:gridCol w="1071800"/>
                <a:gridCol w="3632450"/>
              </a:tblGrid>
              <a:tr h="50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List (Connected Nodes)*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0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2, 3, 4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1, 4, 5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21"/>
          <p:cNvSpPr txBox="1"/>
          <p:nvPr/>
        </p:nvSpPr>
        <p:spPr>
          <a:xfrm>
            <a:off x="0" y="4578426"/>
            <a:ext cx="6453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*Note that the connected nodes may not always be in sorted order.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11861" l="7798" r="7713" t="14695"/>
          <a:stretch/>
        </p:blipFill>
        <p:spPr>
          <a:xfrm>
            <a:off x="5580150" y="1282125"/>
            <a:ext cx="3315525" cy="23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