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embeddedFontLst>
    <p:embeddedFont>
      <p:font typeface="Roboto"/>
      <p:regular r:id="rId51"/>
      <p:bold r:id="rId52"/>
      <p:italic r:id="rId53"/>
      <p:boldItalic r:id="rId54"/>
    </p:embeddedFont>
    <p:embeddedFont>
      <p:font typeface="Roboto Mono"/>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2AB6475-7A91-479D-94E5-FB0D631A7048}">
  <a:tblStyle styleId="{22AB6475-7A91-479D-94E5-FB0D631A704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regular.fntdata"/><Relationship Id="rId50" Type="http://schemas.openxmlformats.org/officeDocument/2006/relationships/slide" Target="slides/slide44.xml"/><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5.xml"/><Relationship Id="rId55" Type="http://schemas.openxmlformats.org/officeDocument/2006/relationships/font" Target="fonts/RobotoMono-regular.fntdata"/><Relationship Id="rId10" Type="http://schemas.openxmlformats.org/officeDocument/2006/relationships/slide" Target="slides/slide4.xml"/><Relationship Id="rId54" Type="http://schemas.openxmlformats.org/officeDocument/2006/relationships/font" Target="fonts/Roboto-boldItalic.fntdata"/><Relationship Id="rId13" Type="http://schemas.openxmlformats.org/officeDocument/2006/relationships/slide" Target="slides/slide7.xml"/><Relationship Id="rId57" Type="http://schemas.openxmlformats.org/officeDocument/2006/relationships/font" Target="fonts/RobotoMono-italic.fntdata"/><Relationship Id="rId12" Type="http://schemas.openxmlformats.org/officeDocument/2006/relationships/slide" Target="slides/slide6.xml"/><Relationship Id="rId56" Type="http://schemas.openxmlformats.org/officeDocument/2006/relationships/font" Target="fonts/RobotoMono-bold.fntdata"/><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font" Target="fonts/RobotoMon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78aa37752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8aa37752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8aa37752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8aa37752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8aa37752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8aa37752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78aa37752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8aa37752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78aa37752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8aa37752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78aa37752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8aa37752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78aa37752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8aa37752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78aa37752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8aa37752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78aa37752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8aa37752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78aa377526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8aa377526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78aa377526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8aa377526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8aa377526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8aa377526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78aa377526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8aa377526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78aa377526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8aa377526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78aa377526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8aa377526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78aa377526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8aa377526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78aa377526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78aa377526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78aa377526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8aa377526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78aa377526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78aa377526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78aa377526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8aa377526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78aa377526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78aa377526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78a93b212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8a93b212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78aa377526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8aa377526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78aa377526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78aa377526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78aa377526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78aa377526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78aa377526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78aa377526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78aa377526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8aa377526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78aa377526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78aa377526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78aa377526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78aa377526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78aa377526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78aa377526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78aa377526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78aa377526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78aa377526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78aa377526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8aa37752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8aa37752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78aa377526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78aa377526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abbae355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abbae355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abbae3555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abbae3555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78aa377526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78aa377526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78aa377526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78aa377526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8aa37752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8aa37752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78aa37752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8aa37752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78aa37752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8aa37752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78aa37752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8aa37752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8aa37752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8aa37752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moj.ca/problem/phantom1"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moj.ca/problem/phantom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dmoj.ca/problem/phantom2" TargetMode="External"/><Relationship Id="rId4" Type="http://schemas.openxmlformats.org/officeDocument/2006/relationships/hyperlink" Target="https://dmoj.ca/problem/phantom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dmoj.ca/problem/ccc20s2"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dmoj.ca/problem/bf3" TargetMode="External"/><Relationship Id="rId4" Type="http://schemas.openxmlformats.org/officeDocument/2006/relationships/hyperlink" Target="https://dmoj.ca/problem/ccc19s2" TargetMode="External"/><Relationship Id="rId5" Type="http://schemas.openxmlformats.org/officeDocument/2006/relationships/hyperlink" Target="https://dmoj.ca/problem/fhc15c1p1" TargetMode="External"/><Relationship Id="rId6" Type="http://schemas.openxmlformats.org/officeDocument/2006/relationships/hyperlink" Target="https://dmoj.ca/problem/dmopc14c3p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Woodlands CS Club</a:t>
            </a:r>
            <a:endParaRPr/>
          </a:p>
        </p:txBody>
      </p:sp>
      <p:sp>
        <p:nvSpPr>
          <p:cNvPr id="68" name="Google Shape;68;p13"/>
          <p:cNvSpPr txBox="1"/>
          <p:nvPr>
            <p:ph idx="1" type="subTitle"/>
          </p:nvPr>
        </p:nvSpPr>
        <p:spPr>
          <a:xfrm>
            <a:off x="449731" y="2527351"/>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Number Theory</a:t>
            </a:r>
            <a:endParaRPr b="1" sz="1600"/>
          </a:p>
          <a:p>
            <a:pPr indent="0" lvl="0" marL="0" rtl="0" algn="l">
              <a:spcBef>
                <a:spcPts val="0"/>
              </a:spcBef>
              <a:spcAft>
                <a:spcPts val="0"/>
              </a:spcAft>
              <a:buNone/>
            </a:pPr>
            <a:r>
              <a:rPr b="1" lang="en" sz="1600"/>
              <a:t>Group A</a:t>
            </a:r>
            <a:endParaRPr b="1" sz="1600"/>
          </a:p>
          <a:p>
            <a:pPr indent="0" lvl="0" marL="0" rtl="0" algn="l">
              <a:spcBef>
                <a:spcPts val="0"/>
              </a:spcBef>
              <a:spcAft>
                <a:spcPts val="0"/>
              </a:spcAft>
              <a:buNone/>
            </a:pPr>
            <a:r>
              <a:rPr b="1" lang="en" sz="1600"/>
              <a:t>1/11/2021</a:t>
            </a:r>
            <a:endParaRPr b="1"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2: Checking Primes in a Range</a:t>
            </a:r>
            <a:endParaRPr/>
          </a:p>
        </p:txBody>
      </p:sp>
      <p:sp>
        <p:nvSpPr>
          <p:cNvPr id="124" name="Google Shape;124;p22"/>
          <p:cNvSpPr txBox="1"/>
          <p:nvPr>
            <p:ph idx="1" type="body"/>
          </p:nvPr>
        </p:nvSpPr>
        <p:spPr>
          <a:xfrm>
            <a:off x="471900" y="18302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Link: </a:t>
            </a:r>
            <a:r>
              <a:rPr lang="en" u="sng">
                <a:solidFill>
                  <a:schemeClr val="hlink"/>
                </a:solidFill>
                <a:hlinkClick r:id="rId3"/>
              </a:rPr>
              <a:t>https://dmoj.ca/problem/phantom1</a:t>
            </a:r>
            <a:endParaRPr/>
          </a:p>
          <a:p>
            <a:pPr indent="0" lvl="0" marL="0" rtl="0" algn="l">
              <a:spcBef>
                <a:spcPts val="1600"/>
              </a:spcBef>
              <a:spcAft>
                <a:spcPts val="0"/>
              </a:spcAft>
              <a:buNone/>
            </a:pPr>
            <a:r>
              <a:rPr lang="en"/>
              <a:t>TL;DR: Output the number of primes in the range [a, b) for N different test cases </a:t>
            </a:r>
            <a:endParaRPr/>
          </a:p>
          <a:p>
            <a:pPr indent="0" lvl="0" marL="0" rtl="0" algn="l">
              <a:spcBef>
                <a:spcPts val="1600"/>
              </a:spcBef>
              <a:spcAft>
                <a:spcPts val="0"/>
              </a:spcAft>
              <a:buNone/>
            </a:pPr>
            <a:r>
              <a:rPr lang="en"/>
              <a:t>N &lt;= 10 </a:t>
            </a:r>
            <a:endParaRPr/>
          </a:p>
          <a:p>
            <a:pPr indent="0" lvl="0" marL="0" rtl="0" algn="l">
              <a:spcBef>
                <a:spcPts val="1600"/>
              </a:spcBef>
              <a:spcAft>
                <a:spcPts val="0"/>
              </a:spcAft>
              <a:buNone/>
            </a:pPr>
            <a:r>
              <a:rPr lang="en"/>
              <a:t>a</a:t>
            </a:r>
            <a:r>
              <a:rPr lang="en"/>
              <a:t> &lt;= b &lt;= 500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 O(Nsqrt(N)) or O(N^2)</a:t>
            </a:r>
            <a:endParaRPr/>
          </a:p>
        </p:txBody>
      </p:sp>
      <p:sp>
        <p:nvSpPr>
          <p:cNvPr id="130" name="Google Shape;130;p23"/>
          <p:cNvSpPr txBox="1"/>
          <p:nvPr>
            <p:ph idx="1" type="body"/>
          </p:nvPr>
        </p:nvSpPr>
        <p:spPr>
          <a:xfrm>
            <a:off x="397875" y="2251350"/>
            <a:ext cx="4100100" cy="110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Since the bounds on N, a and b are all extremely small, we can just iterate from a to b-1 and check whether the number is prime. In fact, even without our square root optimization, we can still AC. </a:t>
            </a:r>
            <a:endParaRPr/>
          </a:p>
        </p:txBody>
      </p:sp>
      <p:sp>
        <p:nvSpPr>
          <p:cNvPr id="131" name="Google Shape;131;p23"/>
          <p:cNvSpPr txBox="1"/>
          <p:nvPr/>
        </p:nvSpPr>
        <p:spPr>
          <a:xfrm>
            <a:off x="4677275" y="1753950"/>
            <a:ext cx="42627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F51B5"/>
                </a:solidFill>
                <a:latin typeface="Roboto Mono"/>
                <a:ea typeface="Roboto Mono"/>
                <a:cs typeface="Roboto Mono"/>
                <a:sym typeface="Roboto Mono"/>
              </a:rPr>
              <a:t>#include </a:t>
            </a:r>
            <a:r>
              <a:rPr lang="en" sz="1050">
                <a:solidFill>
                  <a:srgbClr val="388E3C"/>
                </a:solidFill>
                <a:latin typeface="Roboto Mono"/>
                <a:ea typeface="Roboto Mono"/>
                <a:cs typeface="Roboto Mono"/>
                <a:sym typeface="Roboto Mono"/>
              </a:rPr>
              <a:t>&lt;bits/stdc++.h&gt;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F51B5"/>
                </a:solidFill>
                <a:latin typeface="Roboto Mono"/>
                <a:ea typeface="Roboto Mono"/>
                <a:cs typeface="Roboto Mono"/>
                <a:sym typeface="Roboto Mono"/>
              </a:rPr>
              <a:t>using</a:t>
            </a:r>
            <a:r>
              <a:rPr lang="en" sz="1050">
                <a:solidFill>
                  <a:srgbClr val="37474F"/>
                </a:solidFill>
                <a:latin typeface="Roboto Mono"/>
                <a:ea typeface="Roboto Mono"/>
                <a:cs typeface="Roboto Mono"/>
                <a:sym typeface="Roboto Mono"/>
              </a:rPr>
              <a:t> </a:t>
            </a:r>
            <a:r>
              <a:rPr lang="en" sz="1050">
                <a:solidFill>
                  <a:srgbClr val="3F51B5"/>
                </a:solidFill>
                <a:latin typeface="Roboto Mono"/>
                <a:ea typeface="Roboto Mono"/>
                <a:cs typeface="Roboto Mono"/>
                <a:sym typeface="Roboto Mono"/>
              </a:rPr>
              <a:t>namespace</a:t>
            </a:r>
            <a:r>
              <a:rPr lang="en" sz="1050">
                <a:solidFill>
                  <a:srgbClr val="37474F"/>
                </a:solidFill>
                <a:latin typeface="Roboto Mono"/>
                <a:ea typeface="Roboto Mono"/>
                <a:cs typeface="Roboto Mono"/>
                <a:sym typeface="Roboto Mono"/>
              </a:rPr>
              <a:t> std;</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F51B5"/>
                </a:solidFill>
                <a:latin typeface="Roboto Mono"/>
                <a:ea typeface="Roboto Mono"/>
                <a:cs typeface="Roboto Mono"/>
                <a:sym typeface="Roboto Mono"/>
              </a:rPr>
              <a:t>bool</a:t>
            </a:r>
            <a:r>
              <a:rPr lang="en" sz="1050">
                <a:solidFill>
                  <a:srgbClr val="37474F"/>
                </a:solidFill>
                <a:latin typeface="Roboto Mono"/>
                <a:ea typeface="Roboto Mono"/>
                <a:cs typeface="Roboto Mono"/>
                <a:sym typeface="Roboto Mono"/>
              </a:rPr>
              <a:t> isPrime(</a:t>
            </a:r>
            <a:r>
              <a:rPr lang="en" sz="1050">
                <a:solidFill>
                  <a:srgbClr val="3F51B5"/>
                </a:solidFill>
                <a:latin typeface="Roboto Mono"/>
                <a:ea typeface="Roboto Mono"/>
                <a:cs typeface="Roboto Mono"/>
                <a:sym typeface="Roboto Mono"/>
              </a:rPr>
              <a:t>int</a:t>
            </a:r>
            <a:r>
              <a:rPr lang="en" sz="1050">
                <a:solidFill>
                  <a:srgbClr val="37474F"/>
                </a:solidFill>
                <a:latin typeface="Roboto Mono"/>
                <a:ea typeface="Roboto Mono"/>
                <a:cs typeface="Roboto Mono"/>
                <a:sym typeface="Roboto Mono"/>
              </a:rPr>
              <a:t> n){</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a:t>
            </a:r>
            <a:r>
              <a:rPr lang="en" sz="1050">
                <a:solidFill>
                  <a:srgbClr val="3F51B5"/>
                </a:solidFill>
                <a:latin typeface="Roboto Mono"/>
                <a:ea typeface="Roboto Mono"/>
                <a:cs typeface="Roboto Mono"/>
                <a:sym typeface="Roboto Mono"/>
              </a:rPr>
              <a:t>if</a:t>
            </a:r>
            <a:r>
              <a:rPr lang="en" sz="1050">
                <a:solidFill>
                  <a:srgbClr val="37474F"/>
                </a:solidFill>
                <a:latin typeface="Roboto Mono"/>
                <a:ea typeface="Roboto Mono"/>
                <a:cs typeface="Roboto Mono"/>
                <a:sym typeface="Roboto Mono"/>
              </a:rPr>
              <a:t>(n &lt;= </a:t>
            </a:r>
            <a:r>
              <a:rPr lang="en" sz="1050">
                <a:solidFill>
                  <a:srgbClr val="C53929"/>
                </a:solidFill>
                <a:latin typeface="Roboto Mono"/>
                <a:ea typeface="Roboto Mono"/>
                <a:cs typeface="Roboto Mono"/>
                <a:sym typeface="Roboto Mono"/>
              </a:rPr>
              <a:t>1</a:t>
            </a:r>
            <a:r>
              <a:rPr lang="en" sz="1050">
                <a:solidFill>
                  <a:srgbClr val="37474F"/>
                </a:solidFill>
                <a:latin typeface="Roboto Mono"/>
                <a:ea typeface="Roboto Mono"/>
                <a:cs typeface="Roboto Mono"/>
                <a:sym typeface="Roboto Mono"/>
              </a:rPr>
              <a:t>) </a:t>
            </a:r>
            <a:r>
              <a:rPr lang="en" sz="1050">
                <a:solidFill>
                  <a:srgbClr val="3F51B5"/>
                </a:solidFill>
                <a:latin typeface="Roboto Mono"/>
                <a:ea typeface="Roboto Mono"/>
                <a:cs typeface="Roboto Mono"/>
                <a:sym typeface="Roboto Mono"/>
              </a:rPr>
              <a:t>return</a:t>
            </a:r>
            <a:r>
              <a:rPr lang="en" sz="1050">
                <a:solidFill>
                  <a:srgbClr val="37474F"/>
                </a:solidFill>
                <a:latin typeface="Roboto Mono"/>
                <a:ea typeface="Roboto Mono"/>
                <a:cs typeface="Roboto Mono"/>
                <a:sym typeface="Roboto Mono"/>
              </a:rPr>
              <a:t> </a:t>
            </a:r>
            <a:r>
              <a:rPr lang="en" sz="1050">
                <a:solidFill>
                  <a:srgbClr val="3F51B5"/>
                </a:solidFill>
                <a:latin typeface="Roboto Mono"/>
                <a:ea typeface="Roboto Mono"/>
                <a:cs typeface="Roboto Mono"/>
                <a:sym typeface="Roboto Mono"/>
              </a:rPr>
              <a:t>false</a:t>
            </a:r>
            <a:r>
              <a:rPr lang="en" sz="1050">
                <a:solidFill>
                  <a:srgbClr val="37474F"/>
                </a:solidFill>
                <a:latin typeface="Roboto Mono"/>
                <a:ea typeface="Roboto Mono"/>
                <a:cs typeface="Roboto Mono"/>
                <a:sym typeface="Roboto Mono"/>
              </a:rPr>
              <a:t>; </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a:t>
            </a:r>
            <a:r>
              <a:rPr lang="en" sz="1050">
                <a:solidFill>
                  <a:srgbClr val="3F51B5"/>
                </a:solidFill>
                <a:latin typeface="Roboto Mono"/>
                <a:ea typeface="Roboto Mono"/>
                <a:cs typeface="Roboto Mono"/>
                <a:sym typeface="Roboto Mono"/>
              </a:rPr>
              <a:t>for</a:t>
            </a:r>
            <a:r>
              <a:rPr lang="en" sz="1050">
                <a:solidFill>
                  <a:srgbClr val="37474F"/>
                </a:solidFill>
                <a:latin typeface="Roboto Mono"/>
                <a:ea typeface="Roboto Mono"/>
                <a:cs typeface="Roboto Mono"/>
                <a:sym typeface="Roboto Mono"/>
              </a:rPr>
              <a:t>(</a:t>
            </a:r>
            <a:r>
              <a:rPr lang="en" sz="1050">
                <a:solidFill>
                  <a:srgbClr val="3F51B5"/>
                </a:solidFill>
                <a:latin typeface="Roboto Mono"/>
                <a:ea typeface="Roboto Mono"/>
                <a:cs typeface="Roboto Mono"/>
                <a:sym typeface="Roboto Mono"/>
              </a:rPr>
              <a:t>int</a:t>
            </a:r>
            <a:r>
              <a:rPr lang="en" sz="1050">
                <a:solidFill>
                  <a:srgbClr val="37474F"/>
                </a:solidFill>
                <a:latin typeface="Roboto Mono"/>
                <a:ea typeface="Roboto Mono"/>
                <a:cs typeface="Roboto Mono"/>
                <a:sym typeface="Roboto Mono"/>
              </a:rPr>
              <a:t> i = </a:t>
            </a:r>
            <a:r>
              <a:rPr lang="en" sz="1050">
                <a:solidFill>
                  <a:srgbClr val="C53929"/>
                </a:solidFill>
                <a:latin typeface="Roboto Mono"/>
                <a:ea typeface="Roboto Mono"/>
                <a:cs typeface="Roboto Mono"/>
                <a:sym typeface="Roboto Mono"/>
              </a:rPr>
              <a:t>2</a:t>
            </a:r>
            <a:r>
              <a:rPr lang="en" sz="1050">
                <a:solidFill>
                  <a:srgbClr val="37474F"/>
                </a:solidFill>
                <a:latin typeface="Roboto Mono"/>
                <a:ea typeface="Roboto Mono"/>
                <a:cs typeface="Roboto Mono"/>
                <a:sym typeface="Roboto Mono"/>
              </a:rPr>
              <a:t>; i * i &lt;= n; i++) {</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a:t>
            </a:r>
            <a:r>
              <a:rPr lang="en" sz="1050">
                <a:solidFill>
                  <a:srgbClr val="3F51B5"/>
                </a:solidFill>
                <a:latin typeface="Roboto Mono"/>
                <a:ea typeface="Roboto Mono"/>
                <a:cs typeface="Roboto Mono"/>
                <a:sym typeface="Roboto Mono"/>
              </a:rPr>
              <a:t>if</a:t>
            </a:r>
            <a:r>
              <a:rPr lang="en" sz="1050">
                <a:solidFill>
                  <a:srgbClr val="37474F"/>
                </a:solidFill>
                <a:latin typeface="Roboto Mono"/>
                <a:ea typeface="Roboto Mono"/>
                <a:cs typeface="Roboto Mono"/>
                <a:sym typeface="Roboto Mono"/>
              </a:rPr>
              <a:t>(n % i == </a:t>
            </a:r>
            <a:r>
              <a:rPr lang="en" sz="1050">
                <a:solidFill>
                  <a:srgbClr val="C53929"/>
                </a:solidFill>
                <a:latin typeface="Roboto Mono"/>
                <a:ea typeface="Roboto Mono"/>
                <a:cs typeface="Roboto Mono"/>
                <a:sym typeface="Roboto Mono"/>
              </a:rPr>
              <a:t>0</a:t>
            </a:r>
            <a:r>
              <a:rPr lang="en" sz="1050">
                <a:solidFill>
                  <a:srgbClr val="37474F"/>
                </a:solidFill>
                <a:latin typeface="Roboto Mono"/>
                <a:ea typeface="Roboto Mono"/>
                <a:cs typeface="Roboto Mono"/>
                <a:sym typeface="Roboto Mono"/>
              </a:rPr>
              <a:t>) </a:t>
            </a:r>
            <a:r>
              <a:rPr lang="en" sz="1050">
                <a:solidFill>
                  <a:srgbClr val="3F51B5"/>
                </a:solidFill>
                <a:latin typeface="Roboto Mono"/>
                <a:ea typeface="Roboto Mono"/>
                <a:cs typeface="Roboto Mono"/>
                <a:sym typeface="Roboto Mono"/>
              </a:rPr>
              <a:t>return</a:t>
            </a:r>
            <a:r>
              <a:rPr lang="en" sz="1050">
                <a:solidFill>
                  <a:srgbClr val="37474F"/>
                </a:solidFill>
                <a:latin typeface="Roboto Mono"/>
                <a:ea typeface="Roboto Mono"/>
                <a:cs typeface="Roboto Mono"/>
                <a:sym typeface="Roboto Mono"/>
              </a:rPr>
              <a:t> </a:t>
            </a:r>
            <a:r>
              <a:rPr lang="en" sz="1050">
                <a:solidFill>
                  <a:srgbClr val="3F51B5"/>
                </a:solidFill>
                <a:latin typeface="Roboto Mono"/>
                <a:ea typeface="Roboto Mono"/>
                <a:cs typeface="Roboto Mono"/>
                <a:sym typeface="Roboto Mono"/>
              </a:rPr>
              <a:t>false</a:t>
            </a:r>
            <a:r>
              <a:rPr lang="en" sz="1050">
                <a:solidFill>
                  <a:srgbClr val="37474F"/>
                </a:solidFill>
                <a:latin typeface="Roboto Mono"/>
                <a:ea typeface="Roboto Mono"/>
                <a:cs typeface="Roboto Mono"/>
                <a:sym typeface="Roboto Mono"/>
              </a:rPr>
              <a:t>; </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a:t>
            </a:r>
            <a:r>
              <a:rPr lang="en" sz="1050">
                <a:solidFill>
                  <a:srgbClr val="3F51B5"/>
                </a:solidFill>
                <a:latin typeface="Roboto Mono"/>
                <a:ea typeface="Roboto Mono"/>
                <a:cs typeface="Roboto Mono"/>
                <a:sym typeface="Roboto Mono"/>
              </a:rPr>
              <a:t>return</a:t>
            </a:r>
            <a:r>
              <a:rPr lang="en" sz="1050">
                <a:solidFill>
                  <a:srgbClr val="37474F"/>
                </a:solidFill>
                <a:latin typeface="Roboto Mono"/>
                <a:ea typeface="Roboto Mono"/>
                <a:cs typeface="Roboto Mono"/>
                <a:sym typeface="Roboto Mono"/>
              </a:rPr>
              <a:t> </a:t>
            </a:r>
            <a:r>
              <a:rPr lang="en" sz="1050">
                <a:solidFill>
                  <a:srgbClr val="3F51B5"/>
                </a:solidFill>
                <a:latin typeface="Roboto Mono"/>
                <a:ea typeface="Roboto Mono"/>
                <a:cs typeface="Roboto Mono"/>
                <a:sym typeface="Roboto Mono"/>
              </a:rPr>
              <a:t>true</a:t>
            </a:r>
            <a:r>
              <a:rPr lang="en" sz="1050">
                <a:solidFill>
                  <a:srgbClr val="37474F"/>
                </a:solidFill>
                <a:latin typeface="Roboto Mono"/>
                <a:ea typeface="Roboto Mono"/>
                <a:cs typeface="Roboto Mono"/>
                <a:sym typeface="Roboto Mono"/>
              </a:rPr>
              <a:t>; </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F51B5"/>
                </a:solidFill>
                <a:latin typeface="Roboto Mono"/>
                <a:ea typeface="Roboto Mono"/>
                <a:cs typeface="Roboto Mono"/>
                <a:sym typeface="Roboto Mono"/>
              </a:rPr>
              <a:t>int</a:t>
            </a:r>
            <a:r>
              <a:rPr lang="en" sz="1050">
                <a:solidFill>
                  <a:srgbClr val="37474F"/>
                </a:solidFill>
                <a:latin typeface="Roboto Mono"/>
                <a:ea typeface="Roboto Mono"/>
                <a:cs typeface="Roboto Mono"/>
                <a:sym typeface="Roboto Mono"/>
              </a:rPr>
              <a:t> main() {</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a:t>
            </a:r>
            <a:r>
              <a:rPr lang="en" sz="1050">
                <a:solidFill>
                  <a:srgbClr val="3F51B5"/>
                </a:solidFill>
                <a:latin typeface="Roboto Mono"/>
                <a:ea typeface="Roboto Mono"/>
                <a:cs typeface="Roboto Mono"/>
                <a:sym typeface="Roboto Mono"/>
              </a:rPr>
              <a:t>int</a:t>
            </a:r>
            <a:r>
              <a:rPr lang="en" sz="1050">
                <a:solidFill>
                  <a:srgbClr val="37474F"/>
                </a:solidFill>
                <a:latin typeface="Roboto Mono"/>
                <a:ea typeface="Roboto Mono"/>
                <a:cs typeface="Roboto Mono"/>
                <a:sym typeface="Roboto Mono"/>
              </a:rPr>
              <a:t> n; cin &gt;&gt; n;</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a:t>
            </a:r>
            <a:r>
              <a:rPr lang="en" sz="1050">
                <a:solidFill>
                  <a:srgbClr val="3F51B5"/>
                </a:solidFill>
                <a:latin typeface="Roboto Mono"/>
                <a:ea typeface="Roboto Mono"/>
                <a:cs typeface="Roboto Mono"/>
                <a:sym typeface="Roboto Mono"/>
              </a:rPr>
              <a:t>for</a:t>
            </a:r>
            <a:r>
              <a:rPr lang="en" sz="1050">
                <a:solidFill>
                  <a:srgbClr val="37474F"/>
                </a:solidFill>
                <a:latin typeface="Roboto Mono"/>
                <a:ea typeface="Roboto Mono"/>
                <a:cs typeface="Roboto Mono"/>
                <a:sym typeface="Roboto Mono"/>
              </a:rPr>
              <a:t>(</a:t>
            </a:r>
            <a:r>
              <a:rPr lang="en" sz="1050">
                <a:solidFill>
                  <a:srgbClr val="3F51B5"/>
                </a:solidFill>
                <a:latin typeface="Roboto Mono"/>
                <a:ea typeface="Roboto Mono"/>
                <a:cs typeface="Roboto Mono"/>
                <a:sym typeface="Roboto Mono"/>
              </a:rPr>
              <a:t>int</a:t>
            </a:r>
            <a:r>
              <a:rPr lang="en" sz="1050">
                <a:solidFill>
                  <a:srgbClr val="37474F"/>
                </a:solidFill>
                <a:latin typeface="Roboto Mono"/>
                <a:ea typeface="Roboto Mono"/>
                <a:cs typeface="Roboto Mono"/>
                <a:sym typeface="Roboto Mono"/>
              </a:rPr>
              <a:t> i = </a:t>
            </a:r>
            <a:r>
              <a:rPr lang="en" sz="1050">
                <a:solidFill>
                  <a:srgbClr val="C53929"/>
                </a:solidFill>
                <a:latin typeface="Roboto Mono"/>
                <a:ea typeface="Roboto Mono"/>
                <a:cs typeface="Roboto Mono"/>
                <a:sym typeface="Roboto Mono"/>
              </a:rPr>
              <a:t>1</a:t>
            </a:r>
            <a:r>
              <a:rPr lang="en" sz="1050">
                <a:solidFill>
                  <a:srgbClr val="37474F"/>
                </a:solidFill>
                <a:latin typeface="Roboto Mono"/>
                <a:ea typeface="Roboto Mono"/>
                <a:cs typeface="Roboto Mono"/>
                <a:sym typeface="Roboto Mono"/>
              </a:rPr>
              <a:t>; i &lt;= n; i++) {</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a:t>
            </a:r>
            <a:r>
              <a:rPr lang="en" sz="1050">
                <a:solidFill>
                  <a:srgbClr val="3F51B5"/>
                </a:solidFill>
                <a:latin typeface="Roboto Mono"/>
                <a:ea typeface="Roboto Mono"/>
                <a:cs typeface="Roboto Mono"/>
                <a:sym typeface="Roboto Mono"/>
              </a:rPr>
              <a:t>int</a:t>
            </a:r>
            <a:r>
              <a:rPr lang="en" sz="1050">
                <a:solidFill>
                  <a:srgbClr val="37474F"/>
                </a:solidFill>
                <a:latin typeface="Roboto Mono"/>
                <a:ea typeface="Roboto Mono"/>
                <a:cs typeface="Roboto Mono"/>
                <a:sym typeface="Roboto Mono"/>
              </a:rPr>
              <a:t> a, b, ans = </a:t>
            </a:r>
            <a:r>
              <a:rPr lang="en" sz="1050">
                <a:solidFill>
                  <a:srgbClr val="C53929"/>
                </a:solidFill>
                <a:latin typeface="Roboto Mono"/>
                <a:ea typeface="Roboto Mono"/>
                <a:cs typeface="Roboto Mono"/>
                <a:sym typeface="Roboto Mono"/>
              </a:rPr>
              <a:t>0</a:t>
            </a:r>
            <a:r>
              <a:rPr lang="en" sz="1050">
                <a:solidFill>
                  <a:srgbClr val="37474F"/>
                </a:solidFill>
                <a:latin typeface="Roboto Mono"/>
                <a:ea typeface="Roboto Mono"/>
                <a:cs typeface="Roboto Mono"/>
                <a:sym typeface="Roboto Mono"/>
              </a:rPr>
              <a:t>; cin &gt;&gt; a &gt;&gt; b;</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a:t>
            </a:r>
            <a:r>
              <a:rPr lang="en" sz="1050">
                <a:solidFill>
                  <a:srgbClr val="3F51B5"/>
                </a:solidFill>
                <a:latin typeface="Roboto Mono"/>
                <a:ea typeface="Roboto Mono"/>
                <a:cs typeface="Roboto Mono"/>
                <a:sym typeface="Roboto Mono"/>
              </a:rPr>
              <a:t>for</a:t>
            </a:r>
            <a:r>
              <a:rPr lang="en" sz="1050">
                <a:solidFill>
                  <a:srgbClr val="37474F"/>
                </a:solidFill>
                <a:latin typeface="Roboto Mono"/>
                <a:ea typeface="Roboto Mono"/>
                <a:cs typeface="Roboto Mono"/>
                <a:sym typeface="Roboto Mono"/>
              </a:rPr>
              <a:t>(</a:t>
            </a:r>
            <a:r>
              <a:rPr lang="en" sz="1050">
                <a:solidFill>
                  <a:srgbClr val="3F51B5"/>
                </a:solidFill>
                <a:latin typeface="Roboto Mono"/>
                <a:ea typeface="Roboto Mono"/>
                <a:cs typeface="Roboto Mono"/>
                <a:sym typeface="Roboto Mono"/>
              </a:rPr>
              <a:t>int</a:t>
            </a:r>
            <a:r>
              <a:rPr lang="en" sz="1050">
                <a:solidFill>
                  <a:srgbClr val="37474F"/>
                </a:solidFill>
                <a:latin typeface="Roboto Mono"/>
                <a:ea typeface="Roboto Mono"/>
                <a:cs typeface="Roboto Mono"/>
                <a:sym typeface="Roboto Mono"/>
              </a:rPr>
              <a:t> i = a; i &lt; b; ++i) {</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a:t>
            </a:r>
            <a:r>
              <a:rPr lang="en" sz="1050">
                <a:solidFill>
                  <a:srgbClr val="3F51B5"/>
                </a:solidFill>
                <a:latin typeface="Roboto Mono"/>
                <a:ea typeface="Roboto Mono"/>
                <a:cs typeface="Roboto Mono"/>
                <a:sym typeface="Roboto Mono"/>
              </a:rPr>
              <a:t>if</a:t>
            </a:r>
            <a:r>
              <a:rPr lang="en" sz="1050">
                <a:solidFill>
                  <a:srgbClr val="37474F"/>
                </a:solidFill>
                <a:latin typeface="Roboto Mono"/>
                <a:ea typeface="Roboto Mono"/>
                <a:cs typeface="Roboto Mono"/>
                <a:sym typeface="Roboto Mono"/>
              </a:rPr>
              <a:t>(isPrime(i)) ans++; </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cout &lt;&lt; cnt &lt;&lt; </a:t>
            </a:r>
            <a:r>
              <a:rPr lang="en" sz="1050">
                <a:solidFill>
                  <a:srgbClr val="388E3C"/>
                </a:solidFill>
                <a:latin typeface="Roboto Mono"/>
                <a:ea typeface="Roboto Mono"/>
                <a:cs typeface="Roboto Mono"/>
                <a:sym typeface="Roboto Mono"/>
              </a:rPr>
              <a:t>'\n'</a:t>
            </a:r>
            <a:r>
              <a:rPr lang="en" sz="1050">
                <a:solidFill>
                  <a:srgbClr val="37474F"/>
                </a:solidFill>
                <a:latin typeface="Roboto Mono"/>
                <a:ea typeface="Roboto Mono"/>
                <a:cs typeface="Roboto Mono"/>
                <a:sym typeface="Roboto Mono"/>
              </a:rPr>
              <a:t>; </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a:t>
            </a:r>
            <a:endParaRPr sz="105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sz="1200">
              <a:solidFill>
                <a:srgbClr val="3F51B5"/>
              </a:solidFill>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2.5: Checking Primes in a Range</a:t>
            </a:r>
            <a:endParaRPr/>
          </a:p>
        </p:txBody>
      </p:sp>
      <p:sp>
        <p:nvSpPr>
          <p:cNvPr id="137" name="Google Shape;137;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Link: </a:t>
            </a:r>
            <a:r>
              <a:rPr lang="en" u="sng">
                <a:solidFill>
                  <a:schemeClr val="hlink"/>
                </a:solidFill>
                <a:hlinkClick r:id="rId3"/>
              </a:rPr>
              <a:t>https://dmoj.ca/problem/phantom2</a:t>
            </a:r>
            <a:endParaRPr/>
          </a:p>
          <a:p>
            <a:pPr indent="0" lvl="0" marL="0" rtl="0" algn="l">
              <a:spcBef>
                <a:spcPts val="1600"/>
              </a:spcBef>
              <a:spcAft>
                <a:spcPts val="0"/>
              </a:spcAft>
              <a:buNone/>
            </a:pPr>
            <a:r>
              <a:rPr lang="en"/>
              <a:t>TL;DR: Output the number of primes in the range [a, b) for N different test cases </a:t>
            </a:r>
            <a:endParaRPr/>
          </a:p>
          <a:p>
            <a:pPr indent="0" lvl="0" marL="0" rtl="0" algn="l">
              <a:spcBef>
                <a:spcPts val="1600"/>
              </a:spcBef>
              <a:spcAft>
                <a:spcPts val="0"/>
              </a:spcAft>
              <a:buNone/>
            </a:pPr>
            <a:r>
              <a:rPr lang="en"/>
              <a:t>N &lt;= 20 </a:t>
            </a:r>
            <a:endParaRPr/>
          </a:p>
          <a:p>
            <a:pPr indent="0" lvl="0" marL="0" rtl="0" algn="l">
              <a:spcBef>
                <a:spcPts val="1600"/>
              </a:spcBef>
              <a:spcAft>
                <a:spcPts val="0"/>
              </a:spcAft>
              <a:buNone/>
            </a:pPr>
            <a:r>
              <a:rPr lang="en"/>
              <a:t>a &lt;= b &lt;= 1000000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 O(Nsqrt(N))</a:t>
            </a:r>
            <a:endParaRPr/>
          </a:p>
        </p:txBody>
      </p:sp>
      <p:sp>
        <p:nvSpPr>
          <p:cNvPr id="143" name="Google Shape;143;p25"/>
          <p:cNvSpPr txBox="1"/>
          <p:nvPr>
            <p:ph idx="1" type="body"/>
          </p:nvPr>
        </p:nvSpPr>
        <p:spPr>
          <a:xfrm>
            <a:off x="471900" y="1852450"/>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Our old solution will TLE! </a:t>
            </a:r>
            <a:endParaRPr sz="1600"/>
          </a:p>
          <a:p>
            <a:pPr indent="0" lvl="0" marL="0" rtl="0" algn="l">
              <a:spcBef>
                <a:spcPts val="1600"/>
              </a:spcBef>
              <a:spcAft>
                <a:spcPts val="1600"/>
              </a:spcAft>
              <a:buNone/>
            </a:pPr>
            <a:r>
              <a:rPr lang="en" sz="1600"/>
              <a:t>Our algorithm is too slow to count the number of primes in a range. Can we do better?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Sieve Of Eratosthenes</a:t>
            </a:r>
            <a:endParaRPr/>
          </a:p>
        </p:txBody>
      </p:sp>
      <p:sp>
        <p:nvSpPr>
          <p:cNvPr id="149" name="Google Shape;149;p26"/>
          <p:cNvSpPr txBox="1"/>
          <p:nvPr>
            <p:ph idx="1" type="body"/>
          </p:nvPr>
        </p:nvSpPr>
        <p:spPr>
          <a:xfrm>
            <a:off x="460950" y="1882050"/>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Space: O(N) </a:t>
            </a:r>
            <a:endParaRPr/>
          </a:p>
          <a:p>
            <a:pPr indent="0" lvl="0" marL="0" rtl="0" algn="l">
              <a:spcBef>
                <a:spcPts val="1600"/>
              </a:spcBef>
              <a:spcAft>
                <a:spcPts val="0"/>
              </a:spcAft>
              <a:buNone/>
            </a:pPr>
            <a:r>
              <a:rPr lang="en"/>
              <a:t>Time Complexity: O(N log(log N))</a:t>
            </a:r>
            <a:endParaRPr/>
          </a:p>
          <a:p>
            <a:pPr indent="0" lvl="0" marL="0" rtl="0" algn="l">
              <a:spcBef>
                <a:spcPts val="1600"/>
              </a:spcBef>
              <a:spcAft>
                <a:spcPts val="0"/>
              </a:spcAft>
              <a:buNone/>
            </a:pPr>
            <a:r>
              <a:rPr lang="en"/>
              <a:t>The s</a:t>
            </a:r>
            <a:r>
              <a:rPr lang="en"/>
              <a:t>ieve of Eratosthenes is a boolean array which will be true if a number is composite and false if a number is prime. The algorithm for computing this array is extremely efficient.</a:t>
            </a:r>
            <a:endParaRPr/>
          </a:p>
          <a:p>
            <a:pPr indent="0" lvl="0" marL="0" rtl="0" algn="l">
              <a:spcBef>
                <a:spcPts val="1600"/>
              </a:spcBef>
              <a:spcAft>
                <a:spcPts val="0"/>
              </a:spcAft>
              <a:buNone/>
            </a:pPr>
            <a:r>
              <a:rPr lang="en"/>
              <a:t>Note that although the O(Nsqrt(N)) method is slower, it has O(1) memory whereas sieve uses O(N) memory. </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7"/>
          <p:cNvPicPr preferRelativeResize="0"/>
          <p:nvPr/>
        </p:nvPicPr>
        <p:blipFill>
          <a:blip r:embed="rId3">
            <a:alphaModFix/>
          </a:blip>
          <a:stretch>
            <a:fillRect/>
          </a:stretch>
        </p:blipFill>
        <p:spPr>
          <a:xfrm>
            <a:off x="222025" y="253200"/>
            <a:ext cx="4174000" cy="4046450"/>
          </a:xfrm>
          <a:prstGeom prst="rect">
            <a:avLst/>
          </a:prstGeom>
          <a:noFill/>
          <a:ln>
            <a:noFill/>
          </a:ln>
        </p:spPr>
      </p:pic>
      <p:sp>
        <p:nvSpPr>
          <p:cNvPr id="155" name="Google Shape;155;p27"/>
          <p:cNvSpPr txBox="1"/>
          <p:nvPr/>
        </p:nvSpPr>
        <p:spPr>
          <a:xfrm>
            <a:off x="177675" y="4403425"/>
            <a:ext cx="4262700" cy="49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N &lt;= 10000</a:t>
            </a:r>
            <a:endParaRPr b="1">
              <a:latin typeface="Roboto"/>
              <a:ea typeface="Roboto"/>
              <a:cs typeface="Roboto"/>
              <a:sym typeface="Roboto"/>
            </a:endParaRPr>
          </a:p>
        </p:txBody>
      </p:sp>
      <p:pic>
        <p:nvPicPr>
          <p:cNvPr id="156" name="Google Shape;156;p27"/>
          <p:cNvPicPr preferRelativeResize="0"/>
          <p:nvPr/>
        </p:nvPicPr>
        <p:blipFill>
          <a:blip r:embed="rId4">
            <a:alphaModFix/>
          </a:blip>
          <a:stretch>
            <a:fillRect/>
          </a:stretch>
        </p:blipFill>
        <p:spPr>
          <a:xfrm>
            <a:off x="4659450" y="253200"/>
            <a:ext cx="4413866" cy="4046450"/>
          </a:xfrm>
          <a:prstGeom prst="rect">
            <a:avLst/>
          </a:prstGeom>
          <a:noFill/>
          <a:ln>
            <a:noFill/>
          </a:ln>
        </p:spPr>
      </p:pic>
      <p:sp>
        <p:nvSpPr>
          <p:cNvPr id="157" name="Google Shape;157;p27"/>
          <p:cNvSpPr txBox="1"/>
          <p:nvPr/>
        </p:nvSpPr>
        <p:spPr>
          <a:xfrm>
            <a:off x="4735025" y="4403425"/>
            <a:ext cx="4262700" cy="49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N &lt;= 1000000 </a:t>
            </a:r>
            <a:endParaRPr b="1">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Sieve Of Eratosthenes - How does it work? </a:t>
            </a:r>
            <a:endParaRPr/>
          </a:p>
        </p:txBody>
      </p:sp>
      <p:sp>
        <p:nvSpPr>
          <p:cNvPr id="163" name="Google Shape;163;p2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If sieve[i] is false, then i is prime, and if sieve[i] is true, then i is composite. </a:t>
            </a:r>
            <a:endParaRPr sz="1500"/>
          </a:p>
          <a:p>
            <a:pPr indent="0" lvl="0" marL="0" rtl="0" algn="l">
              <a:spcBef>
                <a:spcPts val="1600"/>
              </a:spcBef>
              <a:spcAft>
                <a:spcPts val="0"/>
              </a:spcAft>
              <a:buNone/>
            </a:pPr>
            <a:r>
              <a:rPr lang="en" sz="1500"/>
              <a:t>We start by </a:t>
            </a:r>
            <a:r>
              <a:rPr lang="en" sz="1500"/>
              <a:t>initializing</a:t>
            </a:r>
            <a:r>
              <a:rPr lang="en" sz="1500"/>
              <a:t> a boolean array of N+1 size to false. We set 1 to true because 1 is not prime (although it is also not composite). The algorithm for building the sieve is as follows: </a:t>
            </a:r>
            <a:endParaRPr sz="1500"/>
          </a:p>
          <a:p>
            <a:pPr indent="0" lvl="0" marL="0" rtl="0" algn="l">
              <a:spcBef>
                <a:spcPts val="1600"/>
              </a:spcBef>
              <a:spcAft>
                <a:spcPts val="1600"/>
              </a:spcAft>
              <a:buNone/>
            </a:pPr>
            <a:r>
              <a:rPr lang="en" sz="1500"/>
              <a:t>We then loop from 2 → N: if the number we are at is false (sieve[i] is false) that means it is prime. As a result, we loop through the </a:t>
            </a:r>
            <a:r>
              <a:rPr lang="en" sz="1500"/>
              <a:t>multiples of i and set them all to true, because any multiples of this number are definitely not prime. </a:t>
            </a:r>
            <a:r>
              <a:rPr lang="en" sz="1500"/>
              <a:t> </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Sieve Demo: N = 20</a:t>
            </a:r>
            <a:endParaRPr/>
          </a:p>
        </p:txBody>
      </p:sp>
      <p:graphicFrame>
        <p:nvGraphicFramePr>
          <p:cNvPr id="169" name="Google Shape;169;p29"/>
          <p:cNvGraphicFramePr/>
          <p:nvPr/>
        </p:nvGraphicFramePr>
        <p:xfrm>
          <a:off x="174250" y="3025125"/>
          <a:ext cx="3000000" cy="3000000"/>
        </p:xfrm>
        <a:graphic>
          <a:graphicData uri="http://schemas.openxmlformats.org/drawingml/2006/table">
            <a:tbl>
              <a:tblPr>
                <a:noFill/>
                <a:tableStyleId>{22AB6475-7A91-479D-94E5-FB0D631A7048}</a:tableStyleId>
              </a:tblPr>
              <a:tblGrid>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tblGrid>
              <a:tr h="381000">
                <a:tc>
                  <a:txBody>
                    <a:bodyPr/>
                    <a:lstStyle/>
                    <a:p>
                      <a:pPr indent="0" lvl="0" marL="0" rtl="0" algn="ctr">
                        <a:spcBef>
                          <a:spcPts val="0"/>
                        </a:spcBef>
                        <a:spcAft>
                          <a:spcPts val="0"/>
                        </a:spcAft>
                        <a:buNone/>
                      </a:pPr>
                      <a:r>
                        <a:rPr b="1" lang="en">
                          <a:latin typeface="Roboto"/>
                          <a:ea typeface="Roboto"/>
                          <a:cs typeface="Roboto"/>
                          <a:sym typeface="Roboto"/>
                        </a:rPr>
                        <a:t>1</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2</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3</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4</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5</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6</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7</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8</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9</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10</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11</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12</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13</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14</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15</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16</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17</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18</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19</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20</a:t>
                      </a:r>
                      <a:endParaRPr b="1">
                        <a:latin typeface="Roboto"/>
                        <a:ea typeface="Roboto"/>
                        <a:cs typeface="Roboto"/>
                        <a:sym typeface="Roboto"/>
                      </a:endParaRPr>
                    </a:p>
                  </a:txBody>
                  <a:tcPr marT="91425" marB="91425" marR="91425" marL="91425">
                    <a:solidFill>
                      <a:srgbClr val="E06666"/>
                    </a:solidFill>
                  </a:tcPr>
                </a:tc>
              </a:tr>
            </a:tbl>
          </a:graphicData>
        </a:graphic>
      </p:graphicFrame>
      <p:sp>
        <p:nvSpPr>
          <p:cNvPr id="170" name="Google Shape;170;p29"/>
          <p:cNvSpPr txBox="1"/>
          <p:nvPr/>
        </p:nvSpPr>
        <p:spPr>
          <a:xfrm>
            <a:off x="414425" y="1988925"/>
            <a:ext cx="4262700" cy="10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    = false</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    = true</a:t>
            </a:r>
            <a:endParaRPr b="1">
              <a:latin typeface="Roboto"/>
              <a:ea typeface="Roboto"/>
              <a:cs typeface="Roboto"/>
              <a:sym typeface="Roboto"/>
            </a:endParaRPr>
          </a:p>
        </p:txBody>
      </p:sp>
      <p:sp>
        <p:nvSpPr>
          <p:cNvPr id="171" name="Google Shape;171;p29"/>
          <p:cNvSpPr/>
          <p:nvPr/>
        </p:nvSpPr>
        <p:spPr>
          <a:xfrm>
            <a:off x="273825" y="2027800"/>
            <a:ext cx="340200" cy="3477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9"/>
          <p:cNvSpPr/>
          <p:nvPr/>
        </p:nvSpPr>
        <p:spPr>
          <a:xfrm>
            <a:off x="273825" y="2446625"/>
            <a:ext cx="340200" cy="347700"/>
          </a:xfrm>
          <a:prstGeom prst="rect">
            <a:avLst/>
          </a:prstGeom>
          <a:solidFill>
            <a:srgbClr val="388E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9"/>
          <p:cNvSpPr txBox="1"/>
          <p:nvPr/>
        </p:nvSpPr>
        <p:spPr>
          <a:xfrm>
            <a:off x="1881600" y="3678175"/>
            <a:ext cx="5402700" cy="49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Step: </a:t>
            </a:r>
            <a:r>
              <a:rPr lang="en">
                <a:latin typeface="Roboto"/>
                <a:ea typeface="Roboto"/>
                <a:cs typeface="Roboto"/>
                <a:sym typeface="Roboto"/>
              </a:rPr>
              <a:t>Create a boolean array which is </a:t>
            </a:r>
            <a:r>
              <a:rPr lang="en">
                <a:latin typeface="Roboto"/>
                <a:ea typeface="Roboto"/>
                <a:cs typeface="Roboto"/>
                <a:sym typeface="Roboto"/>
              </a:rPr>
              <a:t>initialized</a:t>
            </a:r>
            <a:r>
              <a:rPr lang="en">
                <a:latin typeface="Roboto"/>
                <a:ea typeface="Roboto"/>
                <a:cs typeface="Roboto"/>
                <a:sym typeface="Roboto"/>
              </a:rPr>
              <a:t> to false</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Sieve Demo: N = 20</a:t>
            </a:r>
            <a:endParaRPr/>
          </a:p>
        </p:txBody>
      </p:sp>
      <p:graphicFrame>
        <p:nvGraphicFramePr>
          <p:cNvPr id="179" name="Google Shape;179;p30"/>
          <p:cNvGraphicFramePr/>
          <p:nvPr/>
        </p:nvGraphicFramePr>
        <p:xfrm>
          <a:off x="174250" y="3025125"/>
          <a:ext cx="3000000" cy="3000000"/>
        </p:xfrm>
        <a:graphic>
          <a:graphicData uri="http://schemas.openxmlformats.org/drawingml/2006/table">
            <a:tbl>
              <a:tblPr>
                <a:noFill/>
                <a:tableStyleId>{22AB6475-7A91-479D-94E5-FB0D631A7048}</a:tableStyleId>
              </a:tblPr>
              <a:tblGrid>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tblGrid>
              <a:tr h="381000">
                <a:tc>
                  <a:txBody>
                    <a:bodyPr/>
                    <a:lstStyle/>
                    <a:p>
                      <a:pPr indent="0" lvl="0" marL="0" rtl="0" algn="ctr">
                        <a:spcBef>
                          <a:spcPts val="0"/>
                        </a:spcBef>
                        <a:spcAft>
                          <a:spcPts val="0"/>
                        </a:spcAft>
                        <a:buNone/>
                      </a:pPr>
                      <a:r>
                        <a:rPr b="1" lang="en">
                          <a:latin typeface="Roboto"/>
                          <a:ea typeface="Roboto"/>
                          <a:cs typeface="Roboto"/>
                          <a:sym typeface="Roboto"/>
                        </a:rPr>
                        <a:t>1</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2</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3</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4</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5</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6</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7</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8</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9</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10</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11</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12</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13</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14</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15</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16</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17</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18</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19</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20</a:t>
                      </a:r>
                      <a:endParaRPr b="1">
                        <a:latin typeface="Roboto"/>
                        <a:ea typeface="Roboto"/>
                        <a:cs typeface="Roboto"/>
                        <a:sym typeface="Roboto"/>
                      </a:endParaRPr>
                    </a:p>
                  </a:txBody>
                  <a:tcPr marT="91425" marB="91425" marR="91425" marL="91425">
                    <a:solidFill>
                      <a:srgbClr val="E06666"/>
                    </a:solidFill>
                  </a:tcPr>
                </a:tc>
              </a:tr>
            </a:tbl>
          </a:graphicData>
        </a:graphic>
      </p:graphicFrame>
      <p:sp>
        <p:nvSpPr>
          <p:cNvPr id="180" name="Google Shape;180;p30"/>
          <p:cNvSpPr txBox="1"/>
          <p:nvPr/>
        </p:nvSpPr>
        <p:spPr>
          <a:xfrm>
            <a:off x="414425" y="1988925"/>
            <a:ext cx="4262700" cy="10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    = false</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    = true</a:t>
            </a:r>
            <a:endParaRPr b="1">
              <a:latin typeface="Roboto"/>
              <a:ea typeface="Roboto"/>
              <a:cs typeface="Roboto"/>
              <a:sym typeface="Roboto"/>
            </a:endParaRPr>
          </a:p>
        </p:txBody>
      </p:sp>
      <p:sp>
        <p:nvSpPr>
          <p:cNvPr id="181" name="Google Shape;181;p30"/>
          <p:cNvSpPr/>
          <p:nvPr/>
        </p:nvSpPr>
        <p:spPr>
          <a:xfrm>
            <a:off x="273825" y="2027800"/>
            <a:ext cx="340200" cy="3477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0"/>
          <p:cNvSpPr/>
          <p:nvPr/>
        </p:nvSpPr>
        <p:spPr>
          <a:xfrm>
            <a:off x="273825" y="2446625"/>
            <a:ext cx="340200" cy="347700"/>
          </a:xfrm>
          <a:prstGeom prst="rect">
            <a:avLst/>
          </a:prstGeom>
          <a:solidFill>
            <a:srgbClr val="388E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0"/>
          <p:cNvSpPr txBox="1"/>
          <p:nvPr/>
        </p:nvSpPr>
        <p:spPr>
          <a:xfrm>
            <a:off x="1881600" y="3678175"/>
            <a:ext cx="5402700" cy="49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Step: </a:t>
            </a:r>
            <a:r>
              <a:rPr lang="en">
                <a:latin typeface="Roboto"/>
                <a:ea typeface="Roboto"/>
                <a:cs typeface="Roboto"/>
                <a:sym typeface="Roboto"/>
              </a:rPr>
              <a:t>Set 1 to true (not prime)</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Sieve Demo: N = 20</a:t>
            </a:r>
            <a:endParaRPr/>
          </a:p>
        </p:txBody>
      </p:sp>
      <p:graphicFrame>
        <p:nvGraphicFramePr>
          <p:cNvPr id="189" name="Google Shape;189;p31"/>
          <p:cNvGraphicFramePr/>
          <p:nvPr/>
        </p:nvGraphicFramePr>
        <p:xfrm>
          <a:off x="174250" y="3025125"/>
          <a:ext cx="3000000" cy="3000000"/>
        </p:xfrm>
        <a:graphic>
          <a:graphicData uri="http://schemas.openxmlformats.org/drawingml/2006/table">
            <a:tbl>
              <a:tblPr>
                <a:noFill/>
                <a:tableStyleId>{22AB6475-7A91-479D-94E5-FB0D631A7048}</a:tableStyleId>
              </a:tblPr>
              <a:tblGrid>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tblGrid>
              <a:tr h="381000">
                <a:tc>
                  <a:txBody>
                    <a:bodyPr/>
                    <a:lstStyle/>
                    <a:p>
                      <a:pPr indent="0" lvl="0" marL="0" rtl="0" algn="ctr">
                        <a:spcBef>
                          <a:spcPts val="0"/>
                        </a:spcBef>
                        <a:spcAft>
                          <a:spcPts val="0"/>
                        </a:spcAft>
                        <a:buNone/>
                      </a:pPr>
                      <a:r>
                        <a:rPr b="1" lang="en">
                          <a:latin typeface="Roboto"/>
                          <a:ea typeface="Roboto"/>
                          <a:cs typeface="Roboto"/>
                          <a:sym typeface="Roboto"/>
                        </a:rPr>
                        <a:t>1</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2</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3</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4</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5</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6</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7</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8</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9</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10</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11</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12</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13</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14</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15</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16</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17</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18</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19</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20</a:t>
                      </a:r>
                      <a:endParaRPr b="1">
                        <a:latin typeface="Roboto"/>
                        <a:ea typeface="Roboto"/>
                        <a:cs typeface="Roboto"/>
                        <a:sym typeface="Roboto"/>
                      </a:endParaRPr>
                    </a:p>
                  </a:txBody>
                  <a:tcPr marT="91425" marB="91425" marR="91425" marL="91425">
                    <a:solidFill>
                      <a:srgbClr val="E06666"/>
                    </a:solidFill>
                  </a:tcPr>
                </a:tc>
              </a:tr>
            </a:tbl>
          </a:graphicData>
        </a:graphic>
      </p:graphicFrame>
      <p:sp>
        <p:nvSpPr>
          <p:cNvPr id="190" name="Google Shape;190;p31"/>
          <p:cNvSpPr txBox="1"/>
          <p:nvPr/>
        </p:nvSpPr>
        <p:spPr>
          <a:xfrm>
            <a:off x="414425" y="1988925"/>
            <a:ext cx="4262700" cy="10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    = false</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    = true</a:t>
            </a:r>
            <a:endParaRPr b="1">
              <a:latin typeface="Roboto"/>
              <a:ea typeface="Roboto"/>
              <a:cs typeface="Roboto"/>
              <a:sym typeface="Roboto"/>
            </a:endParaRPr>
          </a:p>
        </p:txBody>
      </p:sp>
      <p:sp>
        <p:nvSpPr>
          <p:cNvPr id="191" name="Google Shape;191;p31"/>
          <p:cNvSpPr/>
          <p:nvPr/>
        </p:nvSpPr>
        <p:spPr>
          <a:xfrm>
            <a:off x="273825" y="2027800"/>
            <a:ext cx="340200" cy="3477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1"/>
          <p:cNvSpPr/>
          <p:nvPr/>
        </p:nvSpPr>
        <p:spPr>
          <a:xfrm>
            <a:off x="273825" y="2446625"/>
            <a:ext cx="340200" cy="347700"/>
          </a:xfrm>
          <a:prstGeom prst="rect">
            <a:avLst/>
          </a:prstGeom>
          <a:solidFill>
            <a:srgbClr val="388E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1"/>
          <p:cNvSpPr txBox="1"/>
          <p:nvPr/>
        </p:nvSpPr>
        <p:spPr>
          <a:xfrm>
            <a:off x="1881600" y="3678175"/>
            <a:ext cx="5402700" cy="129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Step: </a:t>
            </a:r>
            <a:r>
              <a:rPr lang="en">
                <a:latin typeface="Roboto"/>
                <a:ea typeface="Roboto"/>
                <a:cs typeface="Roboto"/>
                <a:sym typeface="Roboto"/>
              </a:rPr>
              <a:t>Loop from 2 → N</a:t>
            </a:r>
            <a:endParaRPr>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Current Index in Loop: </a:t>
            </a:r>
            <a:r>
              <a:rPr lang="en">
                <a:latin typeface="Roboto"/>
                <a:ea typeface="Roboto"/>
                <a:cs typeface="Roboto"/>
                <a:sym typeface="Roboto"/>
              </a:rPr>
              <a:t>2</a:t>
            </a:r>
            <a:endParaRPr>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Is 2 false? </a:t>
            </a:r>
            <a:r>
              <a:rPr lang="en">
                <a:latin typeface="Roboto"/>
                <a:ea typeface="Roboto"/>
                <a:cs typeface="Roboto"/>
                <a:sym typeface="Roboto"/>
              </a:rPr>
              <a:t>Yes</a:t>
            </a:r>
            <a:endParaRPr>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 </a:t>
            </a:r>
            <a:endParaRPr b="1">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Announcements</a:t>
            </a:r>
            <a:r>
              <a:rPr lang="en"/>
              <a:t> </a:t>
            </a:r>
            <a:endParaRPr/>
          </a:p>
        </p:txBody>
      </p:sp>
      <p:sp>
        <p:nvSpPr>
          <p:cNvPr id="74" name="Google Shape;74;p14"/>
          <p:cNvSpPr txBox="1"/>
          <p:nvPr>
            <p:ph idx="1" type="body"/>
          </p:nvPr>
        </p:nvSpPr>
        <p:spPr>
          <a:xfrm>
            <a:off x="375675" y="19116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a:t>
            </a:r>
            <a:r>
              <a:rPr lang="en"/>
              <a:t>ews </a:t>
            </a:r>
            <a:r>
              <a:rPr lang="en"/>
              <a:t>regarding CCC and Euclid contests </a:t>
            </a:r>
            <a:r>
              <a:rPr lang="en"/>
              <a:t>has changed meaning that the Woodlands can now host the contest. The registration should (if not already) be posted sometime during the next week. Make sure to register if you are interested in writing!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Sieve Demo: N = 20</a:t>
            </a:r>
            <a:endParaRPr/>
          </a:p>
        </p:txBody>
      </p:sp>
      <p:graphicFrame>
        <p:nvGraphicFramePr>
          <p:cNvPr id="199" name="Google Shape;199;p32"/>
          <p:cNvGraphicFramePr/>
          <p:nvPr/>
        </p:nvGraphicFramePr>
        <p:xfrm>
          <a:off x="174250" y="3025125"/>
          <a:ext cx="3000000" cy="3000000"/>
        </p:xfrm>
        <a:graphic>
          <a:graphicData uri="http://schemas.openxmlformats.org/drawingml/2006/table">
            <a:tbl>
              <a:tblPr>
                <a:noFill/>
                <a:tableStyleId>{22AB6475-7A91-479D-94E5-FB0D631A7048}</a:tableStyleId>
              </a:tblPr>
              <a:tblGrid>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tblGrid>
              <a:tr h="381000">
                <a:tc>
                  <a:txBody>
                    <a:bodyPr/>
                    <a:lstStyle/>
                    <a:p>
                      <a:pPr indent="0" lvl="0" marL="0" rtl="0" algn="ctr">
                        <a:spcBef>
                          <a:spcPts val="0"/>
                        </a:spcBef>
                        <a:spcAft>
                          <a:spcPts val="0"/>
                        </a:spcAft>
                        <a:buNone/>
                      </a:pPr>
                      <a:r>
                        <a:rPr b="1" lang="en">
                          <a:latin typeface="Roboto"/>
                          <a:ea typeface="Roboto"/>
                          <a:cs typeface="Roboto"/>
                          <a:sym typeface="Roboto"/>
                        </a:rPr>
                        <a:t>1</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2</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3</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4</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5</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6</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7</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8</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9</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10</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11</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12</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13</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14</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15</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16</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17</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18</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19</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20</a:t>
                      </a:r>
                      <a:endParaRPr b="1">
                        <a:latin typeface="Roboto"/>
                        <a:ea typeface="Roboto"/>
                        <a:cs typeface="Roboto"/>
                        <a:sym typeface="Roboto"/>
                      </a:endParaRPr>
                    </a:p>
                  </a:txBody>
                  <a:tcPr marT="91425" marB="91425" marR="91425" marL="91425">
                    <a:solidFill>
                      <a:srgbClr val="388E3C"/>
                    </a:solidFill>
                  </a:tcPr>
                </a:tc>
              </a:tr>
            </a:tbl>
          </a:graphicData>
        </a:graphic>
      </p:graphicFrame>
      <p:sp>
        <p:nvSpPr>
          <p:cNvPr id="200" name="Google Shape;200;p32"/>
          <p:cNvSpPr txBox="1"/>
          <p:nvPr/>
        </p:nvSpPr>
        <p:spPr>
          <a:xfrm>
            <a:off x="414425" y="1988925"/>
            <a:ext cx="4262700" cy="10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    = false</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    = true</a:t>
            </a:r>
            <a:endParaRPr b="1">
              <a:latin typeface="Roboto"/>
              <a:ea typeface="Roboto"/>
              <a:cs typeface="Roboto"/>
              <a:sym typeface="Roboto"/>
            </a:endParaRPr>
          </a:p>
        </p:txBody>
      </p:sp>
      <p:sp>
        <p:nvSpPr>
          <p:cNvPr id="201" name="Google Shape;201;p32"/>
          <p:cNvSpPr/>
          <p:nvPr/>
        </p:nvSpPr>
        <p:spPr>
          <a:xfrm>
            <a:off x="273825" y="2027800"/>
            <a:ext cx="340200" cy="3477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2"/>
          <p:cNvSpPr/>
          <p:nvPr/>
        </p:nvSpPr>
        <p:spPr>
          <a:xfrm>
            <a:off x="273825" y="2446625"/>
            <a:ext cx="340200" cy="347700"/>
          </a:xfrm>
          <a:prstGeom prst="rect">
            <a:avLst/>
          </a:prstGeom>
          <a:solidFill>
            <a:srgbClr val="388E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2"/>
          <p:cNvSpPr txBox="1"/>
          <p:nvPr/>
        </p:nvSpPr>
        <p:spPr>
          <a:xfrm>
            <a:off x="1881600" y="3678175"/>
            <a:ext cx="5402700" cy="129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Step: </a:t>
            </a:r>
            <a:r>
              <a:rPr lang="en">
                <a:latin typeface="Roboto"/>
                <a:ea typeface="Roboto"/>
                <a:cs typeface="Roboto"/>
                <a:sym typeface="Roboto"/>
              </a:rPr>
              <a:t>Loop through all multiples of 2 and mark them as true</a:t>
            </a:r>
            <a:endParaRPr>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 </a:t>
            </a:r>
            <a:endParaRPr b="1">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Sieve Demo: N = 20</a:t>
            </a:r>
            <a:endParaRPr/>
          </a:p>
        </p:txBody>
      </p:sp>
      <p:graphicFrame>
        <p:nvGraphicFramePr>
          <p:cNvPr id="209" name="Google Shape;209;p33"/>
          <p:cNvGraphicFramePr/>
          <p:nvPr/>
        </p:nvGraphicFramePr>
        <p:xfrm>
          <a:off x="174250" y="3025125"/>
          <a:ext cx="3000000" cy="3000000"/>
        </p:xfrm>
        <a:graphic>
          <a:graphicData uri="http://schemas.openxmlformats.org/drawingml/2006/table">
            <a:tbl>
              <a:tblPr>
                <a:noFill/>
                <a:tableStyleId>{22AB6475-7A91-479D-94E5-FB0D631A7048}</a:tableStyleId>
              </a:tblPr>
              <a:tblGrid>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tblGrid>
              <a:tr h="381000">
                <a:tc>
                  <a:txBody>
                    <a:bodyPr/>
                    <a:lstStyle/>
                    <a:p>
                      <a:pPr indent="0" lvl="0" marL="0" rtl="0" algn="ctr">
                        <a:spcBef>
                          <a:spcPts val="0"/>
                        </a:spcBef>
                        <a:spcAft>
                          <a:spcPts val="0"/>
                        </a:spcAft>
                        <a:buNone/>
                      </a:pPr>
                      <a:r>
                        <a:rPr b="1" lang="en">
                          <a:latin typeface="Roboto"/>
                          <a:ea typeface="Roboto"/>
                          <a:cs typeface="Roboto"/>
                          <a:sym typeface="Roboto"/>
                        </a:rPr>
                        <a:t>1</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2</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3</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4</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5</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6</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7</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8</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9</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10</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11</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12</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13</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14</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15</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16</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17</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18</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19</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20</a:t>
                      </a:r>
                      <a:endParaRPr b="1">
                        <a:latin typeface="Roboto"/>
                        <a:ea typeface="Roboto"/>
                        <a:cs typeface="Roboto"/>
                        <a:sym typeface="Roboto"/>
                      </a:endParaRPr>
                    </a:p>
                  </a:txBody>
                  <a:tcPr marT="91425" marB="91425" marR="91425" marL="91425">
                    <a:solidFill>
                      <a:srgbClr val="388E3C"/>
                    </a:solidFill>
                  </a:tcPr>
                </a:tc>
              </a:tr>
            </a:tbl>
          </a:graphicData>
        </a:graphic>
      </p:graphicFrame>
      <p:sp>
        <p:nvSpPr>
          <p:cNvPr id="210" name="Google Shape;210;p33"/>
          <p:cNvSpPr txBox="1"/>
          <p:nvPr/>
        </p:nvSpPr>
        <p:spPr>
          <a:xfrm>
            <a:off x="414425" y="1988925"/>
            <a:ext cx="4262700" cy="10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    = false</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    = true</a:t>
            </a:r>
            <a:endParaRPr b="1">
              <a:latin typeface="Roboto"/>
              <a:ea typeface="Roboto"/>
              <a:cs typeface="Roboto"/>
              <a:sym typeface="Roboto"/>
            </a:endParaRPr>
          </a:p>
        </p:txBody>
      </p:sp>
      <p:sp>
        <p:nvSpPr>
          <p:cNvPr id="211" name="Google Shape;211;p33"/>
          <p:cNvSpPr/>
          <p:nvPr/>
        </p:nvSpPr>
        <p:spPr>
          <a:xfrm>
            <a:off x="273825" y="2027800"/>
            <a:ext cx="340200" cy="3477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3"/>
          <p:cNvSpPr/>
          <p:nvPr/>
        </p:nvSpPr>
        <p:spPr>
          <a:xfrm>
            <a:off x="273825" y="2446625"/>
            <a:ext cx="340200" cy="347700"/>
          </a:xfrm>
          <a:prstGeom prst="rect">
            <a:avLst/>
          </a:prstGeom>
          <a:solidFill>
            <a:srgbClr val="388E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3"/>
          <p:cNvSpPr txBox="1"/>
          <p:nvPr/>
        </p:nvSpPr>
        <p:spPr>
          <a:xfrm>
            <a:off x="1881600" y="3678175"/>
            <a:ext cx="5402700" cy="129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Step: </a:t>
            </a:r>
            <a:r>
              <a:rPr lang="en">
                <a:latin typeface="Roboto"/>
                <a:ea typeface="Roboto"/>
                <a:cs typeface="Roboto"/>
                <a:sym typeface="Roboto"/>
              </a:rPr>
              <a:t>Loop from 2 → N</a:t>
            </a:r>
            <a:endParaRPr>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Current Index in Loop: </a:t>
            </a:r>
            <a:r>
              <a:rPr lang="en">
                <a:latin typeface="Roboto"/>
                <a:ea typeface="Roboto"/>
                <a:cs typeface="Roboto"/>
                <a:sym typeface="Roboto"/>
              </a:rPr>
              <a:t>3</a:t>
            </a:r>
            <a:endParaRPr>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Is 3 false? </a:t>
            </a:r>
            <a:r>
              <a:rPr lang="en">
                <a:latin typeface="Roboto"/>
                <a:ea typeface="Roboto"/>
                <a:cs typeface="Roboto"/>
                <a:sym typeface="Roboto"/>
              </a:rPr>
              <a:t>Yes</a:t>
            </a:r>
            <a:endParaRPr>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 </a:t>
            </a:r>
            <a:endParaRPr b="1">
              <a:latin typeface="Roboto"/>
              <a:ea typeface="Roboto"/>
              <a:cs typeface="Roboto"/>
              <a:sym typeface="Roboto"/>
            </a:endParaRPr>
          </a:p>
          <a:p>
            <a:pPr indent="0" lvl="0" marL="0" rtl="0" algn="ctr">
              <a:spcBef>
                <a:spcPts val="0"/>
              </a:spcBef>
              <a:spcAft>
                <a:spcPts val="0"/>
              </a:spcAft>
              <a:buNone/>
            </a:pPr>
            <a:r>
              <a:t/>
            </a:r>
            <a:endParaRPr b="1">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Sieve Demo: N = 20</a:t>
            </a:r>
            <a:endParaRPr/>
          </a:p>
        </p:txBody>
      </p:sp>
      <p:graphicFrame>
        <p:nvGraphicFramePr>
          <p:cNvPr id="219" name="Google Shape;219;p34"/>
          <p:cNvGraphicFramePr/>
          <p:nvPr/>
        </p:nvGraphicFramePr>
        <p:xfrm>
          <a:off x="174250" y="3025125"/>
          <a:ext cx="3000000" cy="3000000"/>
        </p:xfrm>
        <a:graphic>
          <a:graphicData uri="http://schemas.openxmlformats.org/drawingml/2006/table">
            <a:tbl>
              <a:tblPr>
                <a:noFill/>
                <a:tableStyleId>{22AB6475-7A91-479D-94E5-FB0D631A7048}</a:tableStyleId>
              </a:tblPr>
              <a:tblGrid>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tblGrid>
              <a:tr h="381000">
                <a:tc>
                  <a:txBody>
                    <a:bodyPr/>
                    <a:lstStyle/>
                    <a:p>
                      <a:pPr indent="0" lvl="0" marL="0" rtl="0" algn="ctr">
                        <a:spcBef>
                          <a:spcPts val="0"/>
                        </a:spcBef>
                        <a:spcAft>
                          <a:spcPts val="0"/>
                        </a:spcAft>
                        <a:buNone/>
                      </a:pPr>
                      <a:r>
                        <a:rPr b="1" lang="en">
                          <a:latin typeface="Roboto"/>
                          <a:ea typeface="Roboto"/>
                          <a:cs typeface="Roboto"/>
                          <a:sym typeface="Roboto"/>
                        </a:rPr>
                        <a:t>1</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2</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3</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4</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5</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6</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7</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8</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9</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10</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11</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12</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13</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14</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15</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16</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17</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18</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19</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20</a:t>
                      </a:r>
                      <a:endParaRPr b="1">
                        <a:latin typeface="Roboto"/>
                        <a:ea typeface="Roboto"/>
                        <a:cs typeface="Roboto"/>
                        <a:sym typeface="Roboto"/>
                      </a:endParaRPr>
                    </a:p>
                  </a:txBody>
                  <a:tcPr marT="91425" marB="91425" marR="91425" marL="91425">
                    <a:solidFill>
                      <a:srgbClr val="388E3C"/>
                    </a:solidFill>
                  </a:tcPr>
                </a:tc>
              </a:tr>
            </a:tbl>
          </a:graphicData>
        </a:graphic>
      </p:graphicFrame>
      <p:sp>
        <p:nvSpPr>
          <p:cNvPr id="220" name="Google Shape;220;p34"/>
          <p:cNvSpPr txBox="1"/>
          <p:nvPr/>
        </p:nvSpPr>
        <p:spPr>
          <a:xfrm>
            <a:off x="414425" y="1988925"/>
            <a:ext cx="4262700" cy="10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    = false</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    = true</a:t>
            </a:r>
            <a:endParaRPr b="1">
              <a:latin typeface="Roboto"/>
              <a:ea typeface="Roboto"/>
              <a:cs typeface="Roboto"/>
              <a:sym typeface="Roboto"/>
            </a:endParaRPr>
          </a:p>
        </p:txBody>
      </p:sp>
      <p:sp>
        <p:nvSpPr>
          <p:cNvPr id="221" name="Google Shape;221;p34"/>
          <p:cNvSpPr/>
          <p:nvPr/>
        </p:nvSpPr>
        <p:spPr>
          <a:xfrm>
            <a:off x="273825" y="2027800"/>
            <a:ext cx="340200" cy="3477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4"/>
          <p:cNvSpPr/>
          <p:nvPr/>
        </p:nvSpPr>
        <p:spPr>
          <a:xfrm>
            <a:off x="273825" y="2446625"/>
            <a:ext cx="340200" cy="347700"/>
          </a:xfrm>
          <a:prstGeom prst="rect">
            <a:avLst/>
          </a:prstGeom>
          <a:solidFill>
            <a:srgbClr val="388E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4"/>
          <p:cNvSpPr txBox="1"/>
          <p:nvPr/>
        </p:nvSpPr>
        <p:spPr>
          <a:xfrm>
            <a:off x="1881600" y="3678175"/>
            <a:ext cx="5402700" cy="129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Step: </a:t>
            </a:r>
            <a:r>
              <a:rPr lang="en">
                <a:latin typeface="Roboto"/>
                <a:ea typeface="Roboto"/>
                <a:cs typeface="Roboto"/>
                <a:sym typeface="Roboto"/>
              </a:rPr>
              <a:t>Loop through all multiples of 3 and mark them as true</a:t>
            </a:r>
            <a:endParaRPr>
              <a:latin typeface="Roboto"/>
              <a:ea typeface="Roboto"/>
              <a:cs typeface="Roboto"/>
              <a:sym typeface="Roboto"/>
            </a:endParaRPr>
          </a:p>
          <a:p>
            <a:pPr indent="0" lvl="0" marL="0" rtl="0" algn="ctr">
              <a:spcBef>
                <a:spcPts val="0"/>
              </a:spcBef>
              <a:spcAft>
                <a:spcPts val="0"/>
              </a:spcAft>
              <a:buNone/>
            </a:pPr>
            <a:r>
              <a:t/>
            </a:r>
            <a:endParaRPr b="1">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Sieve Demo: N = 20</a:t>
            </a:r>
            <a:endParaRPr/>
          </a:p>
        </p:txBody>
      </p:sp>
      <p:graphicFrame>
        <p:nvGraphicFramePr>
          <p:cNvPr id="229" name="Google Shape;229;p35"/>
          <p:cNvGraphicFramePr/>
          <p:nvPr/>
        </p:nvGraphicFramePr>
        <p:xfrm>
          <a:off x="174250" y="3025125"/>
          <a:ext cx="3000000" cy="3000000"/>
        </p:xfrm>
        <a:graphic>
          <a:graphicData uri="http://schemas.openxmlformats.org/drawingml/2006/table">
            <a:tbl>
              <a:tblPr>
                <a:noFill/>
                <a:tableStyleId>{22AB6475-7A91-479D-94E5-FB0D631A7048}</a:tableStyleId>
              </a:tblPr>
              <a:tblGrid>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tblGrid>
              <a:tr h="381000">
                <a:tc>
                  <a:txBody>
                    <a:bodyPr/>
                    <a:lstStyle/>
                    <a:p>
                      <a:pPr indent="0" lvl="0" marL="0" rtl="0" algn="ctr">
                        <a:spcBef>
                          <a:spcPts val="0"/>
                        </a:spcBef>
                        <a:spcAft>
                          <a:spcPts val="0"/>
                        </a:spcAft>
                        <a:buNone/>
                      </a:pPr>
                      <a:r>
                        <a:rPr b="1" lang="en">
                          <a:latin typeface="Roboto"/>
                          <a:ea typeface="Roboto"/>
                          <a:cs typeface="Roboto"/>
                          <a:sym typeface="Roboto"/>
                        </a:rPr>
                        <a:t>1</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2</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3</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4</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5</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6</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7</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8</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9</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10</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11</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12</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13</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14</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15</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16</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17</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18</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19</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20</a:t>
                      </a:r>
                      <a:endParaRPr b="1">
                        <a:latin typeface="Roboto"/>
                        <a:ea typeface="Roboto"/>
                        <a:cs typeface="Roboto"/>
                        <a:sym typeface="Roboto"/>
                      </a:endParaRPr>
                    </a:p>
                  </a:txBody>
                  <a:tcPr marT="91425" marB="91425" marR="91425" marL="91425">
                    <a:solidFill>
                      <a:srgbClr val="388E3C"/>
                    </a:solidFill>
                  </a:tcPr>
                </a:tc>
              </a:tr>
            </a:tbl>
          </a:graphicData>
        </a:graphic>
      </p:graphicFrame>
      <p:sp>
        <p:nvSpPr>
          <p:cNvPr id="230" name="Google Shape;230;p35"/>
          <p:cNvSpPr txBox="1"/>
          <p:nvPr/>
        </p:nvSpPr>
        <p:spPr>
          <a:xfrm>
            <a:off x="414425" y="1988925"/>
            <a:ext cx="4262700" cy="10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    = false</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    = true</a:t>
            </a:r>
            <a:endParaRPr b="1">
              <a:latin typeface="Roboto"/>
              <a:ea typeface="Roboto"/>
              <a:cs typeface="Roboto"/>
              <a:sym typeface="Roboto"/>
            </a:endParaRPr>
          </a:p>
        </p:txBody>
      </p:sp>
      <p:sp>
        <p:nvSpPr>
          <p:cNvPr id="231" name="Google Shape;231;p35"/>
          <p:cNvSpPr/>
          <p:nvPr/>
        </p:nvSpPr>
        <p:spPr>
          <a:xfrm>
            <a:off x="273825" y="2027800"/>
            <a:ext cx="340200" cy="3477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5"/>
          <p:cNvSpPr/>
          <p:nvPr/>
        </p:nvSpPr>
        <p:spPr>
          <a:xfrm>
            <a:off x="273825" y="2446625"/>
            <a:ext cx="340200" cy="347700"/>
          </a:xfrm>
          <a:prstGeom prst="rect">
            <a:avLst/>
          </a:prstGeom>
          <a:solidFill>
            <a:srgbClr val="388E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5"/>
          <p:cNvSpPr txBox="1"/>
          <p:nvPr/>
        </p:nvSpPr>
        <p:spPr>
          <a:xfrm>
            <a:off x="1881600" y="3678175"/>
            <a:ext cx="5402700" cy="129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Step: </a:t>
            </a:r>
            <a:r>
              <a:rPr lang="en">
                <a:latin typeface="Roboto"/>
                <a:ea typeface="Roboto"/>
                <a:cs typeface="Roboto"/>
                <a:sym typeface="Roboto"/>
              </a:rPr>
              <a:t>Loop from 2 → N</a:t>
            </a:r>
            <a:endParaRPr>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Current Index in Loop: </a:t>
            </a:r>
            <a:r>
              <a:rPr lang="en">
                <a:latin typeface="Roboto"/>
                <a:ea typeface="Roboto"/>
                <a:cs typeface="Roboto"/>
                <a:sym typeface="Roboto"/>
              </a:rPr>
              <a:t>4</a:t>
            </a:r>
            <a:endParaRPr>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Is 4 false? </a:t>
            </a:r>
            <a:r>
              <a:rPr lang="en">
                <a:latin typeface="Roboto"/>
                <a:ea typeface="Roboto"/>
                <a:cs typeface="Roboto"/>
                <a:sym typeface="Roboto"/>
              </a:rPr>
              <a:t>No</a:t>
            </a:r>
            <a:endParaRPr>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 </a:t>
            </a:r>
            <a:endParaRPr b="1">
              <a:latin typeface="Roboto"/>
              <a:ea typeface="Roboto"/>
              <a:cs typeface="Roboto"/>
              <a:sym typeface="Roboto"/>
            </a:endParaRPr>
          </a:p>
          <a:p>
            <a:pPr indent="0" lvl="0" marL="0" rtl="0" algn="ctr">
              <a:spcBef>
                <a:spcPts val="0"/>
              </a:spcBef>
              <a:spcAft>
                <a:spcPts val="0"/>
              </a:spcAft>
              <a:buNone/>
            </a:pPr>
            <a:r>
              <a:t/>
            </a:r>
            <a:endParaRPr b="1">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Sieve Demo: N = 20</a:t>
            </a:r>
            <a:endParaRPr/>
          </a:p>
        </p:txBody>
      </p:sp>
      <p:graphicFrame>
        <p:nvGraphicFramePr>
          <p:cNvPr id="239" name="Google Shape;239;p36"/>
          <p:cNvGraphicFramePr/>
          <p:nvPr/>
        </p:nvGraphicFramePr>
        <p:xfrm>
          <a:off x="174250" y="3025125"/>
          <a:ext cx="3000000" cy="3000000"/>
        </p:xfrm>
        <a:graphic>
          <a:graphicData uri="http://schemas.openxmlformats.org/drawingml/2006/table">
            <a:tbl>
              <a:tblPr>
                <a:noFill/>
                <a:tableStyleId>{22AB6475-7A91-479D-94E5-FB0D631A7048}</a:tableStyleId>
              </a:tblPr>
              <a:tblGrid>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tblGrid>
              <a:tr h="381000">
                <a:tc>
                  <a:txBody>
                    <a:bodyPr/>
                    <a:lstStyle/>
                    <a:p>
                      <a:pPr indent="0" lvl="0" marL="0" rtl="0" algn="ctr">
                        <a:spcBef>
                          <a:spcPts val="0"/>
                        </a:spcBef>
                        <a:spcAft>
                          <a:spcPts val="0"/>
                        </a:spcAft>
                        <a:buNone/>
                      </a:pPr>
                      <a:r>
                        <a:rPr b="1" lang="en">
                          <a:latin typeface="Roboto"/>
                          <a:ea typeface="Roboto"/>
                          <a:cs typeface="Roboto"/>
                          <a:sym typeface="Roboto"/>
                        </a:rPr>
                        <a:t>1</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2</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3</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4</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5</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6</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7</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8</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9</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10</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11</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12</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13</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14</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15</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16</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17</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18</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19</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20</a:t>
                      </a:r>
                      <a:endParaRPr b="1">
                        <a:latin typeface="Roboto"/>
                        <a:ea typeface="Roboto"/>
                        <a:cs typeface="Roboto"/>
                        <a:sym typeface="Roboto"/>
                      </a:endParaRPr>
                    </a:p>
                  </a:txBody>
                  <a:tcPr marT="91425" marB="91425" marR="91425" marL="91425">
                    <a:solidFill>
                      <a:srgbClr val="388E3C"/>
                    </a:solidFill>
                  </a:tcPr>
                </a:tc>
              </a:tr>
            </a:tbl>
          </a:graphicData>
        </a:graphic>
      </p:graphicFrame>
      <p:sp>
        <p:nvSpPr>
          <p:cNvPr id="240" name="Google Shape;240;p36"/>
          <p:cNvSpPr txBox="1"/>
          <p:nvPr/>
        </p:nvSpPr>
        <p:spPr>
          <a:xfrm>
            <a:off x="414425" y="1988925"/>
            <a:ext cx="4262700" cy="10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    = false</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    = true</a:t>
            </a:r>
            <a:endParaRPr b="1">
              <a:latin typeface="Roboto"/>
              <a:ea typeface="Roboto"/>
              <a:cs typeface="Roboto"/>
              <a:sym typeface="Roboto"/>
            </a:endParaRPr>
          </a:p>
        </p:txBody>
      </p:sp>
      <p:sp>
        <p:nvSpPr>
          <p:cNvPr id="241" name="Google Shape;241;p36"/>
          <p:cNvSpPr/>
          <p:nvPr/>
        </p:nvSpPr>
        <p:spPr>
          <a:xfrm>
            <a:off x="273825" y="2027800"/>
            <a:ext cx="340200" cy="3477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6"/>
          <p:cNvSpPr/>
          <p:nvPr/>
        </p:nvSpPr>
        <p:spPr>
          <a:xfrm>
            <a:off x="273825" y="2446625"/>
            <a:ext cx="340200" cy="347700"/>
          </a:xfrm>
          <a:prstGeom prst="rect">
            <a:avLst/>
          </a:prstGeom>
          <a:solidFill>
            <a:srgbClr val="388E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6"/>
          <p:cNvSpPr txBox="1"/>
          <p:nvPr/>
        </p:nvSpPr>
        <p:spPr>
          <a:xfrm>
            <a:off x="1881600" y="3678175"/>
            <a:ext cx="5402700" cy="129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Step: </a:t>
            </a:r>
            <a:r>
              <a:rPr lang="en">
                <a:latin typeface="Roboto"/>
                <a:ea typeface="Roboto"/>
                <a:cs typeface="Roboto"/>
                <a:sym typeface="Roboto"/>
              </a:rPr>
              <a:t>Loop from 2 → N</a:t>
            </a:r>
            <a:endParaRPr>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Current Index in Loop: </a:t>
            </a:r>
            <a:r>
              <a:rPr lang="en">
                <a:latin typeface="Roboto"/>
                <a:ea typeface="Roboto"/>
                <a:cs typeface="Roboto"/>
                <a:sym typeface="Roboto"/>
              </a:rPr>
              <a:t>5</a:t>
            </a:r>
            <a:endParaRPr>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Is 5 false? </a:t>
            </a:r>
            <a:r>
              <a:rPr lang="en">
                <a:latin typeface="Roboto"/>
                <a:ea typeface="Roboto"/>
                <a:cs typeface="Roboto"/>
                <a:sym typeface="Roboto"/>
              </a:rPr>
              <a:t>Yes</a:t>
            </a:r>
            <a:endParaRPr>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 </a:t>
            </a:r>
            <a:endParaRPr b="1">
              <a:latin typeface="Roboto"/>
              <a:ea typeface="Roboto"/>
              <a:cs typeface="Roboto"/>
              <a:sym typeface="Roboto"/>
            </a:endParaRPr>
          </a:p>
          <a:p>
            <a:pPr indent="0" lvl="0" marL="0" rtl="0" algn="ctr">
              <a:spcBef>
                <a:spcPts val="0"/>
              </a:spcBef>
              <a:spcAft>
                <a:spcPts val="0"/>
              </a:spcAft>
              <a:buNone/>
            </a:pPr>
            <a:r>
              <a:t/>
            </a:r>
            <a:endParaRPr b="1">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Sieve Demo: N = 20</a:t>
            </a:r>
            <a:endParaRPr/>
          </a:p>
        </p:txBody>
      </p:sp>
      <p:graphicFrame>
        <p:nvGraphicFramePr>
          <p:cNvPr id="249" name="Google Shape;249;p37"/>
          <p:cNvGraphicFramePr/>
          <p:nvPr/>
        </p:nvGraphicFramePr>
        <p:xfrm>
          <a:off x="174250" y="3025125"/>
          <a:ext cx="3000000" cy="3000000"/>
        </p:xfrm>
        <a:graphic>
          <a:graphicData uri="http://schemas.openxmlformats.org/drawingml/2006/table">
            <a:tbl>
              <a:tblPr>
                <a:noFill/>
                <a:tableStyleId>{22AB6475-7A91-479D-94E5-FB0D631A7048}</a:tableStyleId>
              </a:tblPr>
              <a:tblGrid>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tblGrid>
              <a:tr h="381000">
                <a:tc>
                  <a:txBody>
                    <a:bodyPr/>
                    <a:lstStyle/>
                    <a:p>
                      <a:pPr indent="0" lvl="0" marL="0" rtl="0" algn="ctr">
                        <a:spcBef>
                          <a:spcPts val="0"/>
                        </a:spcBef>
                        <a:spcAft>
                          <a:spcPts val="0"/>
                        </a:spcAft>
                        <a:buNone/>
                      </a:pPr>
                      <a:r>
                        <a:rPr b="1" lang="en">
                          <a:latin typeface="Roboto"/>
                          <a:ea typeface="Roboto"/>
                          <a:cs typeface="Roboto"/>
                          <a:sym typeface="Roboto"/>
                        </a:rPr>
                        <a:t>1</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2</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3</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4</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5</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6</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7</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8</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9</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10</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11</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12</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13</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14</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15</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16</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17</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18</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19</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20</a:t>
                      </a:r>
                      <a:endParaRPr b="1">
                        <a:latin typeface="Roboto"/>
                        <a:ea typeface="Roboto"/>
                        <a:cs typeface="Roboto"/>
                        <a:sym typeface="Roboto"/>
                      </a:endParaRPr>
                    </a:p>
                  </a:txBody>
                  <a:tcPr marT="91425" marB="91425" marR="91425" marL="91425">
                    <a:solidFill>
                      <a:srgbClr val="388E3C"/>
                    </a:solidFill>
                  </a:tcPr>
                </a:tc>
              </a:tr>
            </a:tbl>
          </a:graphicData>
        </a:graphic>
      </p:graphicFrame>
      <p:sp>
        <p:nvSpPr>
          <p:cNvPr id="250" name="Google Shape;250;p37"/>
          <p:cNvSpPr txBox="1"/>
          <p:nvPr/>
        </p:nvSpPr>
        <p:spPr>
          <a:xfrm>
            <a:off x="414425" y="1988925"/>
            <a:ext cx="4262700" cy="10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    = false</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    = true</a:t>
            </a:r>
            <a:endParaRPr b="1">
              <a:latin typeface="Roboto"/>
              <a:ea typeface="Roboto"/>
              <a:cs typeface="Roboto"/>
              <a:sym typeface="Roboto"/>
            </a:endParaRPr>
          </a:p>
        </p:txBody>
      </p:sp>
      <p:sp>
        <p:nvSpPr>
          <p:cNvPr id="251" name="Google Shape;251;p37"/>
          <p:cNvSpPr/>
          <p:nvPr/>
        </p:nvSpPr>
        <p:spPr>
          <a:xfrm>
            <a:off x="273825" y="2027800"/>
            <a:ext cx="340200" cy="3477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7"/>
          <p:cNvSpPr/>
          <p:nvPr/>
        </p:nvSpPr>
        <p:spPr>
          <a:xfrm>
            <a:off x="273825" y="2446625"/>
            <a:ext cx="340200" cy="347700"/>
          </a:xfrm>
          <a:prstGeom prst="rect">
            <a:avLst/>
          </a:prstGeom>
          <a:solidFill>
            <a:srgbClr val="388E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7"/>
          <p:cNvSpPr txBox="1"/>
          <p:nvPr/>
        </p:nvSpPr>
        <p:spPr>
          <a:xfrm>
            <a:off x="1881600" y="3678175"/>
            <a:ext cx="5402700" cy="129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Step: </a:t>
            </a:r>
            <a:r>
              <a:rPr lang="en">
                <a:latin typeface="Roboto"/>
                <a:ea typeface="Roboto"/>
                <a:cs typeface="Roboto"/>
                <a:sym typeface="Roboto"/>
              </a:rPr>
              <a:t>Loop through all multiples of 5 and mark them as true</a:t>
            </a:r>
            <a:endParaRPr>
              <a:latin typeface="Roboto"/>
              <a:ea typeface="Roboto"/>
              <a:cs typeface="Roboto"/>
              <a:sym typeface="Roboto"/>
            </a:endParaRPr>
          </a:p>
          <a:p>
            <a:pPr indent="0" lvl="0" marL="0" rtl="0" algn="ctr">
              <a:spcBef>
                <a:spcPts val="0"/>
              </a:spcBef>
              <a:spcAft>
                <a:spcPts val="0"/>
              </a:spcAft>
              <a:buNone/>
            </a:pPr>
            <a:r>
              <a:t/>
            </a:r>
            <a:endParaRPr b="1">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Sieve Demo: N = 20</a:t>
            </a:r>
            <a:endParaRPr/>
          </a:p>
        </p:txBody>
      </p:sp>
      <p:graphicFrame>
        <p:nvGraphicFramePr>
          <p:cNvPr id="259" name="Google Shape;259;p38"/>
          <p:cNvGraphicFramePr/>
          <p:nvPr/>
        </p:nvGraphicFramePr>
        <p:xfrm>
          <a:off x="174250" y="3025125"/>
          <a:ext cx="3000000" cy="3000000"/>
        </p:xfrm>
        <a:graphic>
          <a:graphicData uri="http://schemas.openxmlformats.org/drawingml/2006/table">
            <a:tbl>
              <a:tblPr>
                <a:noFill/>
                <a:tableStyleId>{22AB6475-7A91-479D-94E5-FB0D631A7048}</a:tableStyleId>
              </a:tblPr>
              <a:tblGrid>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tblGrid>
              <a:tr h="381000">
                <a:tc>
                  <a:txBody>
                    <a:bodyPr/>
                    <a:lstStyle/>
                    <a:p>
                      <a:pPr indent="0" lvl="0" marL="0" rtl="0" algn="ctr">
                        <a:spcBef>
                          <a:spcPts val="0"/>
                        </a:spcBef>
                        <a:spcAft>
                          <a:spcPts val="0"/>
                        </a:spcAft>
                        <a:buNone/>
                      </a:pPr>
                      <a:r>
                        <a:rPr b="1" lang="en">
                          <a:latin typeface="Roboto"/>
                          <a:ea typeface="Roboto"/>
                          <a:cs typeface="Roboto"/>
                          <a:sym typeface="Roboto"/>
                        </a:rPr>
                        <a:t>1</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2</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3</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4</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5</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6</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7</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8</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9</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10</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11</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12</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13</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14</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15</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16</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17</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18</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19</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20</a:t>
                      </a:r>
                      <a:endParaRPr b="1">
                        <a:latin typeface="Roboto"/>
                        <a:ea typeface="Roboto"/>
                        <a:cs typeface="Roboto"/>
                        <a:sym typeface="Roboto"/>
                      </a:endParaRPr>
                    </a:p>
                  </a:txBody>
                  <a:tcPr marT="91425" marB="91425" marR="91425" marL="91425">
                    <a:solidFill>
                      <a:srgbClr val="388E3C"/>
                    </a:solidFill>
                  </a:tcPr>
                </a:tc>
              </a:tr>
            </a:tbl>
          </a:graphicData>
        </a:graphic>
      </p:graphicFrame>
      <p:sp>
        <p:nvSpPr>
          <p:cNvPr id="260" name="Google Shape;260;p38"/>
          <p:cNvSpPr txBox="1"/>
          <p:nvPr/>
        </p:nvSpPr>
        <p:spPr>
          <a:xfrm>
            <a:off x="414425" y="1988925"/>
            <a:ext cx="4262700" cy="10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    = false</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    = true</a:t>
            </a:r>
            <a:endParaRPr b="1">
              <a:latin typeface="Roboto"/>
              <a:ea typeface="Roboto"/>
              <a:cs typeface="Roboto"/>
              <a:sym typeface="Roboto"/>
            </a:endParaRPr>
          </a:p>
        </p:txBody>
      </p:sp>
      <p:sp>
        <p:nvSpPr>
          <p:cNvPr id="261" name="Google Shape;261;p38"/>
          <p:cNvSpPr/>
          <p:nvPr/>
        </p:nvSpPr>
        <p:spPr>
          <a:xfrm>
            <a:off x="273825" y="2027800"/>
            <a:ext cx="340200" cy="3477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8"/>
          <p:cNvSpPr/>
          <p:nvPr/>
        </p:nvSpPr>
        <p:spPr>
          <a:xfrm>
            <a:off x="273825" y="2446625"/>
            <a:ext cx="340200" cy="347700"/>
          </a:xfrm>
          <a:prstGeom prst="rect">
            <a:avLst/>
          </a:prstGeom>
          <a:solidFill>
            <a:srgbClr val="388E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8"/>
          <p:cNvSpPr txBox="1"/>
          <p:nvPr/>
        </p:nvSpPr>
        <p:spPr>
          <a:xfrm>
            <a:off x="1881600" y="3678175"/>
            <a:ext cx="5402700" cy="129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Step: </a:t>
            </a:r>
            <a:r>
              <a:rPr lang="en">
                <a:latin typeface="Roboto"/>
                <a:ea typeface="Roboto"/>
                <a:cs typeface="Roboto"/>
                <a:sym typeface="Roboto"/>
              </a:rPr>
              <a:t>Loop from 2 → N</a:t>
            </a:r>
            <a:endParaRPr>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Current Index in Loop: </a:t>
            </a:r>
            <a:r>
              <a:rPr lang="en">
                <a:latin typeface="Roboto"/>
                <a:ea typeface="Roboto"/>
                <a:cs typeface="Roboto"/>
                <a:sym typeface="Roboto"/>
              </a:rPr>
              <a:t>6</a:t>
            </a:r>
            <a:endParaRPr>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Is 6 false? </a:t>
            </a:r>
            <a:r>
              <a:rPr lang="en">
                <a:latin typeface="Roboto"/>
                <a:ea typeface="Roboto"/>
                <a:cs typeface="Roboto"/>
                <a:sym typeface="Roboto"/>
              </a:rPr>
              <a:t>No</a:t>
            </a:r>
            <a:endParaRPr>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 </a:t>
            </a:r>
            <a:endParaRPr b="1">
              <a:latin typeface="Roboto"/>
              <a:ea typeface="Roboto"/>
              <a:cs typeface="Roboto"/>
              <a:sym typeface="Roboto"/>
            </a:endParaRPr>
          </a:p>
          <a:p>
            <a:pPr indent="0" lvl="0" marL="0" rtl="0" algn="ctr">
              <a:spcBef>
                <a:spcPts val="0"/>
              </a:spcBef>
              <a:spcAft>
                <a:spcPts val="0"/>
              </a:spcAft>
              <a:buNone/>
            </a:pPr>
            <a:r>
              <a:t/>
            </a:r>
            <a:endParaRPr b="1">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Sieve Demo: N = 20</a:t>
            </a:r>
            <a:endParaRPr/>
          </a:p>
        </p:txBody>
      </p:sp>
      <p:graphicFrame>
        <p:nvGraphicFramePr>
          <p:cNvPr id="269" name="Google Shape;269;p39"/>
          <p:cNvGraphicFramePr/>
          <p:nvPr/>
        </p:nvGraphicFramePr>
        <p:xfrm>
          <a:off x="174250" y="3025125"/>
          <a:ext cx="3000000" cy="3000000"/>
        </p:xfrm>
        <a:graphic>
          <a:graphicData uri="http://schemas.openxmlformats.org/drawingml/2006/table">
            <a:tbl>
              <a:tblPr>
                <a:noFill/>
                <a:tableStyleId>{22AB6475-7A91-479D-94E5-FB0D631A7048}</a:tableStyleId>
              </a:tblPr>
              <a:tblGrid>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tblGrid>
              <a:tr h="381000">
                <a:tc>
                  <a:txBody>
                    <a:bodyPr/>
                    <a:lstStyle/>
                    <a:p>
                      <a:pPr indent="0" lvl="0" marL="0" rtl="0" algn="ctr">
                        <a:spcBef>
                          <a:spcPts val="0"/>
                        </a:spcBef>
                        <a:spcAft>
                          <a:spcPts val="0"/>
                        </a:spcAft>
                        <a:buNone/>
                      </a:pPr>
                      <a:r>
                        <a:rPr b="1" lang="en">
                          <a:latin typeface="Roboto"/>
                          <a:ea typeface="Roboto"/>
                          <a:cs typeface="Roboto"/>
                          <a:sym typeface="Roboto"/>
                        </a:rPr>
                        <a:t>1</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2</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3</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4</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5</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6</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7</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8</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9</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10</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11</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12</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13</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14</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15</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16</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17</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18</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19</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20</a:t>
                      </a:r>
                      <a:endParaRPr b="1">
                        <a:latin typeface="Roboto"/>
                        <a:ea typeface="Roboto"/>
                        <a:cs typeface="Roboto"/>
                        <a:sym typeface="Roboto"/>
                      </a:endParaRPr>
                    </a:p>
                  </a:txBody>
                  <a:tcPr marT="91425" marB="91425" marR="91425" marL="91425">
                    <a:solidFill>
                      <a:srgbClr val="388E3C"/>
                    </a:solidFill>
                  </a:tcPr>
                </a:tc>
              </a:tr>
            </a:tbl>
          </a:graphicData>
        </a:graphic>
      </p:graphicFrame>
      <p:sp>
        <p:nvSpPr>
          <p:cNvPr id="270" name="Google Shape;270;p39"/>
          <p:cNvSpPr txBox="1"/>
          <p:nvPr/>
        </p:nvSpPr>
        <p:spPr>
          <a:xfrm>
            <a:off x="414425" y="1988925"/>
            <a:ext cx="4262700" cy="10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    = false</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    = true</a:t>
            </a:r>
            <a:endParaRPr b="1">
              <a:latin typeface="Roboto"/>
              <a:ea typeface="Roboto"/>
              <a:cs typeface="Roboto"/>
              <a:sym typeface="Roboto"/>
            </a:endParaRPr>
          </a:p>
        </p:txBody>
      </p:sp>
      <p:sp>
        <p:nvSpPr>
          <p:cNvPr id="271" name="Google Shape;271;p39"/>
          <p:cNvSpPr/>
          <p:nvPr/>
        </p:nvSpPr>
        <p:spPr>
          <a:xfrm>
            <a:off x="273825" y="2027800"/>
            <a:ext cx="340200" cy="3477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9"/>
          <p:cNvSpPr/>
          <p:nvPr/>
        </p:nvSpPr>
        <p:spPr>
          <a:xfrm>
            <a:off x="273825" y="2446625"/>
            <a:ext cx="340200" cy="347700"/>
          </a:xfrm>
          <a:prstGeom prst="rect">
            <a:avLst/>
          </a:prstGeom>
          <a:solidFill>
            <a:srgbClr val="388E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9"/>
          <p:cNvSpPr txBox="1"/>
          <p:nvPr/>
        </p:nvSpPr>
        <p:spPr>
          <a:xfrm>
            <a:off x="1881600" y="3678175"/>
            <a:ext cx="5402700" cy="129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Step: </a:t>
            </a:r>
            <a:r>
              <a:rPr lang="en">
                <a:latin typeface="Roboto"/>
                <a:ea typeface="Roboto"/>
                <a:cs typeface="Roboto"/>
                <a:sym typeface="Roboto"/>
              </a:rPr>
              <a:t>Loop from 2 → N</a:t>
            </a:r>
            <a:endParaRPr>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Current Index in Loop: </a:t>
            </a:r>
            <a:r>
              <a:rPr lang="en">
                <a:latin typeface="Roboto"/>
                <a:ea typeface="Roboto"/>
                <a:cs typeface="Roboto"/>
                <a:sym typeface="Roboto"/>
              </a:rPr>
              <a:t>7</a:t>
            </a:r>
            <a:endParaRPr>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Is 7 false? </a:t>
            </a:r>
            <a:r>
              <a:rPr lang="en">
                <a:latin typeface="Roboto"/>
                <a:ea typeface="Roboto"/>
                <a:cs typeface="Roboto"/>
                <a:sym typeface="Roboto"/>
              </a:rPr>
              <a:t>Yes</a:t>
            </a:r>
            <a:endParaRPr>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 </a:t>
            </a:r>
            <a:endParaRPr b="1">
              <a:latin typeface="Roboto"/>
              <a:ea typeface="Roboto"/>
              <a:cs typeface="Roboto"/>
              <a:sym typeface="Roboto"/>
            </a:endParaRPr>
          </a:p>
          <a:p>
            <a:pPr indent="0" lvl="0" marL="0" rtl="0" algn="ctr">
              <a:spcBef>
                <a:spcPts val="0"/>
              </a:spcBef>
              <a:spcAft>
                <a:spcPts val="0"/>
              </a:spcAft>
              <a:buNone/>
            </a:pPr>
            <a:r>
              <a:t/>
            </a:r>
            <a:endParaRPr b="1">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Sieve Demo: N = 20</a:t>
            </a:r>
            <a:endParaRPr/>
          </a:p>
        </p:txBody>
      </p:sp>
      <p:graphicFrame>
        <p:nvGraphicFramePr>
          <p:cNvPr id="279" name="Google Shape;279;p40"/>
          <p:cNvGraphicFramePr/>
          <p:nvPr/>
        </p:nvGraphicFramePr>
        <p:xfrm>
          <a:off x="174250" y="3025125"/>
          <a:ext cx="3000000" cy="3000000"/>
        </p:xfrm>
        <a:graphic>
          <a:graphicData uri="http://schemas.openxmlformats.org/drawingml/2006/table">
            <a:tbl>
              <a:tblPr>
                <a:noFill/>
                <a:tableStyleId>{22AB6475-7A91-479D-94E5-FB0D631A7048}</a:tableStyleId>
              </a:tblPr>
              <a:tblGrid>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tblGrid>
              <a:tr h="381000">
                <a:tc>
                  <a:txBody>
                    <a:bodyPr/>
                    <a:lstStyle/>
                    <a:p>
                      <a:pPr indent="0" lvl="0" marL="0" rtl="0" algn="ctr">
                        <a:spcBef>
                          <a:spcPts val="0"/>
                        </a:spcBef>
                        <a:spcAft>
                          <a:spcPts val="0"/>
                        </a:spcAft>
                        <a:buNone/>
                      </a:pPr>
                      <a:r>
                        <a:rPr b="1" lang="en">
                          <a:latin typeface="Roboto"/>
                          <a:ea typeface="Roboto"/>
                          <a:cs typeface="Roboto"/>
                          <a:sym typeface="Roboto"/>
                        </a:rPr>
                        <a:t>1</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2</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3</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4</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5</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6</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7</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8</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9</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10</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11</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12</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13</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14</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15</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16</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17</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18</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19</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20</a:t>
                      </a:r>
                      <a:endParaRPr b="1">
                        <a:latin typeface="Roboto"/>
                        <a:ea typeface="Roboto"/>
                        <a:cs typeface="Roboto"/>
                        <a:sym typeface="Roboto"/>
                      </a:endParaRPr>
                    </a:p>
                  </a:txBody>
                  <a:tcPr marT="91425" marB="91425" marR="91425" marL="91425">
                    <a:solidFill>
                      <a:srgbClr val="388E3C"/>
                    </a:solidFill>
                  </a:tcPr>
                </a:tc>
              </a:tr>
            </a:tbl>
          </a:graphicData>
        </a:graphic>
      </p:graphicFrame>
      <p:sp>
        <p:nvSpPr>
          <p:cNvPr id="280" name="Google Shape;280;p40"/>
          <p:cNvSpPr txBox="1"/>
          <p:nvPr/>
        </p:nvSpPr>
        <p:spPr>
          <a:xfrm>
            <a:off x="414425" y="1988925"/>
            <a:ext cx="4262700" cy="10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    = false</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    = true</a:t>
            </a:r>
            <a:endParaRPr b="1">
              <a:latin typeface="Roboto"/>
              <a:ea typeface="Roboto"/>
              <a:cs typeface="Roboto"/>
              <a:sym typeface="Roboto"/>
            </a:endParaRPr>
          </a:p>
        </p:txBody>
      </p:sp>
      <p:sp>
        <p:nvSpPr>
          <p:cNvPr id="281" name="Google Shape;281;p40"/>
          <p:cNvSpPr/>
          <p:nvPr/>
        </p:nvSpPr>
        <p:spPr>
          <a:xfrm>
            <a:off x="273825" y="2027800"/>
            <a:ext cx="340200" cy="3477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0"/>
          <p:cNvSpPr/>
          <p:nvPr/>
        </p:nvSpPr>
        <p:spPr>
          <a:xfrm>
            <a:off x="273825" y="2446625"/>
            <a:ext cx="340200" cy="347700"/>
          </a:xfrm>
          <a:prstGeom prst="rect">
            <a:avLst/>
          </a:prstGeom>
          <a:solidFill>
            <a:srgbClr val="388E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0"/>
          <p:cNvSpPr txBox="1"/>
          <p:nvPr/>
        </p:nvSpPr>
        <p:spPr>
          <a:xfrm>
            <a:off x="1881600" y="3678175"/>
            <a:ext cx="5402700" cy="129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Step: </a:t>
            </a:r>
            <a:r>
              <a:rPr lang="en">
                <a:latin typeface="Roboto"/>
                <a:ea typeface="Roboto"/>
                <a:cs typeface="Roboto"/>
                <a:sym typeface="Roboto"/>
              </a:rPr>
              <a:t>Loop through all multiples of 7 and mark them as true</a:t>
            </a:r>
            <a:endParaRPr>
              <a:latin typeface="Roboto"/>
              <a:ea typeface="Roboto"/>
              <a:cs typeface="Roboto"/>
              <a:sym typeface="Roboto"/>
            </a:endParaRPr>
          </a:p>
          <a:p>
            <a:pPr indent="0" lvl="0" marL="0" rtl="0" algn="ctr">
              <a:spcBef>
                <a:spcPts val="0"/>
              </a:spcBef>
              <a:spcAft>
                <a:spcPts val="0"/>
              </a:spcAft>
              <a:buNone/>
            </a:pPr>
            <a:r>
              <a:t/>
            </a:r>
            <a:endParaRPr b="1">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Sieve Demo: N = 20</a:t>
            </a:r>
            <a:endParaRPr/>
          </a:p>
        </p:txBody>
      </p:sp>
      <p:graphicFrame>
        <p:nvGraphicFramePr>
          <p:cNvPr id="289" name="Google Shape;289;p41"/>
          <p:cNvGraphicFramePr/>
          <p:nvPr/>
        </p:nvGraphicFramePr>
        <p:xfrm>
          <a:off x="174250" y="3025125"/>
          <a:ext cx="3000000" cy="3000000"/>
        </p:xfrm>
        <a:graphic>
          <a:graphicData uri="http://schemas.openxmlformats.org/drawingml/2006/table">
            <a:tbl>
              <a:tblPr>
                <a:noFill/>
                <a:tableStyleId>{22AB6475-7A91-479D-94E5-FB0D631A7048}</a:tableStyleId>
              </a:tblPr>
              <a:tblGrid>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tblGrid>
              <a:tr h="381000">
                <a:tc>
                  <a:txBody>
                    <a:bodyPr/>
                    <a:lstStyle/>
                    <a:p>
                      <a:pPr indent="0" lvl="0" marL="0" rtl="0" algn="ctr">
                        <a:spcBef>
                          <a:spcPts val="0"/>
                        </a:spcBef>
                        <a:spcAft>
                          <a:spcPts val="0"/>
                        </a:spcAft>
                        <a:buNone/>
                      </a:pPr>
                      <a:r>
                        <a:rPr b="1" lang="en">
                          <a:latin typeface="Roboto"/>
                          <a:ea typeface="Roboto"/>
                          <a:cs typeface="Roboto"/>
                          <a:sym typeface="Roboto"/>
                        </a:rPr>
                        <a:t>1</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2</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3</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4</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5</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6</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7</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8</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9</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10</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11</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12</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13</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14</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15</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16</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17</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18</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19</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20</a:t>
                      </a:r>
                      <a:endParaRPr b="1">
                        <a:latin typeface="Roboto"/>
                        <a:ea typeface="Roboto"/>
                        <a:cs typeface="Roboto"/>
                        <a:sym typeface="Roboto"/>
                      </a:endParaRPr>
                    </a:p>
                  </a:txBody>
                  <a:tcPr marT="91425" marB="91425" marR="91425" marL="91425">
                    <a:solidFill>
                      <a:srgbClr val="388E3C"/>
                    </a:solidFill>
                  </a:tcPr>
                </a:tc>
              </a:tr>
            </a:tbl>
          </a:graphicData>
        </a:graphic>
      </p:graphicFrame>
      <p:sp>
        <p:nvSpPr>
          <p:cNvPr id="290" name="Google Shape;290;p41"/>
          <p:cNvSpPr txBox="1"/>
          <p:nvPr/>
        </p:nvSpPr>
        <p:spPr>
          <a:xfrm>
            <a:off x="414425" y="1988925"/>
            <a:ext cx="4262700" cy="10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    = false</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    = true</a:t>
            </a:r>
            <a:endParaRPr b="1">
              <a:latin typeface="Roboto"/>
              <a:ea typeface="Roboto"/>
              <a:cs typeface="Roboto"/>
              <a:sym typeface="Roboto"/>
            </a:endParaRPr>
          </a:p>
        </p:txBody>
      </p:sp>
      <p:sp>
        <p:nvSpPr>
          <p:cNvPr id="291" name="Google Shape;291;p41"/>
          <p:cNvSpPr/>
          <p:nvPr/>
        </p:nvSpPr>
        <p:spPr>
          <a:xfrm>
            <a:off x="273825" y="2027800"/>
            <a:ext cx="340200" cy="3477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1"/>
          <p:cNvSpPr/>
          <p:nvPr/>
        </p:nvSpPr>
        <p:spPr>
          <a:xfrm>
            <a:off x="273825" y="2446625"/>
            <a:ext cx="340200" cy="347700"/>
          </a:xfrm>
          <a:prstGeom prst="rect">
            <a:avLst/>
          </a:prstGeom>
          <a:solidFill>
            <a:srgbClr val="388E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1"/>
          <p:cNvSpPr txBox="1"/>
          <p:nvPr/>
        </p:nvSpPr>
        <p:spPr>
          <a:xfrm>
            <a:off x="1881600" y="3678175"/>
            <a:ext cx="5402700" cy="129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Step: </a:t>
            </a:r>
            <a:r>
              <a:rPr lang="en">
                <a:latin typeface="Roboto"/>
                <a:ea typeface="Roboto"/>
                <a:cs typeface="Roboto"/>
                <a:sym typeface="Roboto"/>
              </a:rPr>
              <a:t>Loop from 2 → N</a:t>
            </a:r>
            <a:endParaRPr>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Current Index in Loop: </a:t>
            </a:r>
            <a:r>
              <a:rPr lang="en">
                <a:latin typeface="Roboto"/>
                <a:ea typeface="Roboto"/>
                <a:cs typeface="Roboto"/>
                <a:sym typeface="Roboto"/>
              </a:rPr>
              <a:t>8</a:t>
            </a:r>
            <a:endParaRPr>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Is 8 false? </a:t>
            </a:r>
            <a:r>
              <a:rPr lang="en">
                <a:latin typeface="Roboto"/>
                <a:ea typeface="Roboto"/>
                <a:cs typeface="Roboto"/>
                <a:sym typeface="Roboto"/>
              </a:rPr>
              <a:t>No</a:t>
            </a:r>
            <a:endParaRPr>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 </a:t>
            </a:r>
            <a:endParaRPr b="1">
              <a:latin typeface="Roboto"/>
              <a:ea typeface="Roboto"/>
              <a:cs typeface="Roboto"/>
              <a:sym typeface="Roboto"/>
            </a:endParaRPr>
          </a:p>
          <a:p>
            <a:pPr indent="0" lvl="0" marL="0" rtl="0" algn="ctr">
              <a:spcBef>
                <a:spcPts val="0"/>
              </a:spcBef>
              <a:spcAft>
                <a:spcPts val="0"/>
              </a:spcAft>
              <a:buNone/>
            </a:pPr>
            <a:r>
              <a:t/>
            </a:r>
            <a:endParaRPr b="1">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Number Theory? </a:t>
            </a:r>
            <a:endParaRPr/>
          </a:p>
        </p:txBody>
      </p:sp>
      <p:sp>
        <p:nvSpPr>
          <p:cNvPr id="80" name="Google Shape;80;p15"/>
          <p:cNvSpPr txBox="1"/>
          <p:nvPr>
            <p:ph idx="1" type="body"/>
          </p:nvPr>
        </p:nvSpPr>
        <p:spPr>
          <a:xfrm>
            <a:off x="460950" y="18376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Number theory is a branch of mathematics which studies the different properties of integers. </a:t>
            </a:r>
            <a:endParaRPr sz="1600"/>
          </a:p>
          <a:p>
            <a:pPr indent="0" lvl="0" marL="0" rtl="0" algn="l">
              <a:spcBef>
                <a:spcPts val="1600"/>
              </a:spcBef>
              <a:spcAft>
                <a:spcPts val="0"/>
              </a:spcAft>
              <a:buNone/>
            </a:pPr>
            <a:r>
              <a:rPr lang="en" sz="1600"/>
              <a:t>Number theory explores things such as factoring numbers, primes and divisibility. </a:t>
            </a:r>
            <a:endParaRPr sz="1600"/>
          </a:p>
          <a:p>
            <a:pPr indent="0" lvl="0" marL="0" rtl="0" algn="l">
              <a:spcBef>
                <a:spcPts val="1600"/>
              </a:spcBef>
              <a:spcAft>
                <a:spcPts val="1600"/>
              </a:spcAft>
              <a:buNone/>
            </a:pPr>
            <a:r>
              <a:rPr lang="en" sz="1600"/>
              <a:t>This is useful in computer science as it has many useful applications and can be generalized using programming. </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Sieve Demo: N = 20</a:t>
            </a:r>
            <a:endParaRPr/>
          </a:p>
        </p:txBody>
      </p:sp>
      <p:graphicFrame>
        <p:nvGraphicFramePr>
          <p:cNvPr id="299" name="Google Shape;299;p42"/>
          <p:cNvGraphicFramePr/>
          <p:nvPr/>
        </p:nvGraphicFramePr>
        <p:xfrm>
          <a:off x="174250" y="3025125"/>
          <a:ext cx="3000000" cy="3000000"/>
        </p:xfrm>
        <a:graphic>
          <a:graphicData uri="http://schemas.openxmlformats.org/drawingml/2006/table">
            <a:tbl>
              <a:tblPr>
                <a:noFill/>
                <a:tableStyleId>{22AB6475-7A91-479D-94E5-FB0D631A7048}</a:tableStyleId>
              </a:tblPr>
              <a:tblGrid>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tblGrid>
              <a:tr h="381000">
                <a:tc>
                  <a:txBody>
                    <a:bodyPr/>
                    <a:lstStyle/>
                    <a:p>
                      <a:pPr indent="0" lvl="0" marL="0" rtl="0" algn="ctr">
                        <a:spcBef>
                          <a:spcPts val="0"/>
                        </a:spcBef>
                        <a:spcAft>
                          <a:spcPts val="0"/>
                        </a:spcAft>
                        <a:buNone/>
                      </a:pPr>
                      <a:r>
                        <a:rPr b="1" lang="en">
                          <a:latin typeface="Roboto"/>
                          <a:ea typeface="Roboto"/>
                          <a:cs typeface="Roboto"/>
                          <a:sym typeface="Roboto"/>
                        </a:rPr>
                        <a:t>1</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2</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3</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4</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5</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6</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7</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8</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9</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10</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11</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12</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13</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14</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15</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16</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17</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18</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19</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20</a:t>
                      </a:r>
                      <a:endParaRPr b="1">
                        <a:latin typeface="Roboto"/>
                        <a:ea typeface="Roboto"/>
                        <a:cs typeface="Roboto"/>
                        <a:sym typeface="Roboto"/>
                      </a:endParaRPr>
                    </a:p>
                  </a:txBody>
                  <a:tcPr marT="91425" marB="91425" marR="91425" marL="91425">
                    <a:solidFill>
                      <a:srgbClr val="388E3C"/>
                    </a:solidFill>
                  </a:tcPr>
                </a:tc>
              </a:tr>
            </a:tbl>
          </a:graphicData>
        </a:graphic>
      </p:graphicFrame>
      <p:sp>
        <p:nvSpPr>
          <p:cNvPr id="300" name="Google Shape;300;p42"/>
          <p:cNvSpPr txBox="1"/>
          <p:nvPr/>
        </p:nvSpPr>
        <p:spPr>
          <a:xfrm>
            <a:off x="414425" y="1988925"/>
            <a:ext cx="4262700" cy="10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    = false</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    = true</a:t>
            </a:r>
            <a:endParaRPr b="1">
              <a:latin typeface="Roboto"/>
              <a:ea typeface="Roboto"/>
              <a:cs typeface="Roboto"/>
              <a:sym typeface="Roboto"/>
            </a:endParaRPr>
          </a:p>
        </p:txBody>
      </p:sp>
      <p:sp>
        <p:nvSpPr>
          <p:cNvPr id="301" name="Google Shape;301;p42"/>
          <p:cNvSpPr/>
          <p:nvPr/>
        </p:nvSpPr>
        <p:spPr>
          <a:xfrm>
            <a:off x="273825" y="2027800"/>
            <a:ext cx="340200" cy="3477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2"/>
          <p:cNvSpPr/>
          <p:nvPr/>
        </p:nvSpPr>
        <p:spPr>
          <a:xfrm>
            <a:off x="273825" y="2446625"/>
            <a:ext cx="340200" cy="347700"/>
          </a:xfrm>
          <a:prstGeom prst="rect">
            <a:avLst/>
          </a:prstGeom>
          <a:solidFill>
            <a:srgbClr val="388E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2"/>
          <p:cNvSpPr txBox="1"/>
          <p:nvPr/>
        </p:nvSpPr>
        <p:spPr>
          <a:xfrm>
            <a:off x="1881600" y="3678175"/>
            <a:ext cx="5402700" cy="129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Step: </a:t>
            </a:r>
            <a:r>
              <a:rPr lang="en">
                <a:latin typeface="Roboto"/>
                <a:ea typeface="Roboto"/>
                <a:cs typeface="Roboto"/>
                <a:sym typeface="Roboto"/>
              </a:rPr>
              <a:t>Loop from 2 → N</a:t>
            </a:r>
            <a:endParaRPr>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Current Index in Loop: </a:t>
            </a:r>
            <a:r>
              <a:rPr lang="en">
                <a:latin typeface="Roboto"/>
                <a:ea typeface="Roboto"/>
                <a:cs typeface="Roboto"/>
                <a:sym typeface="Roboto"/>
              </a:rPr>
              <a:t>9</a:t>
            </a:r>
            <a:endParaRPr>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Is 9 false? </a:t>
            </a:r>
            <a:r>
              <a:rPr lang="en">
                <a:latin typeface="Roboto"/>
                <a:ea typeface="Roboto"/>
                <a:cs typeface="Roboto"/>
                <a:sym typeface="Roboto"/>
              </a:rPr>
              <a:t>No</a:t>
            </a:r>
            <a:endParaRPr>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 </a:t>
            </a:r>
            <a:endParaRPr b="1">
              <a:latin typeface="Roboto"/>
              <a:ea typeface="Roboto"/>
              <a:cs typeface="Roboto"/>
              <a:sym typeface="Roboto"/>
            </a:endParaRPr>
          </a:p>
          <a:p>
            <a:pPr indent="0" lvl="0" marL="0" rtl="0" algn="ctr">
              <a:spcBef>
                <a:spcPts val="0"/>
              </a:spcBef>
              <a:spcAft>
                <a:spcPts val="0"/>
              </a:spcAft>
              <a:buNone/>
            </a:pPr>
            <a:r>
              <a:t/>
            </a:r>
            <a:endParaRPr b="1">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Sieve Demo: N = 20</a:t>
            </a:r>
            <a:endParaRPr/>
          </a:p>
        </p:txBody>
      </p:sp>
      <p:graphicFrame>
        <p:nvGraphicFramePr>
          <p:cNvPr id="309" name="Google Shape;309;p43"/>
          <p:cNvGraphicFramePr/>
          <p:nvPr/>
        </p:nvGraphicFramePr>
        <p:xfrm>
          <a:off x="174250" y="3025125"/>
          <a:ext cx="3000000" cy="3000000"/>
        </p:xfrm>
        <a:graphic>
          <a:graphicData uri="http://schemas.openxmlformats.org/drawingml/2006/table">
            <a:tbl>
              <a:tblPr>
                <a:noFill/>
                <a:tableStyleId>{22AB6475-7A91-479D-94E5-FB0D631A7048}</a:tableStyleId>
              </a:tblPr>
              <a:tblGrid>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tblGrid>
              <a:tr h="381000">
                <a:tc>
                  <a:txBody>
                    <a:bodyPr/>
                    <a:lstStyle/>
                    <a:p>
                      <a:pPr indent="0" lvl="0" marL="0" rtl="0" algn="ctr">
                        <a:spcBef>
                          <a:spcPts val="0"/>
                        </a:spcBef>
                        <a:spcAft>
                          <a:spcPts val="0"/>
                        </a:spcAft>
                        <a:buNone/>
                      </a:pPr>
                      <a:r>
                        <a:rPr b="1" lang="en">
                          <a:latin typeface="Roboto"/>
                          <a:ea typeface="Roboto"/>
                          <a:cs typeface="Roboto"/>
                          <a:sym typeface="Roboto"/>
                        </a:rPr>
                        <a:t>1</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2</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3</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4</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5</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6</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7</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8</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9</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10</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11</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12</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13</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14</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15</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16</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17</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18</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19</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20</a:t>
                      </a:r>
                      <a:endParaRPr b="1">
                        <a:latin typeface="Roboto"/>
                        <a:ea typeface="Roboto"/>
                        <a:cs typeface="Roboto"/>
                        <a:sym typeface="Roboto"/>
                      </a:endParaRPr>
                    </a:p>
                  </a:txBody>
                  <a:tcPr marT="91425" marB="91425" marR="91425" marL="91425">
                    <a:solidFill>
                      <a:srgbClr val="388E3C"/>
                    </a:solidFill>
                  </a:tcPr>
                </a:tc>
              </a:tr>
            </a:tbl>
          </a:graphicData>
        </a:graphic>
      </p:graphicFrame>
      <p:sp>
        <p:nvSpPr>
          <p:cNvPr id="310" name="Google Shape;310;p43"/>
          <p:cNvSpPr txBox="1"/>
          <p:nvPr/>
        </p:nvSpPr>
        <p:spPr>
          <a:xfrm>
            <a:off x="414425" y="1988925"/>
            <a:ext cx="4262700" cy="10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    = false</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    = true</a:t>
            </a:r>
            <a:endParaRPr b="1">
              <a:latin typeface="Roboto"/>
              <a:ea typeface="Roboto"/>
              <a:cs typeface="Roboto"/>
              <a:sym typeface="Roboto"/>
            </a:endParaRPr>
          </a:p>
        </p:txBody>
      </p:sp>
      <p:sp>
        <p:nvSpPr>
          <p:cNvPr id="311" name="Google Shape;311;p43"/>
          <p:cNvSpPr/>
          <p:nvPr/>
        </p:nvSpPr>
        <p:spPr>
          <a:xfrm>
            <a:off x="273825" y="2027800"/>
            <a:ext cx="340200" cy="3477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3"/>
          <p:cNvSpPr/>
          <p:nvPr/>
        </p:nvSpPr>
        <p:spPr>
          <a:xfrm>
            <a:off x="273825" y="2446625"/>
            <a:ext cx="340200" cy="347700"/>
          </a:xfrm>
          <a:prstGeom prst="rect">
            <a:avLst/>
          </a:prstGeom>
          <a:solidFill>
            <a:srgbClr val="388E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3"/>
          <p:cNvSpPr txBox="1"/>
          <p:nvPr/>
        </p:nvSpPr>
        <p:spPr>
          <a:xfrm>
            <a:off x="1881600" y="3678175"/>
            <a:ext cx="5402700" cy="129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Step: </a:t>
            </a:r>
            <a:r>
              <a:rPr lang="en">
                <a:latin typeface="Roboto"/>
                <a:ea typeface="Roboto"/>
                <a:cs typeface="Roboto"/>
                <a:sym typeface="Roboto"/>
              </a:rPr>
              <a:t>Loop from 2 → N</a:t>
            </a:r>
            <a:endParaRPr>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Current Index in Loop: </a:t>
            </a:r>
            <a:r>
              <a:rPr lang="en">
                <a:latin typeface="Roboto"/>
                <a:ea typeface="Roboto"/>
                <a:cs typeface="Roboto"/>
                <a:sym typeface="Roboto"/>
              </a:rPr>
              <a:t>10</a:t>
            </a:r>
            <a:endParaRPr>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Is 10 false? </a:t>
            </a:r>
            <a:r>
              <a:rPr lang="en">
                <a:latin typeface="Roboto"/>
                <a:ea typeface="Roboto"/>
                <a:cs typeface="Roboto"/>
                <a:sym typeface="Roboto"/>
              </a:rPr>
              <a:t>No</a:t>
            </a:r>
            <a:endParaRPr>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 </a:t>
            </a:r>
            <a:endParaRPr b="1">
              <a:latin typeface="Roboto"/>
              <a:ea typeface="Roboto"/>
              <a:cs typeface="Roboto"/>
              <a:sym typeface="Roboto"/>
            </a:endParaRPr>
          </a:p>
          <a:p>
            <a:pPr indent="0" lvl="0" marL="0" rtl="0" algn="ctr">
              <a:spcBef>
                <a:spcPts val="0"/>
              </a:spcBef>
              <a:spcAft>
                <a:spcPts val="0"/>
              </a:spcAft>
              <a:buNone/>
            </a:pPr>
            <a:r>
              <a:t/>
            </a:r>
            <a:endParaRPr b="1">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Sieve Demo: N = 20</a:t>
            </a:r>
            <a:endParaRPr/>
          </a:p>
        </p:txBody>
      </p:sp>
      <p:graphicFrame>
        <p:nvGraphicFramePr>
          <p:cNvPr id="319" name="Google Shape;319;p44"/>
          <p:cNvGraphicFramePr/>
          <p:nvPr/>
        </p:nvGraphicFramePr>
        <p:xfrm>
          <a:off x="174250" y="3025125"/>
          <a:ext cx="3000000" cy="3000000"/>
        </p:xfrm>
        <a:graphic>
          <a:graphicData uri="http://schemas.openxmlformats.org/drawingml/2006/table">
            <a:tbl>
              <a:tblPr>
                <a:noFill/>
                <a:tableStyleId>{22AB6475-7A91-479D-94E5-FB0D631A7048}</a:tableStyleId>
              </a:tblPr>
              <a:tblGrid>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tblGrid>
              <a:tr h="381000">
                <a:tc>
                  <a:txBody>
                    <a:bodyPr/>
                    <a:lstStyle/>
                    <a:p>
                      <a:pPr indent="0" lvl="0" marL="0" rtl="0" algn="ctr">
                        <a:spcBef>
                          <a:spcPts val="0"/>
                        </a:spcBef>
                        <a:spcAft>
                          <a:spcPts val="0"/>
                        </a:spcAft>
                        <a:buNone/>
                      </a:pPr>
                      <a:r>
                        <a:rPr b="1" lang="en">
                          <a:latin typeface="Roboto"/>
                          <a:ea typeface="Roboto"/>
                          <a:cs typeface="Roboto"/>
                          <a:sym typeface="Roboto"/>
                        </a:rPr>
                        <a:t>1</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2</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3</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4</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5</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6</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7</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8</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9</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10</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11</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12</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13</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14</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15</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16</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17</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18</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19</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20</a:t>
                      </a:r>
                      <a:endParaRPr b="1">
                        <a:latin typeface="Roboto"/>
                        <a:ea typeface="Roboto"/>
                        <a:cs typeface="Roboto"/>
                        <a:sym typeface="Roboto"/>
                      </a:endParaRPr>
                    </a:p>
                  </a:txBody>
                  <a:tcPr marT="91425" marB="91425" marR="91425" marL="91425">
                    <a:solidFill>
                      <a:srgbClr val="388E3C"/>
                    </a:solidFill>
                  </a:tcPr>
                </a:tc>
              </a:tr>
            </a:tbl>
          </a:graphicData>
        </a:graphic>
      </p:graphicFrame>
      <p:sp>
        <p:nvSpPr>
          <p:cNvPr id="320" name="Google Shape;320;p44"/>
          <p:cNvSpPr txBox="1"/>
          <p:nvPr/>
        </p:nvSpPr>
        <p:spPr>
          <a:xfrm>
            <a:off x="414425" y="1988925"/>
            <a:ext cx="4262700" cy="10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    = false</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    = true</a:t>
            </a:r>
            <a:endParaRPr b="1">
              <a:latin typeface="Roboto"/>
              <a:ea typeface="Roboto"/>
              <a:cs typeface="Roboto"/>
              <a:sym typeface="Roboto"/>
            </a:endParaRPr>
          </a:p>
        </p:txBody>
      </p:sp>
      <p:sp>
        <p:nvSpPr>
          <p:cNvPr id="321" name="Google Shape;321;p44"/>
          <p:cNvSpPr/>
          <p:nvPr/>
        </p:nvSpPr>
        <p:spPr>
          <a:xfrm>
            <a:off x="273825" y="2027800"/>
            <a:ext cx="340200" cy="3477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4"/>
          <p:cNvSpPr/>
          <p:nvPr/>
        </p:nvSpPr>
        <p:spPr>
          <a:xfrm>
            <a:off x="273825" y="2446625"/>
            <a:ext cx="340200" cy="347700"/>
          </a:xfrm>
          <a:prstGeom prst="rect">
            <a:avLst/>
          </a:prstGeom>
          <a:solidFill>
            <a:srgbClr val="388E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4"/>
          <p:cNvSpPr txBox="1"/>
          <p:nvPr/>
        </p:nvSpPr>
        <p:spPr>
          <a:xfrm>
            <a:off x="1881600" y="3678175"/>
            <a:ext cx="5402700" cy="129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Step: </a:t>
            </a:r>
            <a:r>
              <a:rPr lang="en">
                <a:latin typeface="Roboto"/>
                <a:ea typeface="Roboto"/>
                <a:cs typeface="Roboto"/>
                <a:sym typeface="Roboto"/>
              </a:rPr>
              <a:t>Loop from 2 → N</a:t>
            </a:r>
            <a:endParaRPr>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Current Index in Loop: </a:t>
            </a:r>
            <a:r>
              <a:rPr lang="en">
                <a:latin typeface="Roboto"/>
                <a:ea typeface="Roboto"/>
                <a:cs typeface="Roboto"/>
                <a:sym typeface="Roboto"/>
              </a:rPr>
              <a:t>11</a:t>
            </a:r>
            <a:endParaRPr>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Is 11 false? </a:t>
            </a:r>
            <a:r>
              <a:rPr lang="en">
                <a:latin typeface="Roboto"/>
                <a:ea typeface="Roboto"/>
                <a:cs typeface="Roboto"/>
                <a:sym typeface="Roboto"/>
              </a:rPr>
              <a:t>Yes</a:t>
            </a:r>
            <a:endParaRPr>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 </a:t>
            </a:r>
            <a:endParaRPr b="1">
              <a:latin typeface="Roboto"/>
              <a:ea typeface="Roboto"/>
              <a:cs typeface="Roboto"/>
              <a:sym typeface="Roboto"/>
            </a:endParaRPr>
          </a:p>
          <a:p>
            <a:pPr indent="0" lvl="0" marL="0" rtl="0" algn="ctr">
              <a:spcBef>
                <a:spcPts val="0"/>
              </a:spcBef>
              <a:spcAft>
                <a:spcPts val="0"/>
              </a:spcAft>
              <a:buNone/>
            </a:pPr>
            <a:r>
              <a:t/>
            </a:r>
            <a:endParaRPr b="1">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Sieve Demo: N = 20</a:t>
            </a:r>
            <a:endParaRPr/>
          </a:p>
        </p:txBody>
      </p:sp>
      <p:graphicFrame>
        <p:nvGraphicFramePr>
          <p:cNvPr id="329" name="Google Shape;329;p45"/>
          <p:cNvGraphicFramePr/>
          <p:nvPr/>
        </p:nvGraphicFramePr>
        <p:xfrm>
          <a:off x="174250" y="3025125"/>
          <a:ext cx="3000000" cy="3000000"/>
        </p:xfrm>
        <a:graphic>
          <a:graphicData uri="http://schemas.openxmlformats.org/drawingml/2006/table">
            <a:tbl>
              <a:tblPr>
                <a:noFill/>
                <a:tableStyleId>{22AB6475-7A91-479D-94E5-FB0D631A7048}</a:tableStyleId>
              </a:tblPr>
              <a:tblGrid>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tblGrid>
              <a:tr h="381000">
                <a:tc>
                  <a:txBody>
                    <a:bodyPr/>
                    <a:lstStyle/>
                    <a:p>
                      <a:pPr indent="0" lvl="0" marL="0" rtl="0" algn="ctr">
                        <a:spcBef>
                          <a:spcPts val="0"/>
                        </a:spcBef>
                        <a:spcAft>
                          <a:spcPts val="0"/>
                        </a:spcAft>
                        <a:buNone/>
                      </a:pPr>
                      <a:r>
                        <a:rPr b="1" lang="en">
                          <a:latin typeface="Roboto"/>
                          <a:ea typeface="Roboto"/>
                          <a:cs typeface="Roboto"/>
                          <a:sym typeface="Roboto"/>
                        </a:rPr>
                        <a:t>1</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2</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3</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4</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5</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6</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7</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8</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9</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10</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11</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12</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13</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14</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15</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16</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17</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18</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19</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20</a:t>
                      </a:r>
                      <a:endParaRPr b="1">
                        <a:latin typeface="Roboto"/>
                        <a:ea typeface="Roboto"/>
                        <a:cs typeface="Roboto"/>
                        <a:sym typeface="Roboto"/>
                      </a:endParaRPr>
                    </a:p>
                  </a:txBody>
                  <a:tcPr marT="91425" marB="91425" marR="91425" marL="91425">
                    <a:solidFill>
                      <a:srgbClr val="388E3C"/>
                    </a:solidFill>
                  </a:tcPr>
                </a:tc>
              </a:tr>
            </a:tbl>
          </a:graphicData>
        </a:graphic>
      </p:graphicFrame>
      <p:sp>
        <p:nvSpPr>
          <p:cNvPr id="330" name="Google Shape;330;p45"/>
          <p:cNvSpPr txBox="1"/>
          <p:nvPr/>
        </p:nvSpPr>
        <p:spPr>
          <a:xfrm>
            <a:off x="414425" y="1988925"/>
            <a:ext cx="4262700" cy="10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    = false</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    = true</a:t>
            </a:r>
            <a:endParaRPr b="1">
              <a:latin typeface="Roboto"/>
              <a:ea typeface="Roboto"/>
              <a:cs typeface="Roboto"/>
              <a:sym typeface="Roboto"/>
            </a:endParaRPr>
          </a:p>
        </p:txBody>
      </p:sp>
      <p:sp>
        <p:nvSpPr>
          <p:cNvPr id="331" name="Google Shape;331;p45"/>
          <p:cNvSpPr/>
          <p:nvPr/>
        </p:nvSpPr>
        <p:spPr>
          <a:xfrm>
            <a:off x="273825" y="2027800"/>
            <a:ext cx="340200" cy="3477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5"/>
          <p:cNvSpPr/>
          <p:nvPr/>
        </p:nvSpPr>
        <p:spPr>
          <a:xfrm>
            <a:off x="273825" y="2446625"/>
            <a:ext cx="340200" cy="347700"/>
          </a:xfrm>
          <a:prstGeom prst="rect">
            <a:avLst/>
          </a:prstGeom>
          <a:solidFill>
            <a:srgbClr val="388E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5"/>
          <p:cNvSpPr txBox="1"/>
          <p:nvPr/>
        </p:nvSpPr>
        <p:spPr>
          <a:xfrm>
            <a:off x="1881600" y="3678175"/>
            <a:ext cx="5402700" cy="129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Step: </a:t>
            </a:r>
            <a:r>
              <a:rPr lang="en">
                <a:latin typeface="Roboto"/>
                <a:ea typeface="Roboto"/>
                <a:cs typeface="Roboto"/>
                <a:sym typeface="Roboto"/>
              </a:rPr>
              <a:t>Loop through all multiples of 11 and mark them as true</a:t>
            </a:r>
            <a:endParaRPr>
              <a:latin typeface="Roboto"/>
              <a:ea typeface="Roboto"/>
              <a:cs typeface="Roboto"/>
              <a:sym typeface="Roboto"/>
            </a:endParaRPr>
          </a:p>
          <a:p>
            <a:pPr indent="0" lvl="0" marL="0" rtl="0" algn="ctr">
              <a:spcBef>
                <a:spcPts val="0"/>
              </a:spcBef>
              <a:spcAft>
                <a:spcPts val="0"/>
              </a:spcAft>
              <a:buNone/>
            </a:pPr>
            <a:r>
              <a:t/>
            </a:r>
            <a:endParaRPr b="1">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Sieve Demo: N = 20</a:t>
            </a:r>
            <a:endParaRPr/>
          </a:p>
        </p:txBody>
      </p:sp>
      <p:graphicFrame>
        <p:nvGraphicFramePr>
          <p:cNvPr id="339" name="Google Shape;339;p46"/>
          <p:cNvGraphicFramePr/>
          <p:nvPr/>
        </p:nvGraphicFramePr>
        <p:xfrm>
          <a:off x="174250" y="3025125"/>
          <a:ext cx="3000000" cy="3000000"/>
        </p:xfrm>
        <a:graphic>
          <a:graphicData uri="http://schemas.openxmlformats.org/drawingml/2006/table">
            <a:tbl>
              <a:tblPr>
                <a:noFill/>
                <a:tableStyleId>{22AB6475-7A91-479D-94E5-FB0D631A7048}</a:tableStyleId>
              </a:tblPr>
              <a:tblGrid>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tblGrid>
              <a:tr h="381000">
                <a:tc>
                  <a:txBody>
                    <a:bodyPr/>
                    <a:lstStyle/>
                    <a:p>
                      <a:pPr indent="0" lvl="0" marL="0" rtl="0" algn="ctr">
                        <a:spcBef>
                          <a:spcPts val="0"/>
                        </a:spcBef>
                        <a:spcAft>
                          <a:spcPts val="0"/>
                        </a:spcAft>
                        <a:buNone/>
                      </a:pPr>
                      <a:r>
                        <a:rPr b="1" lang="en">
                          <a:latin typeface="Roboto"/>
                          <a:ea typeface="Roboto"/>
                          <a:cs typeface="Roboto"/>
                          <a:sym typeface="Roboto"/>
                        </a:rPr>
                        <a:t>1</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2</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3</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4</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5</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6</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7</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8</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9</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10</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11</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12</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13</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14</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15</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16</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17</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18</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19</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20</a:t>
                      </a:r>
                      <a:endParaRPr b="1">
                        <a:latin typeface="Roboto"/>
                        <a:ea typeface="Roboto"/>
                        <a:cs typeface="Roboto"/>
                        <a:sym typeface="Roboto"/>
                      </a:endParaRPr>
                    </a:p>
                  </a:txBody>
                  <a:tcPr marT="91425" marB="91425" marR="91425" marL="91425">
                    <a:solidFill>
                      <a:srgbClr val="388E3C"/>
                    </a:solidFill>
                  </a:tcPr>
                </a:tc>
              </a:tr>
            </a:tbl>
          </a:graphicData>
        </a:graphic>
      </p:graphicFrame>
      <p:sp>
        <p:nvSpPr>
          <p:cNvPr id="340" name="Google Shape;340;p46"/>
          <p:cNvSpPr txBox="1"/>
          <p:nvPr/>
        </p:nvSpPr>
        <p:spPr>
          <a:xfrm>
            <a:off x="414425" y="1988925"/>
            <a:ext cx="4262700" cy="10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    = false</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    = true</a:t>
            </a:r>
            <a:endParaRPr b="1">
              <a:latin typeface="Roboto"/>
              <a:ea typeface="Roboto"/>
              <a:cs typeface="Roboto"/>
              <a:sym typeface="Roboto"/>
            </a:endParaRPr>
          </a:p>
        </p:txBody>
      </p:sp>
      <p:sp>
        <p:nvSpPr>
          <p:cNvPr id="341" name="Google Shape;341;p46"/>
          <p:cNvSpPr/>
          <p:nvPr/>
        </p:nvSpPr>
        <p:spPr>
          <a:xfrm>
            <a:off x="273825" y="2027800"/>
            <a:ext cx="340200" cy="3477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6"/>
          <p:cNvSpPr/>
          <p:nvPr/>
        </p:nvSpPr>
        <p:spPr>
          <a:xfrm>
            <a:off x="273825" y="2446625"/>
            <a:ext cx="340200" cy="347700"/>
          </a:xfrm>
          <a:prstGeom prst="rect">
            <a:avLst/>
          </a:prstGeom>
          <a:solidFill>
            <a:srgbClr val="388E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6"/>
          <p:cNvSpPr txBox="1"/>
          <p:nvPr/>
        </p:nvSpPr>
        <p:spPr>
          <a:xfrm>
            <a:off x="1881600" y="3678175"/>
            <a:ext cx="5402700" cy="129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Step: </a:t>
            </a:r>
            <a:r>
              <a:rPr lang="en">
                <a:latin typeface="Roboto"/>
                <a:ea typeface="Roboto"/>
                <a:cs typeface="Roboto"/>
                <a:sym typeface="Roboto"/>
              </a:rPr>
              <a:t>Loop from 2 → N</a:t>
            </a:r>
            <a:endParaRPr>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Current Index in Loop: </a:t>
            </a:r>
            <a:r>
              <a:rPr lang="en">
                <a:latin typeface="Roboto"/>
                <a:ea typeface="Roboto"/>
                <a:cs typeface="Roboto"/>
                <a:sym typeface="Roboto"/>
              </a:rPr>
              <a:t>12</a:t>
            </a:r>
            <a:endParaRPr>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Is 12 false? </a:t>
            </a:r>
            <a:r>
              <a:rPr lang="en">
                <a:latin typeface="Roboto"/>
                <a:ea typeface="Roboto"/>
                <a:cs typeface="Roboto"/>
                <a:sym typeface="Roboto"/>
              </a:rPr>
              <a:t>No</a:t>
            </a:r>
            <a:endParaRPr>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 </a:t>
            </a:r>
            <a:endParaRPr b="1">
              <a:latin typeface="Roboto"/>
              <a:ea typeface="Roboto"/>
              <a:cs typeface="Roboto"/>
              <a:sym typeface="Roboto"/>
            </a:endParaRPr>
          </a:p>
          <a:p>
            <a:pPr indent="0" lvl="0" marL="0" rtl="0" algn="ctr">
              <a:spcBef>
                <a:spcPts val="0"/>
              </a:spcBef>
              <a:spcAft>
                <a:spcPts val="0"/>
              </a:spcAft>
              <a:buNone/>
            </a:pPr>
            <a:r>
              <a:t/>
            </a:r>
            <a:endParaRPr b="1">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Sieve Demo: N = 20</a:t>
            </a:r>
            <a:endParaRPr/>
          </a:p>
        </p:txBody>
      </p:sp>
      <p:graphicFrame>
        <p:nvGraphicFramePr>
          <p:cNvPr id="349" name="Google Shape;349;p47"/>
          <p:cNvGraphicFramePr/>
          <p:nvPr/>
        </p:nvGraphicFramePr>
        <p:xfrm>
          <a:off x="174250" y="3025125"/>
          <a:ext cx="3000000" cy="3000000"/>
        </p:xfrm>
        <a:graphic>
          <a:graphicData uri="http://schemas.openxmlformats.org/drawingml/2006/table">
            <a:tbl>
              <a:tblPr>
                <a:noFill/>
                <a:tableStyleId>{22AB6475-7A91-479D-94E5-FB0D631A7048}</a:tableStyleId>
              </a:tblPr>
              <a:tblGrid>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tblGrid>
              <a:tr h="381000">
                <a:tc>
                  <a:txBody>
                    <a:bodyPr/>
                    <a:lstStyle/>
                    <a:p>
                      <a:pPr indent="0" lvl="0" marL="0" rtl="0" algn="ctr">
                        <a:spcBef>
                          <a:spcPts val="0"/>
                        </a:spcBef>
                        <a:spcAft>
                          <a:spcPts val="0"/>
                        </a:spcAft>
                        <a:buNone/>
                      </a:pPr>
                      <a:r>
                        <a:rPr b="1" lang="en">
                          <a:latin typeface="Roboto"/>
                          <a:ea typeface="Roboto"/>
                          <a:cs typeface="Roboto"/>
                          <a:sym typeface="Roboto"/>
                        </a:rPr>
                        <a:t>1</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2</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3</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4</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5</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6</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7</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8</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9</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10</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11</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12</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13</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14</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15</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16</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17</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18</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19</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20</a:t>
                      </a:r>
                      <a:endParaRPr b="1">
                        <a:latin typeface="Roboto"/>
                        <a:ea typeface="Roboto"/>
                        <a:cs typeface="Roboto"/>
                        <a:sym typeface="Roboto"/>
                      </a:endParaRPr>
                    </a:p>
                  </a:txBody>
                  <a:tcPr marT="91425" marB="91425" marR="91425" marL="91425">
                    <a:solidFill>
                      <a:srgbClr val="388E3C"/>
                    </a:solidFill>
                  </a:tcPr>
                </a:tc>
              </a:tr>
            </a:tbl>
          </a:graphicData>
        </a:graphic>
      </p:graphicFrame>
      <p:sp>
        <p:nvSpPr>
          <p:cNvPr id="350" name="Google Shape;350;p47"/>
          <p:cNvSpPr txBox="1"/>
          <p:nvPr/>
        </p:nvSpPr>
        <p:spPr>
          <a:xfrm>
            <a:off x="414425" y="1988925"/>
            <a:ext cx="4262700" cy="10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    = false</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    = true</a:t>
            </a:r>
            <a:endParaRPr b="1">
              <a:latin typeface="Roboto"/>
              <a:ea typeface="Roboto"/>
              <a:cs typeface="Roboto"/>
              <a:sym typeface="Roboto"/>
            </a:endParaRPr>
          </a:p>
        </p:txBody>
      </p:sp>
      <p:sp>
        <p:nvSpPr>
          <p:cNvPr id="351" name="Google Shape;351;p47"/>
          <p:cNvSpPr/>
          <p:nvPr/>
        </p:nvSpPr>
        <p:spPr>
          <a:xfrm>
            <a:off x="273825" y="2027800"/>
            <a:ext cx="340200" cy="3477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7"/>
          <p:cNvSpPr/>
          <p:nvPr/>
        </p:nvSpPr>
        <p:spPr>
          <a:xfrm>
            <a:off x="273825" y="2446625"/>
            <a:ext cx="340200" cy="347700"/>
          </a:xfrm>
          <a:prstGeom prst="rect">
            <a:avLst/>
          </a:prstGeom>
          <a:solidFill>
            <a:srgbClr val="388E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7"/>
          <p:cNvSpPr txBox="1"/>
          <p:nvPr/>
        </p:nvSpPr>
        <p:spPr>
          <a:xfrm>
            <a:off x="1881600" y="3678175"/>
            <a:ext cx="5402700" cy="129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Step: </a:t>
            </a:r>
            <a:r>
              <a:rPr lang="en">
                <a:latin typeface="Roboto"/>
                <a:ea typeface="Roboto"/>
                <a:cs typeface="Roboto"/>
                <a:sym typeface="Roboto"/>
              </a:rPr>
              <a:t>Loop from 2 → N</a:t>
            </a:r>
            <a:endParaRPr>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Current Index in Loop: </a:t>
            </a:r>
            <a:r>
              <a:rPr lang="en">
                <a:latin typeface="Roboto"/>
                <a:ea typeface="Roboto"/>
                <a:cs typeface="Roboto"/>
                <a:sym typeface="Roboto"/>
              </a:rPr>
              <a:t>13</a:t>
            </a:r>
            <a:endParaRPr>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Is 13 false? </a:t>
            </a:r>
            <a:r>
              <a:rPr lang="en">
                <a:latin typeface="Roboto"/>
                <a:ea typeface="Roboto"/>
                <a:cs typeface="Roboto"/>
                <a:sym typeface="Roboto"/>
              </a:rPr>
              <a:t>Yes</a:t>
            </a:r>
            <a:endParaRPr>
              <a:latin typeface="Roboto"/>
              <a:ea typeface="Roboto"/>
              <a:cs typeface="Roboto"/>
              <a:sym typeface="Roboto"/>
            </a:endParaRPr>
          </a:p>
          <a:p>
            <a:pPr indent="0" lvl="0" marL="0" rtl="0" algn="ctr">
              <a:spcBef>
                <a:spcPts val="0"/>
              </a:spcBef>
              <a:spcAft>
                <a:spcPts val="0"/>
              </a:spcAft>
              <a:buNone/>
            </a:pPr>
            <a:r>
              <a:rPr b="1" lang="en">
                <a:latin typeface="Roboto"/>
                <a:ea typeface="Roboto"/>
                <a:cs typeface="Roboto"/>
                <a:sym typeface="Roboto"/>
              </a:rPr>
              <a:t> </a:t>
            </a:r>
            <a:endParaRPr b="1">
              <a:latin typeface="Roboto"/>
              <a:ea typeface="Roboto"/>
              <a:cs typeface="Roboto"/>
              <a:sym typeface="Roboto"/>
            </a:endParaRPr>
          </a:p>
          <a:p>
            <a:pPr indent="0" lvl="0" marL="0" rtl="0" algn="ctr">
              <a:spcBef>
                <a:spcPts val="0"/>
              </a:spcBef>
              <a:spcAft>
                <a:spcPts val="0"/>
              </a:spcAft>
              <a:buNone/>
            </a:pPr>
            <a:r>
              <a:t/>
            </a:r>
            <a:endParaRPr b="1">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Sieve Demo: N = 20</a:t>
            </a:r>
            <a:endParaRPr/>
          </a:p>
        </p:txBody>
      </p:sp>
      <p:graphicFrame>
        <p:nvGraphicFramePr>
          <p:cNvPr id="359" name="Google Shape;359;p48"/>
          <p:cNvGraphicFramePr/>
          <p:nvPr/>
        </p:nvGraphicFramePr>
        <p:xfrm>
          <a:off x="174250" y="3025125"/>
          <a:ext cx="3000000" cy="3000000"/>
        </p:xfrm>
        <a:graphic>
          <a:graphicData uri="http://schemas.openxmlformats.org/drawingml/2006/table">
            <a:tbl>
              <a:tblPr>
                <a:noFill/>
                <a:tableStyleId>{22AB6475-7A91-479D-94E5-FB0D631A7048}</a:tableStyleId>
              </a:tblPr>
              <a:tblGrid>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tblGrid>
              <a:tr h="381000">
                <a:tc>
                  <a:txBody>
                    <a:bodyPr/>
                    <a:lstStyle/>
                    <a:p>
                      <a:pPr indent="0" lvl="0" marL="0" rtl="0" algn="ctr">
                        <a:spcBef>
                          <a:spcPts val="0"/>
                        </a:spcBef>
                        <a:spcAft>
                          <a:spcPts val="0"/>
                        </a:spcAft>
                        <a:buNone/>
                      </a:pPr>
                      <a:r>
                        <a:rPr b="1" lang="en">
                          <a:latin typeface="Roboto"/>
                          <a:ea typeface="Roboto"/>
                          <a:cs typeface="Roboto"/>
                          <a:sym typeface="Roboto"/>
                        </a:rPr>
                        <a:t>1</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2</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3</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4</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5</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6</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7</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8</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9</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10</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11</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12</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13</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14</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15</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16</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17</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18</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19</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20</a:t>
                      </a:r>
                      <a:endParaRPr b="1">
                        <a:latin typeface="Roboto"/>
                        <a:ea typeface="Roboto"/>
                        <a:cs typeface="Roboto"/>
                        <a:sym typeface="Roboto"/>
                      </a:endParaRPr>
                    </a:p>
                  </a:txBody>
                  <a:tcPr marT="91425" marB="91425" marR="91425" marL="91425">
                    <a:solidFill>
                      <a:srgbClr val="388E3C"/>
                    </a:solidFill>
                  </a:tcPr>
                </a:tc>
              </a:tr>
            </a:tbl>
          </a:graphicData>
        </a:graphic>
      </p:graphicFrame>
      <p:sp>
        <p:nvSpPr>
          <p:cNvPr id="360" name="Google Shape;360;p48"/>
          <p:cNvSpPr txBox="1"/>
          <p:nvPr/>
        </p:nvSpPr>
        <p:spPr>
          <a:xfrm>
            <a:off x="414425" y="1988925"/>
            <a:ext cx="4262700" cy="10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    = false</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    = true</a:t>
            </a:r>
            <a:endParaRPr b="1">
              <a:latin typeface="Roboto"/>
              <a:ea typeface="Roboto"/>
              <a:cs typeface="Roboto"/>
              <a:sym typeface="Roboto"/>
            </a:endParaRPr>
          </a:p>
        </p:txBody>
      </p:sp>
      <p:sp>
        <p:nvSpPr>
          <p:cNvPr id="361" name="Google Shape;361;p48"/>
          <p:cNvSpPr/>
          <p:nvPr/>
        </p:nvSpPr>
        <p:spPr>
          <a:xfrm>
            <a:off x="273825" y="2027800"/>
            <a:ext cx="340200" cy="3477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8"/>
          <p:cNvSpPr/>
          <p:nvPr/>
        </p:nvSpPr>
        <p:spPr>
          <a:xfrm>
            <a:off x="273825" y="2446625"/>
            <a:ext cx="340200" cy="347700"/>
          </a:xfrm>
          <a:prstGeom prst="rect">
            <a:avLst/>
          </a:prstGeom>
          <a:solidFill>
            <a:srgbClr val="388E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8"/>
          <p:cNvSpPr txBox="1"/>
          <p:nvPr/>
        </p:nvSpPr>
        <p:spPr>
          <a:xfrm>
            <a:off x="1881600" y="3678175"/>
            <a:ext cx="5402700" cy="129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Step: </a:t>
            </a:r>
            <a:r>
              <a:rPr lang="en">
                <a:latin typeface="Roboto"/>
                <a:ea typeface="Roboto"/>
                <a:cs typeface="Roboto"/>
                <a:sym typeface="Roboto"/>
              </a:rPr>
              <a:t>Loop through all multiples of 11 and mark them as true</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The loop would go up to 20, but to prevent repetition the demonstration will terminate here.</a:t>
            </a:r>
            <a:endParaRPr>
              <a:latin typeface="Roboto"/>
              <a:ea typeface="Roboto"/>
              <a:cs typeface="Roboto"/>
              <a:sym typeface="Roboto"/>
            </a:endParaRPr>
          </a:p>
          <a:p>
            <a:pPr indent="0" lvl="0" marL="0" rtl="0" algn="ctr">
              <a:spcBef>
                <a:spcPts val="0"/>
              </a:spcBef>
              <a:spcAft>
                <a:spcPts val="0"/>
              </a:spcAft>
              <a:buNone/>
            </a:pPr>
            <a:r>
              <a:t/>
            </a:r>
            <a:endParaRPr b="1">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Sieve Demo: N = 20</a:t>
            </a:r>
            <a:endParaRPr/>
          </a:p>
        </p:txBody>
      </p:sp>
      <p:graphicFrame>
        <p:nvGraphicFramePr>
          <p:cNvPr id="369" name="Google Shape;369;p49"/>
          <p:cNvGraphicFramePr/>
          <p:nvPr/>
        </p:nvGraphicFramePr>
        <p:xfrm>
          <a:off x="174250" y="3025125"/>
          <a:ext cx="3000000" cy="3000000"/>
        </p:xfrm>
        <a:graphic>
          <a:graphicData uri="http://schemas.openxmlformats.org/drawingml/2006/table">
            <a:tbl>
              <a:tblPr>
                <a:noFill/>
                <a:tableStyleId>{22AB6475-7A91-479D-94E5-FB0D631A7048}</a:tableStyleId>
              </a:tblPr>
              <a:tblGrid>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gridCol w="439775"/>
              </a:tblGrid>
              <a:tr h="381000">
                <a:tc>
                  <a:txBody>
                    <a:bodyPr/>
                    <a:lstStyle/>
                    <a:p>
                      <a:pPr indent="0" lvl="0" marL="0" rtl="0" algn="ctr">
                        <a:spcBef>
                          <a:spcPts val="0"/>
                        </a:spcBef>
                        <a:spcAft>
                          <a:spcPts val="0"/>
                        </a:spcAft>
                        <a:buNone/>
                      </a:pPr>
                      <a:r>
                        <a:rPr b="1" lang="en">
                          <a:latin typeface="Roboto"/>
                          <a:ea typeface="Roboto"/>
                          <a:cs typeface="Roboto"/>
                          <a:sym typeface="Roboto"/>
                        </a:rPr>
                        <a:t>1</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2</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3</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4</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5</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6</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7</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8</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9</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10</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11</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12</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13</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14</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15</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16</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17</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18</a:t>
                      </a:r>
                      <a:endParaRPr b="1">
                        <a:latin typeface="Roboto"/>
                        <a:ea typeface="Roboto"/>
                        <a:cs typeface="Roboto"/>
                        <a:sym typeface="Roboto"/>
                      </a:endParaRPr>
                    </a:p>
                  </a:txBody>
                  <a:tcPr marT="91425" marB="91425" marR="91425" marL="91425">
                    <a:solidFill>
                      <a:srgbClr val="388E3C"/>
                    </a:solidFill>
                  </a:tcPr>
                </a:tc>
                <a:tc>
                  <a:txBody>
                    <a:bodyPr/>
                    <a:lstStyle/>
                    <a:p>
                      <a:pPr indent="0" lvl="0" marL="0" rtl="0" algn="ctr">
                        <a:spcBef>
                          <a:spcPts val="0"/>
                        </a:spcBef>
                        <a:spcAft>
                          <a:spcPts val="0"/>
                        </a:spcAft>
                        <a:buNone/>
                      </a:pPr>
                      <a:r>
                        <a:rPr b="1" lang="en">
                          <a:latin typeface="Roboto"/>
                          <a:ea typeface="Roboto"/>
                          <a:cs typeface="Roboto"/>
                          <a:sym typeface="Roboto"/>
                        </a:rPr>
                        <a:t>19</a:t>
                      </a:r>
                      <a:endParaRPr b="1">
                        <a:latin typeface="Roboto"/>
                        <a:ea typeface="Roboto"/>
                        <a:cs typeface="Roboto"/>
                        <a:sym typeface="Roboto"/>
                      </a:endParaRPr>
                    </a:p>
                  </a:txBody>
                  <a:tcPr marT="91425" marB="91425" marR="91425" marL="91425">
                    <a:solidFill>
                      <a:srgbClr val="E06666"/>
                    </a:solidFill>
                  </a:tcPr>
                </a:tc>
                <a:tc>
                  <a:txBody>
                    <a:bodyPr/>
                    <a:lstStyle/>
                    <a:p>
                      <a:pPr indent="0" lvl="0" marL="0" rtl="0" algn="ctr">
                        <a:spcBef>
                          <a:spcPts val="0"/>
                        </a:spcBef>
                        <a:spcAft>
                          <a:spcPts val="0"/>
                        </a:spcAft>
                        <a:buNone/>
                      </a:pPr>
                      <a:r>
                        <a:rPr b="1" lang="en">
                          <a:latin typeface="Roboto"/>
                          <a:ea typeface="Roboto"/>
                          <a:cs typeface="Roboto"/>
                          <a:sym typeface="Roboto"/>
                        </a:rPr>
                        <a:t>20</a:t>
                      </a:r>
                      <a:endParaRPr b="1">
                        <a:latin typeface="Roboto"/>
                        <a:ea typeface="Roboto"/>
                        <a:cs typeface="Roboto"/>
                        <a:sym typeface="Roboto"/>
                      </a:endParaRPr>
                    </a:p>
                  </a:txBody>
                  <a:tcPr marT="91425" marB="91425" marR="91425" marL="91425">
                    <a:solidFill>
                      <a:srgbClr val="388E3C"/>
                    </a:solidFill>
                  </a:tcPr>
                </a:tc>
              </a:tr>
            </a:tbl>
          </a:graphicData>
        </a:graphic>
      </p:graphicFrame>
      <p:sp>
        <p:nvSpPr>
          <p:cNvPr id="370" name="Google Shape;370;p49"/>
          <p:cNvSpPr txBox="1"/>
          <p:nvPr/>
        </p:nvSpPr>
        <p:spPr>
          <a:xfrm>
            <a:off x="414425" y="1988925"/>
            <a:ext cx="4262700" cy="10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    = false</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    = true</a:t>
            </a:r>
            <a:endParaRPr b="1">
              <a:latin typeface="Roboto"/>
              <a:ea typeface="Roboto"/>
              <a:cs typeface="Roboto"/>
              <a:sym typeface="Roboto"/>
            </a:endParaRPr>
          </a:p>
        </p:txBody>
      </p:sp>
      <p:sp>
        <p:nvSpPr>
          <p:cNvPr id="371" name="Google Shape;371;p49"/>
          <p:cNvSpPr/>
          <p:nvPr/>
        </p:nvSpPr>
        <p:spPr>
          <a:xfrm>
            <a:off x="273825" y="2027800"/>
            <a:ext cx="340200" cy="3477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9"/>
          <p:cNvSpPr/>
          <p:nvPr/>
        </p:nvSpPr>
        <p:spPr>
          <a:xfrm>
            <a:off x="273825" y="2446625"/>
            <a:ext cx="340200" cy="347700"/>
          </a:xfrm>
          <a:prstGeom prst="rect">
            <a:avLst/>
          </a:prstGeom>
          <a:solidFill>
            <a:srgbClr val="388E3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9"/>
          <p:cNvSpPr txBox="1"/>
          <p:nvPr/>
        </p:nvSpPr>
        <p:spPr>
          <a:xfrm>
            <a:off x="1545000" y="3544975"/>
            <a:ext cx="6075900" cy="129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At the end of our algorithm, we can see that the prime numbers &lt;= 20 are: </a:t>
            </a:r>
            <a:r>
              <a:rPr lang="en">
                <a:latin typeface="Roboto"/>
                <a:ea typeface="Roboto"/>
                <a:cs typeface="Roboto"/>
                <a:sym typeface="Roboto"/>
              </a:rPr>
              <a:t>2, 3, 5, 7, 11, 13, 17, 19</a:t>
            </a:r>
            <a:endParaRPr>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Sieve Code: </a:t>
            </a:r>
            <a:endParaRPr/>
          </a:p>
        </p:txBody>
      </p:sp>
      <p:sp>
        <p:nvSpPr>
          <p:cNvPr id="379" name="Google Shape;379;p50"/>
          <p:cNvSpPr txBox="1"/>
          <p:nvPr>
            <p:ph idx="1" type="body"/>
          </p:nvPr>
        </p:nvSpPr>
        <p:spPr>
          <a:xfrm>
            <a:off x="2403500" y="1771050"/>
            <a:ext cx="808500" cy="508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C++</a:t>
            </a:r>
            <a:endParaRPr b="1" sz="1600"/>
          </a:p>
        </p:txBody>
      </p:sp>
      <p:sp>
        <p:nvSpPr>
          <p:cNvPr id="380" name="Google Shape;380;p50"/>
          <p:cNvSpPr txBox="1"/>
          <p:nvPr/>
        </p:nvSpPr>
        <p:spPr>
          <a:xfrm>
            <a:off x="355225" y="2146200"/>
            <a:ext cx="4684800" cy="24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F51B5"/>
                </a:solidFill>
                <a:latin typeface="Roboto Mono"/>
                <a:ea typeface="Roboto Mono"/>
                <a:cs typeface="Roboto Mono"/>
                <a:sym typeface="Roboto Mono"/>
              </a:rPr>
              <a:t>void</a:t>
            </a:r>
            <a:r>
              <a:rPr lang="en" sz="1200">
                <a:solidFill>
                  <a:srgbClr val="37474F"/>
                </a:solidFill>
                <a:latin typeface="Roboto Mono"/>
                <a:ea typeface="Roboto Mono"/>
                <a:cs typeface="Roboto Mono"/>
                <a:sym typeface="Roboto Mono"/>
              </a:rPr>
              <a:t> buildSieve(</a:t>
            </a:r>
            <a:r>
              <a:rPr lang="en" sz="1200">
                <a:solidFill>
                  <a:srgbClr val="3F51B5"/>
                </a:solidFill>
                <a:latin typeface="Roboto Mono"/>
                <a:ea typeface="Roboto Mono"/>
                <a:cs typeface="Roboto Mono"/>
                <a:sym typeface="Roboto Mono"/>
              </a:rPr>
              <a:t>int</a:t>
            </a:r>
            <a:r>
              <a:rPr lang="en" sz="1200">
                <a:solidFill>
                  <a:srgbClr val="37474F"/>
                </a:solidFill>
                <a:latin typeface="Roboto Mono"/>
                <a:ea typeface="Roboto Mono"/>
                <a:cs typeface="Roboto Mono"/>
                <a:sym typeface="Roboto Mono"/>
              </a:rPr>
              <a:t> n){</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bool</a:t>
            </a:r>
            <a:r>
              <a:rPr lang="en" sz="1200">
                <a:solidFill>
                  <a:srgbClr val="37474F"/>
                </a:solidFill>
                <a:latin typeface="Roboto Mono"/>
                <a:ea typeface="Roboto Mono"/>
                <a:cs typeface="Roboto Mono"/>
                <a:sym typeface="Roboto Mono"/>
              </a:rPr>
              <a:t> sieve[n+</a:t>
            </a:r>
            <a:r>
              <a:rPr lang="en" sz="1200">
                <a:solidFill>
                  <a:srgbClr val="C53929"/>
                </a:solidFill>
                <a:latin typeface="Roboto Mono"/>
                <a:ea typeface="Roboto Mono"/>
                <a:cs typeface="Roboto Mono"/>
                <a:sym typeface="Roboto Mono"/>
              </a:rPr>
              <a:t>1</a:t>
            </a: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for</a:t>
            </a:r>
            <a:r>
              <a:rPr lang="en" sz="1200">
                <a:solidFill>
                  <a:srgbClr val="37474F"/>
                </a:solidFill>
                <a:latin typeface="Roboto Mono"/>
                <a:ea typeface="Roboto Mono"/>
                <a:cs typeface="Roboto Mono"/>
                <a:sym typeface="Roboto Mono"/>
              </a:rPr>
              <a:t>(</a:t>
            </a:r>
            <a:r>
              <a:rPr lang="en" sz="1200">
                <a:solidFill>
                  <a:srgbClr val="3F51B5"/>
                </a:solidFill>
                <a:latin typeface="Roboto Mono"/>
                <a:ea typeface="Roboto Mono"/>
                <a:cs typeface="Roboto Mono"/>
                <a:sym typeface="Roboto Mono"/>
              </a:rPr>
              <a:t>int</a:t>
            </a:r>
            <a:r>
              <a:rPr lang="en" sz="1200">
                <a:solidFill>
                  <a:srgbClr val="37474F"/>
                </a:solidFill>
                <a:latin typeface="Roboto Mono"/>
                <a:ea typeface="Roboto Mono"/>
                <a:cs typeface="Roboto Mono"/>
                <a:sym typeface="Roboto Mono"/>
              </a:rPr>
              <a:t> i = </a:t>
            </a:r>
            <a:r>
              <a:rPr lang="en" sz="1200">
                <a:solidFill>
                  <a:srgbClr val="C53929"/>
                </a:solidFill>
                <a:latin typeface="Roboto Mono"/>
                <a:ea typeface="Roboto Mono"/>
                <a:cs typeface="Roboto Mono"/>
                <a:sym typeface="Roboto Mono"/>
              </a:rPr>
              <a:t>0</a:t>
            </a:r>
            <a:r>
              <a:rPr lang="en" sz="1200">
                <a:solidFill>
                  <a:srgbClr val="37474F"/>
                </a:solidFill>
                <a:latin typeface="Roboto Mono"/>
                <a:ea typeface="Roboto Mono"/>
                <a:cs typeface="Roboto Mono"/>
                <a:sym typeface="Roboto Mono"/>
              </a:rPr>
              <a:t>; i &lt;= n; i++) sieve[i] = </a:t>
            </a:r>
            <a:r>
              <a:rPr lang="en" sz="1200">
                <a:solidFill>
                  <a:srgbClr val="3F51B5"/>
                </a:solidFill>
                <a:latin typeface="Roboto Mono"/>
                <a:ea typeface="Roboto Mono"/>
                <a:cs typeface="Roboto Mono"/>
                <a:sym typeface="Roboto Mono"/>
              </a:rPr>
              <a:t>false</a:t>
            </a:r>
            <a:r>
              <a:rPr lang="en" sz="1200">
                <a:solidFill>
                  <a:srgbClr val="37474F"/>
                </a:solidFill>
                <a:latin typeface="Roboto Mono"/>
                <a:ea typeface="Roboto Mono"/>
                <a:cs typeface="Roboto Mono"/>
                <a:sym typeface="Roboto Mono"/>
              </a:rPr>
              <a:t>; </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sieve[</a:t>
            </a:r>
            <a:r>
              <a:rPr lang="en" sz="1200">
                <a:solidFill>
                  <a:srgbClr val="C53929"/>
                </a:solidFill>
                <a:latin typeface="Roboto Mono"/>
                <a:ea typeface="Roboto Mono"/>
                <a:cs typeface="Roboto Mono"/>
                <a:sym typeface="Roboto Mono"/>
              </a:rPr>
              <a:t>1</a:t>
            </a:r>
            <a:r>
              <a:rPr lang="en" sz="1200">
                <a:solidFill>
                  <a:srgbClr val="37474F"/>
                </a:solidFill>
                <a:latin typeface="Roboto Mono"/>
                <a:ea typeface="Roboto Mono"/>
                <a:cs typeface="Roboto Mono"/>
                <a:sym typeface="Roboto Mono"/>
              </a:rPr>
              <a:t>] = </a:t>
            </a:r>
            <a:r>
              <a:rPr lang="en" sz="1200">
                <a:solidFill>
                  <a:srgbClr val="3F51B5"/>
                </a:solidFill>
                <a:latin typeface="Roboto Mono"/>
                <a:ea typeface="Roboto Mono"/>
                <a:cs typeface="Roboto Mono"/>
                <a:sym typeface="Roboto Mono"/>
              </a:rPr>
              <a:t>true</a:t>
            </a:r>
            <a:r>
              <a:rPr lang="en" sz="1200">
                <a:solidFill>
                  <a:srgbClr val="37474F"/>
                </a:solidFill>
                <a:latin typeface="Roboto Mono"/>
                <a:ea typeface="Roboto Mono"/>
                <a:cs typeface="Roboto Mono"/>
                <a:sym typeface="Roboto Mono"/>
              </a:rPr>
              <a:t>; </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for</a:t>
            </a:r>
            <a:r>
              <a:rPr lang="en" sz="1200">
                <a:solidFill>
                  <a:srgbClr val="37474F"/>
                </a:solidFill>
                <a:latin typeface="Roboto Mono"/>
                <a:ea typeface="Roboto Mono"/>
                <a:cs typeface="Roboto Mono"/>
                <a:sym typeface="Roboto Mono"/>
              </a:rPr>
              <a:t>(</a:t>
            </a:r>
            <a:r>
              <a:rPr lang="en" sz="1200">
                <a:solidFill>
                  <a:srgbClr val="3F51B5"/>
                </a:solidFill>
                <a:latin typeface="Roboto Mono"/>
                <a:ea typeface="Roboto Mono"/>
                <a:cs typeface="Roboto Mono"/>
                <a:sym typeface="Roboto Mono"/>
              </a:rPr>
              <a:t>int</a:t>
            </a:r>
            <a:r>
              <a:rPr lang="en" sz="1200">
                <a:solidFill>
                  <a:srgbClr val="37474F"/>
                </a:solidFill>
                <a:latin typeface="Roboto Mono"/>
                <a:ea typeface="Roboto Mono"/>
                <a:cs typeface="Roboto Mono"/>
                <a:sym typeface="Roboto Mono"/>
              </a:rPr>
              <a:t> i = </a:t>
            </a:r>
            <a:r>
              <a:rPr lang="en" sz="1200">
                <a:solidFill>
                  <a:srgbClr val="C53929"/>
                </a:solidFill>
                <a:latin typeface="Roboto Mono"/>
                <a:ea typeface="Roboto Mono"/>
                <a:cs typeface="Roboto Mono"/>
                <a:sym typeface="Roboto Mono"/>
              </a:rPr>
              <a:t>2</a:t>
            </a:r>
            <a:r>
              <a:rPr lang="en" sz="1200">
                <a:solidFill>
                  <a:srgbClr val="37474F"/>
                </a:solidFill>
                <a:latin typeface="Roboto Mono"/>
                <a:ea typeface="Roboto Mono"/>
                <a:cs typeface="Roboto Mono"/>
                <a:sym typeface="Roboto Mono"/>
              </a:rPr>
              <a:t>; i &lt;= n; i++) {</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if</a:t>
            </a:r>
            <a:r>
              <a:rPr lang="en" sz="1200">
                <a:solidFill>
                  <a:srgbClr val="37474F"/>
                </a:solidFill>
                <a:latin typeface="Roboto Mono"/>
                <a:ea typeface="Roboto Mono"/>
                <a:cs typeface="Roboto Mono"/>
                <a:sym typeface="Roboto Mono"/>
              </a:rPr>
              <a:t>(sieve[i] == </a:t>
            </a:r>
            <a:r>
              <a:rPr lang="en" sz="1200">
                <a:solidFill>
                  <a:srgbClr val="3F51B5"/>
                </a:solidFill>
                <a:latin typeface="Roboto Mono"/>
                <a:ea typeface="Roboto Mono"/>
                <a:cs typeface="Roboto Mono"/>
                <a:sym typeface="Roboto Mono"/>
              </a:rPr>
              <a:t>false</a:t>
            </a:r>
            <a:r>
              <a:rPr lang="en" sz="1200">
                <a:solidFill>
                  <a:srgbClr val="37474F"/>
                </a:solidFill>
                <a:latin typeface="Roboto Mono"/>
                <a:ea typeface="Roboto Mono"/>
                <a:cs typeface="Roboto Mono"/>
                <a:sym typeface="Roboto Mono"/>
              </a:rPr>
              <a:t>) {</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for</a:t>
            </a:r>
            <a:r>
              <a:rPr lang="en" sz="1200">
                <a:solidFill>
                  <a:srgbClr val="37474F"/>
                </a:solidFill>
                <a:latin typeface="Roboto Mono"/>
                <a:ea typeface="Roboto Mono"/>
                <a:cs typeface="Roboto Mono"/>
                <a:sym typeface="Roboto Mono"/>
              </a:rPr>
              <a:t>(</a:t>
            </a:r>
            <a:r>
              <a:rPr lang="en" sz="1200">
                <a:solidFill>
                  <a:srgbClr val="3F51B5"/>
                </a:solidFill>
                <a:latin typeface="Roboto Mono"/>
                <a:ea typeface="Roboto Mono"/>
                <a:cs typeface="Roboto Mono"/>
                <a:sym typeface="Roboto Mono"/>
              </a:rPr>
              <a:t>int</a:t>
            </a:r>
            <a:r>
              <a:rPr lang="en" sz="1200">
                <a:solidFill>
                  <a:srgbClr val="37474F"/>
                </a:solidFill>
                <a:latin typeface="Roboto Mono"/>
                <a:ea typeface="Roboto Mono"/>
                <a:cs typeface="Roboto Mono"/>
                <a:sym typeface="Roboto Mono"/>
              </a:rPr>
              <a:t> j = </a:t>
            </a:r>
            <a:r>
              <a:rPr lang="en" sz="1200">
                <a:solidFill>
                  <a:srgbClr val="C53929"/>
                </a:solidFill>
                <a:latin typeface="Roboto Mono"/>
                <a:ea typeface="Roboto Mono"/>
                <a:cs typeface="Roboto Mono"/>
                <a:sym typeface="Roboto Mono"/>
              </a:rPr>
              <a:t>2</a:t>
            </a:r>
            <a:r>
              <a:rPr lang="en" sz="1200">
                <a:solidFill>
                  <a:srgbClr val="37474F"/>
                </a:solidFill>
                <a:latin typeface="Roboto Mono"/>
                <a:ea typeface="Roboto Mono"/>
                <a:cs typeface="Roboto Mono"/>
                <a:sym typeface="Roboto Mono"/>
              </a:rPr>
              <a:t> * i; j &lt;= n; j += i) {</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sieve[j] = </a:t>
            </a:r>
            <a:r>
              <a:rPr lang="en" sz="1200">
                <a:solidFill>
                  <a:srgbClr val="3F51B5"/>
                </a:solidFill>
                <a:latin typeface="Roboto Mono"/>
                <a:ea typeface="Roboto Mono"/>
                <a:cs typeface="Roboto Mono"/>
                <a:sym typeface="Roboto Mono"/>
              </a:rPr>
              <a:t>true</a:t>
            </a:r>
            <a:r>
              <a:rPr lang="en" sz="1200">
                <a:solidFill>
                  <a:srgbClr val="37474F"/>
                </a:solidFill>
                <a:latin typeface="Roboto Mono"/>
                <a:ea typeface="Roboto Mono"/>
                <a:cs typeface="Roboto Mono"/>
                <a:sym typeface="Roboto Mono"/>
              </a:rPr>
              <a:t>;  </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a:t>
            </a:r>
            <a:endParaRPr sz="12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
        <p:nvSpPr>
          <p:cNvPr id="381" name="Google Shape;381;p50"/>
          <p:cNvSpPr txBox="1"/>
          <p:nvPr>
            <p:ph idx="1" type="body"/>
          </p:nvPr>
        </p:nvSpPr>
        <p:spPr>
          <a:xfrm>
            <a:off x="6719850" y="1812450"/>
            <a:ext cx="866100" cy="508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Python</a:t>
            </a:r>
            <a:endParaRPr b="1" sz="1600"/>
          </a:p>
        </p:txBody>
      </p:sp>
      <p:sp>
        <p:nvSpPr>
          <p:cNvPr id="382" name="Google Shape;382;p50"/>
          <p:cNvSpPr txBox="1"/>
          <p:nvPr/>
        </p:nvSpPr>
        <p:spPr>
          <a:xfrm>
            <a:off x="5040025" y="2187600"/>
            <a:ext cx="4059900" cy="24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F51B5"/>
                </a:solidFill>
                <a:latin typeface="Roboto Mono"/>
                <a:ea typeface="Roboto Mono"/>
                <a:cs typeface="Roboto Mono"/>
                <a:sym typeface="Roboto Mono"/>
              </a:rPr>
              <a:t>def</a:t>
            </a:r>
            <a:r>
              <a:rPr lang="en" sz="1200">
                <a:solidFill>
                  <a:srgbClr val="37474F"/>
                </a:solidFill>
                <a:latin typeface="Roboto Mono"/>
                <a:ea typeface="Roboto Mono"/>
                <a:cs typeface="Roboto Mono"/>
                <a:sym typeface="Roboto Mono"/>
              </a:rPr>
              <a:t> buildSieve(n):</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sieve = [</a:t>
            </a:r>
            <a:r>
              <a:rPr lang="en" sz="1200">
                <a:solidFill>
                  <a:srgbClr val="3F51B5"/>
                </a:solidFill>
                <a:latin typeface="Roboto Mono"/>
                <a:ea typeface="Roboto Mono"/>
                <a:cs typeface="Roboto Mono"/>
                <a:sym typeface="Roboto Mono"/>
              </a:rPr>
              <a:t>False</a:t>
            </a: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for</a:t>
            </a:r>
            <a:r>
              <a:rPr lang="en" sz="1200">
                <a:solidFill>
                  <a:srgbClr val="37474F"/>
                </a:solidFill>
                <a:latin typeface="Roboto Mono"/>
                <a:ea typeface="Roboto Mono"/>
                <a:cs typeface="Roboto Mono"/>
                <a:sym typeface="Roboto Mono"/>
              </a:rPr>
              <a:t> i </a:t>
            </a:r>
            <a:r>
              <a:rPr lang="en" sz="1200">
                <a:solidFill>
                  <a:srgbClr val="3F51B5"/>
                </a:solidFill>
                <a:latin typeface="Roboto Mono"/>
                <a:ea typeface="Roboto Mono"/>
                <a:cs typeface="Roboto Mono"/>
                <a:sym typeface="Roboto Mono"/>
              </a:rPr>
              <a:t>in</a:t>
            </a:r>
            <a:r>
              <a:rPr lang="en" sz="1200">
                <a:solidFill>
                  <a:srgbClr val="37474F"/>
                </a:solidFill>
                <a:latin typeface="Roboto Mono"/>
                <a:ea typeface="Roboto Mono"/>
                <a:cs typeface="Roboto Mono"/>
                <a:sym typeface="Roboto Mono"/>
              </a:rPr>
              <a:t> </a:t>
            </a:r>
            <a:r>
              <a:rPr lang="en" sz="1200">
                <a:solidFill>
                  <a:srgbClr val="9C27B0"/>
                </a:solidFill>
                <a:latin typeface="Roboto Mono"/>
                <a:ea typeface="Roboto Mono"/>
                <a:cs typeface="Roboto Mono"/>
                <a:sym typeface="Roboto Mono"/>
              </a:rPr>
              <a:t>range</a:t>
            </a:r>
            <a:r>
              <a:rPr lang="en" sz="1200">
                <a:solidFill>
                  <a:srgbClr val="37474F"/>
                </a:solidFill>
                <a:latin typeface="Roboto Mono"/>
                <a:ea typeface="Roboto Mono"/>
                <a:cs typeface="Roboto Mono"/>
                <a:sym typeface="Roboto Mono"/>
              </a:rPr>
              <a:t>(n+</a:t>
            </a:r>
            <a:r>
              <a:rPr lang="en" sz="1200">
                <a:solidFill>
                  <a:srgbClr val="C53929"/>
                </a:solidFill>
                <a:latin typeface="Roboto Mono"/>
                <a:ea typeface="Roboto Mono"/>
                <a:cs typeface="Roboto Mono"/>
                <a:sym typeface="Roboto Mono"/>
              </a:rPr>
              <a:t>1</a:t>
            </a: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sieve[</a:t>
            </a:r>
            <a:r>
              <a:rPr lang="en" sz="1200">
                <a:solidFill>
                  <a:srgbClr val="C53929"/>
                </a:solidFill>
                <a:latin typeface="Roboto Mono"/>
                <a:ea typeface="Roboto Mono"/>
                <a:cs typeface="Roboto Mono"/>
                <a:sym typeface="Roboto Mono"/>
              </a:rPr>
              <a:t>1</a:t>
            </a:r>
            <a:r>
              <a:rPr lang="en" sz="1200">
                <a:solidFill>
                  <a:srgbClr val="37474F"/>
                </a:solidFill>
                <a:latin typeface="Roboto Mono"/>
                <a:ea typeface="Roboto Mono"/>
                <a:cs typeface="Roboto Mono"/>
                <a:sym typeface="Roboto Mono"/>
              </a:rPr>
              <a:t>] = </a:t>
            </a:r>
            <a:r>
              <a:rPr lang="en" sz="1200">
                <a:solidFill>
                  <a:srgbClr val="3F51B5"/>
                </a:solidFill>
                <a:latin typeface="Roboto Mono"/>
                <a:ea typeface="Roboto Mono"/>
                <a:cs typeface="Roboto Mono"/>
                <a:sym typeface="Roboto Mono"/>
              </a:rPr>
              <a:t>True</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for</a:t>
            </a:r>
            <a:r>
              <a:rPr lang="en" sz="1200">
                <a:solidFill>
                  <a:srgbClr val="37474F"/>
                </a:solidFill>
                <a:latin typeface="Roboto Mono"/>
                <a:ea typeface="Roboto Mono"/>
                <a:cs typeface="Roboto Mono"/>
                <a:sym typeface="Roboto Mono"/>
              </a:rPr>
              <a:t> i </a:t>
            </a:r>
            <a:r>
              <a:rPr lang="en" sz="1200">
                <a:solidFill>
                  <a:srgbClr val="3F51B5"/>
                </a:solidFill>
                <a:latin typeface="Roboto Mono"/>
                <a:ea typeface="Roboto Mono"/>
                <a:cs typeface="Roboto Mono"/>
                <a:sym typeface="Roboto Mono"/>
              </a:rPr>
              <a:t>in</a:t>
            </a:r>
            <a:r>
              <a:rPr lang="en" sz="1200">
                <a:solidFill>
                  <a:srgbClr val="37474F"/>
                </a:solidFill>
                <a:latin typeface="Roboto Mono"/>
                <a:ea typeface="Roboto Mono"/>
                <a:cs typeface="Roboto Mono"/>
                <a:sym typeface="Roboto Mono"/>
              </a:rPr>
              <a:t> </a:t>
            </a:r>
            <a:r>
              <a:rPr lang="en" sz="1200">
                <a:solidFill>
                  <a:srgbClr val="9C27B0"/>
                </a:solidFill>
                <a:latin typeface="Roboto Mono"/>
                <a:ea typeface="Roboto Mono"/>
                <a:cs typeface="Roboto Mono"/>
                <a:sym typeface="Roboto Mono"/>
              </a:rPr>
              <a:t>range</a:t>
            </a:r>
            <a:r>
              <a:rPr lang="en" sz="1200">
                <a:solidFill>
                  <a:srgbClr val="37474F"/>
                </a:solidFill>
                <a:latin typeface="Roboto Mono"/>
                <a:ea typeface="Roboto Mono"/>
                <a:cs typeface="Roboto Mono"/>
                <a:sym typeface="Roboto Mono"/>
              </a:rPr>
              <a:t>(</a:t>
            </a:r>
            <a:r>
              <a:rPr lang="en" sz="1200">
                <a:solidFill>
                  <a:srgbClr val="C53929"/>
                </a:solidFill>
                <a:latin typeface="Roboto Mono"/>
                <a:ea typeface="Roboto Mono"/>
                <a:cs typeface="Roboto Mono"/>
                <a:sym typeface="Roboto Mono"/>
              </a:rPr>
              <a:t>2</a:t>
            </a:r>
            <a:r>
              <a:rPr lang="en" sz="1200">
                <a:solidFill>
                  <a:srgbClr val="37474F"/>
                </a:solidFill>
                <a:latin typeface="Roboto Mono"/>
                <a:ea typeface="Roboto Mono"/>
                <a:cs typeface="Roboto Mono"/>
                <a:sym typeface="Roboto Mono"/>
              </a:rPr>
              <a:t>, n+</a:t>
            </a:r>
            <a:r>
              <a:rPr lang="en" sz="1200">
                <a:solidFill>
                  <a:srgbClr val="C53929"/>
                </a:solidFill>
                <a:latin typeface="Roboto Mono"/>
                <a:ea typeface="Roboto Mono"/>
                <a:cs typeface="Roboto Mono"/>
                <a:sym typeface="Roboto Mono"/>
              </a:rPr>
              <a:t>1</a:t>
            </a: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if</a:t>
            </a:r>
            <a:r>
              <a:rPr lang="en" sz="1200">
                <a:solidFill>
                  <a:srgbClr val="37474F"/>
                </a:solidFill>
                <a:latin typeface="Roboto Mono"/>
                <a:ea typeface="Roboto Mono"/>
                <a:cs typeface="Roboto Mono"/>
                <a:sym typeface="Roboto Mono"/>
              </a:rPr>
              <a:t>(sieve[i] == </a:t>
            </a:r>
            <a:r>
              <a:rPr lang="en" sz="1200">
                <a:solidFill>
                  <a:srgbClr val="3F51B5"/>
                </a:solidFill>
                <a:latin typeface="Roboto Mono"/>
                <a:ea typeface="Roboto Mono"/>
                <a:cs typeface="Roboto Mono"/>
                <a:sym typeface="Roboto Mono"/>
              </a:rPr>
              <a:t>False</a:t>
            </a: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for</a:t>
            </a:r>
            <a:r>
              <a:rPr lang="en" sz="1200">
                <a:solidFill>
                  <a:srgbClr val="37474F"/>
                </a:solidFill>
                <a:latin typeface="Roboto Mono"/>
                <a:ea typeface="Roboto Mono"/>
                <a:cs typeface="Roboto Mono"/>
                <a:sym typeface="Roboto Mono"/>
              </a:rPr>
              <a:t> j </a:t>
            </a:r>
            <a:r>
              <a:rPr lang="en" sz="1200">
                <a:solidFill>
                  <a:srgbClr val="3F51B5"/>
                </a:solidFill>
                <a:latin typeface="Roboto Mono"/>
                <a:ea typeface="Roboto Mono"/>
                <a:cs typeface="Roboto Mono"/>
                <a:sym typeface="Roboto Mono"/>
              </a:rPr>
              <a:t>in</a:t>
            </a:r>
            <a:r>
              <a:rPr lang="en" sz="1200">
                <a:solidFill>
                  <a:srgbClr val="37474F"/>
                </a:solidFill>
                <a:latin typeface="Roboto Mono"/>
                <a:ea typeface="Roboto Mono"/>
                <a:cs typeface="Roboto Mono"/>
                <a:sym typeface="Roboto Mono"/>
              </a:rPr>
              <a:t> </a:t>
            </a:r>
            <a:r>
              <a:rPr lang="en" sz="1200">
                <a:solidFill>
                  <a:srgbClr val="9C27B0"/>
                </a:solidFill>
                <a:latin typeface="Roboto Mono"/>
                <a:ea typeface="Roboto Mono"/>
                <a:cs typeface="Roboto Mono"/>
                <a:sym typeface="Roboto Mono"/>
              </a:rPr>
              <a:t>range</a:t>
            </a:r>
            <a:r>
              <a:rPr lang="en" sz="1200">
                <a:solidFill>
                  <a:srgbClr val="37474F"/>
                </a:solidFill>
                <a:latin typeface="Roboto Mono"/>
                <a:ea typeface="Roboto Mono"/>
                <a:cs typeface="Roboto Mono"/>
                <a:sym typeface="Roboto Mono"/>
              </a:rPr>
              <a:t>(</a:t>
            </a:r>
            <a:r>
              <a:rPr lang="en" sz="1200">
                <a:solidFill>
                  <a:srgbClr val="C53929"/>
                </a:solidFill>
                <a:latin typeface="Roboto Mono"/>
                <a:ea typeface="Roboto Mono"/>
                <a:cs typeface="Roboto Mono"/>
                <a:sym typeface="Roboto Mono"/>
              </a:rPr>
              <a:t>2</a:t>
            </a:r>
            <a:r>
              <a:rPr lang="en" sz="1200">
                <a:solidFill>
                  <a:srgbClr val="37474F"/>
                </a:solidFill>
                <a:latin typeface="Roboto Mono"/>
                <a:ea typeface="Roboto Mono"/>
                <a:cs typeface="Roboto Mono"/>
                <a:sym typeface="Roboto Mono"/>
              </a:rPr>
              <a:t>*i, n+</a:t>
            </a:r>
            <a:r>
              <a:rPr lang="en" sz="1200">
                <a:solidFill>
                  <a:srgbClr val="C53929"/>
                </a:solidFill>
                <a:latin typeface="Roboto Mono"/>
                <a:ea typeface="Roboto Mono"/>
                <a:cs typeface="Roboto Mono"/>
                <a:sym typeface="Roboto Mono"/>
              </a:rPr>
              <a:t>1</a:t>
            </a:r>
            <a:r>
              <a:rPr lang="en" sz="1200">
                <a:solidFill>
                  <a:srgbClr val="37474F"/>
                </a:solidFill>
                <a:latin typeface="Roboto Mono"/>
                <a:ea typeface="Roboto Mono"/>
                <a:cs typeface="Roboto Mono"/>
                <a:sym typeface="Roboto Mono"/>
              </a:rPr>
              <a:t>, i):</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sieve[j] = </a:t>
            </a:r>
            <a:r>
              <a:rPr lang="en" sz="1200">
                <a:solidFill>
                  <a:srgbClr val="3F51B5"/>
                </a:solidFill>
                <a:latin typeface="Roboto Mono"/>
                <a:ea typeface="Roboto Mono"/>
                <a:cs typeface="Roboto Mono"/>
                <a:sym typeface="Roboto Mono"/>
              </a:rPr>
              <a:t>True</a:t>
            </a:r>
            <a:endParaRPr sz="12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return</a:t>
            </a:r>
            <a:r>
              <a:rPr lang="en" sz="1200">
                <a:solidFill>
                  <a:srgbClr val="37474F"/>
                </a:solidFill>
                <a:latin typeface="Roboto Mono"/>
                <a:ea typeface="Roboto Mono"/>
                <a:cs typeface="Roboto Mono"/>
                <a:sym typeface="Roboto Mono"/>
              </a:rPr>
              <a:t> sieve</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sz="1200">
              <a:solidFill>
                <a:srgbClr val="3F51B5"/>
              </a:solidFill>
              <a:latin typeface="Roboto Mono"/>
              <a:ea typeface="Roboto Mono"/>
              <a:cs typeface="Roboto Mono"/>
              <a:sym typeface="Roboto Mon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Sieve Optimizations</a:t>
            </a:r>
            <a:endParaRPr/>
          </a:p>
        </p:txBody>
      </p:sp>
      <p:sp>
        <p:nvSpPr>
          <p:cNvPr id="388" name="Google Shape;388;p51"/>
          <p:cNvSpPr txBox="1"/>
          <p:nvPr>
            <p:ph idx="1" type="body"/>
          </p:nvPr>
        </p:nvSpPr>
        <p:spPr>
          <a:xfrm>
            <a:off x="471900" y="1837650"/>
            <a:ext cx="84534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Sieve can be constructed in O(N) time as well. </a:t>
            </a:r>
            <a:endParaRPr sz="1400"/>
          </a:p>
          <a:p>
            <a:pPr indent="0" lvl="0" marL="0" rtl="0" algn="l">
              <a:spcBef>
                <a:spcPts val="1600"/>
              </a:spcBef>
              <a:spcAft>
                <a:spcPts val="0"/>
              </a:spcAft>
              <a:buNone/>
            </a:pPr>
            <a:r>
              <a:rPr lang="en" sz="1400"/>
              <a:t>Some constant optimizations: </a:t>
            </a:r>
            <a:endParaRPr sz="1400"/>
          </a:p>
          <a:p>
            <a:pPr indent="-311150" lvl="0" marL="457200" rtl="0" algn="l">
              <a:spcBef>
                <a:spcPts val="1600"/>
              </a:spcBef>
              <a:spcAft>
                <a:spcPts val="0"/>
              </a:spcAft>
              <a:buSzPts val="1300"/>
              <a:buChar char="●"/>
            </a:pPr>
            <a:r>
              <a:rPr lang="en" sz="1300"/>
              <a:t>First for loop can iterate from 2 → sqrt(N) using the same reasoning as the prime testing</a:t>
            </a:r>
            <a:endParaRPr sz="1300"/>
          </a:p>
          <a:p>
            <a:pPr indent="-311150" lvl="0" marL="457200" rtl="0" algn="l">
              <a:spcBef>
                <a:spcPts val="0"/>
              </a:spcBef>
              <a:spcAft>
                <a:spcPts val="0"/>
              </a:spcAft>
              <a:buSzPts val="1300"/>
              <a:buChar char="●"/>
            </a:pPr>
            <a:r>
              <a:rPr lang="en" sz="1300"/>
              <a:t>The second for loop can iterate from i^2 instead of 2 * i </a:t>
            </a:r>
            <a:endParaRPr sz="1300"/>
          </a:p>
          <a:p>
            <a:pPr indent="-311150" lvl="0" marL="457200" rtl="0" algn="l">
              <a:spcBef>
                <a:spcPts val="0"/>
              </a:spcBef>
              <a:spcAft>
                <a:spcPts val="0"/>
              </a:spcAft>
              <a:buSzPts val="1300"/>
              <a:buChar char="●"/>
            </a:pPr>
            <a:r>
              <a:rPr lang="en" sz="1300"/>
              <a:t>Using sieve, we can solve: </a:t>
            </a:r>
            <a:r>
              <a:rPr lang="en" sz="1300" u="sng">
                <a:solidFill>
                  <a:schemeClr val="hlink"/>
                </a:solidFill>
                <a:hlinkClick r:id="rId3"/>
              </a:rPr>
              <a:t>https://dmoj.ca/problem/phantom2</a:t>
            </a:r>
            <a:r>
              <a:rPr lang="en" sz="1300"/>
              <a:t> </a:t>
            </a:r>
            <a:endParaRPr sz="1300"/>
          </a:p>
          <a:p>
            <a:pPr indent="-311150" lvl="0" marL="457200" rtl="0" algn="l">
              <a:spcBef>
                <a:spcPts val="0"/>
              </a:spcBef>
              <a:spcAft>
                <a:spcPts val="0"/>
              </a:spcAft>
              <a:buSzPts val="1300"/>
              <a:buChar char="●"/>
            </a:pPr>
            <a:r>
              <a:rPr lang="en" sz="1300"/>
              <a:t>An extension of sieve is “segmented sieve” which can used to solve: </a:t>
            </a:r>
            <a:r>
              <a:rPr lang="en" sz="1300" u="sng">
                <a:solidFill>
                  <a:schemeClr val="hlink"/>
                </a:solidFill>
                <a:hlinkClick r:id="rId4"/>
              </a:rPr>
              <a:t>https://dmoj.ca/problem/phantom3</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
            </a:r>
            <a:r>
              <a:rPr lang="en"/>
              <a:t>efinitions</a:t>
            </a:r>
            <a:endParaRPr/>
          </a:p>
        </p:txBody>
      </p:sp>
      <p:sp>
        <p:nvSpPr>
          <p:cNvPr id="86" name="Google Shape;86;p16"/>
          <p:cNvSpPr txBox="1"/>
          <p:nvPr>
            <p:ph idx="1" type="body"/>
          </p:nvPr>
        </p:nvSpPr>
        <p:spPr>
          <a:xfrm>
            <a:off x="471900" y="1874650"/>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t>Factor</a:t>
            </a:r>
            <a:r>
              <a:rPr b="1" lang="en" sz="1400"/>
              <a:t> </a:t>
            </a:r>
            <a:r>
              <a:rPr lang="en" sz="1400"/>
              <a:t>- a factor of n is an whole number which can be </a:t>
            </a:r>
            <a:r>
              <a:rPr lang="en" sz="1400"/>
              <a:t>multiplied by some </a:t>
            </a:r>
            <a:r>
              <a:rPr b="1" lang="en" sz="1400"/>
              <a:t>integer </a:t>
            </a:r>
            <a:r>
              <a:rPr lang="en" sz="1400"/>
              <a:t>to produce n. In other words, if the factor is m, the remainder of n / m is 0. In computer science, this means that m is a factor of n if n%m==0. </a:t>
            </a:r>
            <a:endParaRPr sz="1400"/>
          </a:p>
          <a:p>
            <a:pPr indent="0" lvl="0" marL="0" rtl="0" algn="l">
              <a:spcBef>
                <a:spcPts val="1600"/>
              </a:spcBef>
              <a:spcAft>
                <a:spcPts val="0"/>
              </a:spcAft>
              <a:buNone/>
            </a:pPr>
            <a:r>
              <a:rPr b="1" lang="en" sz="1400" u="sng"/>
              <a:t>Composite Number</a:t>
            </a:r>
            <a:r>
              <a:rPr b="1" lang="en" sz="1400"/>
              <a:t> </a:t>
            </a:r>
            <a:r>
              <a:rPr lang="en" sz="1400"/>
              <a:t>- a composite number is a number which has more than two factors. This can be expanded to saying that a number is composite if it can be produced by multiplying two smaller integers. </a:t>
            </a:r>
            <a:endParaRPr sz="1400"/>
          </a:p>
          <a:p>
            <a:pPr indent="0" lvl="0" marL="0" rtl="0" algn="l">
              <a:spcBef>
                <a:spcPts val="1600"/>
              </a:spcBef>
              <a:spcAft>
                <a:spcPts val="0"/>
              </a:spcAft>
              <a:buNone/>
            </a:pPr>
            <a:r>
              <a:rPr b="1" lang="en" sz="1400" u="sng"/>
              <a:t>Prime Number</a:t>
            </a:r>
            <a:r>
              <a:rPr lang="en" sz="1400"/>
              <a:t> - a prime number is a number which only has two factors, 1 and itself.* Extending off our definition for composite numbers, we can say that you cannot multiply any two smaller integers to form a prime number.   </a:t>
            </a:r>
            <a:endParaRPr sz="1400"/>
          </a:p>
          <a:p>
            <a:pPr indent="0" lvl="0" marL="0" rtl="0" algn="l">
              <a:spcBef>
                <a:spcPts val="1600"/>
              </a:spcBef>
              <a:spcAft>
                <a:spcPts val="1600"/>
              </a:spcAft>
              <a:buNone/>
            </a:pPr>
            <a:r>
              <a:rPr lang="en" sz="1400"/>
              <a:t>*Note that the integer 1 is neither prime nor composite. </a:t>
            </a:r>
            <a:endParaRPr sz="1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3: </a:t>
            </a:r>
            <a:endParaRPr/>
          </a:p>
        </p:txBody>
      </p:sp>
      <p:sp>
        <p:nvSpPr>
          <p:cNvPr id="394" name="Google Shape;394;p5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general idea behind sieve can be extended to other number theory topics as well. In particular, a similar method can be used for precomputing factors. </a:t>
            </a:r>
            <a:endParaRPr sz="1600"/>
          </a:p>
          <a:p>
            <a:pPr indent="0" lvl="0" marL="0" rtl="0" algn="l">
              <a:spcBef>
                <a:spcPts val="1600"/>
              </a:spcBef>
              <a:spcAft>
                <a:spcPts val="0"/>
              </a:spcAft>
              <a:buNone/>
            </a:pPr>
            <a:r>
              <a:rPr lang="en" sz="1600"/>
              <a:t>This next problem appeared on the Canadian Computing Contest last year in both the senior and junior division (Senior Problem 2, Junior Problem 5), and is solvable using topics we have already learned in previous meetings. </a:t>
            </a:r>
            <a:endParaRPr sz="1600"/>
          </a:p>
          <a:p>
            <a:pPr indent="0" lvl="0" marL="0" rtl="0" algn="l">
              <a:spcBef>
                <a:spcPts val="1600"/>
              </a:spcBef>
              <a:spcAft>
                <a:spcPts val="0"/>
              </a:spcAft>
              <a:buNone/>
            </a:pPr>
            <a:r>
              <a:rPr lang="en" sz="1600"/>
              <a:t>Problem Link: </a:t>
            </a:r>
            <a:r>
              <a:rPr lang="en" sz="1600" u="sng">
                <a:solidFill>
                  <a:schemeClr val="hlink"/>
                </a:solidFill>
                <a:hlinkClick r:id="rId3"/>
              </a:rPr>
              <a:t>https://dmoj.ca/problem/ccc20s2</a:t>
            </a:r>
            <a:endParaRPr sz="1600"/>
          </a:p>
          <a:p>
            <a:pPr indent="0" lvl="0" marL="0" rtl="0" algn="l">
              <a:spcBef>
                <a:spcPts val="1600"/>
              </a:spcBef>
              <a:spcAft>
                <a:spcPts val="1600"/>
              </a:spcAft>
              <a:buNone/>
            </a:pPr>
            <a:r>
              <a:t/>
            </a:r>
            <a:endParaRPr sz="16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 </a:t>
            </a:r>
            <a:endParaRPr/>
          </a:p>
        </p:txBody>
      </p:sp>
      <p:sp>
        <p:nvSpPr>
          <p:cNvPr id="400" name="Google Shape;400;p5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an </a:t>
            </a:r>
            <a:r>
              <a:rPr b="1" lang="en"/>
              <a:t>M</a:t>
            </a:r>
            <a:r>
              <a:rPr lang="en"/>
              <a:t> </a:t>
            </a:r>
            <a:r>
              <a:rPr lang="en" sz="1500"/>
              <a:t>x</a:t>
            </a:r>
            <a:r>
              <a:rPr lang="en"/>
              <a:t> </a:t>
            </a:r>
            <a:r>
              <a:rPr b="1" lang="en"/>
              <a:t>N </a:t>
            </a:r>
            <a:r>
              <a:rPr lang="en"/>
              <a:t>grid with each cell containing an integer value compute if it is possible to get from (1, 1) to (M, N). If you are in a cell containing the value </a:t>
            </a:r>
            <a:r>
              <a:rPr b="1" lang="en"/>
              <a:t>x</a:t>
            </a:r>
            <a:r>
              <a:rPr lang="en"/>
              <a:t>, you can move to any cell (</a:t>
            </a:r>
            <a:r>
              <a:rPr b="1" lang="en"/>
              <a:t>a</a:t>
            </a:r>
            <a:r>
              <a:rPr lang="en"/>
              <a:t>, </a:t>
            </a:r>
            <a:r>
              <a:rPr b="1" lang="en"/>
              <a:t>b</a:t>
            </a:r>
            <a:r>
              <a:rPr lang="en"/>
              <a:t>) which satisfies </a:t>
            </a:r>
            <a:r>
              <a:rPr b="1" lang="en"/>
              <a:t>a</a:t>
            </a:r>
            <a:r>
              <a:rPr lang="en"/>
              <a:t> * </a:t>
            </a:r>
            <a:r>
              <a:rPr b="1" lang="en"/>
              <a:t>b</a:t>
            </a:r>
            <a:r>
              <a:rPr lang="en"/>
              <a:t> = </a:t>
            </a:r>
            <a:r>
              <a:rPr b="1" lang="en"/>
              <a:t>x</a:t>
            </a:r>
            <a:r>
              <a:rPr lang="en"/>
              <a:t>, as long as both </a:t>
            </a:r>
            <a:r>
              <a:rPr b="1" lang="en"/>
              <a:t>a</a:t>
            </a:r>
            <a:r>
              <a:rPr lang="en"/>
              <a:t> and </a:t>
            </a:r>
            <a:r>
              <a:rPr b="1" lang="en"/>
              <a:t>b</a:t>
            </a:r>
            <a:r>
              <a:rPr lang="en"/>
              <a:t> are within the grid. </a:t>
            </a:r>
            <a:endParaRPr/>
          </a:p>
          <a:p>
            <a:pPr indent="0" lvl="0" marL="0" rtl="0" algn="l">
              <a:spcBef>
                <a:spcPts val="1600"/>
              </a:spcBef>
              <a:spcAft>
                <a:spcPts val="1600"/>
              </a:spcAft>
              <a:buNone/>
            </a:pPr>
            <a:r>
              <a:rPr lang="en"/>
              <a:t>Eg. If the value of the cell is 6, you can move to </a:t>
            </a:r>
            <a:r>
              <a:rPr b="1" lang="en"/>
              <a:t>(2, 3)</a:t>
            </a:r>
            <a:r>
              <a:rPr lang="en"/>
              <a:t>, </a:t>
            </a:r>
            <a:r>
              <a:rPr b="1" lang="en"/>
              <a:t>(3, 2)</a:t>
            </a:r>
            <a:r>
              <a:rPr lang="en"/>
              <a:t>, </a:t>
            </a:r>
            <a:r>
              <a:rPr b="1" lang="en"/>
              <a:t>(1, 6)</a:t>
            </a:r>
            <a:r>
              <a:rPr lang="en"/>
              <a:t> or </a:t>
            </a:r>
            <a:r>
              <a:rPr b="1" lang="en"/>
              <a:t>(6, 1)</a:t>
            </a:r>
            <a:endParaRPr b="1"/>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 </a:t>
            </a:r>
            <a:endParaRPr/>
          </a:p>
        </p:txBody>
      </p:sp>
      <p:sp>
        <p:nvSpPr>
          <p:cNvPr id="406" name="Google Shape;406;p54"/>
          <p:cNvSpPr txBox="1"/>
          <p:nvPr>
            <p:ph idx="1" type="body"/>
          </p:nvPr>
        </p:nvSpPr>
        <p:spPr>
          <a:xfrm>
            <a:off x="471900" y="1822850"/>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We can use a graph traversal algorithm we learned to traverse the graph and check if it is possible to reach the end. </a:t>
            </a:r>
            <a:endParaRPr b="1" sz="1400"/>
          </a:p>
          <a:p>
            <a:pPr indent="0" lvl="0" marL="0" rtl="0" algn="l">
              <a:spcBef>
                <a:spcPts val="1600"/>
              </a:spcBef>
              <a:spcAft>
                <a:spcPts val="0"/>
              </a:spcAft>
              <a:buNone/>
            </a:pPr>
            <a:r>
              <a:rPr b="1" lang="en" sz="1400"/>
              <a:t>Eg. </a:t>
            </a:r>
            <a:r>
              <a:rPr lang="en" sz="1400"/>
              <a:t>We could run a BFS, and then once we reach a cell, we can compute the factors of the cell’s value and then traverse those cells as long as they are within our graph. </a:t>
            </a:r>
            <a:endParaRPr sz="1400"/>
          </a:p>
          <a:p>
            <a:pPr indent="-317500" lvl="0" marL="457200" rtl="0" algn="l">
              <a:spcBef>
                <a:spcPts val="1600"/>
              </a:spcBef>
              <a:spcAft>
                <a:spcPts val="0"/>
              </a:spcAft>
              <a:buSzPts val="1400"/>
              <a:buChar char="●"/>
            </a:pPr>
            <a:r>
              <a:rPr lang="en" sz="1400"/>
              <a:t>Many people exceeded the time limit on the final subtask of this problem using this solution. </a:t>
            </a:r>
            <a:endParaRPr sz="1400"/>
          </a:p>
          <a:p>
            <a:pPr indent="-317500" lvl="0" marL="457200" rtl="0" algn="l">
              <a:spcBef>
                <a:spcPts val="1600"/>
              </a:spcBef>
              <a:spcAft>
                <a:spcPts val="0"/>
              </a:spcAft>
              <a:buSzPts val="1400"/>
              <a:buChar char="●"/>
            </a:pPr>
            <a:r>
              <a:rPr lang="en" sz="1400"/>
              <a:t>It appears that it was slightly too slow for most participants to score 15/15.</a:t>
            </a:r>
            <a:endParaRPr sz="1400"/>
          </a:p>
          <a:p>
            <a:pPr indent="-317500" lvl="1" marL="914400" rtl="0" algn="l">
              <a:spcBef>
                <a:spcPts val="1600"/>
              </a:spcBef>
              <a:spcAft>
                <a:spcPts val="1600"/>
              </a:spcAft>
              <a:buSzPts val="1400"/>
              <a:buChar char="○"/>
            </a:pPr>
            <a:r>
              <a:rPr lang="en"/>
              <a:t>Can we improve this solution?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 Optimization</a:t>
            </a:r>
            <a:endParaRPr/>
          </a:p>
        </p:txBody>
      </p:sp>
      <p:sp>
        <p:nvSpPr>
          <p:cNvPr id="412" name="Google Shape;412;p55"/>
          <p:cNvSpPr txBox="1"/>
          <p:nvPr>
            <p:ph idx="1" type="body"/>
          </p:nvPr>
        </p:nvSpPr>
        <p:spPr>
          <a:xfrm>
            <a:off x="471900" y="1822850"/>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discover that instead of computing the factors in an online matter, or in the BFS when we reach a cell, we can compute the factors of all numbers before we run the BFS. </a:t>
            </a:r>
            <a:endParaRPr sz="1400"/>
          </a:p>
          <a:p>
            <a:pPr indent="0" lvl="0" marL="0" rtl="0" algn="l">
              <a:spcBef>
                <a:spcPts val="1600"/>
              </a:spcBef>
              <a:spcAft>
                <a:spcPts val="0"/>
              </a:spcAft>
              <a:buNone/>
            </a:pPr>
            <a:r>
              <a:rPr lang="en" sz="1400"/>
              <a:t>To precompute the factors of all numbers we can use a similar formula to a sieve. </a:t>
            </a:r>
            <a:endParaRPr sz="1400"/>
          </a:p>
          <a:p>
            <a:pPr indent="0" lvl="0" marL="0" rtl="0" algn="l">
              <a:spcBef>
                <a:spcPts val="1600"/>
              </a:spcBef>
              <a:spcAft>
                <a:spcPts val="0"/>
              </a:spcAft>
              <a:buNone/>
            </a:pPr>
            <a:r>
              <a:rPr lang="en" sz="1400"/>
              <a:t>We loop from 1 → maxN where maxN is the largest cell value in the grid. This loop will represent the factor. We can then loop through the multiples of this factor and insert it into a list which will hold the factors for each number. In other words, </a:t>
            </a:r>
            <a:r>
              <a:rPr b="1" lang="en" sz="1400"/>
              <a:t>moves[i]</a:t>
            </a:r>
            <a:r>
              <a:rPr lang="en" sz="1400"/>
              <a:t> contains all the factors of </a:t>
            </a:r>
            <a:r>
              <a:rPr b="1" lang="en" sz="1400"/>
              <a:t>i</a:t>
            </a:r>
            <a:r>
              <a:rPr lang="en" sz="1400"/>
              <a:t>. </a:t>
            </a:r>
            <a:endParaRPr sz="1400"/>
          </a:p>
          <a:p>
            <a:pPr indent="0" lvl="0" marL="0" rtl="0" algn="l">
              <a:spcBef>
                <a:spcPts val="1600"/>
              </a:spcBef>
              <a:spcAft>
                <a:spcPts val="0"/>
              </a:spcAft>
              <a:buNone/>
            </a:pPr>
            <a:r>
              <a:rPr lang="en" sz="1400"/>
              <a:t>Eg. </a:t>
            </a:r>
            <a:endParaRPr sz="1400"/>
          </a:p>
          <a:p>
            <a:pPr indent="0" lvl="0" marL="0" rtl="0" algn="l">
              <a:spcBef>
                <a:spcPts val="1600"/>
              </a:spcBef>
              <a:spcAft>
                <a:spcPts val="1600"/>
              </a:spcAft>
              <a:buNone/>
            </a:pPr>
            <a:r>
              <a:t/>
            </a:r>
            <a:endParaRPr sz="1400"/>
          </a:p>
        </p:txBody>
      </p:sp>
      <p:sp>
        <p:nvSpPr>
          <p:cNvPr id="413" name="Google Shape;413;p55"/>
          <p:cNvSpPr txBox="1"/>
          <p:nvPr/>
        </p:nvSpPr>
        <p:spPr>
          <a:xfrm>
            <a:off x="939875" y="3848375"/>
            <a:ext cx="4262700" cy="12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vector&lt;pair&lt;</a:t>
            </a:r>
            <a:r>
              <a:rPr lang="en" sz="1050">
                <a:solidFill>
                  <a:srgbClr val="3F51B5"/>
                </a:solidFill>
                <a:latin typeface="Roboto Mono"/>
                <a:ea typeface="Roboto Mono"/>
                <a:cs typeface="Roboto Mono"/>
                <a:sym typeface="Roboto Mono"/>
              </a:rPr>
              <a:t>int</a:t>
            </a:r>
            <a:r>
              <a:rPr lang="en" sz="1050">
                <a:solidFill>
                  <a:srgbClr val="37474F"/>
                </a:solidFill>
                <a:latin typeface="Roboto Mono"/>
                <a:ea typeface="Roboto Mono"/>
                <a:cs typeface="Roboto Mono"/>
                <a:sym typeface="Roboto Mono"/>
              </a:rPr>
              <a:t>, </a:t>
            </a:r>
            <a:r>
              <a:rPr lang="en" sz="1050">
                <a:solidFill>
                  <a:srgbClr val="3F51B5"/>
                </a:solidFill>
                <a:latin typeface="Roboto Mono"/>
                <a:ea typeface="Roboto Mono"/>
                <a:cs typeface="Roboto Mono"/>
                <a:sym typeface="Roboto Mono"/>
              </a:rPr>
              <a:t>int</a:t>
            </a:r>
            <a:r>
              <a:rPr lang="en" sz="1050">
                <a:solidFill>
                  <a:srgbClr val="37474F"/>
                </a:solidFill>
                <a:latin typeface="Roboto Mono"/>
                <a:ea typeface="Roboto Mono"/>
                <a:cs typeface="Roboto Mono"/>
                <a:sym typeface="Roboto Mono"/>
              </a:rPr>
              <a:t>&gt;&gt; moves[maxN]; </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F51B5"/>
                </a:solidFill>
                <a:latin typeface="Roboto Mono"/>
                <a:ea typeface="Roboto Mono"/>
                <a:cs typeface="Roboto Mono"/>
                <a:sym typeface="Roboto Mono"/>
              </a:rPr>
              <a:t>for</a:t>
            </a:r>
            <a:r>
              <a:rPr lang="en" sz="1050">
                <a:solidFill>
                  <a:srgbClr val="37474F"/>
                </a:solidFill>
                <a:latin typeface="Roboto Mono"/>
                <a:ea typeface="Roboto Mono"/>
                <a:cs typeface="Roboto Mono"/>
                <a:sym typeface="Roboto Mono"/>
              </a:rPr>
              <a:t>(</a:t>
            </a:r>
            <a:r>
              <a:rPr lang="en" sz="1050">
                <a:solidFill>
                  <a:srgbClr val="3F51B5"/>
                </a:solidFill>
                <a:latin typeface="Roboto Mono"/>
                <a:ea typeface="Roboto Mono"/>
                <a:cs typeface="Roboto Mono"/>
                <a:sym typeface="Roboto Mono"/>
              </a:rPr>
              <a:t>int</a:t>
            </a:r>
            <a:r>
              <a:rPr lang="en" sz="1050">
                <a:solidFill>
                  <a:srgbClr val="37474F"/>
                </a:solidFill>
                <a:latin typeface="Roboto Mono"/>
                <a:ea typeface="Roboto Mono"/>
                <a:cs typeface="Roboto Mono"/>
                <a:sym typeface="Roboto Mono"/>
              </a:rPr>
              <a:t> i = </a:t>
            </a:r>
            <a:r>
              <a:rPr lang="en" sz="1050">
                <a:solidFill>
                  <a:srgbClr val="C53929"/>
                </a:solidFill>
                <a:latin typeface="Roboto Mono"/>
                <a:ea typeface="Roboto Mono"/>
                <a:cs typeface="Roboto Mono"/>
                <a:sym typeface="Roboto Mono"/>
              </a:rPr>
              <a:t>1</a:t>
            </a:r>
            <a:r>
              <a:rPr lang="en" sz="1050">
                <a:solidFill>
                  <a:srgbClr val="37474F"/>
                </a:solidFill>
                <a:latin typeface="Roboto Mono"/>
                <a:ea typeface="Roboto Mono"/>
                <a:cs typeface="Roboto Mono"/>
                <a:sym typeface="Roboto Mono"/>
              </a:rPr>
              <a:t>; i &lt;= maxN; i++) {</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a:t>
            </a:r>
            <a:r>
              <a:rPr lang="en" sz="1050">
                <a:solidFill>
                  <a:srgbClr val="3F51B5"/>
                </a:solidFill>
                <a:latin typeface="Roboto Mono"/>
                <a:ea typeface="Roboto Mono"/>
                <a:cs typeface="Roboto Mono"/>
                <a:sym typeface="Roboto Mono"/>
              </a:rPr>
              <a:t>for</a:t>
            </a:r>
            <a:r>
              <a:rPr lang="en" sz="1050">
                <a:solidFill>
                  <a:srgbClr val="37474F"/>
                </a:solidFill>
                <a:latin typeface="Roboto Mono"/>
                <a:ea typeface="Roboto Mono"/>
                <a:cs typeface="Roboto Mono"/>
                <a:sym typeface="Roboto Mono"/>
              </a:rPr>
              <a:t>(</a:t>
            </a:r>
            <a:r>
              <a:rPr lang="en" sz="1050">
                <a:solidFill>
                  <a:srgbClr val="3F51B5"/>
                </a:solidFill>
                <a:latin typeface="Roboto Mono"/>
                <a:ea typeface="Roboto Mono"/>
                <a:cs typeface="Roboto Mono"/>
                <a:sym typeface="Roboto Mono"/>
              </a:rPr>
              <a:t>int</a:t>
            </a:r>
            <a:r>
              <a:rPr lang="en" sz="1050">
                <a:solidFill>
                  <a:srgbClr val="37474F"/>
                </a:solidFill>
                <a:latin typeface="Roboto Mono"/>
                <a:ea typeface="Roboto Mono"/>
                <a:cs typeface="Roboto Mono"/>
                <a:sym typeface="Roboto Mono"/>
              </a:rPr>
              <a:t> m = i; m &lt;= maxN; m += i) {</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moves[m].push_back({i, m/i}); </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050">
                <a:solidFill>
                  <a:srgbClr val="37474F"/>
                </a:solidFill>
                <a:latin typeface="Roboto Mono"/>
                <a:ea typeface="Roboto Mono"/>
                <a:cs typeface="Roboto Mono"/>
                <a:sym typeface="Roboto Mono"/>
              </a:rPr>
              <a:t>    }</a:t>
            </a:r>
            <a:endParaRPr sz="105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050">
                <a:solidFill>
                  <a:srgbClr val="37474F"/>
                </a:solidFill>
                <a:latin typeface="Roboto Mono"/>
                <a:ea typeface="Roboto Mono"/>
                <a:cs typeface="Roboto Mono"/>
                <a:sym typeface="Roboto Mono"/>
              </a:rPr>
              <a:t>}</a:t>
            </a:r>
            <a:endParaRPr sz="105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Problems (Sorted by Difficulty): </a:t>
            </a:r>
            <a:endParaRPr/>
          </a:p>
        </p:txBody>
      </p:sp>
      <p:sp>
        <p:nvSpPr>
          <p:cNvPr id="419" name="Google Shape;419;p5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chemeClr val="hlink"/>
                </a:solidFill>
                <a:hlinkClick r:id="rId3"/>
              </a:rPr>
              <a:t>https://dmoj.ca/problem/bf3</a:t>
            </a:r>
            <a:r>
              <a:rPr lang="en" sz="1600"/>
              <a:t> - Next Prime</a:t>
            </a:r>
            <a:endParaRPr sz="1600"/>
          </a:p>
          <a:p>
            <a:pPr indent="0" lvl="0" marL="0" rtl="0" algn="l">
              <a:spcBef>
                <a:spcPts val="1600"/>
              </a:spcBef>
              <a:spcAft>
                <a:spcPts val="0"/>
              </a:spcAft>
              <a:buNone/>
            </a:pPr>
            <a:r>
              <a:rPr lang="en" sz="1600" u="sng">
                <a:solidFill>
                  <a:schemeClr val="hlink"/>
                </a:solidFill>
                <a:hlinkClick r:id="rId4"/>
              </a:rPr>
              <a:t>https://dmoj.ca/problem/ccc19s2</a:t>
            </a:r>
            <a:r>
              <a:rPr lang="en" sz="1600"/>
              <a:t> - CCC '19 S2 - Pretty Average Primes</a:t>
            </a:r>
            <a:endParaRPr sz="1600"/>
          </a:p>
          <a:p>
            <a:pPr indent="0" lvl="0" marL="0" rtl="0" algn="l">
              <a:spcBef>
                <a:spcPts val="1600"/>
              </a:spcBef>
              <a:spcAft>
                <a:spcPts val="0"/>
              </a:spcAft>
              <a:buNone/>
            </a:pPr>
            <a:r>
              <a:rPr lang="en" sz="1600" u="sng">
                <a:solidFill>
                  <a:schemeClr val="hlink"/>
                </a:solidFill>
                <a:hlinkClick r:id="rId5"/>
              </a:rPr>
              <a:t>https://dmoj.ca/problem/fhc15c1p1</a:t>
            </a:r>
            <a:r>
              <a:rPr lang="en" sz="1600"/>
              <a:t> - Homework</a:t>
            </a:r>
            <a:endParaRPr sz="1600"/>
          </a:p>
          <a:p>
            <a:pPr indent="0" lvl="0" marL="0" rtl="0" algn="l">
              <a:spcBef>
                <a:spcPts val="1600"/>
              </a:spcBef>
              <a:spcAft>
                <a:spcPts val="0"/>
              </a:spcAft>
              <a:buNone/>
            </a:pPr>
            <a:r>
              <a:rPr lang="en" sz="1600" u="sng">
                <a:solidFill>
                  <a:schemeClr val="hlink"/>
                </a:solidFill>
                <a:hlinkClick r:id="rId6"/>
              </a:rPr>
              <a:t>https://dmoj.ca/problem/dmopc14c3p4</a:t>
            </a:r>
            <a:r>
              <a:rPr lang="en" sz="1600"/>
              <a:t> - DMOPC '14 Contest 3 P4 - Not Enough Testers!</a:t>
            </a:r>
            <a:endParaRPr sz="1600"/>
          </a:p>
          <a:p>
            <a:pPr indent="0" lvl="0" marL="0" rtl="0" algn="l">
              <a:spcBef>
                <a:spcPts val="1600"/>
              </a:spcBef>
              <a:spcAft>
                <a:spcPts val="1600"/>
              </a:spcAft>
              <a:buNone/>
            </a:pPr>
            <a:r>
              <a:rPr lang="en" sz="1600"/>
              <a:t>The last problem also requires a topic we have learned previously.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Prime Numbers - Why Care?</a:t>
            </a: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There are infinitely many prime numbers, and they are used everywhere. As stated previously, prime numbers cannot be factored any further as they only have one proper divisor - 1. Every other whole number can be broken down into prime factors. </a:t>
            </a:r>
            <a:endParaRPr sz="1400"/>
          </a:p>
          <a:p>
            <a:pPr indent="0" lvl="0" marL="0" rtl="0" algn="l">
              <a:spcBef>
                <a:spcPts val="1600"/>
              </a:spcBef>
              <a:spcAft>
                <a:spcPts val="0"/>
              </a:spcAft>
              <a:buNone/>
            </a:pPr>
            <a:r>
              <a:rPr lang="en" sz="1400"/>
              <a:t>Eg. (12 = 2 * 2 * 3) </a:t>
            </a:r>
            <a:endParaRPr sz="1400"/>
          </a:p>
          <a:p>
            <a:pPr indent="0" lvl="0" marL="0" rtl="0" algn="l">
              <a:spcBef>
                <a:spcPts val="1600"/>
              </a:spcBef>
              <a:spcAft>
                <a:spcPts val="1600"/>
              </a:spcAft>
              <a:buNone/>
            </a:pPr>
            <a:r>
              <a:rPr lang="en" sz="1400"/>
              <a:t>In other words, primes serve as the building blocks for all numbers. As factoring extremely large numbers is difficult, this serves as the basis for cryptography and encryption.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1: </a:t>
            </a:r>
            <a:endParaRPr/>
          </a:p>
        </p:txBody>
      </p:sp>
      <p:sp>
        <p:nvSpPr>
          <p:cNvPr id="98" name="Google Shape;98;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Given an integer N, determine whether it is prime or not.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 1: O(N) </a:t>
            </a:r>
            <a:endParaRPr/>
          </a:p>
        </p:txBody>
      </p:sp>
      <p:sp>
        <p:nvSpPr>
          <p:cNvPr id="104" name="Google Shape;104;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Iterate from 2 to N-1 and check if any number is a factor of N. If it is, then N is composite.         </a:t>
            </a:r>
            <a:endParaRPr sz="1500"/>
          </a:p>
          <a:p>
            <a:pPr indent="0" lvl="0" marL="0" rtl="0" algn="l">
              <a:spcBef>
                <a:spcPts val="1600"/>
              </a:spcBef>
              <a:spcAft>
                <a:spcPts val="0"/>
              </a:spcAft>
              <a:buNone/>
            </a:pPr>
            <a:r>
              <a:rPr lang="en" sz="1500"/>
              <a:t>Eg: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rPr lang="en" sz="1500"/>
              <a:t>Remember that the integer 1 is an edge case. </a:t>
            </a:r>
            <a:endParaRPr sz="1500"/>
          </a:p>
          <a:p>
            <a:pPr indent="0" lvl="0" marL="0" rtl="0" algn="l">
              <a:spcBef>
                <a:spcPts val="1600"/>
              </a:spcBef>
              <a:spcAft>
                <a:spcPts val="0"/>
              </a:spcAft>
              <a:buNone/>
            </a:pPr>
            <a:r>
              <a:rPr lang="en" sz="1500"/>
              <a:t>Can we do better than O(N) though? </a:t>
            </a:r>
            <a:endParaRPr sz="1500"/>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sz="1400"/>
          </a:p>
        </p:txBody>
      </p:sp>
      <p:sp>
        <p:nvSpPr>
          <p:cNvPr id="105" name="Google Shape;105;p19"/>
          <p:cNvSpPr txBox="1"/>
          <p:nvPr/>
        </p:nvSpPr>
        <p:spPr>
          <a:xfrm>
            <a:off x="471900" y="2738275"/>
            <a:ext cx="4262700" cy="15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def isPrime(n):</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for</a:t>
            </a:r>
            <a:r>
              <a:rPr lang="en" sz="1200">
                <a:solidFill>
                  <a:srgbClr val="37474F"/>
                </a:solidFill>
                <a:latin typeface="Roboto Mono"/>
                <a:ea typeface="Roboto Mono"/>
                <a:cs typeface="Roboto Mono"/>
                <a:sym typeface="Roboto Mono"/>
              </a:rPr>
              <a:t> i </a:t>
            </a:r>
            <a:r>
              <a:rPr lang="en" sz="1200">
                <a:solidFill>
                  <a:srgbClr val="3F51B5"/>
                </a:solidFill>
                <a:latin typeface="Roboto Mono"/>
                <a:ea typeface="Roboto Mono"/>
                <a:cs typeface="Roboto Mono"/>
                <a:sym typeface="Roboto Mono"/>
              </a:rPr>
              <a:t>in</a:t>
            </a:r>
            <a:r>
              <a:rPr lang="en" sz="1200">
                <a:solidFill>
                  <a:srgbClr val="37474F"/>
                </a:solidFill>
                <a:latin typeface="Roboto Mono"/>
                <a:ea typeface="Roboto Mono"/>
                <a:cs typeface="Roboto Mono"/>
                <a:sym typeface="Roboto Mono"/>
              </a:rPr>
              <a:t> range(</a:t>
            </a:r>
            <a:r>
              <a:rPr lang="en" sz="1200">
                <a:solidFill>
                  <a:srgbClr val="C53929"/>
                </a:solidFill>
                <a:latin typeface="Roboto Mono"/>
                <a:ea typeface="Roboto Mono"/>
                <a:cs typeface="Roboto Mono"/>
                <a:sym typeface="Roboto Mono"/>
              </a:rPr>
              <a:t>2</a:t>
            </a:r>
            <a:r>
              <a:rPr lang="en" sz="1200">
                <a:solidFill>
                  <a:srgbClr val="37474F"/>
                </a:solidFill>
                <a:latin typeface="Roboto Mono"/>
                <a:ea typeface="Roboto Mono"/>
                <a:cs typeface="Roboto Mono"/>
                <a:sym typeface="Roboto Mono"/>
              </a:rPr>
              <a:t>,n):</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if</a:t>
            </a:r>
            <a:r>
              <a:rPr lang="en" sz="1200">
                <a:solidFill>
                  <a:srgbClr val="37474F"/>
                </a:solidFill>
                <a:latin typeface="Roboto Mono"/>
                <a:ea typeface="Roboto Mono"/>
                <a:cs typeface="Roboto Mono"/>
                <a:sym typeface="Roboto Mono"/>
              </a:rPr>
              <a:t>(n%i==</a:t>
            </a:r>
            <a:r>
              <a:rPr lang="en" sz="1200">
                <a:solidFill>
                  <a:srgbClr val="C53929"/>
                </a:solidFill>
                <a:latin typeface="Roboto Mono"/>
                <a:ea typeface="Roboto Mono"/>
                <a:cs typeface="Roboto Mono"/>
                <a:sym typeface="Roboto Mono"/>
              </a:rPr>
              <a:t>0</a:t>
            </a: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return</a:t>
            </a:r>
            <a:r>
              <a:rPr lang="en" sz="1200">
                <a:solidFill>
                  <a:srgbClr val="37474F"/>
                </a:solidFill>
                <a:latin typeface="Roboto Mono"/>
                <a:ea typeface="Roboto Mono"/>
                <a:cs typeface="Roboto Mono"/>
                <a:sym typeface="Roboto Mono"/>
              </a:rPr>
              <a:t> False</a:t>
            </a:r>
            <a:endParaRPr sz="12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return</a:t>
            </a:r>
            <a:r>
              <a:rPr lang="en" sz="1200">
                <a:solidFill>
                  <a:srgbClr val="37474F"/>
                </a:solidFill>
                <a:latin typeface="Roboto Mono"/>
                <a:ea typeface="Roboto Mono"/>
                <a:cs typeface="Roboto Mono"/>
                <a:sym typeface="Roboto Mono"/>
              </a:rPr>
              <a:t> True</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 2: O(sqrt(N)) </a:t>
            </a:r>
            <a:endParaRPr/>
          </a:p>
        </p:txBody>
      </p:sp>
      <p:sp>
        <p:nvSpPr>
          <p:cNvPr id="111" name="Google Shape;111;p20"/>
          <p:cNvSpPr txBox="1"/>
          <p:nvPr>
            <p:ph idx="1" type="body"/>
          </p:nvPr>
        </p:nvSpPr>
        <p:spPr>
          <a:xfrm>
            <a:off x="460950" y="1874650"/>
            <a:ext cx="8222100" cy="30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It turns out we can improve our time complexity! Instead of looping from 2 to N-1, we can instead loop from 2 to sqrt(N). </a:t>
            </a:r>
            <a:endParaRPr sz="1400"/>
          </a:p>
          <a:p>
            <a:pPr indent="0" lvl="0" marL="0" rtl="0" algn="l">
              <a:spcBef>
                <a:spcPts val="1600"/>
              </a:spcBef>
              <a:spcAft>
                <a:spcPts val="0"/>
              </a:spcAft>
              <a:buNone/>
            </a:pPr>
            <a:r>
              <a:rPr lang="en" sz="1400"/>
              <a:t>Why? </a:t>
            </a:r>
            <a:br>
              <a:rPr lang="en" sz="1400"/>
            </a:b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rPr lang="en" sz="1400"/>
              <a:t>Note that it is typically better to check whether i * i is &lt;= N instead of checking whether i &lt;= sqrt(N) in order to avoid floating point inaccuracies. </a:t>
            </a:r>
            <a:endParaRPr sz="1400"/>
          </a:p>
        </p:txBody>
      </p:sp>
      <p:sp>
        <p:nvSpPr>
          <p:cNvPr id="112" name="Google Shape;112;p20"/>
          <p:cNvSpPr txBox="1"/>
          <p:nvPr/>
        </p:nvSpPr>
        <p:spPr>
          <a:xfrm>
            <a:off x="471900" y="2952856"/>
            <a:ext cx="8527500" cy="118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lt2"/>
                </a:solidFill>
                <a:latin typeface="Roboto"/>
                <a:ea typeface="Roboto"/>
                <a:cs typeface="Roboto"/>
                <a:sym typeface="Roboto"/>
              </a:rPr>
              <a:t>N = a * b </a:t>
            </a:r>
            <a:endParaRPr>
              <a:solidFill>
                <a:schemeClr val="lt2"/>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lt2"/>
                </a:solidFill>
                <a:latin typeface="Roboto"/>
                <a:ea typeface="Roboto"/>
                <a:cs typeface="Roboto"/>
                <a:sym typeface="Roboto"/>
              </a:rPr>
              <a:t>It is impossible for both a and b to be greater than sqrt(N) because sqrt(N) * sqrt(N) = N and anything larger would be greater than N. Thus, if a * b = N at least one factor has to be smaller or equal to the square root of N, and we will check for it while iterating up to sqrt(N).  </a:t>
            </a:r>
            <a:endParaRPr>
              <a:solidFill>
                <a:schemeClr val="lt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O(sqrt(N)) Prime Check Code</a:t>
            </a:r>
            <a:endParaRPr/>
          </a:p>
        </p:txBody>
      </p:sp>
      <p:sp>
        <p:nvSpPr>
          <p:cNvPr id="118" name="Google Shape;118;p21"/>
          <p:cNvSpPr txBox="1"/>
          <p:nvPr/>
        </p:nvSpPr>
        <p:spPr>
          <a:xfrm>
            <a:off x="471900" y="1783575"/>
            <a:ext cx="4262700" cy="15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F51B5"/>
                </a:solidFill>
                <a:latin typeface="Roboto Mono"/>
                <a:ea typeface="Roboto Mono"/>
                <a:cs typeface="Roboto Mono"/>
                <a:sym typeface="Roboto Mono"/>
              </a:rPr>
              <a:t>bool</a:t>
            </a:r>
            <a:r>
              <a:rPr lang="en" sz="1200">
                <a:solidFill>
                  <a:srgbClr val="37474F"/>
                </a:solidFill>
                <a:latin typeface="Roboto Mono"/>
                <a:ea typeface="Roboto Mono"/>
                <a:cs typeface="Roboto Mono"/>
                <a:sym typeface="Roboto Mono"/>
              </a:rPr>
              <a:t> isPrime(</a:t>
            </a:r>
            <a:r>
              <a:rPr lang="en" sz="1200">
                <a:solidFill>
                  <a:srgbClr val="3F51B5"/>
                </a:solidFill>
                <a:latin typeface="Roboto Mono"/>
                <a:ea typeface="Roboto Mono"/>
                <a:cs typeface="Roboto Mono"/>
                <a:sym typeface="Roboto Mono"/>
              </a:rPr>
              <a:t>int</a:t>
            </a:r>
            <a:r>
              <a:rPr lang="en" sz="1200">
                <a:solidFill>
                  <a:srgbClr val="37474F"/>
                </a:solidFill>
                <a:latin typeface="Roboto Mono"/>
                <a:ea typeface="Roboto Mono"/>
                <a:cs typeface="Roboto Mono"/>
                <a:sym typeface="Roboto Mono"/>
              </a:rPr>
              <a:t> n){</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if</a:t>
            </a:r>
            <a:r>
              <a:rPr lang="en" sz="1200">
                <a:solidFill>
                  <a:srgbClr val="37474F"/>
                </a:solidFill>
                <a:latin typeface="Roboto Mono"/>
                <a:ea typeface="Roboto Mono"/>
                <a:cs typeface="Roboto Mono"/>
                <a:sym typeface="Roboto Mono"/>
              </a:rPr>
              <a:t>(n &lt;= </a:t>
            </a:r>
            <a:r>
              <a:rPr lang="en" sz="1200">
                <a:solidFill>
                  <a:srgbClr val="C53929"/>
                </a:solidFill>
                <a:latin typeface="Roboto Mono"/>
                <a:ea typeface="Roboto Mono"/>
                <a:cs typeface="Roboto Mono"/>
                <a:sym typeface="Roboto Mono"/>
              </a:rPr>
              <a:t>1</a:t>
            </a: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return</a:t>
            </a: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false</a:t>
            </a:r>
            <a:r>
              <a:rPr lang="en" sz="1200">
                <a:solidFill>
                  <a:srgbClr val="37474F"/>
                </a:solidFill>
                <a:latin typeface="Roboto Mono"/>
                <a:ea typeface="Roboto Mono"/>
                <a:cs typeface="Roboto Mono"/>
                <a:sym typeface="Roboto Mono"/>
              </a:rPr>
              <a:t>; </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for</a:t>
            </a:r>
            <a:r>
              <a:rPr lang="en" sz="1200">
                <a:solidFill>
                  <a:srgbClr val="37474F"/>
                </a:solidFill>
                <a:latin typeface="Roboto Mono"/>
                <a:ea typeface="Roboto Mono"/>
                <a:cs typeface="Roboto Mono"/>
                <a:sym typeface="Roboto Mono"/>
              </a:rPr>
              <a:t>(</a:t>
            </a:r>
            <a:r>
              <a:rPr lang="en" sz="1200">
                <a:solidFill>
                  <a:srgbClr val="3F51B5"/>
                </a:solidFill>
                <a:latin typeface="Roboto Mono"/>
                <a:ea typeface="Roboto Mono"/>
                <a:cs typeface="Roboto Mono"/>
                <a:sym typeface="Roboto Mono"/>
              </a:rPr>
              <a:t>int</a:t>
            </a:r>
            <a:r>
              <a:rPr lang="en" sz="1200">
                <a:solidFill>
                  <a:srgbClr val="37474F"/>
                </a:solidFill>
                <a:latin typeface="Roboto Mono"/>
                <a:ea typeface="Roboto Mono"/>
                <a:cs typeface="Roboto Mono"/>
                <a:sym typeface="Roboto Mono"/>
              </a:rPr>
              <a:t> i = </a:t>
            </a:r>
            <a:r>
              <a:rPr lang="en" sz="1200">
                <a:solidFill>
                  <a:srgbClr val="C53929"/>
                </a:solidFill>
                <a:latin typeface="Roboto Mono"/>
                <a:ea typeface="Roboto Mono"/>
                <a:cs typeface="Roboto Mono"/>
                <a:sym typeface="Roboto Mono"/>
              </a:rPr>
              <a:t>2</a:t>
            </a:r>
            <a:r>
              <a:rPr lang="en" sz="1200">
                <a:solidFill>
                  <a:srgbClr val="37474F"/>
                </a:solidFill>
                <a:latin typeface="Roboto Mono"/>
                <a:ea typeface="Roboto Mono"/>
                <a:cs typeface="Roboto Mono"/>
                <a:sym typeface="Roboto Mono"/>
              </a:rPr>
              <a:t>; i * i &lt;= n; i++) {</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if</a:t>
            </a:r>
            <a:r>
              <a:rPr lang="en" sz="1200">
                <a:solidFill>
                  <a:srgbClr val="37474F"/>
                </a:solidFill>
                <a:latin typeface="Roboto Mono"/>
                <a:ea typeface="Roboto Mono"/>
                <a:cs typeface="Roboto Mono"/>
                <a:sym typeface="Roboto Mono"/>
              </a:rPr>
              <a:t>(n % i == </a:t>
            </a:r>
            <a:r>
              <a:rPr lang="en" sz="1200">
                <a:solidFill>
                  <a:srgbClr val="C53929"/>
                </a:solidFill>
                <a:latin typeface="Roboto Mono"/>
                <a:ea typeface="Roboto Mono"/>
                <a:cs typeface="Roboto Mono"/>
                <a:sym typeface="Roboto Mono"/>
              </a:rPr>
              <a:t>0</a:t>
            </a: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return</a:t>
            </a: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false</a:t>
            </a:r>
            <a:r>
              <a:rPr lang="en" sz="1200">
                <a:solidFill>
                  <a:srgbClr val="37474F"/>
                </a:solidFill>
                <a:latin typeface="Roboto Mono"/>
                <a:ea typeface="Roboto Mono"/>
                <a:cs typeface="Roboto Mono"/>
                <a:sym typeface="Roboto Mono"/>
              </a:rPr>
              <a:t>; </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return</a:t>
            </a:r>
            <a:r>
              <a:rPr lang="en" sz="1200">
                <a:solidFill>
                  <a:srgbClr val="37474F"/>
                </a:solidFill>
                <a:latin typeface="Roboto Mono"/>
                <a:ea typeface="Roboto Mono"/>
                <a:cs typeface="Roboto Mono"/>
                <a:sym typeface="Roboto Mono"/>
              </a:rPr>
              <a:t> </a:t>
            </a:r>
            <a:r>
              <a:rPr lang="en" sz="1200">
                <a:solidFill>
                  <a:srgbClr val="3F51B5"/>
                </a:solidFill>
                <a:latin typeface="Roboto Mono"/>
                <a:ea typeface="Roboto Mono"/>
                <a:cs typeface="Roboto Mono"/>
                <a:sym typeface="Roboto Mono"/>
              </a:rPr>
              <a:t>true</a:t>
            </a:r>
            <a:r>
              <a:rPr lang="en" sz="1200">
                <a:solidFill>
                  <a:srgbClr val="37474F"/>
                </a:solidFill>
                <a:latin typeface="Roboto Mono"/>
                <a:ea typeface="Roboto Mono"/>
                <a:cs typeface="Roboto Mono"/>
                <a:sym typeface="Roboto Mono"/>
              </a:rPr>
              <a:t>; </a:t>
            </a:r>
            <a:endParaRPr sz="12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