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Mon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italic.fntdata"/><Relationship Id="rId25" Type="http://schemas.openxmlformats.org/officeDocument/2006/relationships/font" Target="fonts/RobotoMono-bold.fntdata"/><Relationship Id="rId27"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700e7c7d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700e7c7d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700e7c7d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700e7c7d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700e7c7d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700e7c7d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700e7c7d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700e7c7d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700e7c7d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700e7c7d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700e7c7d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700e7c7d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700e7c7d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700e7c7d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700e7c7d1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700e7c7d1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e198aead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e198aead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700e7c7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700e7c7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700e7c7d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700e7c7d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700e7c7d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700e7c7d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700e7c7d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700e7c7d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700e7c7d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700e7c7d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700e7c7d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700e7c7d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700e7c7d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700e7c7d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700e7c7d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700e7c7d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moj.ca/problem/dp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moj.ca/problem/ccc00s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moj.ca/problem/ccc18s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presentation/d/1eOHMzAxXSLWXQmkWMskHJsDLKv1cWZWi96n_sG9E5Qw/edit?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81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Woodlands CS Club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Dynamic Programming 1</a:t>
            </a:r>
            <a:endParaRPr sz="2400"/>
          </a:p>
          <a:p>
            <a:pPr indent="0" lvl="0" marL="0" rtl="0" algn="ctr">
              <a:spcBef>
                <a:spcPts val="0"/>
              </a:spcBef>
              <a:spcAft>
                <a:spcPts val="0"/>
              </a:spcAft>
              <a:buNone/>
            </a:pPr>
            <a:r>
              <a:rPr lang="en" sz="2400"/>
              <a:t>Group A</a:t>
            </a:r>
            <a:endParaRPr sz="2400"/>
          </a:p>
          <a:p>
            <a:pPr indent="0" lvl="0" marL="0" rtl="0" algn="ctr">
              <a:spcBef>
                <a:spcPts val="0"/>
              </a:spcBef>
              <a:spcAft>
                <a:spcPts val="0"/>
              </a:spcAft>
              <a:buNone/>
            </a:pPr>
            <a:r>
              <a:rPr lang="en" sz="2400"/>
              <a:t>1/18/2021</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48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Problem 1: </a:t>
            </a:r>
            <a:r>
              <a:rPr b="1" lang="en" u="sng">
                <a:solidFill>
                  <a:schemeClr val="hlink"/>
                </a:solidFill>
                <a:hlinkClick r:id="rId3"/>
              </a:rPr>
              <a:t>https://dmoj.ca/problem/dpa</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260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Steps: </a:t>
            </a:r>
            <a:endParaRPr/>
          </a:p>
        </p:txBody>
      </p:sp>
      <p:sp>
        <p:nvSpPr>
          <p:cNvPr id="120" name="Google Shape;120;p23"/>
          <p:cNvSpPr txBox="1"/>
          <p:nvPr>
            <p:ph idx="1" type="body"/>
          </p:nvPr>
        </p:nvSpPr>
        <p:spPr>
          <a:xfrm>
            <a:off x="311700" y="774725"/>
            <a:ext cx="1842000" cy="40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Define DP States: </a:t>
            </a:r>
            <a:endParaRPr b="1" sz="1400"/>
          </a:p>
        </p:txBody>
      </p:sp>
      <p:sp>
        <p:nvSpPr>
          <p:cNvPr id="121" name="Google Shape;121;p23"/>
          <p:cNvSpPr txBox="1"/>
          <p:nvPr>
            <p:ph idx="1" type="body"/>
          </p:nvPr>
        </p:nvSpPr>
        <p:spPr>
          <a:xfrm>
            <a:off x="311700" y="1052925"/>
            <a:ext cx="8561700" cy="108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Our state will be the minimum cost to get to stone i. We can store this in an array. (dp[i] = min cost to get to i-th stone) </a:t>
            </a:r>
            <a:endParaRPr sz="1300"/>
          </a:p>
        </p:txBody>
      </p:sp>
      <p:sp>
        <p:nvSpPr>
          <p:cNvPr id="122" name="Google Shape;122;p23"/>
          <p:cNvSpPr txBox="1"/>
          <p:nvPr>
            <p:ph idx="1" type="body"/>
          </p:nvPr>
        </p:nvSpPr>
        <p:spPr>
          <a:xfrm>
            <a:off x="311700" y="1685025"/>
            <a:ext cx="2900100" cy="40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Define DP transition: </a:t>
            </a:r>
            <a:endParaRPr b="1" sz="1400"/>
          </a:p>
        </p:txBody>
      </p:sp>
      <p:sp>
        <p:nvSpPr>
          <p:cNvPr id="123" name="Google Shape;123;p23"/>
          <p:cNvSpPr txBox="1"/>
          <p:nvPr>
            <p:ph idx="1" type="body"/>
          </p:nvPr>
        </p:nvSpPr>
        <p:spPr>
          <a:xfrm>
            <a:off x="291150" y="1969550"/>
            <a:ext cx="8561700" cy="13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How can we use previous states to define our current state? Much like our Fibonacci sequence problem, our current state is dependent on our previous two states. Since we can only jump one or two stones, stone i is </a:t>
            </a:r>
            <a:r>
              <a:rPr b="1" lang="en" sz="1300" u="sng"/>
              <a:t>only</a:t>
            </a:r>
            <a:r>
              <a:rPr b="1" lang="en" sz="1300"/>
              <a:t> </a:t>
            </a:r>
            <a:r>
              <a:rPr lang="en" sz="1300"/>
              <a:t>reachable from stone i-1 or stone i-2. We can compute which stone would result in a lower value and set it to dp[i]. </a:t>
            </a:r>
            <a:endParaRPr sz="1300"/>
          </a:p>
          <a:p>
            <a:pPr indent="0" lvl="0" marL="0" rtl="0" algn="l">
              <a:spcBef>
                <a:spcPts val="1600"/>
              </a:spcBef>
              <a:spcAft>
                <a:spcPts val="1600"/>
              </a:spcAft>
              <a:buNone/>
            </a:pPr>
            <a:r>
              <a:rPr lang="en" sz="1400"/>
              <a:t>dp[i] = min(dp[i-1] + abs(height[i-1]-height[i]), dp[i-2] + abs(height[i-2]-height[i])); </a:t>
            </a:r>
            <a:endParaRPr sz="1400"/>
          </a:p>
        </p:txBody>
      </p:sp>
      <p:sp>
        <p:nvSpPr>
          <p:cNvPr id="124" name="Google Shape;124;p23"/>
          <p:cNvSpPr txBox="1"/>
          <p:nvPr>
            <p:ph idx="1" type="body"/>
          </p:nvPr>
        </p:nvSpPr>
        <p:spPr>
          <a:xfrm>
            <a:off x="311700" y="3228750"/>
            <a:ext cx="2900100" cy="40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Define DP Base Case(s): </a:t>
            </a:r>
            <a:endParaRPr b="1" sz="1400"/>
          </a:p>
        </p:txBody>
      </p:sp>
      <p:sp>
        <p:nvSpPr>
          <p:cNvPr id="125" name="Google Shape;125;p23"/>
          <p:cNvSpPr txBox="1"/>
          <p:nvPr>
            <p:ph idx="1" type="body"/>
          </p:nvPr>
        </p:nvSpPr>
        <p:spPr>
          <a:xfrm>
            <a:off x="311700" y="3536575"/>
            <a:ext cx="8561700" cy="108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The cost to get to stone 1 is 0 (we start on stone 1). The cost to get to stone 2 is the difference in heights between stone 1 and stone 2 (there is no stone 0, so we can only reach stone 2 from stone 1). </a:t>
            </a:r>
            <a:endParaRPr sz="1300"/>
          </a:p>
        </p:txBody>
      </p:sp>
      <p:sp>
        <p:nvSpPr>
          <p:cNvPr id="126" name="Google Shape;126;p23"/>
          <p:cNvSpPr txBox="1"/>
          <p:nvPr>
            <p:ph idx="1" type="body"/>
          </p:nvPr>
        </p:nvSpPr>
        <p:spPr>
          <a:xfrm>
            <a:off x="311700" y="4093475"/>
            <a:ext cx="2900100" cy="40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Define DP End State: </a:t>
            </a:r>
            <a:endParaRPr b="1" sz="1400"/>
          </a:p>
        </p:txBody>
      </p:sp>
      <p:sp>
        <p:nvSpPr>
          <p:cNvPr id="127" name="Google Shape;127;p23"/>
          <p:cNvSpPr txBox="1"/>
          <p:nvPr>
            <p:ph idx="1" type="body"/>
          </p:nvPr>
        </p:nvSpPr>
        <p:spPr>
          <a:xfrm>
            <a:off x="311700" y="4399425"/>
            <a:ext cx="8561700" cy="108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We want the minimum cost to get from stone 1 to stone N. Thus, our end state is dp[N]. </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Frog 1 Code</a:t>
            </a:r>
            <a:endParaRPr b="1"/>
          </a:p>
        </p:txBody>
      </p:sp>
      <p:sp>
        <p:nvSpPr>
          <p:cNvPr id="133" name="Google Shape;133;p24"/>
          <p:cNvSpPr txBox="1"/>
          <p:nvPr/>
        </p:nvSpPr>
        <p:spPr>
          <a:xfrm>
            <a:off x="384825" y="1017725"/>
            <a:ext cx="4462500" cy="29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#include </a:t>
            </a:r>
            <a:r>
              <a:rPr lang="en" sz="1050">
                <a:solidFill>
                  <a:srgbClr val="388E3C"/>
                </a:solidFill>
                <a:latin typeface="Roboto Mono"/>
                <a:ea typeface="Roboto Mono"/>
                <a:cs typeface="Roboto Mono"/>
                <a:sym typeface="Roboto Mono"/>
              </a:rPr>
              <a:t>&lt;bits/stdc++.h&gt;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using</a:t>
            </a: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namespace</a:t>
            </a:r>
            <a:r>
              <a:rPr lang="en" sz="1050">
                <a:solidFill>
                  <a:srgbClr val="37474F"/>
                </a:solidFill>
                <a:latin typeface="Roboto Mono"/>
                <a:ea typeface="Roboto Mono"/>
                <a:cs typeface="Roboto Mono"/>
                <a:sym typeface="Roboto Mono"/>
              </a:rPr>
              <a:t> std;</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 main()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 n; cin &gt;&gt; n;</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 height[n+</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 dp[n+</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a:t>
            </a:r>
            <a:r>
              <a:rPr lang="en" sz="1050">
                <a:solidFill>
                  <a:srgbClr val="3F51B5"/>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 i = </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 i &lt;= n; i++) cin &gt;&gt; height[i];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dp[</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 = </a:t>
            </a:r>
            <a:r>
              <a:rPr lang="en" sz="1050">
                <a:solidFill>
                  <a:srgbClr val="C53929"/>
                </a:solidFill>
                <a:latin typeface="Roboto Mono"/>
                <a:ea typeface="Roboto Mono"/>
                <a:cs typeface="Roboto Mono"/>
                <a:sym typeface="Roboto Mono"/>
              </a:rPr>
              <a:t>0</a:t>
            </a:r>
            <a:r>
              <a:rPr lang="en" sz="1050">
                <a:solidFill>
                  <a:srgbClr val="37474F"/>
                </a:solidFill>
                <a:latin typeface="Roboto Mono"/>
                <a:ea typeface="Roboto Mono"/>
                <a:cs typeface="Roboto Mono"/>
                <a:sym typeface="Roboto Mono"/>
              </a:rPr>
              <a:t>; </a:t>
            </a:r>
            <a:r>
              <a:rPr lang="en" sz="1050">
                <a:solidFill>
                  <a:srgbClr val="D81B60"/>
                </a:solidFill>
                <a:latin typeface="Roboto Mono"/>
                <a:ea typeface="Roboto Mono"/>
                <a:cs typeface="Roboto Mono"/>
                <a:sym typeface="Roboto Mono"/>
              </a:rPr>
              <a:t>// base case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dp[</a:t>
            </a:r>
            <a:r>
              <a:rPr lang="en" sz="1050">
                <a:solidFill>
                  <a:srgbClr val="C53929"/>
                </a:solidFill>
                <a:latin typeface="Roboto Mono"/>
                <a:ea typeface="Roboto Mono"/>
                <a:cs typeface="Roboto Mono"/>
                <a:sym typeface="Roboto Mono"/>
              </a:rPr>
              <a:t>2</a:t>
            </a:r>
            <a:r>
              <a:rPr lang="en" sz="1050">
                <a:solidFill>
                  <a:srgbClr val="37474F"/>
                </a:solidFill>
                <a:latin typeface="Roboto Mono"/>
                <a:ea typeface="Roboto Mono"/>
                <a:cs typeface="Roboto Mono"/>
                <a:sym typeface="Roboto Mono"/>
              </a:rPr>
              <a:t>] = abs(height[</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 - height[</a:t>
            </a:r>
            <a:r>
              <a:rPr lang="en" sz="1050">
                <a:solidFill>
                  <a:srgbClr val="C53929"/>
                </a:solidFill>
                <a:latin typeface="Roboto Mono"/>
                <a:ea typeface="Roboto Mono"/>
                <a:cs typeface="Roboto Mono"/>
                <a:sym typeface="Roboto Mono"/>
              </a:rPr>
              <a:t>2</a:t>
            </a:r>
            <a:r>
              <a:rPr lang="en" sz="1050">
                <a:solidFill>
                  <a:srgbClr val="37474F"/>
                </a:solidFill>
                <a:latin typeface="Roboto Mono"/>
                <a:ea typeface="Roboto Mono"/>
                <a:cs typeface="Roboto Mono"/>
                <a:sym typeface="Roboto Mono"/>
              </a:rPr>
              <a:t>]); </a:t>
            </a:r>
            <a:r>
              <a:rPr lang="en" sz="1050">
                <a:solidFill>
                  <a:srgbClr val="D81B60"/>
                </a:solidFill>
                <a:latin typeface="Roboto Mono"/>
                <a:ea typeface="Roboto Mono"/>
                <a:cs typeface="Roboto Mono"/>
                <a:sym typeface="Roboto Mono"/>
              </a:rPr>
              <a:t>// base case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a:t>
            </a:r>
            <a:r>
              <a:rPr lang="en" sz="1050">
                <a:solidFill>
                  <a:srgbClr val="3F51B5"/>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 i = </a:t>
            </a:r>
            <a:r>
              <a:rPr lang="en" sz="1050">
                <a:solidFill>
                  <a:srgbClr val="C53929"/>
                </a:solidFill>
                <a:latin typeface="Roboto Mono"/>
                <a:ea typeface="Roboto Mono"/>
                <a:cs typeface="Roboto Mono"/>
                <a:sym typeface="Roboto Mono"/>
              </a:rPr>
              <a:t>3</a:t>
            </a:r>
            <a:r>
              <a:rPr lang="en" sz="1050">
                <a:solidFill>
                  <a:srgbClr val="37474F"/>
                </a:solidFill>
                <a:latin typeface="Roboto Mono"/>
                <a:ea typeface="Roboto Mono"/>
                <a:cs typeface="Roboto Mono"/>
                <a:sym typeface="Roboto Mono"/>
              </a:rPr>
              <a:t>; i &lt;= n; i++)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dp[i] = min(</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dp[i-</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]+abs(height[i-</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]-height[i]),</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dp[i-</a:t>
            </a:r>
            <a:r>
              <a:rPr lang="en" sz="1050">
                <a:solidFill>
                  <a:srgbClr val="C53929"/>
                </a:solidFill>
                <a:latin typeface="Roboto Mono"/>
                <a:ea typeface="Roboto Mono"/>
                <a:cs typeface="Roboto Mono"/>
                <a:sym typeface="Roboto Mono"/>
              </a:rPr>
              <a:t>2</a:t>
            </a:r>
            <a:r>
              <a:rPr lang="en" sz="1050">
                <a:solidFill>
                  <a:srgbClr val="37474F"/>
                </a:solidFill>
                <a:latin typeface="Roboto Mono"/>
                <a:ea typeface="Roboto Mono"/>
                <a:cs typeface="Roboto Mono"/>
                <a:sym typeface="Roboto Mono"/>
              </a:rPr>
              <a:t>]+abs(height[i-</a:t>
            </a:r>
            <a:r>
              <a:rPr lang="en" sz="1050">
                <a:solidFill>
                  <a:srgbClr val="C53929"/>
                </a:solidFill>
                <a:latin typeface="Roboto Mono"/>
                <a:ea typeface="Roboto Mono"/>
                <a:cs typeface="Roboto Mono"/>
                <a:sym typeface="Roboto Mono"/>
              </a:rPr>
              <a:t>2</a:t>
            </a:r>
            <a:r>
              <a:rPr lang="en" sz="1050">
                <a:solidFill>
                  <a:srgbClr val="37474F"/>
                </a:solidFill>
                <a:latin typeface="Roboto Mono"/>
                <a:ea typeface="Roboto Mono"/>
                <a:cs typeface="Roboto Mono"/>
                <a:sym typeface="Roboto Mono"/>
              </a:rPr>
              <a:t>]-height[i])</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cout &lt;&lt; dp[n] &lt;&lt; </a:t>
            </a:r>
            <a:r>
              <a:rPr lang="en" sz="1050">
                <a:solidFill>
                  <a:srgbClr val="388E3C"/>
                </a:solidFill>
                <a:latin typeface="Roboto Mono"/>
                <a:ea typeface="Roboto Mono"/>
                <a:cs typeface="Roboto Mono"/>
                <a:sym typeface="Roboto Mono"/>
              </a:rPr>
              <a:t>'\n'</a:t>
            </a:r>
            <a:r>
              <a:rPr lang="en" sz="1050">
                <a:solidFill>
                  <a:srgbClr val="37474F"/>
                </a:solidFill>
                <a:latin typeface="Roboto Mono"/>
                <a:ea typeface="Roboto Mono"/>
                <a:cs typeface="Roboto Mono"/>
                <a:sym typeface="Roboto Mono"/>
              </a:rPr>
              <a:t>; </a:t>
            </a:r>
            <a:r>
              <a:rPr lang="en" sz="1050">
                <a:solidFill>
                  <a:srgbClr val="D81B60"/>
                </a:solidFill>
                <a:latin typeface="Roboto Mono"/>
                <a:ea typeface="Roboto Mono"/>
                <a:cs typeface="Roboto Mono"/>
                <a:sym typeface="Roboto Mono"/>
              </a:rPr>
              <a:t>// end state </a:t>
            </a:r>
            <a:endParaRPr sz="10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34" name="Google Shape;134;p24"/>
          <p:cNvSpPr txBox="1"/>
          <p:nvPr/>
        </p:nvSpPr>
        <p:spPr>
          <a:xfrm>
            <a:off x="4847325" y="1017725"/>
            <a:ext cx="4262700" cy="22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n=</a:t>
            </a:r>
            <a:r>
              <a:rPr lang="en" sz="1050">
                <a:solidFill>
                  <a:srgbClr val="9C27B0"/>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a:t>
            </a:r>
            <a:r>
              <a:rPr lang="en" sz="1050">
                <a:solidFill>
                  <a:srgbClr val="9C27B0"/>
                </a:solidFill>
                <a:latin typeface="Roboto Mono"/>
                <a:ea typeface="Roboto Mono"/>
                <a:cs typeface="Roboto Mono"/>
                <a:sym typeface="Roboto Mono"/>
              </a:rPr>
              <a:t>input</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height=[</a:t>
            </a:r>
            <a:r>
              <a:rPr lang="en" sz="1050">
                <a:solidFill>
                  <a:srgbClr val="C53929"/>
                </a:solidFill>
                <a:latin typeface="Roboto Mono"/>
                <a:ea typeface="Roboto Mono"/>
                <a:cs typeface="Roboto Mono"/>
                <a:sym typeface="Roboto Mono"/>
              </a:rPr>
              <a:t>0</a:t>
            </a:r>
            <a:r>
              <a:rPr lang="en" sz="1050">
                <a:solidFill>
                  <a:srgbClr val="37474F"/>
                </a:solidFill>
                <a:latin typeface="Roboto Mono"/>
                <a:ea typeface="Roboto Mono"/>
                <a:cs typeface="Roboto Mono"/>
                <a:sym typeface="Roboto Mono"/>
              </a:rPr>
              <a:t>]+</a:t>
            </a:r>
            <a:r>
              <a:rPr lang="en" sz="1050">
                <a:solidFill>
                  <a:srgbClr val="9C27B0"/>
                </a:solidFill>
                <a:latin typeface="Roboto Mono"/>
                <a:ea typeface="Roboto Mono"/>
                <a:cs typeface="Roboto Mono"/>
                <a:sym typeface="Roboto Mono"/>
              </a:rPr>
              <a:t>list</a:t>
            </a:r>
            <a:r>
              <a:rPr lang="en" sz="1050">
                <a:solidFill>
                  <a:srgbClr val="37474F"/>
                </a:solidFill>
                <a:latin typeface="Roboto Mono"/>
                <a:ea typeface="Roboto Mono"/>
                <a:cs typeface="Roboto Mono"/>
                <a:sym typeface="Roboto Mono"/>
              </a:rPr>
              <a:t>(</a:t>
            </a:r>
            <a:r>
              <a:rPr lang="en" sz="1050">
                <a:solidFill>
                  <a:srgbClr val="9C27B0"/>
                </a:solidFill>
                <a:latin typeface="Roboto Mono"/>
                <a:ea typeface="Roboto Mono"/>
                <a:cs typeface="Roboto Mono"/>
                <a:sym typeface="Roboto Mono"/>
              </a:rPr>
              <a:t>map</a:t>
            </a:r>
            <a:r>
              <a:rPr lang="en" sz="1050">
                <a:solidFill>
                  <a:srgbClr val="37474F"/>
                </a:solidFill>
                <a:latin typeface="Roboto Mono"/>
                <a:ea typeface="Roboto Mono"/>
                <a:cs typeface="Roboto Mono"/>
                <a:sym typeface="Roboto Mono"/>
              </a:rPr>
              <a:t>(</a:t>
            </a:r>
            <a:r>
              <a:rPr lang="en" sz="1050">
                <a:solidFill>
                  <a:srgbClr val="9C27B0"/>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a:t>
            </a:r>
            <a:r>
              <a:rPr lang="en" sz="1050">
                <a:solidFill>
                  <a:srgbClr val="9C27B0"/>
                </a:solidFill>
                <a:latin typeface="Roboto Mono"/>
                <a:ea typeface="Roboto Mono"/>
                <a:cs typeface="Roboto Mono"/>
                <a:sym typeface="Roboto Mono"/>
              </a:rPr>
              <a:t>input</a:t>
            </a:r>
            <a:r>
              <a:rPr lang="en" sz="1050">
                <a:solidFill>
                  <a:srgbClr val="37474F"/>
                </a:solidFill>
                <a:latin typeface="Roboto Mono"/>
                <a:ea typeface="Roboto Mono"/>
                <a:cs typeface="Roboto Mono"/>
                <a:sym typeface="Roboto Mono"/>
              </a:rPr>
              <a:t>().split()))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dp=[</a:t>
            </a:r>
            <a:r>
              <a:rPr lang="en" sz="1050">
                <a:solidFill>
                  <a:srgbClr val="C53929"/>
                </a:solidFill>
                <a:latin typeface="Roboto Mono"/>
                <a:ea typeface="Roboto Mono"/>
                <a:cs typeface="Roboto Mono"/>
                <a:sym typeface="Roboto Mono"/>
              </a:rPr>
              <a:t>0</a:t>
            </a: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 i </a:t>
            </a:r>
            <a:r>
              <a:rPr lang="en" sz="1050">
                <a:solidFill>
                  <a:srgbClr val="3F51B5"/>
                </a:solidFill>
                <a:latin typeface="Roboto Mono"/>
                <a:ea typeface="Roboto Mono"/>
                <a:cs typeface="Roboto Mono"/>
                <a:sym typeface="Roboto Mono"/>
              </a:rPr>
              <a:t>in</a:t>
            </a:r>
            <a:r>
              <a:rPr lang="en" sz="1050">
                <a:solidFill>
                  <a:srgbClr val="37474F"/>
                </a:solidFill>
                <a:latin typeface="Roboto Mono"/>
                <a:ea typeface="Roboto Mono"/>
                <a:cs typeface="Roboto Mono"/>
                <a:sym typeface="Roboto Mono"/>
              </a:rPr>
              <a:t> </a:t>
            </a:r>
            <a:r>
              <a:rPr lang="en" sz="1050">
                <a:solidFill>
                  <a:srgbClr val="9C27B0"/>
                </a:solidFill>
                <a:latin typeface="Roboto Mono"/>
                <a:ea typeface="Roboto Mono"/>
                <a:cs typeface="Roboto Mono"/>
                <a:sym typeface="Roboto Mono"/>
              </a:rPr>
              <a:t>range</a:t>
            </a:r>
            <a:r>
              <a:rPr lang="en" sz="1050">
                <a:solidFill>
                  <a:srgbClr val="37474F"/>
                </a:solidFill>
                <a:latin typeface="Roboto Mono"/>
                <a:ea typeface="Roboto Mono"/>
                <a:cs typeface="Roboto Mono"/>
                <a:sym typeface="Roboto Mono"/>
              </a:rPr>
              <a:t>(n+</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dp[</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 = </a:t>
            </a:r>
            <a:r>
              <a:rPr lang="en" sz="1050">
                <a:solidFill>
                  <a:srgbClr val="C53929"/>
                </a:solidFill>
                <a:latin typeface="Roboto Mono"/>
                <a:ea typeface="Roboto Mono"/>
                <a:cs typeface="Roboto Mono"/>
                <a:sym typeface="Roboto Mono"/>
              </a:rPr>
              <a:t>0</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dp[</a:t>
            </a:r>
            <a:r>
              <a:rPr lang="en" sz="1050">
                <a:solidFill>
                  <a:srgbClr val="C53929"/>
                </a:solidFill>
                <a:latin typeface="Roboto Mono"/>
                <a:ea typeface="Roboto Mono"/>
                <a:cs typeface="Roboto Mono"/>
                <a:sym typeface="Roboto Mono"/>
              </a:rPr>
              <a:t>2</a:t>
            </a:r>
            <a:r>
              <a:rPr lang="en" sz="1050">
                <a:solidFill>
                  <a:srgbClr val="37474F"/>
                </a:solidFill>
                <a:latin typeface="Roboto Mono"/>
                <a:ea typeface="Roboto Mono"/>
                <a:cs typeface="Roboto Mono"/>
                <a:sym typeface="Roboto Mono"/>
              </a:rPr>
              <a:t>] = </a:t>
            </a:r>
            <a:r>
              <a:rPr lang="en" sz="1050">
                <a:solidFill>
                  <a:srgbClr val="9C27B0"/>
                </a:solidFill>
                <a:latin typeface="Roboto Mono"/>
                <a:ea typeface="Roboto Mono"/>
                <a:cs typeface="Roboto Mono"/>
                <a:sym typeface="Roboto Mono"/>
              </a:rPr>
              <a:t>abs</a:t>
            </a:r>
            <a:r>
              <a:rPr lang="en" sz="1050">
                <a:solidFill>
                  <a:srgbClr val="37474F"/>
                </a:solidFill>
                <a:latin typeface="Roboto Mono"/>
                <a:ea typeface="Roboto Mono"/>
                <a:cs typeface="Roboto Mono"/>
                <a:sym typeface="Roboto Mono"/>
              </a:rPr>
              <a:t>(height[</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]-height[</a:t>
            </a:r>
            <a:r>
              <a:rPr lang="en" sz="1050">
                <a:solidFill>
                  <a:srgbClr val="C53929"/>
                </a:solidFill>
                <a:latin typeface="Roboto Mono"/>
                <a:ea typeface="Roboto Mono"/>
                <a:cs typeface="Roboto Mono"/>
                <a:sym typeface="Roboto Mono"/>
              </a:rPr>
              <a:t>2</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 i </a:t>
            </a:r>
            <a:r>
              <a:rPr lang="en" sz="1050">
                <a:solidFill>
                  <a:srgbClr val="3F51B5"/>
                </a:solidFill>
                <a:latin typeface="Roboto Mono"/>
                <a:ea typeface="Roboto Mono"/>
                <a:cs typeface="Roboto Mono"/>
                <a:sym typeface="Roboto Mono"/>
              </a:rPr>
              <a:t>in</a:t>
            </a:r>
            <a:r>
              <a:rPr lang="en" sz="1050">
                <a:solidFill>
                  <a:srgbClr val="37474F"/>
                </a:solidFill>
                <a:latin typeface="Roboto Mono"/>
                <a:ea typeface="Roboto Mono"/>
                <a:cs typeface="Roboto Mono"/>
                <a:sym typeface="Roboto Mono"/>
              </a:rPr>
              <a:t> </a:t>
            </a:r>
            <a:r>
              <a:rPr lang="en" sz="1050">
                <a:solidFill>
                  <a:srgbClr val="9C27B0"/>
                </a:solidFill>
                <a:latin typeface="Roboto Mono"/>
                <a:ea typeface="Roboto Mono"/>
                <a:cs typeface="Roboto Mono"/>
                <a:sym typeface="Roboto Mono"/>
              </a:rPr>
              <a:t>range</a:t>
            </a:r>
            <a:r>
              <a:rPr lang="en" sz="1050">
                <a:solidFill>
                  <a:srgbClr val="37474F"/>
                </a:solidFill>
                <a:latin typeface="Roboto Mono"/>
                <a:ea typeface="Roboto Mono"/>
                <a:cs typeface="Roboto Mono"/>
                <a:sym typeface="Roboto Mono"/>
              </a:rPr>
              <a:t>(</a:t>
            </a:r>
            <a:r>
              <a:rPr lang="en" sz="1050">
                <a:solidFill>
                  <a:srgbClr val="C53929"/>
                </a:solidFill>
                <a:latin typeface="Roboto Mono"/>
                <a:ea typeface="Roboto Mono"/>
                <a:cs typeface="Roboto Mono"/>
                <a:sym typeface="Roboto Mono"/>
              </a:rPr>
              <a:t>3</a:t>
            </a:r>
            <a:r>
              <a:rPr lang="en" sz="1050">
                <a:solidFill>
                  <a:srgbClr val="37474F"/>
                </a:solidFill>
                <a:latin typeface="Roboto Mono"/>
                <a:ea typeface="Roboto Mono"/>
                <a:cs typeface="Roboto Mono"/>
                <a:sym typeface="Roboto Mono"/>
              </a:rPr>
              <a:t>,n+</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dp[i] = </a:t>
            </a:r>
            <a:r>
              <a:rPr lang="en" sz="1050">
                <a:solidFill>
                  <a:srgbClr val="9C27B0"/>
                </a:solidFill>
                <a:latin typeface="Roboto Mono"/>
                <a:ea typeface="Roboto Mono"/>
                <a:cs typeface="Roboto Mono"/>
                <a:sym typeface="Roboto Mono"/>
              </a:rPr>
              <a:t>min</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dp[i-</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 + </a:t>
            </a:r>
            <a:r>
              <a:rPr lang="en" sz="1050">
                <a:solidFill>
                  <a:srgbClr val="9C27B0"/>
                </a:solidFill>
                <a:latin typeface="Roboto Mono"/>
                <a:ea typeface="Roboto Mono"/>
                <a:cs typeface="Roboto Mono"/>
                <a:sym typeface="Roboto Mono"/>
              </a:rPr>
              <a:t>abs</a:t>
            </a:r>
            <a:r>
              <a:rPr lang="en" sz="1050">
                <a:solidFill>
                  <a:srgbClr val="37474F"/>
                </a:solidFill>
                <a:latin typeface="Roboto Mono"/>
                <a:ea typeface="Roboto Mono"/>
                <a:cs typeface="Roboto Mono"/>
                <a:sym typeface="Roboto Mono"/>
              </a:rPr>
              <a:t>(height[i-</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]-height[i]),</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dp[i-</a:t>
            </a:r>
            <a:r>
              <a:rPr lang="en" sz="1050">
                <a:solidFill>
                  <a:srgbClr val="C53929"/>
                </a:solidFill>
                <a:latin typeface="Roboto Mono"/>
                <a:ea typeface="Roboto Mono"/>
                <a:cs typeface="Roboto Mono"/>
                <a:sym typeface="Roboto Mono"/>
              </a:rPr>
              <a:t>2</a:t>
            </a:r>
            <a:r>
              <a:rPr lang="en" sz="1050">
                <a:solidFill>
                  <a:srgbClr val="37474F"/>
                </a:solidFill>
                <a:latin typeface="Roboto Mono"/>
                <a:ea typeface="Roboto Mono"/>
                <a:cs typeface="Roboto Mono"/>
                <a:sym typeface="Roboto Mono"/>
              </a:rPr>
              <a:t>] + </a:t>
            </a:r>
            <a:r>
              <a:rPr lang="en" sz="1050">
                <a:solidFill>
                  <a:srgbClr val="9C27B0"/>
                </a:solidFill>
                <a:latin typeface="Roboto Mono"/>
                <a:ea typeface="Roboto Mono"/>
                <a:cs typeface="Roboto Mono"/>
                <a:sym typeface="Roboto Mono"/>
              </a:rPr>
              <a:t>abs</a:t>
            </a:r>
            <a:r>
              <a:rPr lang="en" sz="1050">
                <a:solidFill>
                  <a:srgbClr val="37474F"/>
                </a:solidFill>
                <a:latin typeface="Roboto Mono"/>
                <a:ea typeface="Roboto Mono"/>
                <a:cs typeface="Roboto Mono"/>
                <a:sym typeface="Roboto Mono"/>
              </a:rPr>
              <a:t>(height[i-</a:t>
            </a:r>
            <a:r>
              <a:rPr lang="en" sz="1050">
                <a:solidFill>
                  <a:srgbClr val="C53929"/>
                </a:solidFill>
                <a:latin typeface="Roboto Mono"/>
                <a:ea typeface="Roboto Mono"/>
                <a:cs typeface="Roboto Mono"/>
                <a:sym typeface="Roboto Mono"/>
              </a:rPr>
              <a:t>2</a:t>
            </a:r>
            <a:r>
              <a:rPr lang="en" sz="1050">
                <a:solidFill>
                  <a:srgbClr val="37474F"/>
                </a:solidFill>
                <a:latin typeface="Roboto Mono"/>
                <a:ea typeface="Roboto Mono"/>
                <a:cs typeface="Roboto Mono"/>
                <a:sym typeface="Roboto Mono"/>
              </a:rPr>
              <a:t>]-height[i])</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endParaRPr sz="10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50">
                <a:solidFill>
                  <a:srgbClr val="3F51B5"/>
                </a:solidFill>
                <a:latin typeface="Roboto Mono"/>
                <a:ea typeface="Roboto Mono"/>
                <a:cs typeface="Roboto Mono"/>
                <a:sym typeface="Roboto Mono"/>
              </a:rPr>
              <a:t>print</a:t>
            </a:r>
            <a:r>
              <a:rPr lang="en" sz="1050">
                <a:solidFill>
                  <a:srgbClr val="37474F"/>
                </a:solidFill>
                <a:latin typeface="Roboto Mono"/>
                <a:ea typeface="Roboto Mono"/>
                <a:cs typeface="Roboto Mono"/>
                <a:sym typeface="Roboto Mono"/>
              </a:rPr>
              <a:t>(dp[n])</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Problem 1: </a:t>
            </a:r>
            <a:r>
              <a:rPr b="1" lang="en" sz="2800" u="sng">
                <a:solidFill>
                  <a:schemeClr val="hlink"/>
                </a:solidFill>
                <a:hlinkClick r:id="rId3"/>
              </a:rPr>
              <a:t>https://dmoj.ca/problem/ccc00s4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60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Steps: </a:t>
            </a:r>
            <a:endParaRPr/>
          </a:p>
        </p:txBody>
      </p:sp>
      <p:sp>
        <p:nvSpPr>
          <p:cNvPr id="145" name="Google Shape;145;p26"/>
          <p:cNvSpPr txBox="1"/>
          <p:nvPr>
            <p:ph idx="1" type="body"/>
          </p:nvPr>
        </p:nvSpPr>
        <p:spPr>
          <a:xfrm>
            <a:off x="311700" y="774725"/>
            <a:ext cx="1842000" cy="40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Define DP States: </a:t>
            </a:r>
            <a:endParaRPr b="1" sz="1400"/>
          </a:p>
        </p:txBody>
      </p:sp>
      <p:sp>
        <p:nvSpPr>
          <p:cNvPr id="146" name="Google Shape;146;p26"/>
          <p:cNvSpPr txBox="1"/>
          <p:nvPr>
            <p:ph idx="1" type="body"/>
          </p:nvPr>
        </p:nvSpPr>
        <p:spPr>
          <a:xfrm>
            <a:off x="311700" y="1052925"/>
            <a:ext cx="8355000" cy="68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dp[i] = min. # of strokes to reach i meters</a:t>
            </a:r>
            <a:endParaRPr sz="1300"/>
          </a:p>
        </p:txBody>
      </p:sp>
      <p:sp>
        <p:nvSpPr>
          <p:cNvPr id="147" name="Google Shape;147;p26"/>
          <p:cNvSpPr txBox="1"/>
          <p:nvPr>
            <p:ph idx="1" type="body"/>
          </p:nvPr>
        </p:nvSpPr>
        <p:spPr>
          <a:xfrm>
            <a:off x="311700" y="1685025"/>
            <a:ext cx="2900100" cy="40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Define DP transition: </a:t>
            </a:r>
            <a:endParaRPr b="1" sz="1400"/>
          </a:p>
        </p:txBody>
      </p:sp>
      <p:sp>
        <p:nvSpPr>
          <p:cNvPr id="148" name="Google Shape;148;p26"/>
          <p:cNvSpPr txBox="1"/>
          <p:nvPr>
            <p:ph idx="1" type="body"/>
          </p:nvPr>
        </p:nvSpPr>
        <p:spPr>
          <a:xfrm>
            <a:off x="291150" y="1969550"/>
            <a:ext cx="8582100" cy="134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Since the clubs always hit an exact distance, our current state only depends on states that are a specific club’s hit range away. (If we have clubs a, b, c, we can reach dp[i] from dp[i-a], dp[i-b], dp[i-c])</a:t>
            </a:r>
            <a:endParaRPr sz="1400"/>
          </a:p>
        </p:txBody>
      </p:sp>
      <p:sp>
        <p:nvSpPr>
          <p:cNvPr id="149" name="Google Shape;149;p26"/>
          <p:cNvSpPr txBox="1"/>
          <p:nvPr>
            <p:ph idx="1" type="body"/>
          </p:nvPr>
        </p:nvSpPr>
        <p:spPr>
          <a:xfrm>
            <a:off x="301350" y="2804250"/>
            <a:ext cx="2900100" cy="40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Define DP Base Case(s): </a:t>
            </a:r>
            <a:endParaRPr b="1" sz="1400"/>
          </a:p>
        </p:txBody>
      </p:sp>
      <p:sp>
        <p:nvSpPr>
          <p:cNvPr id="150" name="Google Shape;150;p26"/>
          <p:cNvSpPr txBox="1"/>
          <p:nvPr>
            <p:ph idx="1" type="body"/>
          </p:nvPr>
        </p:nvSpPr>
        <p:spPr>
          <a:xfrm>
            <a:off x="301350" y="3112075"/>
            <a:ext cx="8561700" cy="108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0 strokes to get to 0m. Also can’t get to a spot if the club hits further.</a:t>
            </a:r>
            <a:endParaRPr sz="1300"/>
          </a:p>
        </p:txBody>
      </p:sp>
      <p:sp>
        <p:nvSpPr>
          <p:cNvPr id="151" name="Google Shape;151;p26"/>
          <p:cNvSpPr txBox="1"/>
          <p:nvPr>
            <p:ph idx="1" type="body"/>
          </p:nvPr>
        </p:nvSpPr>
        <p:spPr>
          <a:xfrm>
            <a:off x="301350" y="3668975"/>
            <a:ext cx="2900100" cy="40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Define DP End State: </a:t>
            </a:r>
            <a:endParaRPr b="1" sz="1400"/>
          </a:p>
        </p:txBody>
      </p:sp>
      <p:sp>
        <p:nvSpPr>
          <p:cNvPr id="152" name="Google Shape;152;p26"/>
          <p:cNvSpPr txBox="1"/>
          <p:nvPr>
            <p:ph idx="1" type="body"/>
          </p:nvPr>
        </p:nvSpPr>
        <p:spPr>
          <a:xfrm>
            <a:off x="301350" y="3974925"/>
            <a:ext cx="8561700" cy="108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We want the minimum # of strokes to reach the hole. End state is </a:t>
            </a:r>
            <a:r>
              <a:rPr b="1" lang="en" sz="1300"/>
              <a:t>dp[distance to hole]</a:t>
            </a:r>
            <a:endParaRPr b="1" sz="1300"/>
          </a:p>
        </p:txBody>
      </p:sp>
      <p:pic>
        <p:nvPicPr>
          <p:cNvPr id="153" name="Google Shape;153;p26"/>
          <p:cNvPicPr preferRelativeResize="0"/>
          <p:nvPr/>
        </p:nvPicPr>
        <p:blipFill>
          <a:blip r:embed="rId3">
            <a:alphaModFix/>
          </a:blip>
          <a:stretch>
            <a:fillRect/>
          </a:stretch>
        </p:blipFill>
        <p:spPr>
          <a:xfrm>
            <a:off x="4572000" y="352150"/>
            <a:ext cx="3275699" cy="1385675"/>
          </a:xfrm>
          <a:prstGeom prst="rect">
            <a:avLst/>
          </a:prstGeom>
          <a:noFill/>
          <a:ln>
            <a:noFill/>
          </a:ln>
        </p:spPr>
      </p:pic>
      <p:sp>
        <p:nvSpPr>
          <p:cNvPr id="154" name="Google Shape;154;p26"/>
          <p:cNvSpPr txBox="1"/>
          <p:nvPr/>
        </p:nvSpPr>
        <p:spPr>
          <a:xfrm>
            <a:off x="7124500" y="1371825"/>
            <a:ext cx="1786200" cy="31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000">
                <a:solidFill>
                  <a:schemeClr val="dk2"/>
                </a:solidFill>
              </a:rPr>
              <a:t>d</a:t>
            </a:r>
            <a:r>
              <a:rPr lang="en" sz="1000">
                <a:solidFill>
                  <a:schemeClr val="dk2"/>
                </a:solidFill>
              </a:rPr>
              <a:t>p[5] = min(dp[2], dp[4]) + 1</a:t>
            </a:r>
            <a:endParaRPr sz="10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Golf Code</a:t>
            </a:r>
            <a:endParaRPr/>
          </a:p>
          <a:p>
            <a:pPr indent="0" lvl="0" marL="0" rtl="0" algn="l">
              <a:spcBef>
                <a:spcPts val="0"/>
              </a:spcBef>
              <a:spcAft>
                <a:spcPts val="0"/>
              </a:spcAft>
              <a:buNone/>
            </a:pPr>
            <a:r>
              <a:t/>
            </a:r>
            <a:endParaRPr/>
          </a:p>
        </p:txBody>
      </p:sp>
      <p:sp>
        <p:nvSpPr>
          <p:cNvPr id="160" name="Google Shape;16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50">
                <a:solidFill>
                  <a:srgbClr val="3F51B5"/>
                </a:solidFill>
                <a:latin typeface="Roboto Mono"/>
                <a:ea typeface="Roboto Mono"/>
                <a:cs typeface="Roboto Mono"/>
                <a:sym typeface="Roboto Mono"/>
              </a:rPr>
              <a:t>#include </a:t>
            </a:r>
            <a:r>
              <a:rPr lang="en" sz="950">
                <a:solidFill>
                  <a:srgbClr val="388E3C"/>
                </a:solidFill>
                <a:latin typeface="Roboto Mono"/>
                <a:ea typeface="Roboto Mono"/>
                <a:cs typeface="Roboto Mono"/>
                <a:sym typeface="Roboto Mono"/>
              </a:rPr>
              <a:t>&lt;bits/stdc++.h&gt;</a:t>
            </a:r>
            <a:endParaRPr sz="9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50">
                <a:solidFill>
                  <a:srgbClr val="3F51B5"/>
                </a:solidFill>
                <a:latin typeface="Roboto Mono"/>
                <a:ea typeface="Roboto Mono"/>
                <a:cs typeface="Roboto Mono"/>
                <a:sym typeface="Roboto Mono"/>
              </a:rPr>
              <a:t>using</a:t>
            </a:r>
            <a:r>
              <a:rPr lang="en" sz="950">
                <a:solidFill>
                  <a:srgbClr val="37474F"/>
                </a:solidFill>
                <a:latin typeface="Roboto Mono"/>
                <a:ea typeface="Roboto Mono"/>
                <a:cs typeface="Roboto Mono"/>
                <a:sym typeface="Roboto Mono"/>
              </a:rPr>
              <a:t> </a:t>
            </a:r>
            <a:r>
              <a:rPr lang="en" sz="950">
                <a:solidFill>
                  <a:srgbClr val="3F51B5"/>
                </a:solidFill>
                <a:latin typeface="Roboto Mono"/>
                <a:ea typeface="Roboto Mono"/>
                <a:cs typeface="Roboto Mono"/>
                <a:sym typeface="Roboto Mono"/>
              </a:rPr>
              <a:t>namespace</a:t>
            </a:r>
            <a:r>
              <a:rPr lang="en" sz="950">
                <a:solidFill>
                  <a:srgbClr val="37474F"/>
                </a:solidFill>
                <a:latin typeface="Roboto Mono"/>
                <a:ea typeface="Roboto Mono"/>
                <a:cs typeface="Roboto Mono"/>
                <a:sym typeface="Roboto Mono"/>
              </a:rPr>
              <a:t> std;</a:t>
            </a:r>
            <a:endParaRPr sz="9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50">
                <a:solidFill>
                  <a:srgbClr val="3F51B5"/>
                </a:solidFill>
                <a:latin typeface="Roboto Mono"/>
                <a:ea typeface="Roboto Mono"/>
                <a:cs typeface="Roboto Mono"/>
                <a:sym typeface="Roboto Mono"/>
              </a:rPr>
              <a:t>int</a:t>
            </a:r>
            <a:r>
              <a:rPr lang="en" sz="950">
                <a:solidFill>
                  <a:srgbClr val="37474F"/>
                </a:solidFill>
                <a:latin typeface="Roboto Mono"/>
                <a:ea typeface="Roboto Mono"/>
                <a:cs typeface="Roboto Mono"/>
                <a:sym typeface="Roboto Mono"/>
              </a:rPr>
              <a:t> dp[</a:t>
            </a:r>
            <a:r>
              <a:rPr lang="en" sz="950">
                <a:solidFill>
                  <a:srgbClr val="C53929"/>
                </a:solidFill>
                <a:latin typeface="Roboto Mono"/>
                <a:ea typeface="Roboto Mono"/>
                <a:cs typeface="Roboto Mono"/>
                <a:sym typeface="Roboto Mono"/>
              </a:rPr>
              <a:t>5281</a:t>
            </a:r>
            <a:r>
              <a:rPr lang="en" sz="950">
                <a:solidFill>
                  <a:srgbClr val="37474F"/>
                </a:solidFill>
                <a:latin typeface="Roboto Mono"/>
                <a:ea typeface="Roboto Mono"/>
                <a:cs typeface="Roboto Mono"/>
                <a:sym typeface="Roboto Mono"/>
              </a:rPr>
              <a:t>]; </a:t>
            </a:r>
            <a:r>
              <a:rPr lang="en" sz="950">
                <a:solidFill>
                  <a:srgbClr val="3F51B5"/>
                </a:solidFill>
                <a:latin typeface="Roboto Mono"/>
                <a:ea typeface="Roboto Mono"/>
                <a:cs typeface="Roboto Mono"/>
                <a:sym typeface="Roboto Mono"/>
              </a:rPr>
              <a:t>int</a:t>
            </a:r>
            <a:r>
              <a:rPr lang="en" sz="950">
                <a:solidFill>
                  <a:srgbClr val="37474F"/>
                </a:solidFill>
                <a:latin typeface="Roboto Mono"/>
                <a:ea typeface="Roboto Mono"/>
                <a:cs typeface="Roboto Mono"/>
                <a:sym typeface="Roboto Mono"/>
              </a:rPr>
              <a:t> clubs[</a:t>
            </a:r>
            <a:r>
              <a:rPr lang="en" sz="950">
                <a:solidFill>
                  <a:srgbClr val="C53929"/>
                </a:solidFill>
                <a:latin typeface="Roboto Mono"/>
                <a:ea typeface="Roboto Mono"/>
                <a:cs typeface="Roboto Mono"/>
                <a:sym typeface="Roboto Mono"/>
              </a:rPr>
              <a:t>32</a:t>
            </a:r>
            <a:r>
              <a:rPr lang="en" sz="950">
                <a:solidFill>
                  <a:srgbClr val="37474F"/>
                </a:solidFill>
                <a:latin typeface="Roboto Mono"/>
                <a:ea typeface="Roboto Mono"/>
                <a:cs typeface="Roboto Mono"/>
                <a:sym typeface="Roboto Mono"/>
              </a:rPr>
              <a:t>];</a:t>
            </a:r>
            <a:endParaRPr sz="9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50">
                <a:solidFill>
                  <a:srgbClr val="3F51B5"/>
                </a:solidFill>
                <a:latin typeface="Roboto Mono"/>
                <a:ea typeface="Roboto Mono"/>
                <a:cs typeface="Roboto Mono"/>
                <a:sym typeface="Roboto Mono"/>
              </a:rPr>
              <a:t>int</a:t>
            </a:r>
            <a:r>
              <a:rPr lang="en" sz="950">
                <a:solidFill>
                  <a:srgbClr val="37474F"/>
                </a:solidFill>
                <a:latin typeface="Roboto Mono"/>
                <a:ea typeface="Roboto Mono"/>
                <a:cs typeface="Roboto Mono"/>
                <a:sym typeface="Roboto Mono"/>
              </a:rPr>
              <a:t> main() {</a:t>
            </a:r>
            <a:endParaRPr sz="9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50">
                <a:solidFill>
                  <a:srgbClr val="37474F"/>
                </a:solidFill>
                <a:latin typeface="Roboto Mono"/>
                <a:ea typeface="Roboto Mono"/>
                <a:cs typeface="Roboto Mono"/>
                <a:sym typeface="Roboto Mono"/>
              </a:rPr>
              <a:t>    </a:t>
            </a:r>
            <a:r>
              <a:rPr lang="en" sz="950">
                <a:solidFill>
                  <a:srgbClr val="3F51B5"/>
                </a:solidFill>
                <a:latin typeface="Roboto Mono"/>
                <a:ea typeface="Roboto Mono"/>
                <a:cs typeface="Roboto Mono"/>
                <a:sym typeface="Roboto Mono"/>
              </a:rPr>
              <a:t>int</a:t>
            </a:r>
            <a:r>
              <a:rPr lang="en" sz="950">
                <a:solidFill>
                  <a:srgbClr val="37474F"/>
                </a:solidFill>
                <a:latin typeface="Roboto Mono"/>
                <a:ea typeface="Roboto Mono"/>
                <a:cs typeface="Roboto Mono"/>
                <a:sym typeface="Roboto Mono"/>
              </a:rPr>
              <a:t> distance, c; cin &gt;&gt; distance &gt;&gt; c;</a:t>
            </a:r>
            <a:endParaRPr sz="9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50">
                <a:solidFill>
                  <a:srgbClr val="37474F"/>
                </a:solidFill>
                <a:latin typeface="Roboto Mono"/>
                <a:ea typeface="Roboto Mono"/>
                <a:cs typeface="Roboto Mono"/>
                <a:sym typeface="Roboto Mono"/>
              </a:rPr>
              <a:t>    dp[</a:t>
            </a:r>
            <a:r>
              <a:rPr lang="en" sz="950">
                <a:solidFill>
                  <a:srgbClr val="C53929"/>
                </a:solidFill>
                <a:latin typeface="Roboto Mono"/>
                <a:ea typeface="Roboto Mono"/>
                <a:cs typeface="Roboto Mono"/>
                <a:sym typeface="Roboto Mono"/>
              </a:rPr>
              <a:t>0</a:t>
            </a:r>
            <a:r>
              <a:rPr lang="en" sz="950">
                <a:solidFill>
                  <a:srgbClr val="37474F"/>
                </a:solidFill>
                <a:latin typeface="Roboto Mono"/>
                <a:ea typeface="Roboto Mono"/>
                <a:cs typeface="Roboto Mono"/>
                <a:sym typeface="Roboto Mono"/>
              </a:rPr>
              <a:t>] = </a:t>
            </a:r>
            <a:r>
              <a:rPr lang="en" sz="950">
                <a:solidFill>
                  <a:srgbClr val="C53929"/>
                </a:solidFill>
                <a:latin typeface="Roboto Mono"/>
                <a:ea typeface="Roboto Mono"/>
                <a:cs typeface="Roboto Mono"/>
                <a:sym typeface="Roboto Mono"/>
              </a:rPr>
              <a:t>0</a:t>
            </a:r>
            <a:r>
              <a:rPr lang="en" sz="950">
                <a:solidFill>
                  <a:srgbClr val="37474F"/>
                </a:solidFill>
                <a:latin typeface="Roboto Mono"/>
                <a:ea typeface="Roboto Mono"/>
                <a:cs typeface="Roboto Mono"/>
                <a:sym typeface="Roboto Mono"/>
              </a:rPr>
              <a:t>;</a:t>
            </a:r>
            <a:endParaRPr sz="9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50">
                <a:solidFill>
                  <a:srgbClr val="37474F"/>
                </a:solidFill>
                <a:latin typeface="Roboto Mono"/>
                <a:ea typeface="Roboto Mono"/>
                <a:cs typeface="Roboto Mono"/>
                <a:sym typeface="Roboto Mono"/>
              </a:rPr>
              <a:t>    </a:t>
            </a:r>
            <a:r>
              <a:rPr lang="en" sz="950">
                <a:solidFill>
                  <a:srgbClr val="3F51B5"/>
                </a:solidFill>
                <a:latin typeface="Roboto Mono"/>
                <a:ea typeface="Roboto Mono"/>
                <a:cs typeface="Roboto Mono"/>
                <a:sym typeface="Roboto Mono"/>
              </a:rPr>
              <a:t>for</a:t>
            </a:r>
            <a:r>
              <a:rPr lang="en" sz="950">
                <a:solidFill>
                  <a:srgbClr val="37474F"/>
                </a:solidFill>
                <a:latin typeface="Roboto Mono"/>
                <a:ea typeface="Roboto Mono"/>
                <a:cs typeface="Roboto Mono"/>
                <a:sym typeface="Roboto Mono"/>
              </a:rPr>
              <a:t>(</a:t>
            </a:r>
            <a:r>
              <a:rPr lang="en" sz="950">
                <a:solidFill>
                  <a:srgbClr val="3F51B5"/>
                </a:solidFill>
                <a:latin typeface="Roboto Mono"/>
                <a:ea typeface="Roboto Mono"/>
                <a:cs typeface="Roboto Mono"/>
                <a:sym typeface="Roboto Mono"/>
              </a:rPr>
              <a:t>int</a:t>
            </a:r>
            <a:r>
              <a:rPr lang="en" sz="950">
                <a:solidFill>
                  <a:srgbClr val="37474F"/>
                </a:solidFill>
                <a:latin typeface="Roboto Mono"/>
                <a:ea typeface="Roboto Mono"/>
                <a:cs typeface="Roboto Mono"/>
                <a:sym typeface="Roboto Mono"/>
              </a:rPr>
              <a:t> i=</a:t>
            </a:r>
            <a:r>
              <a:rPr lang="en" sz="950">
                <a:solidFill>
                  <a:srgbClr val="C53929"/>
                </a:solidFill>
                <a:latin typeface="Roboto Mono"/>
                <a:ea typeface="Roboto Mono"/>
                <a:cs typeface="Roboto Mono"/>
                <a:sym typeface="Roboto Mono"/>
              </a:rPr>
              <a:t>0</a:t>
            </a:r>
            <a:r>
              <a:rPr lang="en" sz="950">
                <a:solidFill>
                  <a:srgbClr val="37474F"/>
                </a:solidFill>
                <a:latin typeface="Roboto Mono"/>
                <a:ea typeface="Roboto Mono"/>
                <a:cs typeface="Roboto Mono"/>
                <a:sym typeface="Roboto Mono"/>
              </a:rPr>
              <a:t>; i&lt;c; i++) cin &gt;&gt; clubs[i];</a:t>
            </a:r>
            <a:endParaRPr sz="9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9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50">
                <a:solidFill>
                  <a:srgbClr val="37474F"/>
                </a:solidFill>
                <a:latin typeface="Roboto Mono"/>
                <a:ea typeface="Roboto Mono"/>
                <a:cs typeface="Roboto Mono"/>
                <a:sym typeface="Roboto Mono"/>
              </a:rPr>
              <a:t>    </a:t>
            </a:r>
            <a:r>
              <a:rPr lang="en" sz="950">
                <a:solidFill>
                  <a:srgbClr val="3F51B5"/>
                </a:solidFill>
                <a:latin typeface="Roboto Mono"/>
                <a:ea typeface="Roboto Mono"/>
                <a:cs typeface="Roboto Mono"/>
                <a:sym typeface="Roboto Mono"/>
              </a:rPr>
              <a:t>for</a:t>
            </a:r>
            <a:r>
              <a:rPr lang="en" sz="950">
                <a:solidFill>
                  <a:srgbClr val="37474F"/>
                </a:solidFill>
                <a:latin typeface="Roboto Mono"/>
                <a:ea typeface="Roboto Mono"/>
                <a:cs typeface="Roboto Mono"/>
                <a:sym typeface="Roboto Mono"/>
              </a:rPr>
              <a:t>(</a:t>
            </a:r>
            <a:r>
              <a:rPr lang="en" sz="950">
                <a:solidFill>
                  <a:srgbClr val="3F51B5"/>
                </a:solidFill>
                <a:latin typeface="Roboto Mono"/>
                <a:ea typeface="Roboto Mono"/>
                <a:cs typeface="Roboto Mono"/>
                <a:sym typeface="Roboto Mono"/>
              </a:rPr>
              <a:t>int</a:t>
            </a:r>
            <a:r>
              <a:rPr lang="en" sz="950">
                <a:solidFill>
                  <a:srgbClr val="37474F"/>
                </a:solidFill>
                <a:latin typeface="Roboto Mono"/>
                <a:ea typeface="Roboto Mono"/>
                <a:cs typeface="Roboto Mono"/>
                <a:sym typeface="Roboto Mono"/>
              </a:rPr>
              <a:t> i=</a:t>
            </a:r>
            <a:r>
              <a:rPr lang="en" sz="950">
                <a:solidFill>
                  <a:srgbClr val="C53929"/>
                </a:solidFill>
                <a:latin typeface="Roboto Mono"/>
                <a:ea typeface="Roboto Mono"/>
                <a:cs typeface="Roboto Mono"/>
                <a:sym typeface="Roboto Mono"/>
              </a:rPr>
              <a:t>1</a:t>
            </a:r>
            <a:r>
              <a:rPr lang="en" sz="950">
                <a:solidFill>
                  <a:srgbClr val="37474F"/>
                </a:solidFill>
                <a:latin typeface="Roboto Mono"/>
                <a:ea typeface="Roboto Mono"/>
                <a:cs typeface="Roboto Mono"/>
                <a:sym typeface="Roboto Mono"/>
              </a:rPr>
              <a:t>; i&lt;=distance; i++){</a:t>
            </a:r>
            <a:endParaRPr sz="9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50">
                <a:solidFill>
                  <a:srgbClr val="37474F"/>
                </a:solidFill>
                <a:latin typeface="Roboto Mono"/>
                <a:ea typeface="Roboto Mono"/>
                <a:cs typeface="Roboto Mono"/>
                <a:sym typeface="Roboto Mono"/>
              </a:rPr>
              <a:t>        dp[i] = INT_MAX-</a:t>
            </a:r>
            <a:r>
              <a:rPr lang="en" sz="950">
                <a:solidFill>
                  <a:srgbClr val="C53929"/>
                </a:solidFill>
                <a:latin typeface="Roboto Mono"/>
                <a:ea typeface="Roboto Mono"/>
                <a:cs typeface="Roboto Mono"/>
                <a:sym typeface="Roboto Mono"/>
              </a:rPr>
              <a:t>1</a:t>
            </a:r>
            <a:r>
              <a:rPr lang="en" sz="950">
                <a:solidFill>
                  <a:srgbClr val="37474F"/>
                </a:solidFill>
                <a:latin typeface="Roboto Mono"/>
                <a:ea typeface="Roboto Mono"/>
                <a:cs typeface="Roboto Mono"/>
                <a:sym typeface="Roboto Mono"/>
              </a:rPr>
              <a:t>;</a:t>
            </a:r>
            <a:endParaRPr sz="9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50">
                <a:solidFill>
                  <a:srgbClr val="37474F"/>
                </a:solidFill>
                <a:latin typeface="Roboto Mono"/>
                <a:ea typeface="Roboto Mono"/>
                <a:cs typeface="Roboto Mono"/>
                <a:sym typeface="Roboto Mono"/>
              </a:rPr>
              <a:t>        </a:t>
            </a:r>
            <a:r>
              <a:rPr lang="en" sz="950">
                <a:solidFill>
                  <a:srgbClr val="3F51B5"/>
                </a:solidFill>
                <a:latin typeface="Roboto Mono"/>
                <a:ea typeface="Roboto Mono"/>
                <a:cs typeface="Roboto Mono"/>
                <a:sym typeface="Roboto Mono"/>
              </a:rPr>
              <a:t>for</a:t>
            </a:r>
            <a:r>
              <a:rPr lang="en" sz="950">
                <a:solidFill>
                  <a:srgbClr val="37474F"/>
                </a:solidFill>
                <a:latin typeface="Roboto Mono"/>
                <a:ea typeface="Roboto Mono"/>
                <a:cs typeface="Roboto Mono"/>
                <a:sym typeface="Roboto Mono"/>
              </a:rPr>
              <a:t>(</a:t>
            </a:r>
            <a:r>
              <a:rPr lang="en" sz="950">
                <a:solidFill>
                  <a:srgbClr val="3F51B5"/>
                </a:solidFill>
                <a:latin typeface="Roboto Mono"/>
                <a:ea typeface="Roboto Mono"/>
                <a:cs typeface="Roboto Mono"/>
                <a:sym typeface="Roboto Mono"/>
              </a:rPr>
              <a:t>int</a:t>
            </a:r>
            <a:r>
              <a:rPr lang="en" sz="950">
                <a:solidFill>
                  <a:srgbClr val="37474F"/>
                </a:solidFill>
                <a:latin typeface="Roboto Mono"/>
                <a:ea typeface="Roboto Mono"/>
                <a:cs typeface="Roboto Mono"/>
                <a:sym typeface="Roboto Mono"/>
              </a:rPr>
              <a:t> x: clubs){</a:t>
            </a:r>
            <a:endParaRPr sz="9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50">
                <a:solidFill>
                  <a:srgbClr val="37474F"/>
                </a:solidFill>
                <a:latin typeface="Roboto Mono"/>
                <a:ea typeface="Roboto Mono"/>
                <a:cs typeface="Roboto Mono"/>
                <a:sym typeface="Roboto Mono"/>
              </a:rPr>
              <a:t>            </a:t>
            </a:r>
            <a:r>
              <a:rPr lang="en" sz="950">
                <a:solidFill>
                  <a:srgbClr val="3F51B5"/>
                </a:solidFill>
                <a:latin typeface="Roboto Mono"/>
                <a:ea typeface="Roboto Mono"/>
                <a:cs typeface="Roboto Mono"/>
                <a:sym typeface="Roboto Mono"/>
              </a:rPr>
              <a:t>if</a:t>
            </a:r>
            <a:r>
              <a:rPr lang="en" sz="950">
                <a:solidFill>
                  <a:srgbClr val="37474F"/>
                </a:solidFill>
                <a:latin typeface="Roboto Mono"/>
                <a:ea typeface="Roboto Mono"/>
                <a:cs typeface="Roboto Mono"/>
                <a:sym typeface="Roboto Mono"/>
              </a:rPr>
              <a:t>(i-x&gt;=</a:t>
            </a:r>
            <a:r>
              <a:rPr lang="en" sz="950">
                <a:solidFill>
                  <a:srgbClr val="C53929"/>
                </a:solidFill>
                <a:latin typeface="Roboto Mono"/>
                <a:ea typeface="Roboto Mono"/>
                <a:cs typeface="Roboto Mono"/>
                <a:sym typeface="Roboto Mono"/>
              </a:rPr>
              <a:t>0</a:t>
            </a:r>
            <a:r>
              <a:rPr lang="en" sz="950">
                <a:solidFill>
                  <a:srgbClr val="37474F"/>
                </a:solidFill>
                <a:latin typeface="Roboto Mono"/>
                <a:ea typeface="Roboto Mono"/>
                <a:cs typeface="Roboto Mono"/>
                <a:sym typeface="Roboto Mono"/>
              </a:rPr>
              <a:t>) dp[i] = min(dp[i], dp[i-x]+</a:t>
            </a:r>
            <a:r>
              <a:rPr lang="en" sz="950">
                <a:solidFill>
                  <a:srgbClr val="C53929"/>
                </a:solidFill>
                <a:latin typeface="Roboto Mono"/>
                <a:ea typeface="Roboto Mono"/>
                <a:cs typeface="Roboto Mono"/>
                <a:sym typeface="Roboto Mono"/>
              </a:rPr>
              <a:t>1</a:t>
            </a:r>
            <a:r>
              <a:rPr lang="en" sz="950">
                <a:solidFill>
                  <a:srgbClr val="37474F"/>
                </a:solidFill>
                <a:latin typeface="Roboto Mono"/>
                <a:ea typeface="Roboto Mono"/>
                <a:cs typeface="Roboto Mono"/>
                <a:sym typeface="Roboto Mono"/>
              </a:rPr>
              <a:t>);</a:t>
            </a:r>
            <a:endParaRPr sz="9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50">
                <a:solidFill>
                  <a:srgbClr val="37474F"/>
                </a:solidFill>
                <a:latin typeface="Roboto Mono"/>
                <a:ea typeface="Roboto Mono"/>
                <a:cs typeface="Roboto Mono"/>
                <a:sym typeface="Roboto Mono"/>
              </a:rPr>
              <a:t>        }</a:t>
            </a:r>
            <a:endParaRPr sz="9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50">
                <a:solidFill>
                  <a:srgbClr val="37474F"/>
                </a:solidFill>
                <a:latin typeface="Roboto Mono"/>
                <a:ea typeface="Roboto Mono"/>
                <a:cs typeface="Roboto Mono"/>
                <a:sym typeface="Roboto Mono"/>
              </a:rPr>
              <a:t>    }</a:t>
            </a:r>
            <a:endParaRPr sz="9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9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50">
                <a:solidFill>
                  <a:srgbClr val="37474F"/>
                </a:solidFill>
                <a:latin typeface="Roboto Mono"/>
                <a:ea typeface="Roboto Mono"/>
                <a:cs typeface="Roboto Mono"/>
                <a:sym typeface="Roboto Mono"/>
              </a:rPr>
              <a:t>    </a:t>
            </a:r>
            <a:r>
              <a:rPr lang="en" sz="950">
                <a:solidFill>
                  <a:srgbClr val="3F51B5"/>
                </a:solidFill>
                <a:latin typeface="Roboto Mono"/>
                <a:ea typeface="Roboto Mono"/>
                <a:cs typeface="Roboto Mono"/>
                <a:sym typeface="Roboto Mono"/>
              </a:rPr>
              <a:t>if</a:t>
            </a:r>
            <a:r>
              <a:rPr lang="en" sz="950">
                <a:solidFill>
                  <a:srgbClr val="37474F"/>
                </a:solidFill>
                <a:latin typeface="Roboto Mono"/>
                <a:ea typeface="Roboto Mono"/>
                <a:cs typeface="Roboto Mono"/>
                <a:sym typeface="Roboto Mono"/>
              </a:rPr>
              <a:t>(dp[distance] == INT_MAX-</a:t>
            </a:r>
            <a:r>
              <a:rPr lang="en" sz="950">
                <a:solidFill>
                  <a:srgbClr val="C53929"/>
                </a:solidFill>
                <a:latin typeface="Roboto Mono"/>
                <a:ea typeface="Roboto Mono"/>
                <a:cs typeface="Roboto Mono"/>
                <a:sym typeface="Roboto Mono"/>
              </a:rPr>
              <a:t>1</a:t>
            </a:r>
            <a:r>
              <a:rPr lang="en" sz="950">
                <a:solidFill>
                  <a:srgbClr val="37474F"/>
                </a:solidFill>
                <a:latin typeface="Roboto Mono"/>
                <a:ea typeface="Roboto Mono"/>
                <a:cs typeface="Roboto Mono"/>
                <a:sym typeface="Roboto Mono"/>
              </a:rPr>
              <a:t>) {</a:t>
            </a:r>
            <a:endParaRPr sz="9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50">
                <a:solidFill>
                  <a:srgbClr val="37474F"/>
                </a:solidFill>
                <a:latin typeface="Roboto Mono"/>
                <a:ea typeface="Roboto Mono"/>
                <a:cs typeface="Roboto Mono"/>
                <a:sym typeface="Roboto Mono"/>
              </a:rPr>
              <a:t>        cout &lt;&lt; </a:t>
            </a:r>
            <a:r>
              <a:rPr lang="en" sz="950">
                <a:solidFill>
                  <a:srgbClr val="388E3C"/>
                </a:solidFill>
                <a:latin typeface="Roboto Mono"/>
                <a:ea typeface="Roboto Mono"/>
                <a:cs typeface="Roboto Mono"/>
                <a:sym typeface="Roboto Mono"/>
              </a:rPr>
              <a:t>"Roberta acknowledges defeat."</a:t>
            </a:r>
            <a:r>
              <a:rPr lang="en" sz="950">
                <a:solidFill>
                  <a:srgbClr val="37474F"/>
                </a:solidFill>
                <a:latin typeface="Roboto Mono"/>
                <a:ea typeface="Roboto Mono"/>
                <a:cs typeface="Roboto Mono"/>
                <a:sym typeface="Roboto Mono"/>
              </a:rPr>
              <a:t>;</a:t>
            </a:r>
            <a:endParaRPr sz="9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50">
                <a:solidFill>
                  <a:srgbClr val="37474F"/>
                </a:solidFill>
                <a:latin typeface="Roboto Mono"/>
                <a:ea typeface="Roboto Mono"/>
                <a:cs typeface="Roboto Mono"/>
                <a:sym typeface="Roboto Mono"/>
              </a:rPr>
              <a:t>    }</a:t>
            </a:r>
            <a:r>
              <a:rPr lang="en" sz="950">
                <a:solidFill>
                  <a:srgbClr val="3F51B5"/>
                </a:solidFill>
                <a:latin typeface="Roboto Mono"/>
                <a:ea typeface="Roboto Mono"/>
                <a:cs typeface="Roboto Mono"/>
                <a:sym typeface="Roboto Mono"/>
              </a:rPr>
              <a:t>else</a:t>
            </a:r>
            <a:r>
              <a:rPr lang="en" sz="950">
                <a:solidFill>
                  <a:srgbClr val="37474F"/>
                </a:solidFill>
                <a:latin typeface="Roboto Mono"/>
                <a:ea typeface="Roboto Mono"/>
                <a:cs typeface="Roboto Mono"/>
                <a:sym typeface="Roboto Mono"/>
              </a:rPr>
              <a:t> {</a:t>
            </a:r>
            <a:endParaRPr sz="9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50">
                <a:solidFill>
                  <a:srgbClr val="37474F"/>
                </a:solidFill>
                <a:latin typeface="Roboto Mono"/>
                <a:ea typeface="Roboto Mono"/>
                <a:cs typeface="Roboto Mono"/>
                <a:sym typeface="Roboto Mono"/>
              </a:rPr>
              <a:t>        cout &lt;&lt; </a:t>
            </a:r>
            <a:r>
              <a:rPr lang="en" sz="950">
                <a:solidFill>
                  <a:srgbClr val="388E3C"/>
                </a:solidFill>
                <a:latin typeface="Roboto Mono"/>
                <a:ea typeface="Roboto Mono"/>
                <a:cs typeface="Roboto Mono"/>
                <a:sym typeface="Roboto Mono"/>
              </a:rPr>
              <a:t>"Roberta wins in "</a:t>
            </a:r>
            <a:r>
              <a:rPr lang="en" sz="950">
                <a:solidFill>
                  <a:srgbClr val="37474F"/>
                </a:solidFill>
                <a:latin typeface="Roboto Mono"/>
                <a:ea typeface="Roboto Mono"/>
                <a:cs typeface="Roboto Mono"/>
                <a:sym typeface="Roboto Mono"/>
              </a:rPr>
              <a:t> &lt;&lt; dp[distance] &lt;&lt; </a:t>
            </a:r>
            <a:r>
              <a:rPr lang="en" sz="950">
                <a:solidFill>
                  <a:srgbClr val="388E3C"/>
                </a:solidFill>
                <a:latin typeface="Roboto Mono"/>
                <a:ea typeface="Roboto Mono"/>
                <a:cs typeface="Roboto Mono"/>
                <a:sym typeface="Roboto Mono"/>
              </a:rPr>
              <a:t>" strokes."</a:t>
            </a:r>
            <a:r>
              <a:rPr lang="en" sz="950">
                <a:solidFill>
                  <a:srgbClr val="37474F"/>
                </a:solidFill>
                <a:latin typeface="Roboto Mono"/>
                <a:ea typeface="Roboto Mono"/>
                <a:cs typeface="Roboto Mono"/>
                <a:sym typeface="Roboto Mono"/>
              </a:rPr>
              <a:t>;</a:t>
            </a:r>
            <a:endParaRPr sz="9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50">
                <a:solidFill>
                  <a:srgbClr val="37474F"/>
                </a:solidFill>
                <a:latin typeface="Roboto Mono"/>
                <a:ea typeface="Roboto Mono"/>
                <a:cs typeface="Roboto Mono"/>
                <a:sym typeface="Roboto Mono"/>
              </a:rPr>
              <a:t>    }</a:t>
            </a:r>
            <a:endParaRPr sz="9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50">
                <a:solidFill>
                  <a:srgbClr val="37474F"/>
                </a:solidFill>
                <a:latin typeface="Roboto Mono"/>
                <a:ea typeface="Roboto Mono"/>
                <a:cs typeface="Roboto Mono"/>
                <a:sym typeface="Roboto Mono"/>
              </a:rPr>
              <a:t>}</a:t>
            </a:r>
            <a:endParaRPr sz="1150">
              <a:solidFill>
                <a:srgbClr val="3F51B5"/>
              </a:solidFill>
              <a:latin typeface="Roboto Mono"/>
              <a:ea typeface="Roboto Mono"/>
              <a:cs typeface="Roboto Mono"/>
              <a:sym typeface="Roboto Mono"/>
            </a:endParaRPr>
          </a:p>
        </p:txBody>
      </p:sp>
      <p:sp>
        <p:nvSpPr>
          <p:cNvPr id="161" name="Google Shape;161;p27"/>
          <p:cNvSpPr txBox="1"/>
          <p:nvPr/>
        </p:nvSpPr>
        <p:spPr>
          <a:xfrm>
            <a:off x="5126526" y="1152475"/>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n=</a:t>
            </a:r>
            <a:r>
              <a:rPr lang="en" sz="1050">
                <a:solidFill>
                  <a:srgbClr val="9C27B0"/>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a:t>
            </a:r>
            <a:r>
              <a:rPr lang="en" sz="1050">
                <a:solidFill>
                  <a:srgbClr val="9C27B0"/>
                </a:solidFill>
                <a:latin typeface="Roboto Mono"/>
                <a:ea typeface="Roboto Mono"/>
                <a:cs typeface="Roboto Mono"/>
                <a:sym typeface="Roboto Mono"/>
              </a:rPr>
              <a:t>input</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k=</a:t>
            </a:r>
            <a:r>
              <a:rPr lang="en" sz="1050">
                <a:solidFill>
                  <a:srgbClr val="9C27B0"/>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a:t>
            </a:r>
            <a:r>
              <a:rPr lang="en" sz="1050">
                <a:solidFill>
                  <a:srgbClr val="9C27B0"/>
                </a:solidFill>
                <a:latin typeface="Roboto Mono"/>
                <a:ea typeface="Roboto Mono"/>
                <a:cs typeface="Roboto Mono"/>
                <a:sym typeface="Roboto Mono"/>
              </a:rPr>
              <a:t>input</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clubs=[</a:t>
            </a:r>
            <a:r>
              <a:rPr lang="en" sz="1050">
                <a:solidFill>
                  <a:srgbClr val="9C27B0"/>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a:t>
            </a:r>
            <a:r>
              <a:rPr lang="en" sz="1050">
                <a:solidFill>
                  <a:srgbClr val="9C27B0"/>
                </a:solidFill>
                <a:latin typeface="Roboto Mono"/>
                <a:ea typeface="Roboto Mono"/>
                <a:cs typeface="Roboto Mono"/>
                <a:sym typeface="Roboto Mono"/>
              </a:rPr>
              <a:t>input</a:t>
            </a:r>
            <a:r>
              <a:rPr lang="en" sz="1050">
                <a:solidFill>
                  <a:srgbClr val="37474F"/>
                </a:solidFill>
                <a:latin typeface="Roboto Mono"/>
                <a:ea typeface="Roboto Mono"/>
                <a:cs typeface="Roboto Mono"/>
                <a:sym typeface="Roboto Mono"/>
              </a:rPr>
              <a:t>())</a:t>
            </a: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 i </a:t>
            </a:r>
            <a:r>
              <a:rPr lang="en" sz="1050">
                <a:solidFill>
                  <a:srgbClr val="3F51B5"/>
                </a:solidFill>
                <a:latin typeface="Roboto Mono"/>
                <a:ea typeface="Roboto Mono"/>
                <a:cs typeface="Roboto Mono"/>
                <a:sym typeface="Roboto Mono"/>
              </a:rPr>
              <a:t>in</a:t>
            </a:r>
            <a:r>
              <a:rPr lang="en" sz="1050">
                <a:solidFill>
                  <a:srgbClr val="37474F"/>
                </a:solidFill>
                <a:latin typeface="Roboto Mono"/>
                <a:ea typeface="Roboto Mono"/>
                <a:cs typeface="Roboto Mono"/>
                <a:sym typeface="Roboto Mono"/>
              </a:rPr>
              <a:t> </a:t>
            </a:r>
            <a:r>
              <a:rPr lang="en" sz="1050">
                <a:solidFill>
                  <a:srgbClr val="9C27B0"/>
                </a:solidFill>
                <a:latin typeface="Roboto Mono"/>
                <a:ea typeface="Roboto Mono"/>
                <a:cs typeface="Roboto Mono"/>
                <a:sym typeface="Roboto Mono"/>
              </a:rPr>
              <a:t>range</a:t>
            </a:r>
            <a:r>
              <a:rPr lang="en" sz="1050">
                <a:solidFill>
                  <a:srgbClr val="37474F"/>
                </a:solidFill>
                <a:latin typeface="Roboto Mono"/>
                <a:ea typeface="Roboto Mono"/>
                <a:cs typeface="Roboto Mono"/>
                <a:sym typeface="Roboto Mono"/>
              </a:rPr>
              <a:t>(k)]</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dp=[</a:t>
            </a:r>
            <a:r>
              <a:rPr lang="en" sz="1050">
                <a:solidFill>
                  <a:srgbClr val="C53929"/>
                </a:solidFill>
                <a:latin typeface="Roboto Mono"/>
                <a:ea typeface="Roboto Mono"/>
                <a:cs typeface="Roboto Mono"/>
                <a:sym typeface="Roboto Mono"/>
              </a:rPr>
              <a:t>2</a:t>
            </a:r>
            <a:r>
              <a:rPr lang="en" sz="1050">
                <a:solidFill>
                  <a:srgbClr val="37474F"/>
                </a:solidFill>
                <a:latin typeface="Roboto Mono"/>
                <a:ea typeface="Roboto Mono"/>
                <a:cs typeface="Roboto Mono"/>
                <a:sym typeface="Roboto Mono"/>
              </a:rPr>
              <a:t>**</a:t>
            </a:r>
            <a:r>
              <a:rPr lang="en" sz="1050">
                <a:solidFill>
                  <a:srgbClr val="C53929"/>
                </a:solidFill>
                <a:latin typeface="Roboto Mono"/>
                <a:ea typeface="Roboto Mono"/>
                <a:cs typeface="Roboto Mono"/>
                <a:sym typeface="Roboto Mono"/>
              </a:rPr>
              <a:t>32</a:t>
            </a: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 i </a:t>
            </a:r>
            <a:r>
              <a:rPr lang="en" sz="1050">
                <a:solidFill>
                  <a:srgbClr val="3F51B5"/>
                </a:solidFill>
                <a:latin typeface="Roboto Mono"/>
                <a:ea typeface="Roboto Mono"/>
                <a:cs typeface="Roboto Mono"/>
                <a:sym typeface="Roboto Mono"/>
              </a:rPr>
              <a:t>in</a:t>
            </a:r>
            <a:r>
              <a:rPr lang="en" sz="1050">
                <a:solidFill>
                  <a:srgbClr val="37474F"/>
                </a:solidFill>
                <a:latin typeface="Roboto Mono"/>
                <a:ea typeface="Roboto Mono"/>
                <a:cs typeface="Roboto Mono"/>
                <a:sym typeface="Roboto Mono"/>
              </a:rPr>
              <a:t> </a:t>
            </a:r>
            <a:r>
              <a:rPr lang="en" sz="1050">
                <a:solidFill>
                  <a:srgbClr val="9C27B0"/>
                </a:solidFill>
                <a:latin typeface="Roboto Mono"/>
                <a:ea typeface="Roboto Mono"/>
                <a:cs typeface="Roboto Mono"/>
                <a:sym typeface="Roboto Mono"/>
              </a:rPr>
              <a:t>range</a:t>
            </a:r>
            <a:r>
              <a:rPr lang="en" sz="1050">
                <a:solidFill>
                  <a:srgbClr val="37474F"/>
                </a:solidFill>
                <a:latin typeface="Roboto Mono"/>
                <a:ea typeface="Roboto Mono"/>
                <a:cs typeface="Roboto Mono"/>
                <a:sym typeface="Roboto Mono"/>
              </a:rPr>
              <a:t>(n+</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dp[</a:t>
            </a:r>
            <a:r>
              <a:rPr lang="en" sz="1050">
                <a:solidFill>
                  <a:srgbClr val="C53929"/>
                </a:solidFill>
                <a:latin typeface="Roboto Mono"/>
                <a:ea typeface="Roboto Mono"/>
                <a:cs typeface="Roboto Mono"/>
                <a:sym typeface="Roboto Mono"/>
              </a:rPr>
              <a:t>0</a:t>
            </a:r>
            <a:r>
              <a:rPr lang="en" sz="1050">
                <a:solidFill>
                  <a:srgbClr val="37474F"/>
                </a:solidFill>
                <a:latin typeface="Roboto Mono"/>
                <a:ea typeface="Roboto Mono"/>
                <a:cs typeface="Roboto Mono"/>
                <a:sym typeface="Roboto Mono"/>
              </a:rPr>
              <a:t>] = </a:t>
            </a:r>
            <a:r>
              <a:rPr lang="en" sz="1050">
                <a:solidFill>
                  <a:srgbClr val="C53929"/>
                </a:solidFill>
                <a:latin typeface="Roboto Mono"/>
                <a:ea typeface="Roboto Mono"/>
                <a:cs typeface="Roboto Mono"/>
                <a:sym typeface="Roboto Mono"/>
              </a:rPr>
              <a:t>0</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 i </a:t>
            </a:r>
            <a:r>
              <a:rPr lang="en" sz="1050">
                <a:solidFill>
                  <a:srgbClr val="3F51B5"/>
                </a:solidFill>
                <a:latin typeface="Roboto Mono"/>
                <a:ea typeface="Roboto Mono"/>
                <a:cs typeface="Roboto Mono"/>
                <a:sym typeface="Roboto Mono"/>
              </a:rPr>
              <a:t>in</a:t>
            </a:r>
            <a:r>
              <a:rPr lang="en" sz="1050">
                <a:solidFill>
                  <a:srgbClr val="37474F"/>
                </a:solidFill>
                <a:latin typeface="Roboto Mono"/>
                <a:ea typeface="Roboto Mono"/>
                <a:cs typeface="Roboto Mono"/>
                <a:sym typeface="Roboto Mono"/>
              </a:rPr>
              <a:t> </a:t>
            </a:r>
            <a:r>
              <a:rPr lang="en" sz="1050">
                <a:solidFill>
                  <a:srgbClr val="9C27B0"/>
                </a:solidFill>
                <a:latin typeface="Roboto Mono"/>
                <a:ea typeface="Roboto Mono"/>
                <a:cs typeface="Roboto Mono"/>
                <a:sym typeface="Roboto Mono"/>
              </a:rPr>
              <a:t>range</a:t>
            </a:r>
            <a:r>
              <a:rPr lang="en" sz="1050">
                <a:solidFill>
                  <a:srgbClr val="37474F"/>
                </a:solidFill>
                <a:latin typeface="Roboto Mono"/>
                <a:ea typeface="Roboto Mono"/>
                <a:cs typeface="Roboto Mono"/>
                <a:sym typeface="Roboto Mono"/>
              </a:rPr>
              <a:t>(</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,n+</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 club </a:t>
            </a:r>
            <a:r>
              <a:rPr lang="en" sz="1050">
                <a:solidFill>
                  <a:srgbClr val="3F51B5"/>
                </a:solidFill>
                <a:latin typeface="Roboto Mono"/>
                <a:ea typeface="Roboto Mono"/>
                <a:cs typeface="Roboto Mono"/>
                <a:sym typeface="Roboto Mono"/>
              </a:rPr>
              <a:t>in</a:t>
            </a:r>
            <a:r>
              <a:rPr lang="en" sz="1050">
                <a:solidFill>
                  <a:srgbClr val="37474F"/>
                </a:solidFill>
                <a:latin typeface="Roboto Mono"/>
                <a:ea typeface="Roboto Mono"/>
                <a:cs typeface="Roboto Mono"/>
                <a:sym typeface="Roboto Mono"/>
              </a:rPr>
              <a:t> clubs:</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if</a:t>
            </a:r>
            <a:r>
              <a:rPr lang="en" sz="1050">
                <a:solidFill>
                  <a:srgbClr val="37474F"/>
                </a:solidFill>
                <a:latin typeface="Roboto Mono"/>
                <a:ea typeface="Roboto Mono"/>
                <a:cs typeface="Roboto Mono"/>
                <a:sym typeface="Roboto Mono"/>
              </a:rPr>
              <a:t>(i - club &gt;= </a:t>
            </a:r>
            <a:r>
              <a:rPr lang="en" sz="1050">
                <a:solidFill>
                  <a:srgbClr val="C53929"/>
                </a:solidFill>
                <a:latin typeface="Roboto Mono"/>
                <a:ea typeface="Roboto Mono"/>
                <a:cs typeface="Roboto Mono"/>
                <a:sym typeface="Roboto Mono"/>
              </a:rPr>
              <a:t>0</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dp[i] = </a:t>
            </a:r>
            <a:r>
              <a:rPr lang="en" sz="1050">
                <a:solidFill>
                  <a:srgbClr val="9C27B0"/>
                </a:solidFill>
                <a:latin typeface="Roboto Mono"/>
                <a:ea typeface="Roboto Mono"/>
                <a:cs typeface="Roboto Mono"/>
                <a:sym typeface="Roboto Mono"/>
              </a:rPr>
              <a:t>min</a:t>
            </a:r>
            <a:r>
              <a:rPr lang="en" sz="1050">
                <a:solidFill>
                  <a:srgbClr val="37474F"/>
                </a:solidFill>
                <a:latin typeface="Roboto Mono"/>
                <a:ea typeface="Roboto Mono"/>
                <a:cs typeface="Roboto Mono"/>
                <a:sym typeface="Roboto Mono"/>
              </a:rPr>
              <a:t>(dp[i],dp[i-club]+</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if</a:t>
            </a:r>
            <a:r>
              <a:rPr lang="en" sz="1050">
                <a:solidFill>
                  <a:srgbClr val="37474F"/>
                </a:solidFill>
                <a:latin typeface="Roboto Mono"/>
                <a:ea typeface="Roboto Mono"/>
                <a:cs typeface="Roboto Mono"/>
                <a:sym typeface="Roboto Mono"/>
              </a:rPr>
              <a:t>(dp[n]==</a:t>
            </a:r>
            <a:r>
              <a:rPr lang="en" sz="1050">
                <a:solidFill>
                  <a:srgbClr val="C53929"/>
                </a:solidFill>
                <a:latin typeface="Roboto Mono"/>
                <a:ea typeface="Roboto Mono"/>
                <a:cs typeface="Roboto Mono"/>
                <a:sym typeface="Roboto Mono"/>
              </a:rPr>
              <a:t>2</a:t>
            </a:r>
            <a:r>
              <a:rPr lang="en" sz="1050">
                <a:solidFill>
                  <a:srgbClr val="37474F"/>
                </a:solidFill>
                <a:latin typeface="Roboto Mono"/>
                <a:ea typeface="Roboto Mono"/>
                <a:cs typeface="Roboto Mono"/>
                <a:sym typeface="Roboto Mono"/>
              </a:rPr>
              <a:t>**</a:t>
            </a:r>
            <a:r>
              <a:rPr lang="en" sz="1050">
                <a:solidFill>
                  <a:srgbClr val="C53929"/>
                </a:solidFill>
                <a:latin typeface="Roboto Mono"/>
                <a:ea typeface="Roboto Mono"/>
                <a:cs typeface="Roboto Mono"/>
                <a:sym typeface="Roboto Mono"/>
              </a:rPr>
              <a:t>32</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print</a:t>
            </a:r>
            <a:r>
              <a:rPr lang="en" sz="1050">
                <a:solidFill>
                  <a:srgbClr val="37474F"/>
                </a:solidFill>
                <a:latin typeface="Roboto Mono"/>
                <a:ea typeface="Roboto Mono"/>
                <a:cs typeface="Roboto Mono"/>
                <a:sym typeface="Roboto Mono"/>
              </a:rPr>
              <a:t>(</a:t>
            </a:r>
            <a:r>
              <a:rPr lang="en" sz="1050">
                <a:solidFill>
                  <a:srgbClr val="388E3C"/>
                </a:solidFill>
                <a:latin typeface="Roboto Mono"/>
                <a:ea typeface="Roboto Mono"/>
                <a:cs typeface="Roboto Mono"/>
                <a:sym typeface="Roboto Mono"/>
              </a:rPr>
              <a:t>"Roberta acknowledges defeat."</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else</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print</a:t>
            </a:r>
            <a:r>
              <a:rPr lang="en" sz="1050">
                <a:solidFill>
                  <a:srgbClr val="37474F"/>
                </a:solidFill>
                <a:latin typeface="Roboto Mono"/>
                <a:ea typeface="Roboto Mono"/>
                <a:cs typeface="Roboto Mono"/>
                <a:sym typeface="Roboto Mono"/>
              </a:rPr>
              <a:t>(</a:t>
            </a:r>
            <a:r>
              <a:rPr lang="en" sz="1050">
                <a:solidFill>
                  <a:srgbClr val="388E3C"/>
                </a:solidFill>
                <a:latin typeface="Roboto Mono"/>
                <a:ea typeface="Roboto Mono"/>
                <a:cs typeface="Roboto Mono"/>
                <a:sym typeface="Roboto Mono"/>
              </a:rPr>
              <a:t>"Roberta wins in"</a:t>
            </a:r>
            <a:r>
              <a:rPr lang="en" sz="1050">
                <a:solidFill>
                  <a:srgbClr val="37474F"/>
                </a:solidFill>
                <a:latin typeface="Roboto Mono"/>
                <a:ea typeface="Roboto Mono"/>
                <a:cs typeface="Roboto Mono"/>
                <a:sym typeface="Roboto Mono"/>
              </a:rPr>
              <a:t>,dp[n],</a:t>
            </a:r>
            <a:r>
              <a:rPr lang="en" sz="1050">
                <a:solidFill>
                  <a:srgbClr val="388E3C"/>
                </a:solidFill>
                <a:latin typeface="Roboto Mono"/>
                <a:ea typeface="Roboto Mono"/>
                <a:cs typeface="Roboto Mono"/>
                <a:sym typeface="Roboto Mono"/>
              </a:rPr>
              <a:t>"strokes."</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050">
              <a:solidFill>
                <a:srgbClr val="37474F"/>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3: </a:t>
            </a:r>
            <a:r>
              <a:rPr lang="en" u="sng">
                <a:solidFill>
                  <a:schemeClr val="hlink"/>
                </a:solidFill>
                <a:hlinkClick r:id="rId3"/>
              </a:rPr>
              <a:t>https://dmoj.ca/problem/ccc18s4</a:t>
            </a:r>
            <a:r>
              <a:rPr lang="en"/>
              <a:t> (9 point subtask)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Hints</a:t>
            </a:r>
            <a:endParaRPr/>
          </a:p>
        </p:txBody>
      </p:sp>
      <p:sp>
        <p:nvSpPr>
          <p:cNvPr id="172" name="Google Shape;17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Top down (recursion) is better then bottom up, as you can skip a lot of states</a:t>
            </a:r>
            <a:endParaRPr/>
          </a:p>
          <a:p>
            <a:pPr indent="-342900" lvl="0" marL="457200" rtl="0" algn="l">
              <a:spcBef>
                <a:spcPts val="0"/>
              </a:spcBef>
              <a:spcAft>
                <a:spcPts val="0"/>
              </a:spcAft>
              <a:buSzPts val="1800"/>
              <a:buChar char="-"/>
            </a:pPr>
            <a:r>
              <a:rPr lang="en"/>
              <a:t>Consider using an array to cache already computed states</a:t>
            </a:r>
            <a:endParaRPr/>
          </a:p>
          <a:p>
            <a:pPr indent="-342900" lvl="0" marL="457200" rtl="0" algn="l">
              <a:spcBef>
                <a:spcPts val="0"/>
              </a:spcBef>
              <a:spcAft>
                <a:spcPts val="0"/>
              </a:spcAft>
              <a:buSzPts val="1800"/>
              <a:buChar char="-"/>
            </a:pPr>
            <a:r>
              <a:rPr lang="en"/>
              <a:t>Make sure you use a long long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a:t>
            </a:r>
            <a:endParaRPr/>
          </a:p>
        </p:txBody>
      </p:sp>
      <p:pic>
        <p:nvPicPr>
          <p:cNvPr id="178" name="Google Shape;178;p30"/>
          <p:cNvPicPr preferRelativeResize="0"/>
          <p:nvPr/>
        </p:nvPicPr>
        <p:blipFill>
          <a:blip r:embed="rId3">
            <a:alphaModFix/>
          </a:blip>
          <a:stretch>
            <a:fillRect/>
          </a:stretch>
        </p:blipFill>
        <p:spPr>
          <a:xfrm>
            <a:off x="514326" y="1241737"/>
            <a:ext cx="2695525" cy="3237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Dynamic Programming?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programming is an optimization mainly over recursion.</a:t>
            </a:r>
            <a:endParaRPr/>
          </a:p>
          <a:p>
            <a:pPr indent="0" lvl="0" marL="0" rtl="0" algn="l">
              <a:spcBef>
                <a:spcPts val="1600"/>
              </a:spcBef>
              <a:spcAft>
                <a:spcPts val="0"/>
              </a:spcAft>
              <a:buNone/>
            </a:pPr>
            <a:r>
              <a:rPr lang="en"/>
              <a:t>Whenever our recursive solution has repeated calls, we can store the results of these subproblems so we do not need to recompute them once we reach these states again. </a:t>
            </a:r>
            <a:endParaRPr/>
          </a:p>
          <a:p>
            <a:pPr indent="0" lvl="0" marL="0" rtl="0" algn="l">
              <a:spcBef>
                <a:spcPts val="1600"/>
              </a:spcBef>
              <a:spcAft>
                <a:spcPts val="1600"/>
              </a:spcAft>
              <a:buNone/>
            </a:pPr>
            <a:r>
              <a:rPr lang="en"/>
              <a:t>Let’s look at an example.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Fibonacci Sequence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discussed in our previous lesson, we can use recursion to find a term in the fibonacci sequence. </a:t>
            </a:r>
            <a:endParaRPr/>
          </a:p>
          <a:p>
            <a:pPr indent="0" lvl="0" marL="0" rtl="0" algn="l">
              <a:spcBef>
                <a:spcPts val="1600"/>
              </a:spcBef>
              <a:spcAft>
                <a:spcPts val="0"/>
              </a:spcAft>
              <a:buNone/>
            </a:pPr>
            <a:r>
              <a:rPr lang="en"/>
              <a:t>The code is something like: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The time complexity of this algorithm is exponential </a:t>
            </a:r>
            <a:r>
              <a:rPr lang="en" u="sng">
                <a:solidFill>
                  <a:schemeClr val="hlink"/>
                </a:solidFill>
                <a:hlinkClick r:id="rId3"/>
              </a:rPr>
              <a:t>though</a:t>
            </a:r>
            <a:r>
              <a:rPr lang="en"/>
              <a:t>: about O(2^N)</a:t>
            </a:r>
            <a:endParaRPr/>
          </a:p>
          <a:p>
            <a:pPr indent="0" lvl="0" marL="0" rtl="0" algn="l">
              <a:spcBef>
                <a:spcPts val="1600"/>
              </a:spcBef>
              <a:spcAft>
                <a:spcPts val="1600"/>
              </a:spcAft>
              <a:buNone/>
            </a:pPr>
            <a:r>
              <a:rPr lang="en"/>
              <a:t>Let’s look at the recursion tree for f(6)</a:t>
            </a:r>
            <a:endParaRPr/>
          </a:p>
        </p:txBody>
      </p:sp>
      <p:sp>
        <p:nvSpPr>
          <p:cNvPr id="68" name="Google Shape;68;p15"/>
          <p:cNvSpPr txBox="1"/>
          <p:nvPr/>
        </p:nvSpPr>
        <p:spPr>
          <a:xfrm>
            <a:off x="348704" y="2310405"/>
            <a:ext cx="8832300" cy="12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F51B5"/>
                </a:solidFill>
                <a:latin typeface="Roboto Mono"/>
                <a:ea typeface="Roboto Mono"/>
                <a:cs typeface="Roboto Mono"/>
                <a:sym typeface="Roboto Mono"/>
              </a:rPr>
              <a:t>def</a:t>
            </a:r>
            <a:r>
              <a:rPr lang="en" sz="1200">
                <a:solidFill>
                  <a:srgbClr val="37474F"/>
                </a:solidFill>
                <a:latin typeface="Roboto Mono"/>
                <a:ea typeface="Roboto Mono"/>
                <a:cs typeface="Roboto Mono"/>
                <a:sym typeface="Roboto Mono"/>
              </a:rPr>
              <a:t> f(n):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if</a:t>
            </a:r>
            <a:r>
              <a:rPr lang="en" sz="1200">
                <a:solidFill>
                  <a:srgbClr val="37474F"/>
                </a:solidFill>
                <a:latin typeface="Roboto Mono"/>
                <a:ea typeface="Roboto Mono"/>
                <a:cs typeface="Roboto Mono"/>
                <a:sym typeface="Roboto Mono"/>
              </a:rPr>
              <a:t>(n == </a:t>
            </a:r>
            <a:r>
              <a:rPr lang="en" sz="1200">
                <a:solidFill>
                  <a:srgbClr val="C53929"/>
                </a:solidFill>
                <a:latin typeface="Roboto Mono"/>
                <a:ea typeface="Roboto Mono"/>
                <a:cs typeface="Roboto Mono"/>
                <a:sym typeface="Roboto Mono"/>
              </a:rPr>
              <a:t>0</a:t>
            </a: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return</a:t>
            </a:r>
            <a:r>
              <a:rPr lang="en" sz="1200">
                <a:solidFill>
                  <a:srgbClr val="37474F"/>
                </a:solidFill>
                <a:latin typeface="Roboto Mono"/>
                <a:ea typeface="Roboto Mono"/>
                <a:cs typeface="Roboto Mono"/>
                <a:sym typeface="Roboto Mono"/>
              </a:rPr>
              <a:t> </a:t>
            </a:r>
            <a:r>
              <a:rPr lang="en" sz="1200">
                <a:solidFill>
                  <a:srgbClr val="C53929"/>
                </a:solidFill>
                <a:latin typeface="Roboto Mono"/>
                <a:ea typeface="Roboto Mono"/>
                <a:cs typeface="Roboto Mono"/>
                <a:sym typeface="Roboto Mono"/>
              </a:rPr>
              <a:t>1</a:t>
            </a: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if</a:t>
            </a:r>
            <a:r>
              <a:rPr lang="en" sz="1200">
                <a:solidFill>
                  <a:srgbClr val="37474F"/>
                </a:solidFill>
                <a:latin typeface="Roboto Mono"/>
                <a:ea typeface="Roboto Mono"/>
                <a:cs typeface="Roboto Mono"/>
                <a:sym typeface="Roboto Mono"/>
              </a:rPr>
              <a:t>(n == </a:t>
            </a:r>
            <a:r>
              <a:rPr lang="en" sz="1200">
                <a:solidFill>
                  <a:srgbClr val="C53929"/>
                </a:solidFill>
                <a:latin typeface="Roboto Mono"/>
                <a:ea typeface="Roboto Mono"/>
                <a:cs typeface="Roboto Mono"/>
                <a:sym typeface="Roboto Mono"/>
              </a:rPr>
              <a:t>1</a:t>
            </a: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return</a:t>
            </a:r>
            <a:r>
              <a:rPr lang="en" sz="1200">
                <a:solidFill>
                  <a:srgbClr val="37474F"/>
                </a:solidFill>
                <a:latin typeface="Roboto Mono"/>
                <a:ea typeface="Roboto Mono"/>
                <a:cs typeface="Roboto Mono"/>
                <a:sym typeface="Roboto Mono"/>
              </a:rPr>
              <a:t> </a:t>
            </a:r>
            <a:r>
              <a:rPr lang="en" sz="1200">
                <a:solidFill>
                  <a:srgbClr val="C53929"/>
                </a:solidFill>
                <a:latin typeface="Roboto Mono"/>
                <a:ea typeface="Roboto Mono"/>
                <a:cs typeface="Roboto Mono"/>
                <a:sym typeface="Roboto Mono"/>
              </a:rPr>
              <a:t>1</a:t>
            </a: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return</a:t>
            </a:r>
            <a:r>
              <a:rPr lang="en" sz="1200">
                <a:solidFill>
                  <a:srgbClr val="37474F"/>
                </a:solidFill>
                <a:latin typeface="Roboto Mono"/>
                <a:ea typeface="Roboto Mono"/>
                <a:cs typeface="Roboto Mono"/>
                <a:sym typeface="Roboto Mono"/>
              </a:rPr>
              <a:t> f(n-</a:t>
            </a:r>
            <a:r>
              <a:rPr lang="en" sz="1200">
                <a:solidFill>
                  <a:srgbClr val="C53929"/>
                </a:solidFill>
                <a:latin typeface="Roboto Mono"/>
                <a:ea typeface="Roboto Mono"/>
                <a:cs typeface="Roboto Mono"/>
                <a:sym typeface="Roboto Mono"/>
              </a:rPr>
              <a:t>1</a:t>
            </a:r>
            <a:r>
              <a:rPr lang="en" sz="1200">
                <a:solidFill>
                  <a:srgbClr val="37474F"/>
                </a:solidFill>
                <a:latin typeface="Roboto Mono"/>
                <a:ea typeface="Roboto Mono"/>
                <a:cs typeface="Roboto Mono"/>
                <a:sym typeface="Roboto Mono"/>
              </a:rPr>
              <a:t>) + f(n-</a:t>
            </a:r>
            <a:r>
              <a:rPr lang="en" sz="1200">
                <a:solidFill>
                  <a:srgbClr val="C53929"/>
                </a:solidFill>
                <a:latin typeface="Roboto Mono"/>
                <a:ea typeface="Roboto Mono"/>
                <a:cs typeface="Roboto Mono"/>
                <a:sym typeface="Roboto Mono"/>
              </a:rPr>
              <a:t>2</a:t>
            </a:r>
            <a:r>
              <a:rPr lang="en" sz="1200">
                <a:solidFill>
                  <a:srgbClr val="37474F"/>
                </a:solidFill>
                <a:latin typeface="Roboto Mono"/>
                <a:ea typeface="Roboto Mono"/>
                <a:cs typeface="Roboto Mono"/>
                <a:sym typeface="Roboto Mono"/>
              </a:rPr>
              <a:t>) </a:t>
            </a:r>
            <a:endParaRPr sz="1200">
              <a:solidFill>
                <a:srgbClr val="D81B60"/>
              </a:solidFill>
              <a:latin typeface="Roboto Mono"/>
              <a:ea typeface="Roboto Mono"/>
              <a:cs typeface="Roboto Mono"/>
              <a:sym typeface="Roboto Mono"/>
            </a:endParaRPr>
          </a:p>
          <a:p>
            <a:pPr indent="0" lvl="0" marL="0" rtl="0" algn="l">
              <a:spcBef>
                <a:spcPts val="0"/>
              </a:spcBef>
              <a:spcAft>
                <a:spcPts val="0"/>
              </a:spcAft>
              <a:buNone/>
            </a:pPr>
            <a:r>
              <a:t/>
            </a:r>
            <a:endParaRPr sz="750">
              <a:solidFill>
                <a:srgbClr val="3F51B5"/>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646100" y="113181"/>
            <a:ext cx="6490100" cy="4917150"/>
          </a:xfrm>
          <a:prstGeom prst="rect">
            <a:avLst/>
          </a:prstGeom>
          <a:noFill/>
          <a:ln>
            <a:noFill/>
          </a:ln>
        </p:spPr>
      </p:pic>
      <p:sp>
        <p:nvSpPr>
          <p:cNvPr id="74" name="Google Shape;74;p16"/>
          <p:cNvSpPr/>
          <p:nvPr/>
        </p:nvSpPr>
        <p:spPr>
          <a:xfrm>
            <a:off x="1021300" y="2582850"/>
            <a:ext cx="2094600" cy="2323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a:off x="4681625" y="1669550"/>
            <a:ext cx="2142000" cy="2323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52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 </a:t>
            </a:r>
            <a:endParaRPr/>
          </a:p>
        </p:txBody>
      </p:sp>
      <p:sp>
        <p:nvSpPr>
          <p:cNvPr id="81" name="Google Shape;81;p17"/>
          <p:cNvSpPr txBox="1"/>
          <p:nvPr>
            <p:ph idx="1" type="body"/>
          </p:nvPr>
        </p:nvSpPr>
        <p:spPr>
          <a:xfrm>
            <a:off x="311700" y="10991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t>We notice that we have overlapping </a:t>
            </a:r>
            <a:r>
              <a:rPr lang="en" sz="1500"/>
              <a:t>subproblems</a:t>
            </a:r>
            <a:r>
              <a:rPr lang="en" sz="1500"/>
              <a:t>. </a:t>
            </a:r>
            <a:endParaRPr sz="1500"/>
          </a:p>
          <a:p>
            <a:pPr indent="-323850" lvl="0" marL="457200" rtl="0" algn="l">
              <a:lnSpc>
                <a:spcPct val="100000"/>
              </a:lnSpc>
              <a:spcBef>
                <a:spcPts val="1600"/>
              </a:spcBef>
              <a:spcAft>
                <a:spcPts val="0"/>
              </a:spcAft>
              <a:buSzPts val="1500"/>
              <a:buChar char="●"/>
            </a:pPr>
            <a:r>
              <a:rPr lang="en" sz="1500"/>
              <a:t>In our recursion tree, we notice that we recompute f(4) even though we’ve already computed it once. </a:t>
            </a:r>
            <a:endParaRPr sz="1500"/>
          </a:p>
          <a:p>
            <a:pPr indent="0" lvl="0" marL="0" rtl="0" algn="l">
              <a:lnSpc>
                <a:spcPct val="100000"/>
              </a:lnSpc>
              <a:spcBef>
                <a:spcPts val="1600"/>
              </a:spcBef>
              <a:spcAft>
                <a:spcPts val="0"/>
              </a:spcAft>
              <a:buNone/>
            </a:pPr>
            <a:r>
              <a:rPr lang="en" sz="1500"/>
              <a:t>Let’s apply dynamic programming to optimize this. For every DP problem, we need to identify these key elements: </a:t>
            </a:r>
            <a:endParaRPr sz="1500"/>
          </a:p>
          <a:p>
            <a:pPr indent="-323850" lvl="0" marL="457200" rtl="0" algn="l">
              <a:spcBef>
                <a:spcPts val="1600"/>
              </a:spcBef>
              <a:spcAft>
                <a:spcPts val="0"/>
              </a:spcAft>
              <a:buSzPts val="1500"/>
              <a:buAutoNum type="arabicPeriod"/>
            </a:pPr>
            <a:r>
              <a:rPr b="1" lang="en" sz="1500"/>
              <a:t>Define DP states </a:t>
            </a:r>
            <a:endParaRPr b="1" sz="1500"/>
          </a:p>
          <a:p>
            <a:pPr indent="-304800" lvl="1" marL="914400" rtl="0" algn="l">
              <a:spcBef>
                <a:spcPts val="0"/>
              </a:spcBef>
              <a:spcAft>
                <a:spcPts val="0"/>
              </a:spcAft>
              <a:buSzPts val="1200"/>
              <a:buAutoNum type="alphaLcPeriod"/>
            </a:pPr>
            <a:r>
              <a:rPr lang="en" sz="1200"/>
              <a:t>What does each state represent in our problem? How will you store these states? </a:t>
            </a:r>
            <a:endParaRPr sz="1200"/>
          </a:p>
          <a:p>
            <a:pPr indent="-323850" lvl="0" marL="457200" rtl="0" algn="l">
              <a:spcBef>
                <a:spcPts val="0"/>
              </a:spcBef>
              <a:spcAft>
                <a:spcPts val="0"/>
              </a:spcAft>
              <a:buSzPts val="1500"/>
              <a:buAutoNum type="arabicPeriod"/>
            </a:pPr>
            <a:r>
              <a:rPr b="1" lang="en" sz="1500"/>
              <a:t>Find the DP transition/recurrence </a:t>
            </a:r>
            <a:endParaRPr b="1" sz="1500"/>
          </a:p>
          <a:p>
            <a:pPr indent="-304800" lvl="1" marL="914400" rtl="0" algn="l">
              <a:spcBef>
                <a:spcPts val="0"/>
              </a:spcBef>
              <a:spcAft>
                <a:spcPts val="0"/>
              </a:spcAft>
              <a:buSzPts val="1200"/>
              <a:buAutoNum type="alphaLcPeriod"/>
            </a:pPr>
            <a:r>
              <a:rPr lang="en" sz="1200"/>
              <a:t>How are the DP states related to each other? How can you use previously computed states to calculate your current state? </a:t>
            </a:r>
            <a:endParaRPr sz="1200"/>
          </a:p>
          <a:p>
            <a:pPr indent="-323850" lvl="0" marL="457200" rtl="0" algn="l">
              <a:spcBef>
                <a:spcPts val="0"/>
              </a:spcBef>
              <a:spcAft>
                <a:spcPts val="0"/>
              </a:spcAft>
              <a:buSzPts val="1500"/>
              <a:buAutoNum type="arabicPeriod"/>
            </a:pPr>
            <a:r>
              <a:rPr b="1" lang="en" sz="1500"/>
              <a:t>Define the base case </a:t>
            </a:r>
            <a:endParaRPr b="1" sz="1500"/>
          </a:p>
          <a:p>
            <a:pPr indent="-304800" lvl="1" marL="914400" rtl="0" algn="l">
              <a:spcBef>
                <a:spcPts val="0"/>
              </a:spcBef>
              <a:spcAft>
                <a:spcPts val="0"/>
              </a:spcAft>
              <a:buSzPts val="1200"/>
              <a:buAutoNum type="alphaLcPeriod"/>
            </a:pPr>
            <a:r>
              <a:rPr lang="en" sz="1200"/>
              <a:t>What are the values/states? </a:t>
            </a:r>
            <a:endParaRPr sz="1200"/>
          </a:p>
          <a:p>
            <a:pPr indent="-323850" lvl="0" marL="457200" rtl="0" algn="l">
              <a:spcBef>
                <a:spcPts val="0"/>
              </a:spcBef>
              <a:spcAft>
                <a:spcPts val="0"/>
              </a:spcAft>
              <a:buSzPts val="1500"/>
              <a:buAutoNum type="arabicPeriod"/>
            </a:pPr>
            <a:r>
              <a:rPr b="1" lang="en" sz="1500"/>
              <a:t>Define the end case </a:t>
            </a:r>
            <a:endParaRPr b="1" sz="1500"/>
          </a:p>
          <a:p>
            <a:pPr indent="-304800" lvl="1" marL="914400" rtl="0" algn="l">
              <a:spcBef>
                <a:spcPts val="0"/>
              </a:spcBef>
              <a:spcAft>
                <a:spcPts val="0"/>
              </a:spcAft>
              <a:buSzPts val="1200"/>
              <a:buAutoNum type="alphaLcPeriod"/>
            </a:pPr>
            <a:r>
              <a:rPr lang="en" sz="1200"/>
              <a:t>What state are you trying to find?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11700" y="862447"/>
            <a:ext cx="8520600" cy="42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en" sz="1600"/>
              <a:t>We can store the value of the N-th Fibonacci number because in our recursive solution we recompute states that we’ve already calculated. </a:t>
            </a:r>
            <a:endParaRPr sz="1600"/>
          </a:p>
          <a:p>
            <a:pPr indent="0" lvl="0" marL="0" rtl="0" algn="l">
              <a:spcBef>
                <a:spcPts val="1600"/>
              </a:spcBef>
              <a:spcAft>
                <a:spcPts val="0"/>
              </a:spcAft>
              <a:buNone/>
            </a:pPr>
            <a:r>
              <a:rPr lang="en" sz="1600"/>
              <a:t>We can store these values in an array. </a:t>
            </a:r>
            <a:endParaRPr sz="1600"/>
          </a:p>
          <a:p>
            <a:pPr indent="0" lvl="0" marL="0" rtl="0" algn="l">
              <a:spcBef>
                <a:spcPts val="1600"/>
              </a:spcBef>
              <a:spcAft>
                <a:spcPts val="1600"/>
              </a:spcAft>
              <a:buNone/>
            </a:pPr>
            <a:r>
              <a:rPr lang="en" sz="1600"/>
              <a:t>fibonacci_num[i] = i-th fibonacci number</a:t>
            </a:r>
            <a:endParaRPr sz="1600"/>
          </a:p>
        </p:txBody>
      </p:sp>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 Define DP States</a:t>
            </a:r>
            <a:endParaRPr b="1"/>
          </a:p>
        </p:txBody>
      </p:sp>
      <p:sp>
        <p:nvSpPr>
          <p:cNvPr id="88" name="Google Shape;88;p18"/>
          <p:cNvSpPr txBox="1"/>
          <p:nvPr>
            <p:ph idx="1" type="body"/>
          </p:nvPr>
        </p:nvSpPr>
        <p:spPr>
          <a:xfrm>
            <a:off x="311700" y="10710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DP states are sometimes called DP subproblems because they store the result of some subset of our entire problem. </a:t>
            </a:r>
            <a:endParaRPr sz="1600"/>
          </a:p>
          <a:p>
            <a:pPr indent="0" lvl="0" marL="0" rtl="0" algn="l">
              <a:spcBef>
                <a:spcPts val="1600"/>
              </a:spcBef>
              <a:spcAft>
                <a:spcPts val="0"/>
              </a:spcAft>
              <a:buNone/>
            </a:pPr>
            <a:r>
              <a:rPr lang="en" sz="1600"/>
              <a:t>We then find some way to store these states. </a:t>
            </a:r>
            <a:endParaRPr sz="1600"/>
          </a:p>
          <a:p>
            <a:pPr indent="0" lvl="0" marL="0" rtl="0" algn="l">
              <a:spcBef>
                <a:spcPts val="1600"/>
              </a:spcBef>
              <a:spcAft>
                <a:spcPts val="0"/>
              </a:spcAft>
              <a:buNone/>
            </a:pPr>
            <a:r>
              <a:rPr b="1" lang="en" sz="1600" u="sng"/>
              <a:t>Fibonacci Sequence: </a:t>
            </a:r>
            <a:endParaRPr sz="1600" u="sng"/>
          </a:p>
          <a:p>
            <a:pPr indent="0" lvl="0" marL="0" rtl="0" algn="l">
              <a:spcBef>
                <a:spcPts val="1600"/>
              </a:spcBef>
              <a:spcAft>
                <a:spcPts val="1600"/>
              </a:spcAft>
              <a:buNone/>
            </a:pPr>
            <a:r>
              <a:rPr lang="en" sz="1600"/>
              <a:t>What are the subproblems that we can store? </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2</a:t>
            </a:r>
            <a:r>
              <a:rPr b="1" lang="en"/>
              <a:t>: Define DP Transition</a:t>
            </a:r>
            <a:endParaRPr b="1"/>
          </a:p>
          <a:p>
            <a:pPr indent="0" lvl="0" marL="0" rtl="0" algn="l">
              <a:spcBef>
                <a:spcPts val="0"/>
              </a:spcBef>
              <a:spcAft>
                <a:spcPts val="0"/>
              </a:spcAft>
              <a:buNone/>
            </a:pPr>
            <a:r>
              <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Once we have defined the DP states, we need to define how these states are related with one another. Usually, this involves calculating a current state based on previous values. Much like recursion, we are defining sub-problems by using smaller sub-problems. </a:t>
            </a:r>
            <a:endParaRPr sz="1600"/>
          </a:p>
          <a:p>
            <a:pPr indent="0" lvl="0" marL="0" rtl="0" algn="l">
              <a:spcBef>
                <a:spcPts val="1600"/>
              </a:spcBef>
              <a:spcAft>
                <a:spcPts val="1600"/>
              </a:spcAft>
              <a:buNone/>
            </a:pPr>
            <a:r>
              <a:rPr b="1" lang="en" sz="1600" u="sng"/>
              <a:t>Fibonacci Sequence:</a:t>
            </a:r>
            <a:endParaRPr b="1" sz="1600" u="sng"/>
          </a:p>
        </p:txBody>
      </p:sp>
      <p:sp>
        <p:nvSpPr>
          <p:cNvPr id="95" name="Google Shape;95;p19"/>
          <p:cNvSpPr txBox="1"/>
          <p:nvPr>
            <p:ph idx="1" type="body"/>
          </p:nvPr>
        </p:nvSpPr>
        <p:spPr>
          <a:xfrm>
            <a:off x="311700" y="252847"/>
            <a:ext cx="8520600" cy="42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en" sz="1600"/>
              <a:t>In the Fibonacci sequence, our current state (the i-th Fibonacci number) is dependent on the two previous Fibonacci numbers. </a:t>
            </a:r>
            <a:endParaRPr sz="1600"/>
          </a:p>
          <a:p>
            <a:pPr indent="0" lvl="0" marL="0" rtl="0" algn="l">
              <a:spcBef>
                <a:spcPts val="1600"/>
              </a:spcBef>
              <a:spcAft>
                <a:spcPts val="0"/>
              </a:spcAft>
              <a:buNone/>
            </a:pPr>
            <a:r>
              <a:rPr b="1" lang="en" sz="1600"/>
              <a:t>Therefore, </a:t>
            </a:r>
            <a:endParaRPr b="1" sz="1600"/>
          </a:p>
          <a:p>
            <a:pPr indent="0" lvl="0" marL="0" rtl="0" algn="l">
              <a:spcBef>
                <a:spcPts val="1600"/>
              </a:spcBef>
              <a:spcAft>
                <a:spcPts val="1600"/>
              </a:spcAft>
              <a:buClr>
                <a:schemeClr val="dk1"/>
              </a:buClr>
              <a:buSzPts val="1100"/>
              <a:buFont typeface="Arial"/>
              <a:buNone/>
            </a:pPr>
            <a:r>
              <a:rPr lang="en" sz="1600"/>
              <a:t>fibonacci_num[i] = fibonacci_num[i-1] + fibonacci_num[i-2]; </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3</a:t>
            </a:r>
            <a:r>
              <a:rPr b="1" lang="en"/>
              <a:t>. Define Base Case</a:t>
            </a:r>
            <a:endParaRPr b="1"/>
          </a:p>
        </p:txBody>
      </p:sp>
      <p:sp>
        <p:nvSpPr>
          <p:cNvPr id="101" name="Google Shape;101;p20"/>
          <p:cNvSpPr txBox="1"/>
          <p:nvPr>
            <p:ph idx="1" type="body"/>
          </p:nvPr>
        </p:nvSpPr>
        <p:spPr>
          <a:xfrm>
            <a:off x="311700" y="1024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What are the starting values of our DP states? Since our transition depends on previous computed values, we need to give our program some initial values. If we apply our transition on a DP array with no values, we will get no answer. </a:t>
            </a:r>
            <a:endParaRPr sz="1600"/>
          </a:p>
          <a:p>
            <a:pPr indent="0" lvl="0" marL="0" rtl="0" algn="l">
              <a:spcBef>
                <a:spcPts val="1600"/>
              </a:spcBef>
              <a:spcAft>
                <a:spcPts val="0"/>
              </a:spcAft>
              <a:buNone/>
            </a:pPr>
            <a:r>
              <a:rPr lang="en" sz="1600"/>
              <a:t>Note that a base case is not always a single value nor is it always multiple values. </a:t>
            </a:r>
            <a:endParaRPr sz="1600"/>
          </a:p>
          <a:p>
            <a:pPr indent="0" lvl="0" marL="0" rtl="0" algn="l">
              <a:spcBef>
                <a:spcPts val="1600"/>
              </a:spcBef>
              <a:spcAft>
                <a:spcPts val="0"/>
              </a:spcAft>
              <a:buClr>
                <a:schemeClr val="dk1"/>
              </a:buClr>
              <a:buSzPts val="1100"/>
              <a:buFont typeface="Arial"/>
              <a:buNone/>
            </a:pPr>
            <a:r>
              <a:rPr b="1" lang="en" sz="1600" u="sng"/>
              <a:t>Fibonacci Sequence: </a:t>
            </a:r>
            <a:endParaRPr sz="1600" u="sng"/>
          </a:p>
          <a:p>
            <a:pPr indent="0" lvl="0" marL="0" rtl="0" algn="l">
              <a:spcBef>
                <a:spcPts val="1600"/>
              </a:spcBef>
              <a:spcAft>
                <a:spcPts val="1600"/>
              </a:spcAft>
              <a:buNone/>
            </a:pPr>
            <a:r>
              <a:t/>
            </a:r>
            <a:endParaRPr sz="1600"/>
          </a:p>
        </p:txBody>
      </p:sp>
      <p:sp>
        <p:nvSpPr>
          <p:cNvPr id="102" name="Google Shape;102;p20"/>
          <p:cNvSpPr txBox="1"/>
          <p:nvPr>
            <p:ph idx="1" type="body"/>
          </p:nvPr>
        </p:nvSpPr>
        <p:spPr>
          <a:xfrm>
            <a:off x="304299" y="619046"/>
            <a:ext cx="8520600" cy="42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en" sz="1600"/>
              <a:t>Much like our recursive solution, our base case are the values that we are initially provided with. </a:t>
            </a:r>
            <a:endParaRPr sz="1600"/>
          </a:p>
          <a:p>
            <a:pPr indent="0" lvl="0" marL="0" rtl="0" algn="l">
              <a:spcBef>
                <a:spcPts val="1600"/>
              </a:spcBef>
              <a:spcAft>
                <a:spcPts val="0"/>
              </a:spcAft>
              <a:buNone/>
            </a:pPr>
            <a:r>
              <a:rPr lang="en" sz="1600"/>
              <a:t>Since </a:t>
            </a:r>
            <a:r>
              <a:rPr b="1" lang="en" sz="1600">
                <a:solidFill>
                  <a:srgbClr val="737373"/>
                </a:solidFill>
              </a:rPr>
              <a:t>F</a:t>
            </a:r>
            <a:r>
              <a:rPr b="1" baseline="-25000" lang="en" sz="1600">
                <a:solidFill>
                  <a:srgbClr val="737373"/>
                </a:solidFill>
              </a:rPr>
              <a:t>0 </a:t>
            </a:r>
            <a:r>
              <a:rPr lang="en" sz="1600">
                <a:solidFill>
                  <a:srgbClr val="737373"/>
                </a:solidFill>
              </a:rPr>
              <a:t>= 1 and </a:t>
            </a:r>
            <a:r>
              <a:rPr b="1" lang="en" sz="1600">
                <a:solidFill>
                  <a:srgbClr val="737373"/>
                </a:solidFill>
              </a:rPr>
              <a:t>F</a:t>
            </a:r>
            <a:r>
              <a:rPr b="1" baseline="-25000" lang="en" sz="1600">
                <a:solidFill>
                  <a:srgbClr val="737373"/>
                </a:solidFill>
              </a:rPr>
              <a:t>1 </a:t>
            </a:r>
            <a:r>
              <a:rPr lang="en" sz="1600">
                <a:solidFill>
                  <a:srgbClr val="737373"/>
                </a:solidFill>
              </a:rPr>
              <a:t>= 1: </a:t>
            </a:r>
            <a:endParaRPr sz="1600">
              <a:solidFill>
                <a:srgbClr val="737373"/>
              </a:solidFill>
            </a:endParaRPr>
          </a:p>
          <a:p>
            <a:pPr indent="0" lvl="0" marL="0" rtl="0" algn="l">
              <a:spcBef>
                <a:spcPts val="1600"/>
              </a:spcBef>
              <a:spcAft>
                <a:spcPts val="0"/>
              </a:spcAft>
              <a:buNone/>
            </a:pPr>
            <a:r>
              <a:rPr lang="en" sz="1600"/>
              <a:t>fibonacci_num[0] = 1; </a:t>
            </a:r>
            <a:endParaRPr sz="1600"/>
          </a:p>
          <a:p>
            <a:pPr indent="0" lvl="0" marL="0" rtl="0" algn="l">
              <a:spcBef>
                <a:spcPts val="1600"/>
              </a:spcBef>
              <a:spcAft>
                <a:spcPts val="1600"/>
              </a:spcAft>
              <a:buNone/>
            </a:pPr>
            <a:r>
              <a:rPr lang="en" sz="1600"/>
              <a:t>fibonacci_num[1] = 1;  </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4. Define End State</a:t>
            </a:r>
            <a:endParaRPr b="1"/>
          </a:p>
        </p:txBody>
      </p:sp>
      <p:sp>
        <p:nvSpPr>
          <p:cNvPr id="108" name="Google Shape;108;p21"/>
          <p:cNvSpPr txBox="1"/>
          <p:nvPr>
            <p:ph idx="1" type="body"/>
          </p:nvPr>
        </p:nvSpPr>
        <p:spPr>
          <a:xfrm>
            <a:off x="311700" y="10858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What are the ending values of our DP states? This final state is what we use to compute the answer (if it is not our answer directly). </a:t>
            </a:r>
            <a:endParaRPr sz="1600"/>
          </a:p>
          <a:p>
            <a:pPr indent="0" lvl="0" marL="0" rtl="0" algn="l">
              <a:spcBef>
                <a:spcPts val="1600"/>
              </a:spcBef>
              <a:spcAft>
                <a:spcPts val="0"/>
              </a:spcAft>
              <a:buNone/>
            </a:pPr>
            <a:r>
              <a:rPr lang="en" sz="1600"/>
              <a:t>Note that this end state is not always a single value nor is it always multiple values. </a:t>
            </a:r>
            <a:endParaRPr sz="1600"/>
          </a:p>
          <a:p>
            <a:pPr indent="0" lvl="0" marL="0" rtl="0" algn="l">
              <a:spcBef>
                <a:spcPts val="1600"/>
              </a:spcBef>
              <a:spcAft>
                <a:spcPts val="0"/>
              </a:spcAft>
              <a:buClr>
                <a:schemeClr val="dk1"/>
              </a:buClr>
              <a:buSzPts val="1100"/>
              <a:buFont typeface="Arial"/>
              <a:buNone/>
            </a:pPr>
            <a:r>
              <a:rPr b="1" lang="en" sz="1600" u="sng"/>
              <a:t>Fibonacci Sequence: </a:t>
            </a:r>
            <a:endParaRPr sz="1600" u="sng"/>
          </a:p>
          <a:p>
            <a:pPr indent="0" lvl="0" marL="0" rtl="0" algn="l">
              <a:spcBef>
                <a:spcPts val="1600"/>
              </a:spcBef>
              <a:spcAft>
                <a:spcPts val="1600"/>
              </a:spcAft>
              <a:buNone/>
            </a:pPr>
            <a:r>
              <a:t/>
            </a:r>
            <a:endParaRPr sz="1600"/>
          </a:p>
        </p:txBody>
      </p:sp>
      <p:sp>
        <p:nvSpPr>
          <p:cNvPr id="109" name="Google Shape;109;p21"/>
          <p:cNvSpPr txBox="1"/>
          <p:nvPr>
            <p:ph idx="1" type="body"/>
          </p:nvPr>
        </p:nvSpPr>
        <p:spPr>
          <a:xfrm>
            <a:off x="304299" y="390446"/>
            <a:ext cx="8520600" cy="42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rPr lang="en" sz="1600"/>
              <a:t>Since we want to find the n-th fibonacci number, our end state is fibonacci_num[n].    </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