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Source Code Pro"/>
      <p:regular r:id="rId34"/>
      <p:bold r:id="rId35"/>
      <p:italic r:id="rId36"/>
      <p:boldItalic r:id="rId37"/>
    </p:embeddedFont>
    <p:embeddedFont>
      <p:font typeface="Oswald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SourceCodePro-bold.fntdata"/><Relationship Id="rId12" Type="http://schemas.openxmlformats.org/officeDocument/2006/relationships/slide" Target="slides/slide7.xml"/><Relationship Id="rId34" Type="http://schemas.openxmlformats.org/officeDocument/2006/relationships/font" Target="fonts/SourceCodePro-regular.fntdata"/><Relationship Id="rId15" Type="http://schemas.openxmlformats.org/officeDocument/2006/relationships/slide" Target="slides/slide10.xml"/><Relationship Id="rId37" Type="http://schemas.openxmlformats.org/officeDocument/2006/relationships/font" Target="fonts/SourceCodePro-boldItalic.fntdata"/><Relationship Id="rId14" Type="http://schemas.openxmlformats.org/officeDocument/2006/relationships/slide" Target="slides/slide9.xml"/><Relationship Id="rId36" Type="http://schemas.openxmlformats.org/officeDocument/2006/relationships/font" Target="fonts/SourceCodePro-italic.fntdata"/><Relationship Id="rId17" Type="http://schemas.openxmlformats.org/officeDocument/2006/relationships/slide" Target="slides/slide12.xml"/><Relationship Id="rId39" Type="http://schemas.openxmlformats.org/officeDocument/2006/relationships/font" Target="fonts/Oswald-bold.fntdata"/><Relationship Id="rId16" Type="http://schemas.openxmlformats.org/officeDocument/2006/relationships/slide" Target="slides/slide11.xml"/><Relationship Id="rId38" Type="http://schemas.openxmlformats.org/officeDocument/2006/relationships/font" Target="fonts/Oswal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888fe883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888fe883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888fe883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888fe883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888fe883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888fe883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888fe883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888fe883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888fe883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888fe883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888fe883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888fe883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888fe883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888fe883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888fe883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888fe883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888fe883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888fe883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888fe883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888fe883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888fe883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888fe883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888fe883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888fe883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888fe883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888fe883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888fe883f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888fe883f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888fe883f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888fe883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888fe883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888fe883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888fe883f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888fe883f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888fe883f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888fe883f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8b7df6be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8b7df6be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8dda003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b8dda003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888fe883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888fe883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888fe883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888fe883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888fe883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888fe883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888fe883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888fe883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888fe883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888fe883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888fe883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888fe883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888fe883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888fe883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st.github.com/pidddgy/a56d879241d8bb4e0187f16b68fe44ff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moj.ca/problem/ccc20s4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st.github.com/pidddgy/47653f3288620f774a1ac9c0952bd8d4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st.github.com/pidddgy/98a22f506e55f12ea6f199f514ff3667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st.github.com/pidddgy/0f74109a625a14116878a6fb2243e819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moj.ca/problem/dpd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moj.ca/problem/ccc17s3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Woodlands CS Club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 hoc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01/25/20201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strategies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 the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Put a bound on the answer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Fix some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 trivial cases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Pick some random height(5)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With array 1, 1, 4, 7, 10, </a:t>
            </a:r>
            <a:r>
              <a:rPr lang="en"/>
              <a:t>3, 2, 5, 4 create as many pairs as possible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strategies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 the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Put a bound on the answer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Fix some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 trivial cases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Pick some random height. We’ll use 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Pick some random values, we’ll use 1, 1, 4, 7, 10, 3, 2, 5, 4. Now, create as many pairs as possible.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Notice that each possible element has a unique complement that sums to 5! Ex: 1s are always paired with 4, 2 always with 3, and so on.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solution - max(L[i])*N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Brute force height of fence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Iterate over all pairs, maintain a frequency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each element in the frequency array, add max(element, complement)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Only go up to height/2. If the current element is height/2 (and height is even) then add floor(freq[i]/2)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Pick best heights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Gets us 9/15 marks (still enough for honour roll xd)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solution - (N + L[i]^2)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don’t need to brute force over the height of the fence!</a:t>
            </a:r>
            <a:r>
              <a:rPr lang="en"/>
              <a:t> Maintain the number of pairs possible for each height in an array cnt. Iterate over each pair in the frequency array, and add to their respective index in cnt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solution code (Java)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https://gist.github.com/pidddgy/a56d879241d8bb4e0187f16b68fe44ff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CCC ‘20 S4 - Swapping Seats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https://dmoj.ca/problem/ccc20s4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strategies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 the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Fix some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 trivial cases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strategies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 the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Only 3 letters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 &lt;= 10^6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Fix some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 trivial cases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418750" y="3419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strategies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 the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Fix some variable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state of the ending configuration can be compressed. There are always 3/4 chunks of letters e.g. ‘AAABBBBCCCAAA’ or </a:t>
            </a:r>
            <a:r>
              <a:rPr lang="en"/>
              <a:t>'</a:t>
            </a:r>
            <a:r>
              <a:rPr lang="en"/>
              <a:t>ABBBBBBBCCCCCAA’ or ‘CCBBAA</a:t>
            </a:r>
            <a:r>
              <a:rPr lang="en"/>
              <a:t>'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if we brute forced on this ending state?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There are 3! * N possible ending configurations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 trivial cases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3879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CCC ‘20 S4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our configuration, consider “chunks” of letters in our end state and each letter that is out of </a:t>
            </a:r>
            <a:r>
              <a:rPr lang="en"/>
              <a:t>its intended chunk</a:t>
            </a:r>
            <a:r>
              <a:rPr lang="en"/>
              <a:t>. For example, if our ending configuration is AAABBCA and our initial state is ABAABCA, the B is in an A chunk and there is an A in a B chunk.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175" y="3256000"/>
            <a:ext cx="5646325" cy="16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Today is last day of USACO (US version of CCC)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3879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CCC ‘20 S4</a:t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our ending configuration (goal) and initial state, we can imagine a 2d matrix where each row corresponds to each chunk, and each column represents how much of each letter is in each chunk. To implement this we can use a prefix sum array to count letters in ranges.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875" y="3419525"/>
            <a:ext cx="3712626" cy="10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3700" y="3173075"/>
            <a:ext cx="2752800" cy="185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(handwavy) Obviously we have to swap all the non-A’s out of the A chunk. So, to improve the answer wouldn’t it be better to attempt to swap the non-A’s into their intended chunk in one move, rather than multiple?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Once we are done moving all of the non-A’s out of the A chunk, we only have to fix the B and C chunk. Obviously, since the A chunk is all A now, for every C in the B chunk there is a B in the C chunk and vice versa. So, we just add the number of B in the C chunks to the swaps needed.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get the intuition behind this by trying some small cases by hand.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BBAAACCA -&gt; AAABBCCA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CBCB -&gt; BCCB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you’re confused, you can always try picking some random strings and trying it out! Don’t go </a:t>
            </a:r>
            <a:r>
              <a:rPr lang="en"/>
              <a:t>too big or else it will take a while to do by hand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3879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CCC ‘20 S4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solution code (C++)</a:t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https://gist.github.com/pidddgy/47653f3288620f774a1ac9c0952bd8d4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slowing</a:t>
            </a:r>
            <a:endParaRPr/>
          </a:p>
        </p:txBody>
      </p:sp>
      <p:sp>
        <p:nvSpPr>
          <p:cNvPr id="203" name="Google Shape;203;p3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Ever wondered what case your code doesn’t handle properly? Get free cases on demand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Write a brute force solution that you know is correct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Write a generator that randomly makes test cases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Repeatedly generate small cases and see when your brute force solution produces a different result than your fast solution.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If you fast slow and can’t find a case, either your brute force is wrong or you only fail on big cases for some reason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For example, you could use BFS on state to get a 3^n * n brute force for 20s4, which will be fast enough to run cases at n &lt;= 12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 code (C++)</a:t>
            </a:r>
            <a:endParaRPr/>
          </a:p>
        </p:txBody>
      </p:sp>
      <p:sp>
        <p:nvSpPr>
          <p:cNvPr id="209" name="Google Shape;209;p3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20S4: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https://gist.github.com/pidddgy/98a22f506e55f12ea6f199f514ff3667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Make sure to use chrono::high_resolution_clock::now().time_since_epoch().count(); 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If you use other forms of random, you might find that it will generate the same number repeatedly due to being seeded by time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slow code</a:t>
            </a:r>
            <a:endParaRPr/>
          </a:p>
        </p:txBody>
      </p:sp>
      <p:sp>
        <p:nvSpPr>
          <p:cNvPr id="215" name="Google Shape;215;p3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https://gist.github.com/pidddgy/0f74109a625a14116878a6fb2243e819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Just an example, may have to adapt for your language / setup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Week: </a:t>
            </a:r>
            <a:endParaRPr/>
          </a:p>
        </p:txBody>
      </p:sp>
      <p:sp>
        <p:nvSpPr>
          <p:cNvPr id="221" name="Google Shape;221;p3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Next week, we’ll continue looking at dynamic programming! Specifically, we will focus on knapsack problems.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 general problem is: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https://dmoj.ca/problem/dpd</a:t>
            </a:r>
            <a:r>
              <a:rPr lang="en" sz="1600"/>
              <a:t>, but we will be expanding it to many other questions as well.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If you want to do any prior reading or thinking about possible solutions, feel free to read/try the problem beforehand. </a:t>
            </a:r>
            <a:endParaRPr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Statement: </a:t>
            </a:r>
            <a:endParaRPr/>
          </a:p>
        </p:txBody>
      </p:sp>
      <p:sp>
        <p:nvSpPr>
          <p:cNvPr id="227" name="Google Shape;227;p4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 are given N items, each with a weight and value. Given a knapsack with a capacity W, find the maximum value you can obtain where the sum of the items used is &lt;= W.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53550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Thinking is more important than knowing a bunch of algorithms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Often overlooked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Misc. helpful problem solving strategies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 the problem again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Fix a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Remove some constraint and solve an easier subproblem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Try putting an upper bound on the answer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 trivial cases (n=1,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Guess something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CCC ‘17 S3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https://dmoj.ca/problem/ccc17s3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strategies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 the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Put a bound on the answer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Fix some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 trivial cases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7765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strategies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 the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 &lt;= 1000, L[i] &lt;= 2000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Subtasks are free marks if we can’t get the whole thing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Farming subtasks is actually so op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Often lead towards the full solution anyway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Put a bound on the answer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 trivial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Fix some variable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strategies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 the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Put a bound on the answer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height of the fence has to be &lt;= 4,000 because all L[i] &lt;= 2,000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longest fence possible is 500,000 because N &lt;= 1,000,000 and each pair adds 1 to the length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can’t do some naive recursion/etc, as it won’t even get us the smallest subtask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Fix some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 trivial cases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strategies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 the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Put a bound on the answer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Fix some variable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know that the height of the optimal fences are in the range [1, 4000] - what if we brute force the height of the best fence?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 trivial cases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