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Lora"/>
      <p:regular r:id="rId34"/>
      <p:bold r:id="rId35"/>
      <p:italic r:id="rId36"/>
      <p:boldItalic r:id="rId37"/>
    </p:embeddedFont>
    <p:embeddedFont>
      <p:font typeface="Roboto Mon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D67F9D7-35B2-4BFA-A7D5-12E86C23EDCF}">
  <a:tblStyle styleId="{3D67F9D7-35B2-4BFA-A7D5-12E86C23ED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italic.fntdata"/><Relationship Id="rId20" Type="http://schemas.openxmlformats.org/officeDocument/2006/relationships/slide" Target="slides/slide14.xml"/><Relationship Id="rId41" Type="http://schemas.openxmlformats.org/officeDocument/2006/relationships/font" Target="fonts/RobotoMono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Lora-bold.fntdata"/><Relationship Id="rId12" Type="http://schemas.openxmlformats.org/officeDocument/2006/relationships/slide" Target="slides/slide6.xml"/><Relationship Id="rId34" Type="http://schemas.openxmlformats.org/officeDocument/2006/relationships/font" Target="fonts/Lora-regular.fntdata"/><Relationship Id="rId15" Type="http://schemas.openxmlformats.org/officeDocument/2006/relationships/slide" Target="slides/slide9.xml"/><Relationship Id="rId37" Type="http://schemas.openxmlformats.org/officeDocument/2006/relationships/font" Target="fonts/Lora-boldItalic.fntdata"/><Relationship Id="rId14" Type="http://schemas.openxmlformats.org/officeDocument/2006/relationships/slide" Target="slides/slide8.xml"/><Relationship Id="rId36" Type="http://schemas.openxmlformats.org/officeDocument/2006/relationships/font" Target="fonts/Lora-italic.fntdata"/><Relationship Id="rId17" Type="http://schemas.openxmlformats.org/officeDocument/2006/relationships/slide" Target="slides/slide11.xml"/><Relationship Id="rId39" Type="http://schemas.openxmlformats.org/officeDocument/2006/relationships/font" Target="fonts/RobotoMono-bold.fntdata"/><Relationship Id="rId16" Type="http://schemas.openxmlformats.org/officeDocument/2006/relationships/slide" Target="slides/slide10.xml"/><Relationship Id="rId38" Type="http://schemas.openxmlformats.org/officeDocument/2006/relationships/font" Target="fonts/RobotoMono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99684ed18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99684ed18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99684ed18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99684ed18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99684ed18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99684ed18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99684ed18_2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99684ed18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b99684ed18_2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b99684ed18_2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b99684ed18_2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b99684ed18_2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b99684ed18_2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b99684ed18_2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b99684ed18_2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b99684ed18_2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b99684ed18_2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b99684ed18_2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b99684ed18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b99684ed18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5b183d519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5b183d519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b99684ed18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b99684ed18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b5ad6f54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b5ad6f54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b5ad6f5431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b5ad6f5431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b5ad6f5431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b5ad6f5431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b5ad6f5431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b5ad6f5431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b5ad6f5431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b5ad6f5431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b99684ed18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b99684ed18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b5b183d519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b5b183d519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99684ed1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99684ed1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99684ed1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99684ed1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99684ed18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99684ed18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99684ed18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99684ed18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99684ed1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99684ed1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99684ed18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99684ed18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99684ed18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99684ed18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moj.ca/problem/spree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moj.ca/problem/dp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moj.ca/problem/dpe" TargetMode="External"/><Relationship Id="rId4" Type="http://schemas.openxmlformats.org/officeDocument/2006/relationships/hyperlink" Target="https://dmoj.ca/problem/ccc07s5" TargetMode="External"/><Relationship Id="rId5" Type="http://schemas.openxmlformats.org/officeDocument/2006/relationships/hyperlink" Target="https://dmoj.ca/problem/dmopc14c2p5" TargetMode="External"/><Relationship Id="rId6" Type="http://schemas.openxmlformats.org/officeDocument/2006/relationships/hyperlink" Target="https://dmoj.ca/problem/ccc15j5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moj.ca/problem/dpe" TargetMode="External"/><Relationship Id="rId4" Type="http://schemas.openxmlformats.org/officeDocument/2006/relationships/hyperlink" Target="https://dmoj.ca/problem/dph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Woodlands CS Club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686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775">
                <a:latin typeface="Lora"/>
                <a:ea typeface="Lora"/>
                <a:cs typeface="Lora"/>
                <a:sym typeface="Lora"/>
              </a:rPr>
              <a:t>Knapsack Problems</a:t>
            </a:r>
            <a:endParaRPr sz="1775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775">
                <a:latin typeface="Lora"/>
                <a:ea typeface="Lora"/>
                <a:cs typeface="Lora"/>
                <a:sym typeface="Lora"/>
              </a:rPr>
              <a:t>Group A</a:t>
            </a:r>
            <a:endParaRPr sz="1775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775">
                <a:latin typeface="Lora"/>
                <a:ea typeface="Lora"/>
                <a:cs typeface="Lora"/>
                <a:sym typeface="Lora"/>
              </a:rPr>
              <a:t>02/01/2021</a:t>
            </a:r>
            <a:endParaRPr sz="1775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163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Simulation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647700"/>
            <a:ext cx="8520600" cy="40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(2, 6), (1, 3), (6, 3), (4, 7), (3, 2)</a:t>
            </a:r>
            <a:endParaRPr sz="15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Step: Fill dp[0][i] with 0</a:t>
            </a:r>
            <a:endParaRPr sz="15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graphicFrame>
        <p:nvGraphicFramePr>
          <p:cNvPr id="111" name="Google Shape;111;p22"/>
          <p:cNvGraphicFramePr/>
          <p:nvPr/>
        </p:nvGraphicFramePr>
        <p:xfrm>
          <a:off x="660200" y="15293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  <a:gridCol w="991375"/>
                <a:gridCol w="991375"/>
                <a:gridCol w="991375"/>
                <a:gridCol w="991375"/>
                <a:gridCol w="991375"/>
                <a:gridCol w="991375"/>
                <a:gridCol w="991375"/>
              </a:tblGrid>
              <a:tr h="5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163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Simulation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647700"/>
            <a:ext cx="8520600" cy="40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FF00"/>
                </a:solidFill>
                <a:latin typeface="Lora"/>
                <a:ea typeface="Lora"/>
                <a:cs typeface="Lora"/>
                <a:sym typeface="Lora"/>
              </a:rPr>
              <a:t>(2, 6)</a:t>
            </a:r>
            <a:r>
              <a:rPr lang="en" sz="15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, (1, 3), (6, 3), (4, 7), (3, 2)</a:t>
            </a:r>
            <a:endParaRPr sz="15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Step: Fill out dp[1][j] </a:t>
            </a:r>
            <a:endParaRPr sz="15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graphicFrame>
        <p:nvGraphicFramePr>
          <p:cNvPr id="118" name="Google Shape;118;p23"/>
          <p:cNvGraphicFramePr/>
          <p:nvPr/>
        </p:nvGraphicFramePr>
        <p:xfrm>
          <a:off x="660200" y="15293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  <a:gridCol w="991375"/>
                <a:gridCol w="991375"/>
                <a:gridCol w="991375"/>
                <a:gridCol w="991375"/>
                <a:gridCol w="991375"/>
                <a:gridCol w="991375"/>
                <a:gridCol w="991375"/>
              </a:tblGrid>
              <a:tr h="5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9" name="Google Shape;119;p23"/>
          <p:cNvGraphicFramePr/>
          <p:nvPr/>
        </p:nvGraphicFramePr>
        <p:xfrm>
          <a:off x="1651575" y="152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3885" y="248150"/>
            <a:ext cx="5528215" cy="4040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121" name="Google Shape;121;p23"/>
          <p:cNvGraphicFramePr/>
          <p:nvPr/>
        </p:nvGraphicFramePr>
        <p:xfrm>
          <a:off x="660200" y="21084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2" name="Google Shape;122;p23"/>
          <p:cNvGraphicFramePr/>
          <p:nvPr/>
        </p:nvGraphicFramePr>
        <p:xfrm>
          <a:off x="2642950" y="21084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3" name="Google Shape;123;p23"/>
          <p:cNvGraphicFramePr/>
          <p:nvPr/>
        </p:nvGraphicFramePr>
        <p:xfrm>
          <a:off x="3634325" y="21084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4" name="Google Shape;124;p23"/>
          <p:cNvGraphicFramePr/>
          <p:nvPr/>
        </p:nvGraphicFramePr>
        <p:xfrm>
          <a:off x="4625700" y="21084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5" name="Google Shape;125;p23"/>
          <p:cNvGraphicFramePr/>
          <p:nvPr/>
        </p:nvGraphicFramePr>
        <p:xfrm>
          <a:off x="1651575" y="21084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6" name="Google Shape;126;p23"/>
          <p:cNvGraphicFramePr/>
          <p:nvPr/>
        </p:nvGraphicFramePr>
        <p:xfrm>
          <a:off x="5617075" y="21084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7" name="Google Shape;127;p23"/>
          <p:cNvGraphicFramePr/>
          <p:nvPr/>
        </p:nvGraphicFramePr>
        <p:xfrm>
          <a:off x="6608450" y="21084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8" name="Google Shape;128;p23"/>
          <p:cNvGraphicFramePr/>
          <p:nvPr/>
        </p:nvGraphicFramePr>
        <p:xfrm>
          <a:off x="7599825" y="21084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163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Simulation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647700"/>
            <a:ext cx="8520600" cy="40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FF00"/>
                </a:solidFill>
                <a:latin typeface="Lora"/>
                <a:ea typeface="Lora"/>
                <a:cs typeface="Lora"/>
                <a:sym typeface="Lora"/>
              </a:rPr>
              <a:t>(2, 6), (1, 3)</a:t>
            </a:r>
            <a:r>
              <a:rPr lang="en" sz="15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, (6, 3), (4, 7), (3, 2)</a:t>
            </a:r>
            <a:endParaRPr sz="15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Step: Fill out dp[2][j] </a:t>
            </a:r>
            <a:endParaRPr sz="15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graphicFrame>
        <p:nvGraphicFramePr>
          <p:cNvPr id="135" name="Google Shape;135;p24"/>
          <p:cNvGraphicFramePr/>
          <p:nvPr/>
        </p:nvGraphicFramePr>
        <p:xfrm>
          <a:off x="660200" y="15293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  <a:gridCol w="991375"/>
                <a:gridCol w="991375"/>
                <a:gridCol w="991375"/>
                <a:gridCol w="991375"/>
                <a:gridCol w="991375"/>
                <a:gridCol w="991375"/>
                <a:gridCol w="991375"/>
              </a:tblGrid>
              <a:tr h="5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6" name="Google Shape;136;p24"/>
          <p:cNvGraphicFramePr/>
          <p:nvPr/>
        </p:nvGraphicFramePr>
        <p:xfrm>
          <a:off x="1651575" y="152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3885" y="248150"/>
            <a:ext cx="5528215" cy="4040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138" name="Google Shape;138;p24"/>
          <p:cNvGraphicFramePr/>
          <p:nvPr/>
        </p:nvGraphicFramePr>
        <p:xfrm>
          <a:off x="660200" y="21084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9" name="Google Shape;139;p24"/>
          <p:cNvGraphicFramePr/>
          <p:nvPr/>
        </p:nvGraphicFramePr>
        <p:xfrm>
          <a:off x="2642950" y="21084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0" name="Google Shape;140;p24"/>
          <p:cNvGraphicFramePr/>
          <p:nvPr/>
        </p:nvGraphicFramePr>
        <p:xfrm>
          <a:off x="3634325" y="21084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1" name="Google Shape;141;p24"/>
          <p:cNvGraphicFramePr/>
          <p:nvPr/>
        </p:nvGraphicFramePr>
        <p:xfrm>
          <a:off x="4625700" y="21084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2" name="Google Shape;142;p24"/>
          <p:cNvGraphicFramePr/>
          <p:nvPr/>
        </p:nvGraphicFramePr>
        <p:xfrm>
          <a:off x="1651575" y="21084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3" name="Google Shape;143;p24"/>
          <p:cNvGraphicFramePr/>
          <p:nvPr/>
        </p:nvGraphicFramePr>
        <p:xfrm>
          <a:off x="5617075" y="21084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4" name="Google Shape;144;p24"/>
          <p:cNvGraphicFramePr/>
          <p:nvPr/>
        </p:nvGraphicFramePr>
        <p:xfrm>
          <a:off x="6608450" y="21084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5" name="Google Shape;145;p24"/>
          <p:cNvGraphicFramePr/>
          <p:nvPr/>
        </p:nvGraphicFramePr>
        <p:xfrm>
          <a:off x="7599825" y="21084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6" name="Google Shape;146;p24"/>
          <p:cNvGraphicFramePr/>
          <p:nvPr/>
        </p:nvGraphicFramePr>
        <p:xfrm>
          <a:off x="660200" y="26875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7" name="Google Shape;147;p24"/>
          <p:cNvGraphicFramePr/>
          <p:nvPr/>
        </p:nvGraphicFramePr>
        <p:xfrm>
          <a:off x="2642950" y="26875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8" name="Google Shape;148;p24"/>
          <p:cNvGraphicFramePr/>
          <p:nvPr/>
        </p:nvGraphicFramePr>
        <p:xfrm>
          <a:off x="3634325" y="26875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9" name="Google Shape;149;p24"/>
          <p:cNvGraphicFramePr/>
          <p:nvPr/>
        </p:nvGraphicFramePr>
        <p:xfrm>
          <a:off x="4625700" y="26875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0" name="Google Shape;150;p24"/>
          <p:cNvGraphicFramePr/>
          <p:nvPr/>
        </p:nvGraphicFramePr>
        <p:xfrm>
          <a:off x="1651575" y="26875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3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1" name="Google Shape;151;p24"/>
          <p:cNvGraphicFramePr/>
          <p:nvPr/>
        </p:nvGraphicFramePr>
        <p:xfrm>
          <a:off x="5617075" y="26875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2" name="Google Shape;152;p24"/>
          <p:cNvGraphicFramePr/>
          <p:nvPr/>
        </p:nvGraphicFramePr>
        <p:xfrm>
          <a:off x="6608450" y="26875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3" name="Google Shape;153;p24"/>
          <p:cNvGraphicFramePr/>
          <p:nvPr/>
        </p:nvGraphicFramePr>
        <p:xfrm>
          <a:off x="7599825" y="26875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163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Simulation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311700" y="647700"/>
            <a:ext cx="8520600" cy="40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FF00"/>
                </a:solidFill>
                <a:latin typeface="Lora"/>
                <a:ea typeface="Lora"/>
                <a:cs typeface="Lora"/>
                <a:sym typeface="Lora"/>
              </a:rPr>
              <a:t>(2, 6), (1, 3), (6, 3)</a:t>
            </a:r>
            <a:r>
              <a:rPr lang="en" sz="15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, (4, 7), (3, 2)</a:t>
            </a:r>
            <a:endParaRPr sz="15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Step: Fill out dp[3][j] </a:t>
            </a:r>
            <a:endParaRPr sz="15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graphicFrame>
        <p:nvGraphicFramePr>
          <p:cNvPr id="160" name="Google Shape;160;p25"/>
          <p:cNvGraphicFramePr/>
          <p:nvPr/>
        </p:nvGraphicFramePr>
        <p:xfrm>
          <a:off x="660200" y="15293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  <a:gridCol w="991375"/>
                <a:gridCol w="991375"/>
                <a:gridCol w="991375"/>
                <a:gridCol w="991375"/>
                <a:gridCol w="991375"/>
                <a:gridCol w="991375"/>
                <a:gridCol w="991375"/>
              </a:tblGrid>
              <a:tr h="5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1" name="Google Shape;161;p25"/>
          <p:cNvGraphicFramePr/>
          <p:nvPr/>
        </p:nvGraphicFramePr>
        <p:xfrm>
          <a:off x="1651575" y="152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3885" y="248150"/>
            <a:ext cx="5528215" cy="4040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163" name="Google Shape;163;p25"/>
          <p:cNvGraphicFramePr/>
          <p:nvPr/>
        </p:nvGraphicFramePr>
        <p:xfrm>
          <a:off x="660200" y="21084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4" name="Google Shape;164;p25"/>
          <p:cNvGraphicFramePr/>
          <p:nvPr/>
        </p:nvGraphicFramePr>
        <p:xfrm>
          <a:off x="2642950" y="21084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5" name="Google Shape;165;p25"/>
          <p:cNvGraphicFramePr/>
          <p:nvPr/>
        </p:nvGraphicFramePr>
        <p:xfrm>
          <a:off x="3634325" y="21084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6" name="Google Shape;166;p25"/>
          <p:cNvGraphicFramePr/>
          <p:nvPr/>
        </p:nvGraphicFramePr>
        <p:xfrm>
          <a:off x="4625700" y="21084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7" name="Google Shape;167;p25"/>
          <p:cNvGraphicFramePr/>
          <p:nvPr/>
        </p:nvGraphicFramePr>
        <p:xfrm>
          <a:off x="1651575" y="21084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8" name="Google Shape;168;p25"/>
          <p:cNvGraphicFramePr/>
          <p:nvPr/>
        </p:nvGraphicFramePr>
        <p:xfrm>
          <a:off x="5617075" y="21084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9" name="Google Shape;169;p25"/>
          <p:cNvGraphicFramePr/>
          <p:nvPr/>
        </p:nvGraphicFramePr>
        <p:xfrm>
          <a:off x="6608450" y="21084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0" name="Google Shape;170;p25"/>
          <p:cNvGraphicFramePr/>
          <p:nvPr/>
        </p:nvGraphicFramePr>
        <p:xfrm>
          <a:off x="7599825" y="21084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1" name="Google Shape;171;p25"/>
          <p:cNvGraphicFramePr/>
          <p:nvPr/>
        </p:nvGraphicFramePr>
        <p:xfrm>
          <a:off x="660200" y="26875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2" name="Google Shape;172;p25"/>
          <p:cNvGraphicFramePr/>
          <p:nvPr/>
        </p:nvGraphicFramePr>
        <p:xfrm>
          <a:off x="2642950" y="26875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3" name="Google Shape;173;p25"/>
          <p:cNvGraphicFramePr/>
          <p:nvPr/>
        </p:nvGraphicFramePr>
        <p:xfrm>
          <a:off x="3634325" y="26875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4" name="Google Shape;174;p25"/>
          <p:cNvGraphicFramePr/>
          <p:nvPr/>
        </p:nvGraphicFramePr>
        <p:xfrm>
          <a:off x="4625700" y="26875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5" name="Google Shape;175;p25"/>
          <p:cNvGraphicFramePr/>
          <p:nvPr/>
        </p:nvGraphicFramePr>
        <p:xfrm>
          <a:off x="1651575" y="26875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3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6" name="Google Shape;176;p25"/>
          <p:cNvGraphicFramePr/>
          <p:nvPr/>
        </p:nvGraphicFramePr>
        <p:xfrm>
          <a:off x="5617075" y="26875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7" name="Google Shape;177;p25"/>
          <p:cNvGraphicFramePr/>
          <p:nvPr/>
        </p:nvGraphicFramePr>
        <p:xfrm>
          <a:off x="6608450" y="26875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8" name="Google Shape;178;p25"/>
          <p:cNvGraphicFramePr/>
          <p:nvPr/>
        </p:nvGraphicFramePr>
        <p:xfrm>
          <a:off x="7599825" y="26875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9" name="Google Shape;179;p25"/>
          <p:cNvGraphicFramePr/>
          <p:nvPr/>
        </p:nvGraphicFramePr>
        <p:xfrm>
          <a:off x="660200" y="32666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0" name="Google Shape;180;p25"/>
          <p:cNvGraphicFramePr/>
          <p:nvPr/>
        </p:nvGraphicFramePr>
        <p:xfrm>
          <a:off x="2642950" y="32666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1" name="Google Shape;181;p25"/>
          <p:cNvGraphicFramePr/>
          <p:nvPr/>
        </p:nvGraphicFramePr>
        <p:xfrm>
          <a:off x="3634325" y="32666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2" name="Google Shape;182;p25"/>
          <p:cNvGraphicFramePr/>
          <p:nvPr/>
        </p:nvGraphicFramePr>
        <p:xfrm>
          <a:off x="4625700" y="32666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3" name="Google Shape;183;p25"/>
          <p:cNvGraphicFramePr/>
          <p:nvPr/>
        </p:nvGraphicFramePr>
        <p:xfrm>
          <a:off x="1651575" y="32666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3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4" name="Google Shape;184;p25"/>
          <p:cNvGraphicFramePr/>
          <p:nvPr/>
        </p:nvGraphicFramePr>
        <p:xfrm>
          <a:off x="5617075" y="32666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5" name="Google Shape;185;p25"/>
          <p:cNvGraphicFramePr/>
          <p:nvPr/>
        </p:nvGraphicFramePr>
        <p:xfrm>
          <a:off x="6608450" y="32666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6" name="Google Shape;186;p25"/>
          <p:cNvGraphicFramePr/>
          <p:nvPr/>
        </p:nvGraphicFramePr>
        <p:xfrm>
          <a:off x="7599825" y="32666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>
            <p:ph type="title"/>
          </p:nvPr>
        </p:nvSpPr>
        <p:spPr>
          <a:xfrm>
            <a:off x="311700" y="163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Simulation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92" name="Google Shape;192;p26"/>
          <p:cNvSpPr txBox="1"/>
          <p:nvPr>
            <p:ph idx="1" type="body"/>
          </p:nvPr>
        </p:nvSpPr>
        <p:spPr>
          <a:xfrm>
            <a:off x="311700" y="647700"/>
            <a:ext cx="8520600" cy="40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FF00"/>
                </a:solidFill>
                <a:latin typeface="Lora"/>
                <a:ea typeface="Lora"/>
                <a:cs typeface="Lora"/>
                <a:sym typeface="Lora"/>
              </a:rPr>
              <a:t>(2, 6), (1, 3), (6, 3), (4, 7)</a:t>
            </a:r>
            <a:r>
              <a:rPr lang="en" sz="15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, (3, 2)</a:t>
            </a:r>
            <a:endParaRPr sz="15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Step: Fill out dp[4][j] </a:t>
            </a:r>
            <a:endParaRPr sz="15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graphicFrame>
        <p:nvGraphicFramePr>
          <p:cNvPr id="193" name="Google Shape;193;p26"/>
          <p:cNvGraphicFramePr/>
          <p:nvPr/>
        </p:nvGraphicFramePr>
        <p:xfrm>
          <a:off x="660200" y="15293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  <a:gridCol w="991375"/>
                <a:gridCol w="991375"/>
                <a:gridCol w="991375"/>
                <a:gridCol w="991375"/>
                <a:gridCol w="991375"/>
                <a:gridCol w="991375"/>
                <a:gridCol w="991375"/>
              </a:tblGrid>
              <a:tr h="5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4" name="Google Shape;194;p26"/>
          <p:cNvGraphicFramePr/>
          <p:nvPr/>
        </p:nvGraphicFramePr>
        <p:xfrm>
          <a:off x="1651575" y="152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95" name="Google Shape;19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3885" y="248150"/>
            <a:ext cx="5528215" cy="4040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196" name="Google Shape;196;p26"/>
          <p:cNvGraphicFramePr/>
          <p:nvPr/>
        </p:nvGraphicFramePr>
        <p:xfrm>
          <a:off x="660200" y="21084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7" name="Google Shape;197;p26"/>
          <p:cNvGraphicFramePr/>
          <p:nvPr/>
        </p:nvGraphicFramePr>
        <p:xfrm>
          <a:off x="2642950" y="21084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8" name="Google Shape;198;p26"/>
          <p:cNvGraphicFramePr/>
          <p:nvPr/>
        </p:nvGraphicFramePr>
        <p:xfrm>
          <a:off x="3634325" y="21084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9" name="Google Shape;199;p26"/>
          <p:cNvGraphicFramePr/>
          <p:nvPr/>
        </p:nvGraphicFramePr>
        <p:xfrm>
          <a:off x="4625700" y="21084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0" name="Google Shape;200;p26"/>
          <p:cNvGraphicFramePr/>
          <p:nvPr/>
        </p:nvGraphicFramePr>
        <p:xfrm>
          <a:off x="1651575" y="21084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1" name="Google Shape;201;p26"/>
          <p:cNvGraphicFramePr/>
          <p:nvPr/>
        </p:nvGraphicFramePr>
        <p:xfrm>
          <a:off x="5617075" y="21084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2" name="Google Shape;202;p26"/>
          <p:cNvGraphicFramePr/>
          <p:nvPr/>
        </p:nvGraphicFramePr>
        <p:xfrm>
          <a:off x="6608450" y="21084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3" name="Google Shape;203;p26"/>
          <p:cNvGraphicFramePr/>
          <p:nvPr/>
        </p:nvGraphicFramePr>
        <p:xfrm>
          <a:off x="7599825" y="21084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4" name="Google Shape;204;p26"/>
          <p:cNvGraphicFramePr/>
          <p:nvPr/>
        </p:nvGraphicFramePr>
        <p:xfrm>
          <a:off x="660200" y="26875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5" name="Google Shape;205;p26"/>
          <p:cNvGraphicFramePr/>
          <p:nvPr/>
        </p:nvGraphicFramePr>
        <p:xfrm>
          <a:off x="2642950" y="26875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6" name="Google Shape;206;p26"/>
          <p:cNvGraphicFramePr/>
          <p:nvPr/>
        </p:nvGraphicFramePr>
        <p:xfrm>
          <a:off x="3634325" y="26875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7" name="Google Shape;207;p26"/>
          <p:cNvGraphicFramePr/>
          <p:nvPr/>
        </p:nvGraphicFramePr>
        <p:xfrm>
          <a:off x="4625700" y="26875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8" name="Google Shape;208;p26"/>
          <p:cNvGraphicFramePr/>
          <p:nvPr/>
        </p:nvGraphicFramePr>
        <p:xfrm>
          <a:off x="1651575" y="26875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3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9" name="Google Shape;209;p26"/>
          <p:cNvGraphicFramePr/>
          <p:nvPr/>
        </p:nvGraphicFramePr>
        <p:xfrm>
          <a:off x="5617075" y="26875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0" name="Google Shape;210;p26"/>
          <p:cNvGraphicFramePr/>
          <p:nvPr/>
        </p:nvGraphicFramePr>
        <p:xfrm>
          <a:off x="6608450" y="26875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1" name="Google Shape;211;p26"/>
          <p:cNvGraphicFramePr/>
          <p:nvPr/>
        </p:nvGraphicFramePr>
        <p:xfrm>
          <a:off x="7599825" y="26875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2" name="Google Shape;212;p26"/>
          <p:cNvGraphicFramePr/>
          <p:nvPr/>
        </p:nvGraphicFramePr>
        <p:xfrm>
          <a:off x="660200" y="32666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3" name="Google Shape;213;p26"/>
          <p:cNvGraphicFramePr/>
          <p:nvPr/>
        </p:nvGraphicFramePr>
        <p:xfrm>
          <a:off x="2642950" y="32666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4" name="Google Shape;214;p26"/>
          <p:cNvGraphicFramePr/>
          <p:nvPr/>
        </p:nvGraphicFramePr>
        <p:xfrm>
          <a:off x="3634325" y="32666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5" name="Google Shape;215;p26"/>
          <p:cNvGraphicFramePr/>
          <p:nvPr/>
        </p:nvGraphicFramePr>
        <p:xfrm>
          <a:off x="4625700" y="32666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6" name="Google Shape;216;p26"/>
          <p:cNvGraphicFramePr/>
          <p:nvPr/>
        </p:nvGraphicFramePr>
        <p:xfrm>
          <a:off x="1651575" y="32666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3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7" name="Google Shape;217;p26"/>
          <p:cNvGraphicFramePr/>
          <p:nvPr/>
        </p:nvGraphicFramePr>
        <p:xfrm>
          <a:off x="5617075" y="32666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8" name="Google Shape;218;p26"/>
          <p:cNvGraphicFramePr/>
          <p:nvPr/>
        </p:nvGraphicFramePr>
        <p:xfrm>
          <a:off x="6608450" y="32666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9" name="Google Shape;219;p26"/>
          <p:cNvGraphicFramePr/>
          <p:nvPr/>
        </p:nvGraphicFramePr>
        <p:xfrm>
          <a:off x="7599825" y="32666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0" name="Google Shape;220;p26"/>
          <p:cNvGraphicFramePr/>
          <p:nvPr/>
        </p:nvGraphicFramePr>
        <p:xfrm>
          <a:off x="660200" y="38456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1" name="Google Shape;221;p26"/>
          <p:cNvGraphicFramePr/>
          <p:nvPr/>
        </p:nvGraphicFramePr>
        <p:xfrm>
          <a:off x="2642950" y="38456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2" name="Google Shape;222;p26"/>
          <p:cNvGraphicFramePr/>
          <p:nvPr/>
        </p:nvGraphicFramePr>
        <p:xfrm>
          <a:off x="3634325" y="38456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3" name="Google Shape;223;p26"/>
          <p:cNvGraphicFramePr/>
          <p:nvPr/>
        </p:nvGraphicFramePr>
        <p:xfrm>
          <a:off x="4625700" y="38456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4" name="Google Shape;224;p26"/>
          <p:cNvGraphicFramePr/>
          <p:nvPr/>
        </p:nvGraphicFramePr>
        <p:xfrm>
          <a:off x="1651575" y="38456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3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5" name="Google Shape;225;p26"/>
          <p:cNvGraphicFramePr/>
          <p:nvPr/>
        </p:nvGraphicFramePr>
        <p:xfrm>
          <a:off x="5617075" y="38456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10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6" name="Google Shape;226;p26"/>
          <p:cNvGraphicFramePr/>
          <p:nvPr/>
        </p:nvGraphicFramePr>
        <p:xfrm>
          <a:off x="6608450" y="38456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13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7" name="Google Shape;227;p26"/>
          <p:cNvGraphicFramePr/>
          <p:nvPr/>
        </p:nvGraphicFramePr>
        <p:xfrm>
          <a:off x="7599825" y="38456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16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 txBox="1"/>
          <p:nvPr>
            <p:ph type="title"/>
          </p:nvPr>
        </p:nvSpPr>
        <p:spPr>
          <a:xfrm>
            <a:off x="311700" y="163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Simulation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33" name="Google Shape;233;p27"/>
          <p:cNvSpPr txBox="1"/>
          <p:nvPr>
            <p:ph idx="1" type="body"/>
          </p:nvPr>
        </p:nvSpPr>
        <p:spPr>
          <a:xfrm>
            <a:off x="311700" y="647700"/>
            <a:ext cx="8520600" cy="40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FF00"/>
                </a:solidFill>
                <a:latin typeface="Lora"/>
                <a:ea typeface="Lora"/>
                <a:cs typeface="Lora"/>
                <a:sym typeface="Lora"/>
              </a:rPr>
              <a:t>(2, 6), (1, 3), (6, 3), (4, 7), (3, 2)</a:t>
            </a:r>
            <a:endParaRPr sz="1500">
              <a:solidFill>
                <a:srgbClr val="00FF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Step: Fill out dp[5][j] </a:t>
            </a:r>
            <a:endParaRPr sz="15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graphicFrame>
        <p:nvGraphicFramePr>
          <p:cNvPr id="234" name="Google Shape;234;p27"/>
          <p:cNvGraphicFramePr/>
          <p:nvPr/>
        </p:nvGraphicFramePr>
        <p:xfrm>
          <a:off x="660200" y="15293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  <a:gridCol w="991375"/>
                <a:gridCol w="991375"/>
                <a:gridCol w="991375"/>
                <a:gridCol w="991375"/>
                <a:gridCol w="991375"/>
                <a:gridCol w="991375"/>
                <a:gridCol w="991375"/>
              </a:tblGrid>
              <a:tr h="5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5" name="Google Shape;235;p27"/>
          <p:cNvGraphicFramePr/>
          <p:nvPr/>
        </p:nvGraphicFramePr>
        <p:xfrm>
          <a:off x="1651575" y="152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36" name="Google Shape;2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3885" y="248150"/>
            <a:ext cx="5528215" cy="4040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237" name="Google Shape;237;p27"/>
          <p:cNvGraphicFramePr/>
          <p:nvPr/>
        </p:nvGraphicFramePr>
        <p:xfrm>
          <a:off x="660200" y="21084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8" name="Google Shape;238;p27"/>
          <p:cNvGraphicFramePr/>
          <p:nvPr/>
        </p:nvGraphicFramePr>
        <p:xfrm>
          <a:off x="2642950" y="21084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9" name="Google Shape;239;p27"/>
          <p:cNvGraphicFramePr/>
          <p:nvPr/>
        </p:nvGraphicFramePr>
        <p:xfrm>
          <a:off x="3634325" y="21084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0" name="Google Shape;240;p27"/>
          <p:cNvGraphicFramePr/>
          <p:nvPr/>
        </p:nvGraphicFramePr>
        <p:xfrm>
          <a:off x="4625700" y="21084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1" name="Google Shape;241;p27"/>
          <p:cNvGraphicFramePr/>
          <p:nvPr/>
        </p:nvGraphicFramePr>
        <p:xfrm>
          <a:off x="1651575" y="21084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2" name="Google Shape;242;p27"/>
          <p:cNvGraphicFramePr/>
          <p:nvPr/>
        </p:nvGraphicFramePr>
        <p:xfrm>
          <a:off x="5617075" y="21084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3" name="Google Shape;243;p27"/>
          <p:cNvGraphicFramePr/>
          <p:nvPr/>
        </p:nvGraphicFramePr>
        <p:xfrm>
          <a:off x="6608450" y="21084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4" name="Google Shape;244;p27"/>
          <p:cNvGraphicFramePr/>
          <p:nvPr/>
        </p:nvGraphicFramePr>
        <p:xfrm>
          <a:off x="7599825" y="21084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5" name="Google Shape;245;p27"/>
          <p:cNvGraphicFramePr/>
          <p:nvPr/>
        </p:nvGraphicFramePr>
        <p:xfrm>
          <a:off x="660200" y="26875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6" name="Google Shape;246;p27"/>
          <p:cNvGraphicFramePr/>
          <p:nvPr/>
        </p:nvGraphicFramePr>
        <p:xfrm>
          <a:off x="2642950" y="26875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7" name="Google Shape;247;p27"/>
          <p:cNvGraphicFramePr/>
          <p:nvPr/>
        </p:nvGraphicFramePr>
        <p:xfrm>
          <a:off x="3634325" y="26875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8" name="Google Shape;248;p27"/>
          <p:cNvGraphicFramePr/>
          <p:nvPr/>
        </p:nvGraphicFramePr>
        <p:xfrm>
          <a:off x="4625700" y="26875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9" name="Google Shape;249;p27"/>
          <p:cNvGraphicFramePr/>
          <p:nvPr/>
        </p:nvGraphicFramePr>
        <p:xfrm>
          <a:off x="1651575" y="26875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3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0" name="Google Shape;250;p27"/>
          <p:cNvGraphicFramePr/>
          <p:nvPr/>
        </p:nvGraphicFramePr>
        <p:xfrm>
          <a:off x="5617075" y="26875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1" name="Google Shape;251;p27"/>
          <p:cNvGraphicFramePr/>
          <p:nvPr/>
        </p:nvGraphicFramePr>
        <p:xfrm>
          <a:off x="6608450" y="26875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2" name="Google Shape;252;p27"/>
          <p:cNvGraphicFramePr/>
          <p:nvPr/>
        </p:nvGraphicFramePr>
        <p:xfrm>
          <a:off x="7599825" y="26875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3" name="Google Shape;253;p27"/>
          <p:cNvGraphicFramePr/>
          <p:nvPr/>
        </p:nvGraphicFramePr>
        <p:xfrm>
          <a:off x="660200" y="32666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4" name="Google Shape;254;p27"/>
          <p:cNvGraphicFramePr/>
          <p:nvPr/>
        </p:nvGraphicFramePr>
        <p:xfrm>
          <a:off x="2642950" y="32666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5" name="Google Shape;255;p27"/>
          <p:cNvGraphicFramePr/>
          <p:nvPr/>
        </p:nvGraphicFramePr>
        <p:xfrm>
          <a:off x="3634325" y="32666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6" name="Google Shape;256;p27"/>
          <p:cNvGraphicFramePr/>
          <p:nvPr/>
        </p:nvGraphicFramePr>
        <p:xfrm>
          <a:off x="4625700" y="32666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7" name="Google Shape;257;p27"/>
          <p:cNvGraphicFramePr/>
          <p:nvPr/>
        </p:nvGraphicFramePr>
        <p:xfrm>
          <a:off x="1651575" y="32666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3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8" name="Google Shape;258;p27"/>
          <p:cNvGraphicFramePr/>
          <p:nvPr/>
        </p:nvGraphicFramePr>
        <p:xfrm>
          <a:off x="5617075" y="32666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9" name="Google Shape;259;p27"/>
          <p:cNvGraphicFramePr/>
          <p:nvPr/>
        </p:nvGraphicFramePr>
        <p:xfrm>
          <a:off x="6608450" y="32666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0" name="Google Shape;260;p27"/>
          <p:cNvGraphicFramePr/>
          <p:nvPr/>
        </p:nvGraphicFramePr>
        <p:xfrm>
          <a:off x="7599825" y="32666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1" name="Google Shape;261;p27"/>
          <p:cNvGraphicFramePr/>
          <p:nvPr/>
        </p:nvGraphicFramePr>
        <p:xfrm>
          <a:off x="660200" y="38456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2" name="Google Shape;262;p27"/>
          <p:cNvGraphicFramePr/>
          <p:nvPr/>
        </p:nvGraphicFramePr>
        <p:xfrm>
          <a:off x="2642950" y="38456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3" name="Google Shape;263;p27"/>
          <p:cNvGraphicFramePr/>
          <p:nvPr/>
        </p:nvGraphicFramePr>
        <p:xfrm>
          <a:off x="3634325" y="38456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4" name="Google Shape;264;p27"/>
          <p:cNvGraphicFramePr/>
          <p:nvPr/>
        </p:nvGraphicFramePr>
        <p:xfrm>
          <a:off x="4625700" y="38456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5" name="Google Shape;265;p27"/>
          <p:cNvGraphicFramePr/>
          <p:nvPr/>
        </p:nvGraphicFramePr>
        <p:xfrm>
          <a:off x="1651575" y="38456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3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6" name="Google Shape;266;p27"/>
          <p:cNvGraphicFramePr/>
          <p:nvPr/>
        </p:nvGraphicFramePr>
        <p:xfrm>
          <a:off x="5617075" y="38456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10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7" name="Google Shape;267;p27"/>
          <p:cNvGraphicFramePr/>
          <p:nvPr/>
        </p:nvGraphicFramePr>
        <p:xfrm>
          <a:off x="6608450" y="38456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13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8" name="Google Shape;268;p27"/>
          <p:cNvGraphicFramePr/>
          <p:nvPr/>
        </p:nvGraphicFramePr>
        <p:xfrm>
          <a:off x="7599825" y="38456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16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9" name="Google Shape;269;p27"/>
          <p:cNvGraphicFramePr/>
          <p:nvPr/>
        </p:nvGraphicFramePr>
        <p:xfrm>
          <a:off x="660200" y="44247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0" name="Google Shape;270;p27"/>
          <p:cNvGraphicFramePr/>
          <p:nvPr/>
        </p:nvGraphicFramePr>
        <p:xfrm>
          <a:off x="2642950" y="44247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1" name="Google Shape;271;p27"/>
          <p:cNvGraphicFramePr/>
          <p:nvPr/>
        </p:nvGraphicFramePr>
        <p:xfrm>
          <a:off x="3634325" y="44247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2" name="Google Shape;272;p27"/>
          <p:cNvGraphicFramePr/>
          <p:nvPr/>
        </p:nvGraphicFramePr>
        <p:xfrm>
          <a:off x="4625700" y="44247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3" name="Google Shape;273;p27"/>
          <p:cNvGraphicFramePr/>
          <p:nvPr/>
        </p:nvGraphicFramePr>
        <p:xfrm>
          <a:off x="1651575" y="44247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3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4" name="Google Shape;274;p27"/>
          <p:cNvGraphicFramePr/>
          <p:nvPr/>
        </p:nvGraphicFramePr>
        <p:xfrm>
          <a:off x="5617075" y="44247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10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5" name="Google Shape;275;p27"/>
          <p:cNvGraphicFramePr/>
          <p:nvPr/>
        </p:nvGraphicFramePr>
        <p:xfrm>
          <a:off x="6608450" y="44247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13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6" name="Google Shape;276;p27"/>
          <p:cNvGraphicFramePr/>
          <p:nvPr/>
        </p:nvGraphicFramePr>
        <p:xfrm>
          <a:off x="7599825" y="44247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16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8"/>
          <p:cNvSpPr txBox="1"/>
          <p:nvPr>
            <p:ph type="title"/>
          </p:nvPr>
        </p:nvSpPr>
        <p:spPr>
          <a:xfrm>
            <a:off x="311700" y="2361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Problem 1: </a:t>
            </a:r>
            <a:r>
              <a:rPr lang="en" u="sng">
                <a:solidFill>
                  <a:schemeClr val="hlink"/>
                </a:solidFill>
                <a:latin typeface="Lora"/>
                <a:ea typeface="Lora"/>
                <a:cs typeface="Lora"/>
                <a:sym typeface="Lora"/>
                <a:hlinkClick r:id="rId3"/>
              </a:rPr>
              <a:t>Coding Spree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Solution: </a:t>
            </a:r>
            <a:endParaRPr sz="2577">
              <a:solidFill>
                <a:schemeClr val="lt2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87" name="Google Shape;287;p29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Lora"/>
                <a:ea typeface="Lora"/>
                <a:cs typeface="Lora"/>
                <a:sym typeface="Lora"/>
              </a:rPr>
              <a:t>This is a template 0-1 knapsack problem. </a:t>
            </a:r>
            <a:endParaRPr sz="14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latin typeface="Lora"/>
                <a:ea typeface="Lora"/>
                <a:cs typeface="Lora"/>
                <a:sym typeface="Lora"/>
              </a:rPr>
              <a:t>In this question, T represents the weight of our knapsack and N </a:t>
            </a:r>
            <a:r>
              <a:rPr lang="en" sz="1400">
                <a:latin typeface="Lora"/>
                <a:ea typeface="Lora"/>
                <a:cs typeface="Lora"/>
                <a:sym typeface="Lora"/>
              </a:rPr>
              <a:t>represents the number of items. In each of the N items, the number of points the problem is worth is the value and the time it takes to complete the problem is the weight. </a:t>
            </a:r>
            <a:endParaRPr sz="14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"/>
          <p:cNvSpPr txBox="1"/>
          <p:nvPr>
            <p:ph type="title"/>
          </p:nvPr>
        </p:nvSpPr>
        <p:spPr>
          <a:xfrm>
            <a:off x="348700" y="200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Solution Code: </a:t>
            </a:r>
            <a:endParaRPr sz="2577">
              <a:solidFill>
                <a:schemeClr val="lt2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93" name="Google Shape;293;p30"/>
          <p:cNvSpPr txBox="1"/>
          <p:nvPr>
            <p:ph idx="1" type="body"/>
          </p:nvPr>
        </p:nvSpPr>
        <p:spPr>
          <a:xfrm>
            <a:off x="1355200" y="862325"/>
            <a:ext cx="18048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Python</a:t>
            </a:r>
            <a:endParaRPr sz="17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94" name="Google Shape;294;p30"/>
          <p:cNvSpPr txBox="1"/>
          <p:nvPr/>
        </p:nvSpPr>
        <p:spPr>
          <a:xfrm>
            <a:off x="214625" y="1199850"/>
            <a:ext cx="54912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n,t=</a:t>
            </a:r>
            <a:r>
              <a:rPr lang="en" sz="9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map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().split())</a:t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weight=[</a:t>
            </a:r>
            <a:r>
              <a:rPr lang="en" sz="9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i </a:t>
            </a:r>
            <a:r>
              <a:rPr lang="en" sz="9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range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(n)]</a:t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value=[</a:t>
            </a:r>
            <a:r>
              <a:rPr lang="en" sz="9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i </a:t>
            </a:r>
            <a:r>
              <a:rPr lang="en" sz="9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range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(n)]</a:t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i </a:t>
            </a:r>
            <a:r>
              <a:rPr lang="en" sz="9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range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(n):</a:t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value[i],weight[i]=</a:t>
            </a:r>
            <a:r>
              <a:rPr lang="en" sz="9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map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().split())</a:t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dp=[[</a:t>
            </a:r>
            <a:r>
              <a:rPr lang="en" sz="9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j </a:t>
            </a:r>
            <a:r>
              <a:rPr lang="en" sz="9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range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(t+</a:t>
            </a:r>
            <a:r>
              <a:rPr lang="en" sz="9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)]</a:t>
            </a:r>
            <a:r>
              <a:rPr lang="en" sz="9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i </a:t>
            </a:r>
            <a:r>
              <a:rPr lang="en" sz="9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range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(n)]</a:t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i </a:t>
            </a:r>
            <a:r>
              <a:rPr lang="en" sz="9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range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(n): </a:t>
            </a:r>
            <a:r>
              <a:rPr lang="en" sz="9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# first i items</a:t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9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j </a:t>
            </a:r>
            <a:r>
              <a:rPr lang="en" sz="9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range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,t+</a:t>
            </a:r>
            <a:r>
              <a:rPr lang="en" sz="9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): </a:t>
            </a:r>
            <a:r>
              <a:rPr lang="en" sz="9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# with capacity j </a:t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9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(weight[i]&gt;j):</a:t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dp[i][j]=dp[i-</a:t>
            </a:r>
            <a:r>
              <a:rPr lang="en" sz="9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][j] </a:t>
            </a:r>
            <a:r>
              <a:rPr lang="en" sz="9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# if weight &gt; capacity </a:t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9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dp[i][j]=</a:t>
            </a:r>
            <a:r>
              <a:rPr lang="en" sz="9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max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(dp[i-</a:t>
            </a:r>
            <a:r>
              <a:rPr lang="en" sz="9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][j],dp[i-</a:t>
            </a:r>
            <a:r>
              <a:rPr lang="en" sz="9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][j-weight[i]]+value[i])</a:t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(dp[n-</a:t>
            </a:r>
            <a:r>
              <a:rPr lang="en" sz="9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][t])</a:t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5" name="Google Shape;295;p30"/>
          <p:cNvSpPr txBox="1"/>
          <p:nvPr>
            <p:ph idx="1" type="body"/>
          </p:nvPr>
        </p:nvSpPr>
        <p:spPr>
          <a:xfrm>
            <a:off x="6036825" y="862325"/>
            <a:ext cx="18048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C++</a:t>
            </a:r>
            <a:endParaRPr sz="17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96" name="Google Shape;296;p30"/>
          <p:cNvSpPr txBox="1"/>
          <p:nvPr/>
        </p:nvSpPr>
        <p:spPr>
          <a:xfrm>
            <a:off x="4840200" y="1199850"/>
            <a:ext cx="4303800" cy="30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#include </a:t>
            </a:r>
            <a:r>
              <a:rPr lang="en" sz="9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&lt;bits/stdc++.h&gt;</a:t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using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namespace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std;</a:t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n,t,dp[</a:t>
            </a:r>
            <a:r>
              <a:rPr lang="en" sz="9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1005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][</a:t>
            </a:r>
            <a:r>
              <a:rPr lang="en" sz="9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1005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],weight[</a:t>
            </a:r>
            <a:r>
              <a:rPr lang="en" sz="9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1005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],value[</a:t>
            </a:r>
            <a:r>
              <a:rPr lang="en" sz="9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1005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]; </a:t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main() {</a:t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cin&gt;&gt;n&gt;&gt;t;</a:t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9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9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i=</a:t>
            </a:r>
            <a:r>
              <a:rPr lang="en" sz="9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;i&lt;=n;i++) </a:t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cin &gt;&gt; value[i] &gt;&gt; weight[i]; </a:t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9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9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i=</a:t>
            </a:r>
            <a:r>
              <a:rPr lang="en" sz="9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;i&lt;=n;i++){ </a:t>
            </a:r>
            <a:r>
              <a:rPr lang="en" sz="9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using first i items</a:t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9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9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j=</a:t>
            </a:r>
            <a:r>
              <a:rPr lang="en" sz="9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;j&lt;=t;j++) { </a:t>
            </a:r>
            <a:r>
              <a:rPr lang="en" sz="9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with capacity j</a:t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" sz="9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(weight[i]&gt;j) </a:t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dp[i][j]=dp[i-</a:t>
            </a:r>
            <a:r>
              <a:rPr lang="en" sz="9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][j]; </a:t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" sz="9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dp[i][j]=max(</a:t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dp[i-</a:t>
            </a:r>
            <a:r>
              <a:rPr lang="en" sz="9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][j],dp[i-</a:t>
            </a:r>
            <a:r>
              <a:rPr lang="en" sz="9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][j-weight[i]]+value[i]</a:t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); </a:t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cout &lt;&lt; dp[n][t] &lt;&lt; </a:t>
            </a:r>
            <a:r>
              <a:rPr lang="en" sz="9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'\n'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7" name="Google Shape;297;p30"/>
          <p:cNvSpPr txBox="1"/>
          <p:nvPr/>
        </p:nvSpPr>
        <p:spPr>
          <a:xfrm>
            <a:off x="120450" y="4224450"/>
            <a:ext cx="890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I’m using Python and I exceeded the memory limit! Is there any way to optimize the memory usage? </a:t>
            </a:r>
            <a:endParaRPr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Knapsack 1 -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https://dmoj.ca/problem/dpd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PROGRAMMING PROBLEMS TO DO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https://dmoj.ca/problem/dpe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https://dmoj.ca/problem/ccc07s5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https://dmoj.ca/problem/dmopc14c2p5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https://dmoj.ca/problem/ccc15j5</a:t>
            </a:r>
            <a:r>
              <a:rPr lang="en"/>
              <a:t> </a:t>
            </a:r>
            <a:r>
              <a:rPr lang="en"/>
              <a:t>(READ EDITORIAL IF STUCK)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Knapsack Optimizations</a:t>
            </a:r>
            <a:endParaRPr/>
          </a:p>
        </p:txBody>
      </p:sp>
      <p:sp>
        <p:nvSpPr>
          <p:cNvPr id="308" name="Google Shape;30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dp[i][j] = max(</a:t>
            </a:r>
            <a:r>
              <a:rPr lang="en">
                <a:solidFill>
                  <a:srgbClr val="F4CCCC"/>
                </a:solidFill>
                <a:latin typeface="Lora"/>
                <a:ea typeface="Lora"/>
                <a:cs typeface="Lora"/>
                <a:sym typeface="Lora"/>
              </a:rPr>
              <a:t>dp[i-1][j]</a:t>
            </a:r>
            <a:r>
              <a:rPr lang="en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, </a:t>
            </a:r>
            <a:r>
              <a:rPr lang="en">
                <a:solidFill>
                  <a:srgbClr val="D9EAD3"/>
                </a:solidFill>
                <a:latin typeface="Lora"/>
                <a:ea typeface="Lora"/>
                <a:cs typeface="Lora"/>
                <a:sym typeface="Lora"/>
              </a:rPr>
              <a:t>dp[i-1][j-weight[i]] + value[i]</a:t>
            </a:r>
            <a:r>
              <a:rPr lang="en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)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At each state, we only care about </a:t>
            </a:r>
            <a:r>
              <a:rPr b="1" lang="en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 rows (row i and i-1)</a:t>
            </a:r>
            <a:endParaRPr b="1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dp[N][W] → dp[2][W]</a:t>
            </a:r>
            <a:endParaRPr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09" name="Google Shape;309;p32"/>
          <p:cNvSpPr txBox="1"/>
          <p:nvPr/>
        </p:nvSpPr>
        <p:spPr>
          <a:xfrm>
            <a:off x="3480875" y="2412575"/>
            <a:ext cx="5511300" cy="21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</a:t>
            </a:r>
            <a:r>
              <a:rPr lang="en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tart filling opposite row using cur. row values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long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[][] dp = </a:t>
            </a:r>
            <a:r>
              <a:rPr lang="en" sz="7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long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[2][W+</a:t>
            </a:r>
            <a:r>
              <a:rPr lang="en" sz="7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  <a:endParaRPr sz="75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7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i = </a:t>
            </a:r>
            <a:r>
              <a:rPr lang="en" sz="7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; i &lt;= n; ++i) {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7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j = </a:t>
            </a:r>
            <a:r>
              <a:rPr lang="en" sz="7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; j &lt;= w; ++j) {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7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(j &lt; weight[i]) {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dp[i%</a:t>
            </a:r>
            <a:r>
              <a:rPr lang="en" sz="7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][j] = dp[</a:t>
            </a:r>
            <a:r>
              <a:rPr lang="en" sz="7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- i%</a:t>
            </a:r>
            <a:r>
              <a:rPr lang="en" sz="7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][j]; </a:t>
            </a:r>
            <a:r>
              <a:rPr lang="en" sz="75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//dp[1][j] = dp[1-1][j], dp[0][j] = dp[1-0][j]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7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dp[i%</a:t>
            </a:r>
            <a:r>
              <a:rPr lang="en" sz="7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][j] = Math.max(dp[</a:t>
            </a:r>
            <a:r>
              <a:rPr lang="en" sz="7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- i%</a:t>
            </a:r>
            <a:r>
              <a:rPr lang="en" sz="7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][j-weight[i]] + val[i], dp[</a:t>
            </a:r>
            <a:r>
              <a:rPr lang="en" sz="7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- i%</a:t>
            </a:r>
            <a:r>
              <a:rPr lang="en" sz="7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][j]);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System.out.println(dp[n%2][w]);</a:t>
            </a:r>
            <a:endParaRPr sz="75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4" name="Google Shape;314;p33"/>
          <p:cNvGraphicFramePr/>
          <p:nvPr/>
        </p:nvGraphicFramePr>
        <p:xfrm>
          <a:off x="606500" y="8344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  <a:gridCol w="991375"/>
                <a:gridCol w="991375"/>
                <a:gridCol w="991375"/>
                <a:gridCol w="991375"/>
                <a:gridCol w="991375"/>
                <a:gridCol w="991375"/>
                <a:gridCol w="991375"/>
              </a:tblGrid>
              <a:tr h="5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5" name="Google Shape;315;p33"/>
          <p:cNvGraphicFramePr/>
          <p:nvPr/>
        </p:nvGraphicFramePr>
        <p:xfrm>
          <a:off x="1597875" y="83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16" name="Google Shape;316;p33"/>
          <p:cNvGraphicFramePr/>
          <p:nvPr/>
        </p:nvGraphicFramePr>
        <p:xfrm>
          <a:off x="2589250" y="14135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17" name="Google Shape;317;p33"/>
          <p:cNvGraphicFramePr/>
          <p:nvPr/>
        </p:nvGraphicFramePr>
        <p:xfrm>
          <a:off x="3580625" y="14135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18" name="Google Shape;318;p33"/>
          <p:cNvGraphicFramePr/>
          <p:nvPr/>
        </p:nvGraphicFramePr>
        <p:xfrm>
          <a:off x="4572000" y="14135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19" name="Google Shape;319;p33"/>
          <p:cNvGraphicFramePr/>
          <p:nvPr/>
        </p:nvGraphicFramePr>
        <p:xfrm>
          <a:off x="1597875" y="14135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20" name="Google Shape;320;p33"/>
          <p:cNvGraphicFramePr/>
          <p:nvPr/>
        </p:nvGraphicFramePr>
        <p:xfrm>
          <a:off x="5563375" y="14135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21" name="Google Shape;321;p33"/>
          <p:cNvGraphicFramePr/>
          <p:nvPr/>
        </p:nvGraphicFramePr>
        <p:xfrm>
          <a:off x="6554750" y="14135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22" name="Google Shape;322;p33"/>
          <p:cNvGraphicFramePr/>
          <p:nvPr/>
        </p:nvGraphicFramePr>
        <p:xfrm>
          <a:off x="7546125" y="14135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23" name="Google Shape;323;p33"/>
          <p:cNvGraphicFramePr/>
          <p:nvPr/>
        </p:nvGraphicFramePr>
        <p:xfrm>
          <a:off x="2589250" y="19926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24" name="Google Shape;324;p33"/>
          <p:cNvGraphicFramePr/>
          <p:nvPr/>
        </p:nvGraphicFramePr>
        <p:xfrm>
          <a:off x="3580625" y="19926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25" name="Google Shape;325;p33"/>
          <p:cNvGraphicFramePr/>
          <p:nvPr/>
        </p:nvGraphicFramePr>
        <p:xfrm>
          <a:off x="4572000" y="19926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26" name="Google Shape;326;p33"/>
          <p:cNvGraphicFramePr/>
          <p:nvPr/>
        </p:nvGraphicFramePr>
        <p:xfrm>
          <a:off x="1597875" y="19926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3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27" name="Google Shape;327;p33"/>
          <p:cNvGraphicFramePr/>
          <p:nvPr/>
        </p:nvGraphicFramePr>
        <p:xfrm>
          <a:off x="5563375" y="19926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28" name="Google Shape;328;p33"/>
          <p:cNvGraphicFramePr/>
          <p:nvPr/>
        </p:nvGraphicFramePr>
        <p:xfrm>
          <a:off x="6554750" y="19926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29" name="Google Shape;329;p33"/>
          <p:cNvGraphicFramePr/>
          <p:nvPr/>
        </p:nvGraphicFramePr>
        <p:xfrm>
          <a:off x="7546125" y="19926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30" name="Google Shape;330;p33"/>
          <p:cNvGraphicFramePr/>
          <p:nvPr/>
        </p:nvGraphicFramePr>
        <p:xfrm>
          <a:off x="2589250" y="25717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31" name="Google Shape;331;p33"/>
          <p:cNvGraphicFramePr/>
          <p:nvPr/>
        </p:nvGraphicFramePr>
        <p:xfrm>
          <a:off x="3580625" y="25717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32" name="Google Shape;332;p33"/>
          <p:cNvGraphicFramePr/>
          <p:nvPr/>
        </p:nvGraphicFramePr>
        <p:xfrm>
          <a:off x="4572000" y="25717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33" name="Google Shape;333;p33"/>
          <p:cNvGraphicFramePr/>
          <p:nvPr/>
        </p:nvGraphicFramePr>
        <p:xfrm>
          <a:off x="1597875" y="25717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3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34" name="Google Shape;334;p33"/>
          <p:cNvGraphicFramePr/>
          <p:nvPr/>
        </p:nvGraphicFramePr>
        <p:xfrm>
          <a:off x="5563375" y="25717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35" name="Google Shape;335;p33"/>
          <p:cNvGraphicFramePr/>
          <p:nvPr/>
        </p:nvGraphicFramePr>
        <p:xfrm>
          <a:off x="6554750" y="25717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36" name="Google Shape;336;p33"/>
          <p:cNvGraphicFramePr/>
          <p:nvPr/>
        </p:nvGraphicFramePr>
        <p:xfrm>
          <a:off x="7546125" y="25717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37" name="Google Shape;337;p33"/>
          <p:cNvGraphicFramePr/>
          <p:nvPr/>
        </p:nvGraphicFramePr>
        <p:xfrm>
          <a:off x="2589250" y="31508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38" name="Google Shape;338;p33"/>
          <p:cNvGraphicFramePr/>
          <p:nvPr/>
        </p:nvGraphicFramePr>
        <p:xfrm>
          <a:off x="3580625" y="31508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39" name="Google Shape;339;p33"/>
          <p:cNvGraphicFramePr/>
          <p:nvPr/>
        </p:nvGraphicFramePr>
        <p:xfrm>
          <a:off x="4572000" y="31508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40" name="Google Shape;340;p33"/>
          <p:cNvGraphicFramePr/>
          <p:nvPr/>
        </p:nvGraphicFramePr>
        <p:xfrm>
          <a:off x="1597875" y="31508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3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41" name="Google Shape;341;p33"/>
          <p:cNvGraphicFramePr/>
          <p:nvPr/>
        </p:nvGraphicFramePr>
        <p:xfrm>
          <a:off x="5563375" y="31508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10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42" name="Google Shape;342;p33"/>
          <p:cNvGraphicFramePr/>
          <p:nvPr/>
        </p:nvGraphicFramePr>
        <p:xfrm>
          <a:off x="6554750" y="31508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13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43" name="Google Shape;343;p33"/>
          <p:cNvGraphicFramePr/>
          <p:nvPr/>
        </p:nvGraphicFramePr>
        <p:xfrm>
          <a:off x="7546125" y="31508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16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44" name="Google Shape;344;p33"/>
          <p:cNvGraphicFramePr/>
          <p:nvPr/>
        </p:nvGraphicFramePr>
        <p:xfrm>
          <a:off x="2589250" y="37299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45" name="Google Shape;345;p33"/>
          <p:cNvGraphicFramePr/>
          <p:nvPr/>
        </p:nvGraphicFramePr>
        <p:xfrm>
          <a:off x="3580625" y="37299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46" name="Google Shape;346;p33"/>
          <p:cNvGraphicFramePr/>
          <p:nvPr/>
        </p:nvGraphicFramePr>
        <p:xfrm>
          <a:off x="4572000" y="37299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47" name="Google Shape;347;p33"/>
          <p:cNvGraphicFramePr/>
          <p:nvPr/>
        </p:nvGraphicFramePr>
        <p:xfrm>
          <a:off x="1597875" y="37299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3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48" name="Google Shape;348;p33"/>
          <p:cNvGraphicFramePr/>
          <p:nvPr/>
        </p:nvGraphicFramePr>
        <p:xfrm>
          <a:off x="5563375" y="37299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10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49" name="Google Shape;349;p33"/>
          <p:cNvGraphicFramePr/>
          <p:nvPr/>
        </p:nvGraphicFramePr>
        <p:xfrm>
          <a:off x="6554750" y="37299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13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50" name="Google Shape;350;p33"/>
          <p:cNvGraphicFramePr/>
          <p:nvPr/>
        </p:nvGraphicFramePr>
        <p:xfrm>
          <a:off x="7546125" y="37299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16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1" name="Google Shape;351;p33"/>
          <p:cNvSpPr/>
          <p:nvPr/>
        </p:nvSpPr>
        <p:spPr>
          <a:xfrm>
            <a:off x="608450" y="834475"/>
            <a:ext cx="7931100" cy="11583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6" name="Google Shape;356;p34"/>
          <p:cNvGraphicFramePr/>
          <p:nvPr/>
        </p:nvGraphicFramePr>
        <p:xfrm>
          <a:off x="606500" y="8344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  <a:gridCol w="991375"/>
                <a:gridCol w="991375"/>
                <a:gridCol w="991375"/>
                <a:gridCol w="991375"/>
                <a:gridCol w="991375"/>
                <a:gridCol w="991375"/>
                <a:gridCol w="991375"/>
              </a:tblGrid>
              <a:tr h="5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7" name="Google Shape;357;p34"/>
          <p:cNvGraphicFramePr/>
          <p:nvPr/>
        </p:nvGraphicFramePr>
        <p:xfrm>
          <a:off x="1597875" y="83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58" name="Google Shape;358;p34"/>
          <p:cNvGraphicFramePr/>
          <p:nvPr/>
        </p:nvGraphicFramePr>
        <p:xfrm>
          <a:off x="2589250" y="14135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59" name="Google Shape;359;p34"/>
          <p:cNvGraphicFramePr/>
          <p:nvPr/>
        </p:nvGraphicFramePr>
        <p:xfrm>
          <a:off x="3580625" y="14135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0" name="Google Shape;360;p34"/>
          <p:cNvGraphicFramePr/>
          <p:nvPr/>
        </p:nvGraphicFramePr>
        <p:xfrm>
          <a:off x="4572000" y="14135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1" name="Google Shape;361;p34"/>
          <p:cNvGraphicFramePr/>
          <p:nvPr/>
        </p:nvGraphicFramePr>
        <p:xfrm>
          <a:off x="1597875" y="14135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2" name="Google Shape;362;p34"/>
          <p:cNvGraphicFramePr/>
          <p:nvPr/>
        </p:nvGraphicFramePr>
        <p:xfrm>
          <a:off x="5563375" y="14135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3" name="Google Shape;363;p34"/>
          <p:cNvGraphicFramePr/>
          <p:nvPr/>
        </p:nvGraphicFramePr>
        <p:xfrm>
          <a:off x="6554750" y="14135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4" name="Google Shape;364;p34"/>
          <p:cNvGraphicFramePr/>
          <p:nvPr/>
        </p:nvGraphicFramePr>
        <p:xfrm>
          <a:off x="7546125" y="14135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5" name="Google Shape;365;p34"/>
          <p:cNvGraphicFramePr/>
          <p:nvPr/>
        </p:nvGraphicFramePr>
        <p:xfrm>
          <a:off x="2589250" y="19926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6" name="Google Shape;366;p34"/>
          <p:cNvGraphicFramePr/>
          <p:nvPr/>
        </p:nvGraphicFramePr>
        <p:xfrm>
          <a:off x="3580625" y="19926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7" name="Google Shape;367;p34"/>
          <p:cNvGraphicFramePr/>
          <p:nvPr/>
        </p:nvGraphicFramePr>
        <p:xfrm>
          <a:off x="4572000" y="19926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8" name="Google Shape;368;p34"/>
          <p:cNvGraphicFramePr/>
          <p:nvPr/>
        </p:nvGraphicFramePr>
        <p:xfrm>
          <a:off x="1597875" y="19926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3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9" name="Google Shape;369;p34"/>
          <p:cNvGraphicFramePr/>
          <p:nvPr/>
        </p:nvGraphicFramePr>
        <p:xfrm>
          <a:off x="5563375" y="19926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70" name="Google Shape;370;p34"/>
          <p:cNvGraphicFramePr/>
          <p:nvPr/>
        </p:nvGraphicFramePr>
        <p:xfrm>
          <a:off x="6554750" y="19926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71" name="Google Shape;371;p34"/>
          <p:cNvGraphicFramePr/>
          <p:nvPr/>
        </p:nvGraphicFramePr>
        <p:xfrm>
          <a:off x="7546125" y="19926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72" name="Google Shape;372;p34"/>
          <p:cNvGraphicFramePr/>
          <p:nvPr/>
        </p:nvGraphicFramePr>
        <p:xfrm>
          <a:off x="2589250" y="25717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73" name="Google Shape;373;p34"/>
          <p:cNvGraphicFramePr/>
          <p:nvPr/>
        </p:nvGraphicFramePr>
        <p:xfrm>
          <a:off x="3580625" y="25717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74" name="Google Shape;374;p34"/>
          <p:cNvGraphicFramePr/>
          <p:nvPr/>
        </p:nvGraphicFramePr>
        <p:xfrm>
          <a:off x="4572000" y="25717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75" name="Google Shape;375;p34"/>
          <p:cNvGraphicFramePr/>
          <p:nvPr/>
        </p:nvGraphicFramePr>
        <p:xfrm>
          <a:off x="1597875" y="25717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3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76" name="Google Shape;376;p34"/>
          <p:cNvGraphicFramePr/>
          <p:nvPr/>
        </p:nvGraphicFramePr>
        <p:xfrm>
          <a:off x="5563375" y="25717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77" name="Google Shape;377;p34"/>
          <p:cNvGraphicFramePr/>
          <p:nvPr/>
        </p:nvGraphicFramePr>
        <p:xfrm>
          <a:off x="6554750" y="25717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78" name="Google Shape;378;p34"/>
          <p:cNvGraphicFramePr/>
          <p:nvPr/>
        </p:nvGraphicFramePr>
        <p:xfrm>
          <a:off x="7546125" y="25717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79" name="Google Shape;379;p34"/>
          <p:cNvGraphicFramePr/>
          <p:nvPr/>
        </p:nvGraphicFramePr>
        <p:xfrm>
          <a:off x="2589250" y="31508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80" name="Google Shape;380;p34"/>
          <p:cNvGraphicFramePr/>
          <p:nvPr/>
        </p:nvGraphicFramePr>
        <p:xfrm>
          <a:off x="3580625" y="31508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81" name="Google Shape;381;p34"/>
          <p:cNvGraphicFramePr/>
          <p:nvPr/>
        </p:nvGraphicFramePr>
        <p:xfrm>
          <a:off x="4572000" y="31508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82" name="Google Shape;382;p34"/>
          <p:cNvGraphicFramePr/>
          <p:nvPr/>
        </p:nvGraphicFramePr>
        <p:xfrm>
          <a:off x="1597875" y="31508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3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83" name="Google Shape;383;p34"/>
          <p:cNvGraphicFramePr/>
          <p:nvPr/>
        </p:nvGraphicFramePr>
        <p:xfrm>
          <a:off x="5563375" y="31508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10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84" name="Google Shape;384;p34"/>
          <p:cNvGraphicFramePr/>
          <p:nvPr/>
        </p:nvGraphicFramePr>
        <p:xfrm>
          <a:off x="6554750" y="31508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13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85" name="Google Shape;385;p34"/>
          <p:cNvGraphicFramePr/>
          <p:nvPr/>
        </p:nvGraphicFramePr>
        <p:xfrm>
          <a:off x="7546125" y="31508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16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86" name="Google Shape;386;p34"/>
          <p:cNvGraphicFramePr/>
          <p:nvPr/>
        </p:nvGraphicFramePr>
        <p:xfrm>
          <a:off x="2589250" y="37299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87" name="Google Shape;387;p34"/>
          <p:cNvGraphicFramePr/>
          <p:nvPr/>
        </p:nvGraphicFramePr>
        <p:xfrm>
          <a:off x="3580625" y="37299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88" name="Google Shape;388;p34"/>
          <p:cNvGraphicFramePr/>
          <p:nvPr/>
        </p:nvGraphicFramePr>
        <p:xfrm>
          <a:off x="4572000" y="37299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89" name="Google Shape;389;p34"/>
          <p:cNvGraphicFramePr/>
          <p:nvPr/>
        </p:nvGraphicFramePr>
        <p:xfrm>
          <a:off x="1597875" y="37299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3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0" name="Google Shape;390;p34"/>
          <p:cNvGraphicFramePr/>
          <p:nvPr/>
        </p:nvGraphicFramePr>
        <p:xfrm>
          <a:off x="5563375" y="37299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10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1" name="Google Shape;391;p34"/>
          <p:cNvGraphicFramePr/>
          <p:nvPr/>
        </p:nvGraphicFramePr>
        <p:xfrm>
          <a:off x="6554750" y="37299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13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2" name="Google Shape;392;p34"/>
          <p:cNvGraphicFramePr/>
          <p:nvPr/>
        </p:nvGraphicFramePr>
        <p:xfrm>
          <a:off x="7546125" y="37299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16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3" name="Google Shape;393;p34"/>
          <p:cNvSpPr/>
          <p:nvPr/>
        </p:nvSpPr>
        <p:spPr>
          <a:xfrm>
            <a:off x="606450" y="1413575"/>
            <a:ext cx="7931100" cy="11583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8" name="Google Shape;398;p35"/>
          <p:cNvGraphicFramePr/>
          <p:nvPr/>
        </p:nvGraphicFramePr>
        <p:xfrm>
          <a:off x="606500" y="8344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  <a:gridCol w="991375"/>
                <a:gridCol w="991375"/>
                <a:gridCol w="991375"/>
                <a:gridCol w="991375"/>
                <a:gridCol w="991375"/>
                <a:gridCol w="991375"/>
                <a:gridCol w="991375"/>
              </a:tblGrid>
              <a:tr h="5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9" name="Google Shape;399;p35"/>
          <p:cNvGraphicFramePr/>
          <p:nvPr/>
        </p:nvGraphicFramePr>
        <p:xfrm>
          <a:off x="1597875" y="83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00" name="Google Shape;400;p35"/>
          <p:cNvGraphicFramePr/>
          <p:nvPr/>
        </p:nvGraphicFramePr>
        <p:xfrm>
          <a:off x="2589250" y="14135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01" name="Google Shape;401;p35"/>
          <p:cNvGraphicFramePr/>
          <p:nvPr/>
        </p:nvGraphicFramePr>
        <p:xfrm>
          <a:off x="3580625" y="14135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02" name="Google Shape;402;p35"/>
          <p:cNvGraphicFramePr/>
          <p:nvPr/>
        </p:nvGraphicFramePr>
        <p:xfrm>
          <a:off x="4572000" y="14135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03" name="Google Shape;403;p35"/>
          <p:cNvGraphicFramePr/>
          <p:nvPr/>
        </p:nvGraphicFramePr>
        <p:xfrm>
          <a:off x="1597875" y="14135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04" name="Google Shape;404;p35"/>
          <p:cNvGraphicFramePr/>
          <p:nvPr/>
        </p:nvGraphicFramePr>
        <p:xfrm>
          <a:off x="5563375" y="14135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05" name="Google Shape;405;p35"/>
          <p:cNvGraphicFramePr/>
          <p:nvPr/>
        </p:nvGraphicFramePr>
        <p:xfrm>
          <a:off x="6554750" y="14135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06" name="Google Shape;406;p35"/>
          <p:cNvGraphicFramePr/>
          <p:nvPr/>
        </p:nvGraphicFramePr>
        <p:xfrm>
          <a:off x="7546125" y="14135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07" name="Google Shape;407;p35"/>
          <p:cNvGraphicFramePr/>
          <p:nvPr/>
        </p:nvGraphicFramePr>
        <p:xfrm>
          <a:off x="2589250" y="19926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08" name="Google Shape;408;p35"/>
          <p:cNvGraphicFramePr/>
          <p:nvPr/>
        </p:nvGraphicFramePr>
        <p:xfrm>
          <a:off x="3580625" y="19926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09" name="Google Shape;409;p35"/>
          <p:cNvGraphicFramePr/>
          <p:nvPr/>
        </p:nvGraphicFramePr>
        <p:xfrm>
          <a:off x="4572000" y="19926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10" name="Google Shape;410;p35"/>
          <p:cNvGraphicFramePr/>
          <p:nvPr/>
        </p:nvGraphicFramePr>
        <p:xfrm>
          <a:off x="1597875" y="19926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3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11" name="Google Shape;411;p35"/>
          <p:cNvGraphicFramePr/>
          <p:nvPr/>
        </p:nvGraphicFramePr>
        <p:xfrm>
          <a:off x="5563375" y="19926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12" name="Google Shape;412;p35"/>
          <p:cNvGraphicFramePr/>
          <p:nvPr/>
        </p:nvGraphicFramePr>
        <p:xfrm>
          <a:off x="6554750" y="19926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13" name="Google Shape;413;p35"/>
          <p:cNvGraphicFramePr/>
          <p:nvPr/>
        </p:nvGraphicFramePr>
        <p:xfrm>
          <a:off x="7546125" y="19926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14" name="Google Shape;414;p35"/>
          <p:cNvGraphicFramePr/>
          <p:nvPr/>
        </p:nvGraphicFramePr>
        <p:xfrm>
          <a:off x="2589250" y="25717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15" name="Google Shape;415;p35"/>
          <p:cNvGraphicFramePr/>
          <p:nvPr/>
        </p:nvGraphicFramePr>
        <p:xfrm>
          <a:off x="3580625" y="25717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16" name="Google Shape;416;p35"/>
          <p:cNvGraphicFramePr/>
          <p:nvPr/>
        </p:nvGraphicFramePr>
        <p:xfrm>
          <a:off x="4572000" y="25717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17" name="Google Shape;417;p35"/>
          <p:cNvGraphicFramePr/>
          <p:nvPr/>
        </p:nvGraphicFramePr>
        <p:xfrm>
          <a:off x="1597875" y="25717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3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18" name="Google Shape;418;p35"/>
          <p:cNvGraphicFramePr/>
          <p:nvPr/>
        </p:nvGraphicFramePr>
        <p:xfrm>
          <a:off x="5563375" y="25717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19" name="Google Shape;419;p35"/>
          <p:cNvGraphicFramePr/>
          <p:nvPr/>
        </p:nvGraphicFramePr>
        <p:xfrm>
          <a:off x="6554750" y="25717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20" name="Google Shape;420;p35"/>
          <p:cNvGraphicFramePr/>
          <p:nvPr/>
        </p:nvGraphicFramePr>
        <p:xfrm>
          <a:off x="7546125" y="25717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21" name="Google Shape;421;p35"/>
          <p:cNvGraphicFramePr/>
          <p:nvPr/>
        </p:nvGraphicFramePr>
        <p:xfrm>
          <a:off x="2589250" y="31508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22" name="Google Shape;422;p35"/>
          <p:cNvGraphicFramePr/>
          <p:nvPr/>
        </p:nvGraphicFramePr>
        <p:xfrm>
          <a:off x="3580625" y="31508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23" name="Google Shape;423;p35"/>
          <p:cNvGraphicFramePr/>
          <p:nvPr/>
        </p:nvGraphicFramePr>
        <p:xfrm>
          <a:off x="4572000" y="31508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24" name="Google Shape;424;p35"/>
          <p:cNvGraphicFramePr/>
          <p:nvPr/>
        </p:nvGraphicFramePr>
        <p:xfrm>
          <a:off x="1597875" y="31508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3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25" name="Google Shape;425;p35"/>
          <p:cNvGraphicFramePr/>
          <p:nvPr/>
        </p:nvGraphicFramePr>
        <p:xfrm>
          <a:off x="5563375" y="31508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10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26" name="Google Shape;426;p35"/>
          <p:cNvGraphicFramePr/>
          <p:nvPr/>
        </p:nvGraphicFramePr>
        <p:xfrm>
          <a:off x="6554750" y="31508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13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27" name="Google Shape;427;p35"/>
          <p:cNvGraphicFramePr/>
          <p:nvPr/>
        </p:nvGraphicFramePr>
        <p:xfrm>
          <a:off x="7546125" y="31508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16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28" name="Google Shape;428;p35"/>
          <p:cNvGraphicFramePr/>
          <p:nvPr/>
        </p:nvGraphicFramePr>
        <p:xfrm>
          <a:off x="2589250" y="37299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29" name="Google Shape;429;p35"/>
          <p:cNvGraphicFramePr/>
          <p:nvPr/>
        </p:nvGraphicFramePr>
        <p:xfrm>
          <a:off x="3580625" y="37299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30" name="Google Shape;430;p35"/>
          <p:cNvGraphicFramePr/>
          <p:nvPr/>
        </p:nvGraphicFramePr>
        <p:xfrm>
          <a:off x="4572000" y="37299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31" name="Google Shape;431;p35"/>
          <p:cNvGraphicFramePr/>
          <p:nvPr/>
        </p:nvGraphicFramePr>
        <p:xfrm>
          <a:off x="1597875" y="37299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3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32" name="Google Shape;432;p35"/>
          <p:cNvGraphicFramePr/>
          <p:nvPr/>
        </p:nvGraphicFramePr>
        <p:xfrm>
          <a:off x="5563375" y="37299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10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33" name="Google Shape;433;p35"/>
          <p:cNvGraphicFramePr/>
          <p:nvPr/>
        </p:nvGraphicFramePr>
        <p:xfrm>
          <a:off x="6554750" y="37299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13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34" name="Google Shape;434;p35"/>
          <p:cNvGraphicFramePr/>
          <p:nvPr/>
        </p:nvGraphicFramePr>
        <p:xfrm>
          <a:off x="7546125" y="37299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16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35" name="Google Shape;435;p35"/>
          <p:cNvSpPr/>
          <p:nvPr/>
        </p:nvSpPr>
        <p:spPr>
          <a:xfrm>
            <a:off x="606450" y="1992600"/>
            <a:ext cx="7931100" cy="11583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" name="Google Shape;440;p36"/>
          <p:cNvGraphicFramePr/>
          <p:nvPr/>
        </p:nvGraphicFramePr>
        <p:xfrm>
          <a:off x="606500" y="8344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  <a:gridCol w="991375"/>
                <a:gridCol w="991375"/>
                <a:gridCol w="991375"/>
                <a:gridCol w="991375"/>
                <a:gridCol w="991375"/>
                <a:gridCol w="991375"/>
                <a:gridCol w="991375"/>
              </a:tblGrid>
              <a:tr h="5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1" name="Google Shape;441;p36"/>
          <p:cNvGraphicFramePr/>
          <p:nvPr/>
        </p:nvGraphicFramePr>
        <p:xfrm>
          <a:off x="1597875" y="83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42" name="Google Shape;442;p36"/>
          <p:cNvGraphicFramePr/>
          <p:nvPr/>
        </p:nvGraphicFramePr>
        <p:xfrm>
          <a:off x="2589250" y="14135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43" name="Google Shape;443;p36"/>
          <p:cNvGraphicFramePr/>
          <p:nvPr/>
        </p:nvGraphicFramePr>
        <p:xfrm>
          <a:off x="3580625" y="14135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44" name="Google Shape;444;p36"/>
          <p:cNvGraphicFramePr/>
          <p:nvPr/>
        </p:nvGraphicFramePr>
        <p:xfrm>
          <a:off x="4572000" y="14135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45" name="Google Shape;445;p36"/>
          <p:cNvGraphicFramePr/>
          <p:nvPr/>
        </p:nvGraphicFramePr>
        <p:xfrm>
          <a:off x="1597875" y="14135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46" name="Google Shape;446;p36"/>
          <p:cNvGraphicFramePr/>
          <p:nvPr/>
        </p:nvGraphicFramePr>
        <p:xfrm>
          <a:off x="5563375" y="14135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47" name="Google Shape;447;p36"/>
          <p:cNvGraphicFramePr/>
          <p:nvPr/>
        </p:nvGraphicFramePr>
        <p:xfrm>
          <a:off x="6554750" y="14135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48" name="Google Shape;448;p36"/>
          <p:cNvGraphicFramePr/>
          <p:nvPr/>
        </p:nvGraphicFramePr>
        <p:xfrm>
          <a:off x="7546125" y="14135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49" name="Google Shape;449;p36"/>
          <p:cNvGraphicFramePr/>
          <p:nvPr/>
        </p:nvGraphicFramePr>
        <p:xfrm>
          <a:off x="2589250" y="19926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50" name="Google Shape;450;p36"/>
          <p:cNvGraphicFramePr/>
          <p:nvPr/>
        </p:nvGraphicFramePr>
        <p:xfrm>
          <a:off x="3580625" y="19926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51" name="Google Shape;451;p36"/>
          <p:cNvGraphicFramePr/>
          <p:nvPr/>
        </p:nvGraphicFramePr>
        <p:xfrm>
          <a:off x="4572000" y="19926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52" name="Google Shape;452;p36"/>
          <p:cNvGraphicFramePr/>
          <p:nvPr/>
        </p:nvGraphicFramePr>
        <p:xfrm>
          <a:off x="1597875" y="19926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3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53" name="Google Shape;453;p36"/>
          <p:cNvGraphicFramePr/>
          <p:nvPr/>
        </p:nvGraphicFramePr>
        <p:xfrm>
          <a:off x="5563375" y="19926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54" name="Google Shape;454;p36"/>
          <p:cNvGraphicFramePr/>
          <p:nvPr/>
        </p:nvGraphicFramePr>
        <p:xfrm>
          <a:off x="6554750" y="19926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55" name="Google Shape;455;p36"/>
          <p:cNvGraphicFramePr/>
          <p:nvPr/>
        </p:nvGraphicFramePr>
        <p:xfrm>
          <a:off x="7546125" y="19926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56" name="Google Shape;456;p36"/>
          <p:cNvGraphicFramePr/>
          <p:nvPr/>
        </p:nvGraphicFramePr>
        <p:xfrm>
          <a:off x="2589250" y="25717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57" name="Google Shape;457;p36"/>
          <p:cNvGraphicFramePr/>
          <p:nvPr/>
        </p:nvGraphicFramePr>
        <p:xfrm>
          <a:off x="3580625" y="25717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58" name="Google Shape;458;p36"/>
          <p:cNvGraphicFramePr/>
          <p:nvPr/>
        </p:nvGraphicFramePr>
        <p:xfrm>
          <a:off x="4572000" y="25717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59" name="Google Shape;459;p36"/>
          <p:cNvGraphicFramePr/>
          <p:nvPr/>
        </p:nvGraphicFramePr>
        <p:xfrm>
          <a:off x="1597875" y="25717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3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60" name="Google Shape;460;p36"/>
          <p:cNvGraphicFramePr/>
          <p:nvPr/>
        </p:nvGraphicFramePr>
        <p:xfrm>
          <a:off x="5563375" y="25717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61" name="Google Shape;461;p36"/>
          <p:cNvGraphicFramePr/>
          <p:nvPr/>
        </p:nvGraphicFramePr>
        <p:xfrm>
          <a:off x="6554750" y="25717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62" name="Google Shape;462;p36"/>
          <p:cNvGraphicFramePr/>
          <p:nvPr/>
        </p:nvGraphicFramePr>
        <p:xfrm>
          <a:off x="7546125" y="25717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63" name="Google Shape;463;p36"/>
          <p:cNvGraphicFramePr/>
          <p:nvPr/>
        </p:nvGraphicFramePr>
        <p:xfrm>
          <a:off x="2589250" y="31508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64" name="Google Shape;464;p36"/>
          <p:cNvGraphicFramePr/>
          <p:nvPr/>
        </p:nvGraphicFramePr>
        <p:xfrm>
          <a:off x="3580625" y="31508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65" name="Google Shape;465;p36"/>
          <p:cNvGraphicFramePr/>
          <p:nvPr/>
        </p:nvGraphicFramePr>
        <p:xfrm>
          <a:off x="4572000" y="31508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66" name="Google Shape;466;p36"/>
          <p:cNvGraphicFramePr/>
          <p:nvPr/>
        </p:nvGraphicFramePr>
        <p:xfrm>
          <a:off x="1597875" y="31508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3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67" name="Google Shape;467;p36"/>
          <p:cNvGraphicFramePr/>
          <p:nvPr/>
        </p:nvGraphicFramePr>
        <p:xfrm>
          <a:off x="5563375" y="31508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10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68" name="Google Shape;468;p36"/>
          <p:cNvGraphicFramePr/>
          <p:nvPr/>
        </p:nvGraphicFramePr>
        <p:xfrm>
          <a:off x="6554750" y="31508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13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69" name="Google Shape;469;p36"/>
          <p:cNvGraphicFramePr/>
          <p:nvPr/>
        </p:nvGraphicFramePr>
        <p:xfrm>
          <a:off x="7546125" y="31508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16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0" name="Google Shape;470;p36"/>
          <p:cNvGraphicFramePr/>
          <p:nvPr/>
        </p:nvGraphicFramePr>
        <p:xfrm>
          <a:off x="2589250" y="37299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1" name="Google Shape;471;p36"/>
          <p:cNvGraphicFramePr/>
          <p:nvPr/>
        </p:nvGraphicFramePr>
        <p:xfrm>
          <a:off x="3580625" y="37299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2" name="Google Shape;472;p36"/>
          <p:cNvGraphicFramePr/>
          <p:nvPr/>
        </p:nvGraphicFramePr>
        <p:xfrm>
          <a:off x="4572000" y="37299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3" name="Google Shape;473;p36"/>
          <p:cNvGraphicFramePr/>
          <p:nvPr/>
        </p:nvGraphicFramePr>
        <p:xfrm>
          <a:off x="1597875" y="37299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3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4" name="Google Shape;474;p36"/>
          <p:cNvGraphicFramePr/>
          <p:nvPr/>
        </p:nvGraphicFramePr>
        <p:xfrm>
          <a:off x="5563375" y="37299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10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5" name="Google Shape;475;p36"/>
          <p:cNvGraphicFramePr/>
          <p:nvPr/>
        </p:nvGraphicFramePr>
        <p:xfrm>
          <a:off x="6554750" y="37299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13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6" name="Google Shape;476;p36"/>
          <p:cNvGraphicFramePr/>
          <p:nvPr/>
        </p:nvGraphicFramePr>
        <p:xfrm>
          <a:off x="7546125" y="37299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16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77" name="Google Shape;477;p36"/>
          <p:cNvSpPr/>
          <p:nvPr/>
        </p:nvSpPr>
        <p:spPr>
          <a:xfrm>
            <a:off x="606450" y="2571750"/>
            <a:ext cx="7931100" cy="11583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2" name="Google Shape;482;p37"/>
          <p:cNvGraphicFramePr/>
          <p:nvPr/>
        </p:nvGraphicFramePr>
        <p:xfrm>
          <a:off x="606500" y="8344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  <a:gridCol w="991375"/>
                <a:gridCol w="991375"/>
                <a:gridCol w="991375"/>
                <a:gridCol w="991375"/>
                <a:gridCol w="991375"/>
                <a:gridCol w="991375"/>
                <a:gridCol w="991375"/>
              </a:tblGrid>
              <a:tr h="5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6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6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3" name="Google Shape;483;p37"/>
          <p:cNvGraphicFramePr/>
          <p:nvPr/>
        </p:nvGraphicFramePr>
        <p:xfrm>
          <a:off x="1597875" y="83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84" name="Google Shape;484;p37"/>
          <p:cNvGraphicFramePr/>
          <p:nvPr/>
        </p:nvGraphicFramePr>
        <p:xfrm>
          <a:off x="2589250" y="14135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85" name="Google Shape;485;p37"/>
          <p:cNvGraphicFramePr/>
          <p:nvPr/>
        </p:nvGraphicFramePr>
        <p:xfrm>
          <a:off x="3580625" y="14135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86" name="Google Shape;486;p37"/>
          <p:cNvGraphicFramePr/>
          <p:nvPr/>
        </p:nvGraphicFramePr>
        <p:xfrm>
          <a:off x="4572000" y="14135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87" name="Google Shape;487;p37"/>
          <p:cNvGraphicFramePr/>
          <p:nvPr/>
        </p:nvGraphicFramePr>
        <p:xfrm>
          <a:off x="1597875" y="14135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88" name="Google Shape;488;p37"/>
          <p:cNvGraphicFramePr/>
          <p:nvPr/>
        </p:nvGraphicFramePr>
        <p:xfrm>
          <a:off x="5563375" y="14135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89" name="Google Shape;489;p37"/>
          <p:cNvGraphicFramePr/>
          <p:nvPr/>
        </p:nvGraphicFramePr>
        <p:xfrm>
          <a:off x="6554750" y="14135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90" name="Google Shape;490;p37"/>
          <p:cNvGraphicFramePr/>
          <p:nvPr/>
        </p:nvGraphicFramePr>
        <p:xfrm>
          <a:off x="7546125" y="14135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91" name="Google Shape;491;p37"/>
          <p:cNvGraphicFramePr/>
          <p:nvPr/>
        </p:nvGraphicFramePr>
        <p:xfrm>
          <a:off x="2589250" y="19926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92" name="Google Shape;492;p37"/>
          <p:cNvGraphicFramePr/>
          <p:nvPr/>
        </p:nvGraphicFramePr>
        <p:xfrm>
          <a:off x="3580625" y="19926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93" name="Google Shape;493;p37"/>
          <p:cNvGraphicFramePr/>
          <p:nvPr/>
        </p:nvGraphicFramePr>
        <p:xfrm>
          <a:off x="4572000" y="19926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94" name="Google Shape;494;p37"/>
          <p:cNvGraphicFramePr/>
          <p:nvPr/>
        </p:nvGraphicFramePr>
        <p:xfrm>
          <a:off x="1597875" y="19926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3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95" name="Google Shape;495;p37"/>
          <p:cNvGraphicFramePr/>
          <p:nvPr/>
        </p:nvGraphicFramePr>
        <p:xfrm>
          <a:off x="5563375" y="19926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96" name="Google Shape;496;p37"/>
          <p:cNvGraphicFramePr/>
          <p:nvPr/>
        </p:nvGraphicFramePr>
        <p:xfrm>
          <a:off x="6554750" y="19926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97" name="Google Shape;497;p37"/>
          <p:cNvGraphicFramePr/>
          <p:nvPr/>
        </p:nvGraphicFramePr>
        <p:xfrm>
          <a:off x="7546125" y="19926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98" name="Google Shape;498;p37"/>
          <p:cNvGraphicFramePr/>
          <p:nvPr/>
        </p:nvGraphicFramePr>
        <p:xfrm>
          <a:off x="2589250" y="25717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99" name="Google Shape;499;p37"/>
          <p:cNvGraphicFramePr/>
          <p:nvPr/>
        </p:nvGraphicFramePr>
        <p:xfrm>
          <a:off x="3580625" y="25717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00" name="Google Shape;500;p37"/>
          <p:cNvGraphicFramePr/>
          <p:nvPr/>
        </p:nvGraphicFramePr>
        <p:xfrm>
          <a:off x="4572000" y="25717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01" name="Google Shape;501;p37"/>
          <p:cNvGraphicFramePr/>
          <p:nvPr/>
        </p:nvGraphicFramePr>
        <p:xfrm>
          <a:off x="1597875" y="25717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3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02" name="Google Shape;502;p37"/>
          <p:cNvGraphicFramePr/>
          <p:nvPr/>
        </p:nvGraphicFramePr>
        <p:xfrm>
          <a:off x="5563375" y="25717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03" name="Google Shape;503;p37"/>
          <p:cNvGraphicFramePr/>
          <p:nvPr/>
        </p:nvGraphicFramePr>
        <p:xfrm>
          <a:off x="6554750" y="25717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04" name="Google Shape;504;p37"/>
          <p:cNvGraphicFramePr/>
          <p:nvPr/>
        </p:nvGraphicFramePr>
        <p:xfrm>
          <a:off x="7546125" y="25717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05" name="Google Shape;505;p37"/>
          <p:cNvGraphicFramePr/>
          <p:nvPr/>
        </p:nvGraphicFramePr>
        <p:xfrm>
          <a:off x="2589250" y="31508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06" name="Google Shape;506;p37"/>
          <p:cNvGraphicFramePr/>
          <p:nvPr/>
        </p:nvGraphicFramePr>
        <p:xfrm>
          <a:off x="3580625" y="31508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07" name="Google Shape;507;p37"/>
          <p:cNvGraphicFramePr/>
          <p:nvPr/>
        </p:nvGraphicFramePr>
        <p:xfrm>
          <a:off x="4572000" y="31508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08" name="Google Shape;508;p37"/>
          <p:cNvGraphicFramePr/>
          <p:nvPr/>
        </p:nvGraphicFramePr>
        <p:xfrm>
          <a:off x="1597875" y="31508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3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09" name="Google Shape;509;p37"/>
          <p:cNvGraphicFramePr/>
          <p:nvPr/>
        </p:nvGraphicFramePr>
        <p:xfrm>
          <a:off x="5563375" y="31508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10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10" name="Google Shape;510;p37"/>
          <p:cNvGraphicFramePr/>
          <p:nvPr/>
        </p:nvGraphicFramePr>
        <p:xfrm>
          <a:off x="6554750" y="31508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13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11" name="Google Shape;511;p37"/>
          <p:cNvGraphicFramePr/>
          <p:nvPr/>
        </p:nvGraphicFramePr>
        <p:xfrm>
          <a:off x="7546125" y="31508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16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12" name="Google Shape;512;p37"/>
          <p:cNvGraphicFramePr/>
          <p:nvPr/>
        </p:nvGraphicFramePr>
        <p:xfrm>
          <a:off x="2589250" y="37299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13" name="Google Shape;513;p37"/>
          <p:cNvGraphicFramePr/>
          <p:nvPr/>
        </p:nvGraphicFramePr>
        <p:xfrm>
          <a:off x="3580625" y="37299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14" name="Google Shape;514;p37"/>
          <p:cNvGraphicFramePr/>
          <p:nvPr/>
        </p:nvGraphicFramePr>
        <p:xfrm>
          <a:off x="4572000" y="37299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9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15" name="Google Shape;515;p37"/>
          <p:cNvGraphicFramePr/>
          <p:nvPr/>
        </p:nvGraphicFramePr>
        <p:xfrm>
          <a:off x="1597875" y="37299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3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16" name="Google Shape;516;p37"/>
          <p:cNvGraphicFramePr/>
          <p:nvPr/>
        </p:nvGraphicFramePr>
        <p:xfrm>
          <a:off x="5563375" y="37299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10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17" name="Google Shape;517;p37"/>
          <p:cNvGraphicFramePr/>
          <p:nvPr/>
        </p:nvGraphicFramePr>
        <p:xfrm>
          <a:off x="6554750" y="37299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13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18" name="Google Shape;518;p37"/>
          <p:cNvGraphicFramePr/>
          <p:nvPr/>
        </p:nvGraphicFramePr>
        <p:xfrm>
          <a:off x="7546125" y="37299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{3D67F9D7-35B2-4BFA-A7D5-12E86C23EDCF}</a:tableStyleId>
              </a:tblPr>
              <a:tblGrid>
                <a:gridCol w="991375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16</a:t>
                      </a:r>
                      <a:endParaRPr b="1" sz="2600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19" name="Google Shape;519;p37"/>
          <p:cNvSpPr/>
          <p:nvPr/>
        </p:nvSpPr>
        <p:spPr>
          <a:xfrm>
            <a:off x="606450" y="3150825"/>
            <a:ext cx="7931100" cy="11583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 EVEN MORE</a:t>
            </a:r>
            <a:endParaRPr/>
          </a:p>
        </p:txBody>
      </p:sp>
      <p:sp>
        <p:nvSpPr>
          <p:cNvPr id="525" name="Google Shape;52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dp[i][j] = max(</a:t>
            </a:r>
            <a:r>
              <a:rPr lang="en">
                <a:solidFill>
                  <a:srgbClr val="F4CCCC"/>
                </a:solidFill>
                <a:latin typeface="Lora"/>
                <a:ea typeface="Lora"/>
                <a:cs typeface="Lora"/>
                <a:sym typeface="Lora"/>
              </a:rPr>
              <a:t>dp[i-1][j]</a:t>
            </a:r>
            <a:r>
              <a:rPr lang="en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, </a:t>
            </a:r>
            <a:r>
              <a:rPr lang="en">
                <a:solidFill>
                  <a:srgbClr val="D9EAD3"/>
                </a:solidFill>
                <a:latin typeface="Lora"/>
                <a:ea typeface="Lora"/>
                <a:cs typeface="Lora"/>
                <a:sym typeface="Lora"/>
              </a:rPr>
              <a:t>dp[i-1][j-weight[i]] + value[i]</a:t>
            </a:r>
            <a:r>
              <a:rPr lang="en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)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At each state, we care about the 2 rows and only the </a:t>
            </a:r>
            <a:r>
              <a:rPr b="1" lang="en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columns to the left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dp[N][W] → dp[2][W] → dp[W]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26" name="Google Shape;526;p38"/>
          <p:cNvSpPr txBox="1"/>
          <p:nvPr/>
        </p:nvSpPr>
        <p:spPr>
          <a:xfrm>
            <a:off x="4294475" y="2571750"/>
            <a:ext cx="40752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Loop right → left and fill cur row with previous values</a:t>
            </a:r>
            <a:endParaRPr sz="15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long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[] dp = </a:t>
            </a:r>
            <a:r>
              <a:rPr lang="en" sz="7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long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[W+</a:t>
            </a:r>
            <a:r>
              <a:rPr lang="en" sz="7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7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i = </a:t>
            </a:r>
            <a:r>
              <a:rPr lang="en" sz="7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; i &lt;=N; i++) {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w = sc.nextInt();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v = sc.nextInt();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7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j = W; j&gt;=w; j--) {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dp[j] = Math.max(dp[j], dp[j-w]+v);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    </a:t>
            </a:r>
            <a:endParaRPr sz="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System.out.println(dp[W]);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Problems</a:t>
            </a:r>
            <a:endParaRPr/>
          </a:p>
        </p:txBody>
      </p:sp>
      <p:sp>
        <p:nvSpPr>
          <p:cNvPr id="532" name="Google Shape;532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Knapsack 2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4"/>
              </a:rPr>
              <a:t>Grid 1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0-1 Knapsack Problem 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017725"/>
            <a:ext cx="8520600" cy="39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Given a set of N items, each with a weight and value, find the maximum total value you can obtain by selecting some items where the weight of these selected items does not exceed a given W. 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Eg. 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N = 3, W = 8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Item 1: (weight = 3, value = 30) 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Item 2: (weight = 4, value = 50) 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Item 3: (weight = 5, value = 60) 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311700" y="4447825"/>
            <a:ext cx="85923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Answer = 90 (take item 1 and 3, with a total weight of 8) </a:t>
            </a:r>
            <a:endParaRPr sz="18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076275"/>
            <a:ext cx="8520600" cy="3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We take the items with the highest values that we can fit into our knapsack. 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  <a:latin typeface="Lora"/>
                <a:ea typeface="Lora"/>
                <a:cs typeface="Lora"/>
                <a:sym typeface="Lora"/>
              </a:rPr>
              <a:t>Incorrect (Counter-Example): </a:t>
            </a:r>
            <a:endParaRPr>
              <a:solidFill>
                <a:srgbClr val="E06666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N = 3, W = 4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Item 1: (weight = 4, value = 3)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Item 2: (weight = 2, value = 2)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Item 3: (weight = 2, value = 2) 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Approach #1 Answer: 3 (take item 1) </a:t>
            </a:r>
            <a:endParaRPr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Correct Answer: 4 (take item 2 and 3)</a:t>
            </a:r>
            <a:endParaRPr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Approach #1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076275"/>
            <a:ext cx="8520600" cy="3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We take the items with the lowest weight into our knapsack. 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  <a:latin typeface="Lora"/>
                <a:ea typeface="Lora"/>
                <a:cs typeface="Lora"/>
                <a:sym typeface="Lora"/>
              </a:rPr>
              <a:t>Incorrect (Counter-Example): </a:t>
            </a:r>
            <a:endParaRPr>
              <a:solidFill>
                <a:srgbClr val="E06666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N = 2, W = 2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Item 1: (weight = 1, value = 2)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Item 2: (weight = 2, value = 3)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Approach #2 Answer: 2 (take item 1) </a:t>
            </a:r>
            <a:endParaRPr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Correct Answer:  3 (take item 2)</a:t>
            </a:r>
            <a:endParaRPr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Approach #2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076275"/>
            <a:ext cx="8520600" cy="3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We take the items with the best weight to value ratio. 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  <a:latin typeface="Lora"/>
                <a:ea typeface="Lora"/>
                <a:cs typeface="Lora"/>
                <a:sym typeface="Lora"/>
              </a:rPr>
              <a:t>Incorrect (Counter-Example): </a:t>
            </a:r>
            <a:endParaRPr>
              <a:solidFill>
                <a:srgbClr val="E06666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N = 3, W = 5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Item 1: (weight = 1, value = 6) </a:t>
            </a:r>
            <a:r>
              <a:rPr lang="en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- 6 value/weight </a:t>
            </a:r>
            <a:endParaRPr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Item 2: (weight = 2, value = 10) </a:t>
            </a:r>
            <a:r>
              <a:rPr lang="en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- 5 value/weight </a:t>
            </a:r>
            <a:endParaRPr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Item 3: (weight = 3, value = 12) </a:t>
            </a:r>
            <a:r>
              <a:rPr lang="en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- 4 value/weight </a:t>
            </a:r>
            <a:endParaRPr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Approach #3 Answer: 16 (take item 1 and item 2) </a:t>
            </a:r>
            <a:endParaRPr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Correct Answer:  22 (take item 2 and 3)</a:t>
            </a:r>
            <a:endParaRPr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Approach #3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Solution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017725"/>
            <a:ext cx="8520600" cy="38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We can solve this problem using dynamic programming. 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DP state: </a:t>
            </a:r>
            <a:r>
              <a:rPr lang="en">
                <a:latin typeface="Lora"/>
                <a:ea typeface="Lora"/>
                <a:cs typeface="Lora"/>
                <a:sym typeface="Lora"/>
              </a:rPr>
              <a:t>We will declare a 2D array where </a:t>
            </a:r>
            <a:r>
              <a:rPr lang="en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dp[i][j]</a:t>
            </a:r>
            <a:r>
              <a:rPr lang="en">
                <a:latin typeface="Lora"/>
                <a:ea typeface="Lora"/>
                <a:cs typeface="Lora"/>
                <a:sym typeface="Lora"/>
              </a:rPr>
              <a:t> will represent the maximum obtainable value using the first </a:t>
            </a:r>
            <a:r>
              <a:rPr i="1" lang="en">
                <a:latin typeface="Lora"/>
                <a:ea typeface="Lora"/>
                <a:cs typeface="Lora"/>
                <a:sym typeface="Lora"/>
              </a:rPr>
              <a:t>i</a:t>
            </a:r>
            <a:r>
              <a:rPr lang="en">
                <a:latin typeface="Lora"/>
                <a:ea typeface="Lora"/>
                <a:cs typeface="Lora"/>
                <a:sym typeface="Lora"/>
              </a:rPr>
              <a:t> items with a knapsack capacity of </a:t>
            </a:r>
            <a:r>
              <a:rPr i="1" lang="en">
                <a:latin typeface="Lora"/>
                <a:ea typeface="Lora"/>
                <a:cs typeface="Lora"/>
                <a:sym typeface="Lora"/>
              </a:rPr>
              <a:t>j</a:t>
            </a:r>
            <a:r>
              <a:rPr lang="en">
                <a:latin typeface="Lora"/>
                <a:ea typeface="Lora"/>
                <a:cs typeface="Lora"/>
                <a:sym typeface="Lora"/>
              </a:rPr>
              <a:t>. 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DP transition: </a:t>
            </a:r>
            <a:r>
              <a:rPr lang="en">
                <a:latin typeface="Lora"/>
                <a:ea typeface="Lora"/>
                <a:cs typeface="Lora"/>
                <a:sym typeface="Lora"/>
              </a:rPr>
              <a:t>At each stage, we can either choose to take the </a:t>
            </a:r>
            <a:r>
              <a:rPr i="1" lang="en">
                <a:latin typeface="Lora"/>
                <a:ea typeface="Lora"/>
                <a:cs typeface="Lora"/>
                <a:sym typeface="Lora"/>
              </a:rPr>
              <a:t>i</a:t>
            </a:r>
            <a:r>
              <a:rPr lang="en">
                <a:latin typeface="Lora"/>
                <a:ea typeface="Lora"/>
                <a:cs typeface="Lora"/>
                <a:sym typeface="Lora"/>
              </a:rPr>
              <a:t>th item or not take it. If the weight of the </a:t>
            </a:r>
            <a:r>
              <a:rPr i="1" lang="en">
                <a:latin typeface="Lora"/>
                <a:ea typeface="Lora"/>
                <a:cs typeface="Lora"/>
                <a:sym typeface="Lora"/>
              </a:rPr>
              <a:t>i</a:t>
            </a:r>
            <a:r>
              <a:rPr lang="en">
                <a:latin typeface="Lora"/>
                <a:ea typeface="Lora"/>
                <a:cs typeface="Lora"/>
                <a:sym typeface="Lora"/>
              </a:rPr>
              <a:t>th item is greater than </a:t>
            </a:r>
            <a:r>
              <a:rPr i="1" lang="en">
                <a:latin typeface="Lora"/>
                <a:ea typeface="Lora"/>
                <a:cs typeface="Lora"/>
                <a:sym typeface="Lora"/>
              </a:rPr>
              <a:t>j</a:t>
            </a:r>
            <a:r>
              <a:rPr lang="en">
                <a:latin typeface="Lora"/>
                <a:ea typeface="Lora"/>
                <a:cs typeface="Lora"/>
                <a:sym typeface="Lora"/>
              </a:rPr>
              <a:t>, that means our knapsack capacity is not large enough to hold this item, in which case </a:t>
            </a:r>
            <a:r>
              <a:rPr lang="en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dp[i][j] = dp[i-1][j]</a:t>
            </a:r>
            <a:r>
              <a:rPr lang="en">
                <a:latin typeface="Lora"/>
                <a:ea typeface="Lora"/>
                <a:cs typeface="Lora"/>
                <a:sym typeface="Lora"/>
              </a:rPr>
              <a:t>. Otherwise, we can choose whether to take the item: 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d</a:t>
            </a:r>
            <a:r>
              <a:rPr lang="en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p[i][j] = max(</a:t>
            </a:r>
            <a:r>
              <a:rPr lang="en">
                <a:solidFill>
                  <a:srgbClr val="F4CCCC"/>
                </a:solidFill>
                <a:latin typeface="Lora"/>
                <a:ea typeface="Lora"/>
                <a:cs typeface="Lora"/>
                <a:sym typeface="Lora"/>
              </a:rPr>
              <a:t>dp[i-1][j]</a:t>
            </a:r>
            <a:r>
              <a:rPr lang="en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, </a:t>
            </a:r>
            <a:r>
              <a:rPr lang="en">
                <a:solidFill>
                  <a:srgbClr val="D9EAD3"/>
                </a:solidFill>
                <a:latin typeface="Lora"/>
                <a:ea typeface="Lora"/>
                <a:cs typeface="Lora"/>
                <a:sym typeface="Lora"/>
              </a:rPr>
              <a:t>dp[i-1][j-weight[i]] + value[i]</a:t>
            </a:r>
            <a:r>
              <a:rPr lang="en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)</a:t>
            </a:r>
            <a:endParaRPr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Solution Cont. 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017725"/>
            <a:ext cx="8520600" cy="38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Base Case</a:t>
            </a:r>
            <a:r>
              <a:rPr lang="en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: </a:t>
            </a:r>
            <a:r>
              <a:rPr lang="en">
                <a:latin typeface="Lora"/>
                <a:ea typeface="Lora"/>
                <a:cs typeface="Lora"/>
                <a:sym typeface="Lora"/>
              </a:rPr>
              <a:t>Our base case is that </a:t>
            </a:r>
            <a:r>
              <a:rPr lang="en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dp[0][i] = 0 </a:t>
            </a:r>
            <a:r>
              <a:rPr lang="en">
                <a:latin typeface="Lora"/>
                <a:ea typeface="Lora"/>
                <a:cs typeface="Lora"/>
                <a:sym typeface="Lora"/>
              </a:rPr>
              <a:t>for all</a:t>
            </a:r>
            <a:r>
              <a:rPr lang="en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 0 &lt;= i &lt;= W </a:t>
            </a:r>
            <a:r>
              <a:rPr lang="en">
                <a:latin typeface="Lora"/>
                <a:ea typeface="Lora"/>
                <a:cs typeface="Lora"/>
                <a:sym typeface="Lora"/>
              </a:rPr>
              <a:t>because we can get a 0 total value if we have no items. </a:t>
            </a:r>
            <a:r>
              <a:rPr lang="en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End Case: </a:t>
            </a:r>
            <a:r>
              <a:rPr lang="en">
                <a:latin typeface="Lora"/>
                <a:ea typeface="Lora"/>
                <a:cs typeface="Lora"/>
                <a:sym typeface="Lora"/>
              </a:rPr>
              <a:t>Since we are </a:t>
            </a:r>
            <a:r>
              <a:rPr lang="en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dp[i][j] </a:t>
            </a:r>
            <a:r>
              <a:rPr lang="en">
                <a:latin typeface="Lora"/>
                <a:ea typeface="Lora"/>
                <a:cs typeface="Lora"/>
                <a:sym typeface="Lora"/>
              </a:rPr>
              <a:t>represents the best value for the first </a:t>
            </a:r>
            <a:r>
              <a:rPr i="1" lang="en">
                <a:latin typeface="Lora"/>
                <a:ea typeface="Lora"/>
                <a:cs typeface="Lora"/>
                <a:sym typeface="Lora"/>
              </a:rPr>
              <a:t>i </a:t>
            </a:r>
            <a:r>
              <a:rPr lang="en">
                <a:latin typeface="Lora"/>
                <a:ea typeface="Lora"/>
                <a:cs typeface="Lora"/>
                <a:sym typeface="Lora"/>
              </a:rPr>
              <a:t>items with a maximum capacity of </a:t>
            </a:r>
            <a:r>
              <a:rPr i="1" lang="en">
                <a:latin typeface="Lora"/>
                <a:ea typeface="Lora"/>
                <a:cs typeface="Lora"/>
                <a:sym typeface="Lora"/>
              </a:rPr>
              <a:t>j</a:t>
            </a:r>
            <a:r>
              <a:rPr lang="en">
                <a:latin typeface="Lora"/>
                <a:ea typeface="Lora"/>
                <a:cs typeface="Lora"/>
                <a:sym typeface="Lora"/>
              </a:rPr>
              <a:t>, our final state (answer) is </a:t>
            </a:r>
            <a:r>
              <a:rPr lang="en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dp[N][W] </a:t>
            </a:r>
            <a:endParaRPr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Simulation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943725"/>
            <a:ext cx="8520600" cy="40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N = 5, W = 7</a:t>
            </a:r>
            <a:endParaRPr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Item 1: (weight = 2, value = 6)</a:t>
            </a:r>
            <a:endParaRPr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Item 2: (weight = 1, value = 3) </a:t>
            </a:r>
            <a:endParaRPr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Item 3: (weight = 6, value = 3)</a:t>
            </a:r>
            <a:endParaRPr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Item 4: (weight = 4, value = 7) </a:t>
            </a:r>
            <a:endParaRPr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Item 5: (weight = 3, value = 2)</a:t>
            </a:r>
            <a:endParaRPr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Compress these items into (weight, value): </a:t>
            </a:r>
            <a:endParaRPr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(2, 6), (1, 3), (6, 3), (4, 7), (3, 2)</a:t>
            </a:r>
            <a:endParaRPr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