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Mon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e8b3950cc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e8b3950cc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ebf11859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ebf11859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ebf11859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ebf11859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01e808d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01e808d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01e808dc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01e808d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01e808d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01e808d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01e808d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01e808d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01e808dc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01e808dc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01e808dc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01e808dc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eedfa62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eedfa62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e8b3950cc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e8b3950c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ebf1185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ebf1185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ebf11859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ebf11859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e8b3950cc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e8b3950cc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ebf11859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ebf11859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ebf11859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ebf11859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ebf1185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ebf1185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rive.google.com/file/d/1S5whcsCkO9VVjkcTlbixldUVHljh31bv/view?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file/d/1OpN9lpqXfz3WX0mhpSVMwI0HVxKTed4Z/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st.github.com/pidddgy/4d80220b42657a59bdef56de0e7fd19f" TargetMode="External"/><Relationship Id="rId4" Type="http://schemas.openxmlformats.org/officeDocument/2006/relationships/hyperlink" Target="https://gist.github.com/pidddgy/4d80220b42657a59bdef56de0e7fd19f" TargetMode="External"/><Relationship Id="rId5" Type="http://schemas.openxmlformats.org/officeDocument/2006/relationships/hyperlink" Target="https://cp-algorithms.com/graph/breadth-first-search.html" TargetMode="External"/><Relationship Id="rId6" Type="http://schemas.openxmlformats.org/officeDocument/2006/relationships/hyperlink" Target="https://cp-algorithms.com/graph/dijkstra.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rive.google.com/file/d/1OpN9lpqXfz3WX0mhpSVMwI0HVxKTed4Z/vie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p-algorithms.com/data_structures/segment_tree.html"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st.github.com/pidddgy/977ddd0c09cb0845ddfe21687ead094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lTcN5b5ONNicEZeIYYzQmVdzCbi8V5MX/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i6A62Y8hFixjIGQQRK0C1FIYmgGhIqGd/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4097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Woodlands CS Club </a:t>
            </a:r>
            <a:endParaRPr/>
          </a:p>
        </p:txBody>
      </p:sp>
      <p:sp>
        <p:nvSpPr>
          <p:cNvPr id="60" name="Google Shape;60;p13"/>
          <p:cNvSpPr txBox="1"/>
          <p:nvPr>
            <p:ph idx="1" type="subTitle"/>
          </p:nvPr>
        </p:nvSpPr>
        <p:spPr>
          <a:xfrm>
            <a:off x="510450" y="3106145"/>
            <a:ext cx="8123100" cy="164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CCC Problems </a:t>
            </a:r>
            <a:br>
              <a:rPr lang="en"/>
            </a:br>
            <a:r>
              <a:rPr lang="en"/>
              <a:t>Group A</a:t>
            </a:r>
            <a:endParaRPr/>
          </a:p>
          <a:p>
            <a:pPr indent="0" lvl="0" marL="0" rtl="0" algn="l">
              <a:spcBef>
                <a:spcPts val="0"/>
              </a:spcBef>
              <a:spcAft>
                <a:spcPts val="0"/>
              </a:spcAft>
              <a:buNone/>
            </a:pPr>
            <a:r>
              <a:rPr lang="en"/>
              <a:t>2/22/2020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2465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Problem S3:  </a:t>
            </a:r>
            <a:r>
              <a:rPr lang="en" u="sng">
                <a:solidFill>
                  <a:schemeClr val="hlink"/>
                </a:solidFill>
                <a:hlinkClick r:id="rId3"/>
              </a:rPr>
              <a:t>Lunch Concert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Topics Needed:</a:t>
            </a:r>
            <a:r>
              <a:rPr lang="en"/>
              <a:t> Binary Search/Line Sweep</a:t>
            </a:r>
            <a:endParaRPr/>
          </a:p>
          <a:p>
            <a:pPr indent="0" lvl="0" marL="0" rtl="0" algn="l">
              <a:spcBef>
                <a:spcPts val="0"/>
              </a:spcBef>
              <a:spcAft>
                <a:spcPts val="0"/>
              </a:spcAft>
              <a:buNone/>
            </a:pPr>
            <a:r>
              <a:t/>
            </a:r>
            <a:endParaRPr/>
          </a:p>
        </p:txBody>
      </p:sp>
      <p:sp>
        <p:nvSpPr>
          <p:cNvPr id="123" name="Google Shape;123;p23"/>
          <p:cNvSpPr txBox="1"/>
          <p:nvPr>
            <p:ph idx="1" type="body"/>
          </p:nvPr>
        </p:nvSpPr>
        <p:spPr>
          <a:xfrm>
            <a:off x="311700" y="1017725"/>
            <a:ext cx="8520600" cy="39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There are two main solutions to this problem, binary search and line sweep. We’ll cover the shorter and simpler one, binary search. </a:t>
            </a:r>
            <a:endParaRPr sz="1500"/>
          </a:p>
          <a:p>
            <a:pPr indent="0" lvl="0" marL="0" rtl="0" algn="l">
              <a:spcBef>
                <a:spcPts val="1200"/>
              </a:spcBef>
              <a:spcAft>
                <a:spcPts val="0"/>
              </a:spcAft>
              <a:buNone/>
            </a:pPr>
            <a:r>
              <a:rPr lang="en" sz="1500"/>
              <a:t>Notice that for 4/15 marks, we brute force every position and check if it is better than our current answer. Unfortunately, this results in an O(NP) solution, which is far too large for P &lt;= 10^6 and for    P &lt;= 10^9. </a:t>
            </a:r>
            <a:endParaRPr sz="1500"/>
          </a:p>
          <a:p>
            <a:pPr indent="0" lvl="0" marL="0" rtl="0" algn="l">
              <a:spcBef>
                <a:spcPts val="1200"/>
              </a:spcBef>
              <a:spcAft>
                <a:spcPts val="0"/>
              </a:spcAft>
              <a:buNone/>
            </a:pPr>
            <a:r>
              <a:rPr lang="en" sz="1500"/>
              <a:t>However, we discover that the time for the position</a:t>
            </a:r>
            <a:r>
              <a:rPr lang="en" sz="1500"/>
              <a:t>s of the concert are monotonic. This property means that if f(x) is the cost of having the concert at position x, if f(x+1) is better, we do not need to search any positions that are &lt; x. </a:t>
            </a:r>
            <a:endParaRPr sz="1500"/>
          </a:p>
          <a:p>
            <a:pPr indent="0" lvl="0" marL="0" rtl="0" algn="l">
              <a:spcBef>
                <a:spcPts val="1200"/>
              </a:spcBef>
              <a:spcAft>
                <a:spcPts val="0"/>
              </a:spcAft>
              <a:buNone/>
            </a:pPr>
            <a:r>
              <a:rPr lang="en" sz="1500"/>
              <a:t>Extending this, we can use this property to binary search for the optimal position to place the concert. This is much faster than brute forcing because even when P &lt;= 10^9, log2(10^9) is still only around 30. </a:t>
            </a:r>
            <a:endParaRPr sz="1500"/>
          </a:p>
          <a:p>
            <a:pPr indent="0" lvl="0" marL="0" rtl="0" algn="l">
              <a:spcBef>
                <a:spcPts val="1200"/>
              </a:spcBef>
              <a:spcAft>
                <a:spcPts val="1200"/>
              </a:spcAft>
              <a:buNone/>
            </a:pPr>
            <a:r>
              <a:rPr lang="en" sz="1500"/>
              <a:t>Final Time Complexity: </a:t>
            </a:r>
            <a:r>
              <a:rPr b="1" lang="en" sz="1500"/>
              <a:t>O(logP*N)</a:t>
            </a:r>
            <a:endParaRPr b="1"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7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Solution Code</a:t>
            </a:r>
            <a:endParaRPr/>
          </a:p>
        </p:txBody>
      </p:sp>
      <p:sp>
        <p:nvSpPr>
          <p:cNvPr id="129" name="Google Shape;129;p24"/>
          <p:cNvSpPr txBox="1"/>
          <p:nvPr/>
        </p:nvSpPr>
        <p:spPr>
          <a:xfrm>
            <a:off x="311700" y="957575"/>
            <a:ext cx="4788300" cy="410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F51B5"/>
                </a:solidFill>
                <a:latin typeface="Roboto Mono"/>
                <a:ea typeface="Roboto Mono"/>
                <a:cs typeface="Roboto Mono"/>
                <a:sym typeface="Roboto Mono"/>
              </a:rPr>
              <a:t>#include </a:t>
            </a:r>
            <a:r>
              <a:rPr lang="en" sz="1000">
                <a:solidFill>
                  <a:srgbClr val="388E3C"/>
                </a:solidFill>
                <a:latin typeface="Roboto Mono"/>
                <a:ea typeface="Roboto Mono"/>
                <a:cs typeface="Roboto Mono"/>
                <a:sym typeface="Roboto Mono"/>
              </a:rPr>
              <a:t>&lt;bits/stdc++.h&gt;</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F51B5"/>
                </a:solidFill>
                <a:latin typeface="Roboto Mono"/>
                <a:ea typeface="Roboto Mono"/>
                <a:cs typeface="Roboto Mono"/>
                <a:sym typeface="Roboto Mono"/>
              </a:rPr>
              <a:t>using</a:t>
            </a: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namespace</a:t>
            </a:r>
            <a:r>
              <a:rPr lang="en" sz="1000">
                <a:solidFill>
                  <a:srgbClr val="37474F"/>
                </a:solidFill>
                <a:latin typeface="Roboto Mono"/>
                <a:ea typeface="Roboto Mono"/>
                <a:cs typeface="Roboto Mono"/>
                <a:sym typeface="Roboto Mono"/>
              </a:rPr>
              <a:t> std;</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F51B5"/>
                </a:solidFill>
                <a:latin typeface="Roboto Mono"/>
                <a:ea typeface="Roboto Mono"/>
                <a:cs typeface="Roboto Mono"/>
                <a:sym typeface="Roboto Mono"/>
              </a:rPr>
              <a:t>using</a:t>
            </a:r>
            <a:r>
              <a:rPr lang="en" sz="1000">
                <a:solidFill>
                  <a:srgbClr val="37474F"/>
                </a:solidFill>
                <a:latin typeface="Roboto Mono"/>
                <a:ea typeface="Roboto Mono"/>
                <a:cs typeface="Roboto Mono"/>
                <a:sym typeface="Roboto Mono"/>
              </a:rPr>
              <a:t> ll = </a:t>
            </a:r>
            <a:r>
              <a:rPr lang="en" sz="1000">
                <a:solidFill>
                  <a:srgbClr val="3F51B5"/>
                </a:solidFill>
                <a:latin typeface="Roboto Mono"/>
                <a:ea typeface="Roboto Mono"/>
                <a:cs typeface="Roboto Mono"/>
                <a:sym typeface="Roboto Mono"/>
              </a:rPr>
              <a:t>long</a:t>
            </a: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long</a:t>
            </a: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F51B5"/>
                </a:solidFill>
                <a:latin typeface="Roboto Mono"/>
                <a:ea typeface="Roboto Mono"/>
                <a:cs typeface="Roboto Mono"/>
                <a:sym typeface="Roboto Mono"/>
              </a:rPr>
              <a:t>const</a:t>
            </a: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int</a:t>
            </a:r>
            <a:r>
              <a:rPr lang="en" sz="1000">
                <a:solidFill>
                  <a:srgbClr val="37474F"/>
                </a:solidFill>
                <a:latin typeface="Roboto Mono"/>
                <a:ea typeface="Roboto Mono"/>
                <a:cs typeface="Roboto Mono"/>
                <a:sym typeface="Roboto Mono"/>
              </a:rPr>
              <a:t> MAXN = </a:t>
            </a:r>
            <a:r>
              <a:rPr lang="en" sz="1000">
                <a:solidFill>
                  <a:srgbClr val="C53929"/>
                </a:solidFill>
                <a:latin typeface="Roboto Mono"/>
                <a:ea typeface="Roboto Mono"/>
                <a:cs typeface="Roboto Mono"/>
                <a:sym typeface="Roboto Mono"/>
              </a:rPr>
              <a:t>2e5</a:t>
            </a:r>
            <a:r>
              <a:rPr lang="en" sz="1000">
                <a:solidFill>
                  <a:srgbClr val="37474F"/>
                </a:solidFill>
                <a:latin typeface="Roboto Mono"/>
                <a:ea typeface="Roboto Mono"/>
                <a:cs typeface="Roboto Mono"/>
                <a:sym typeface="Roboto Mono"/>
              </a:rPr>
              <a:t>+</a:t>
            </a:r>
            <a:r>
              <a:rPr lang="en" sz="1000">
                <a:solidFill>
                  <a:srgbClr val="C53929"/>
                </a:solidFill>
                <a:latin typeface="Roboto Mono"/>
                <a:ea typeface="Roboto Mono"/>
                <a:cs typeface="Roboto Mono"/>
                <a:sym typeface="Roboto Mono"/>
              </a:rPr>
              <a:t>5</a:t>
            </a: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ll n,p[MAXN],w[MAXN],d[MAXN],best=LLONG_MAX;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F51B5"/>
                </a:solidFill>
                <a:latin typeface="Roboto Mono"/>
                <a:ea typeface="Roboto Mono"/>
                <a:cs typeface="Roboto Mono"/>
                <a:sym typeface="Roboto Mono"/>
              </a:rPr>
              <a:t>int</a:t>
            </a:r>
            <a:r>
              <a:rPr lang="en" sz="1000">
                <a:solidFill>
                  <a:srgbClr val="37474F"/>
                </a:solidFill>
                <a:latin typeface="Roboto Mono"/>
                <a:ea typeface="Roboto Mono"/>
                <a:cs typeface="Roboto Mono"/>
                <a:sym typeface="Roboto Mono"/>
              </a:rPr>
              <a:t> main()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cin &gt;&gt; n;</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for</a:t>
            </a:r>
            <a:r>
              <a:rPr lang="en" sz="1000">
                <a:solidFill>
                  <a:srgbClr val="37474F"/>
                </a:solidFill>
                <a:latin typeface="Roboto Mono"/>
                <a:ea typeface="Roboto Mono"/>
                <a:cs typeface="Roboto Mono"/>
                <a:sym typeface="Roboto Mono"/>
              </a:rPr>
              <a:t>(</a:t>
            </a:r>
            <a:r>
              <a:rPr lang="en" sz="1000">
                <a:solidFill>
                  <a:srgbClr val="3F51B5"/>
                </a:solidFill>
                <a:latin typeface="Roboto Mono"/>
                <a:ea typeface="Roboto Mono"/>
                <a:cs typeface="Roboto Mono"/>
                <a:sym typeface="Roboto Mono"/>
              </a:rPr>
              <a:t>int</a:t>
            </a:r>
            <a:r>
              <a:rPr lang="en" sz="1000">
                <a:solidFill>
                  <a:srgbClr val="37474F"/>
                </a:solidFill>
                <a:latin typeface="Roboto Mono"/>
                <a:ea typeface="Roboto Mono"/>
                <a:cs typeface="Roboto Mono"/>
                <a:sym typeface="Roboto Mono"/>
              </a:rPr>
              <a:t> i = </a:t>
            </a:r>
            <a:r>
              <a:rPr lang="en" sz="1000">
                <a:solidFill>
                  <a:srgbClr val="C53929"/>
                </a:solidFill>
                <a:latin typeface="Roboto Mono"/>
                <a:ea typeface="Roboto Mono"/>
                <a:cs typeface="Roboto Mono"/>
                <a:sym typeface="Roboto Mono"/>
              </a:rPr>
              <a:t>1</a:t>
            </a:r>
            <a:r>
              <a:rPr lang="en" sz="1000">
                <a:solidFill>
                  <a:srgbClr val="37474F"/>
                </a:solidFill>
                <a:latin typeface="Roboto Mono"/>
                <a:ea typeface="Roboto Mono"/>
                <a:cs typeface="Roboto Mono"/>
                <a:sym typeface="Roboto Mono"/>
              </a:rPr>
              <a:t>; i &lt;= n; i++)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cin &gt;&gt; p[i] &gt;&gt; w[i] &gt;&gt; d[i];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ll l=</a:t>
            </a:r>
            <a:r>
              <a:rPr lang="en" sz="1000">
                <a:solidFill>
                  <a:srgbClr val="C53929"/>
                </a:solidFill>
                <a:latin typeface="Roboto Mono"/>
                <a:ea typeface="Roboto Mono"/>
                <a:cs typeface="Roboto Mono"/>
                <a:sym typeface="Roboto Mono"/>
              </a:rPr>
              <a:t>0</a:t>
            </a:r>
            <a:r>
              <a:rPr lang="en" sz="1000">
                <a:solidFill>
                  <a:srgbClr val="37474F"/>
                </a:solidFill>
                <a:latin typeface="Roboto Mono"/>
                <a:ea typeface="Roboto Mono"/>
                <a:cs typeface="Roboto Mono"/>
                <a:sym typeface="Roboto Mono"/>
              </a:rPr>
              <a:t>,r=</a:t>
            </a:r>
            <a:r>
              <a:rPr lang="en" sz="1000">
                <a:solidFill>
                  <a:srgbClr val="C53929"/>
                </a:solidFill>
                <a:latin typeface="Roboto Mono"/>
                <a:ea typeface="Roboto Mono"/>
                <a:cs typeface="Roboto Mono"/>
                <a:sym typeface="Roboto Mono"/>
              </a:rPr>
              <a:t>1000000000</a:t>
            </a: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while</a:t>
            </a:r>
            <a:r>
              <a:rPr lang="en" sz="1000">
                <a:solidFill>
                  <a:srgbClr val="37474F"/>
                </a:solidFill>
                <a:latin typeface="Roboto Mono"/>
                <a:ea typeface="Roboto Mono"/>
                <a:cs typeface="Roboto Mono"/>
                <a:sym typeface="Roboto Mono"/>
              </a:rPr>
              <a:t>(l&lt;=r)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ll pos = (l+r)/</a:t>
            </a:r>
            <a:r>
              <a:rPr lang="en" sz="1000">
                <a:solidFill>
                  <a:srgbClr val="C53929"/>
                </a:solidFill>
                <a:latin typeface="Roboto Mono"/>
                <a:ea typeface="Roboto Mono"/>
                <a:cs typeface="Roboto Mono"/>
                <a:sym typeface="Roboto Mono"/>
              </a:rPr>
              <a:t>2</a:t>
            </a:r>
            <a:r>
              <a:rPr lang="en" sz="1000">
                <a:solidFill>
                  <a:srgbClr val="37474F"/>
                </a:solidFill>
                <a:latin typeface="Roboto Mono"/>
                <a:ea typeface="Roboto Mono"/>
                <a:cs typeface="Roboto Mono"/>
                <a:sym typeface="Roboto Mono"/>
              </a:rPr>
              <a:t>,ans=</a:t>
            </a:r>
            <a:r>
              <a:rPr lang="en" sz="1000">
                <a:solidFill>
                  <a:srgbClr val="C53929"/>
                </a:solidFill>
                <a:latin typeface="Roboto Mono"/>
                <a:ea typeface="Roboto Mono"/>
                <a:cs typeface="Roboto Mono"/>
                <a:sym typeface="Roboto Mono"/>
              </a:rPr>
              <a:t>0</a:t>
            </a:r>
            <a:r>
              <a:rPr lang="en" sz="1000">
                <a:solidFill>
                  <a:srgbClr val="37474F"/>
                </a:solidFill>
                <a:latin typeface="Roboto Mono"/>
                <a:ea typeface="Roboto Mono"/>
                <a:cs typeface="Roboto Mono"/>
                <a:sym typeface="Roboto Mono"/>
              </a:rPr>
              <a:t>,ans2=</a:t>
            </a:r>
            <a:r>
              <a:rPr lang="en" sz="1000">
                <a:solidFill>
                  <a:srgbClr val="C53929"/>
                </a:solidFill>
                <a:latin typeface="Roboto Mono"/>
                <a:ea typeface="Roboto Mono"/>
                <a:cs typeface="Roboto Mono"/>
                <a:sym typeface="Roboto Mono"/>
              </a:rPr>
              <a:t>0</a:t>
            </a: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for</a:t>
            </a:r>
            <a:r>
              <a:rPr lang="en" sz="1000">
                <a:solidFill>
                  <a:srgbClr val="37474F"/>
                </a:solidFill>
                <a:latin typeface="Roboto Mono"/>
                <a:ea typeface="Roboto Mono"/>
                <a:cs typeface="Roboto Mono"/>
                <a:sym typeface="Roboto Mono"/>
              </a:rPr>
              <a:t>(</a:t>
            </a:r>
            <a:r>
              <a:rPr lang="en" sz="1000">
                <a:solidFill>
                  <a:srgbClr val="3F51B5"/>
                </a:solidFill>
                <a:latin typeface="Roboto Mono"/>
                <a:ea typeface="Roboto Mono"/>
                <a:cs typeface="Roboto Mono"/>
                <a:sym typeface="Roboto Mono"/>
              </a:rPr>
              <a:t>int</a:t>
            </a:r>
            <a:r>
              <a:rPr lang="en" sz="1000">
                <a:solidFill>
                  <a:srgbClr val="37474F"/>
                </a:solidFill>
                <a:latin typeface="Roboto Mono"/>
                <a:ea typeface="Roboto Mono"/>
                <a:cs typeface="Roboto Mono"/>
                <a:sym typeface="Roboto Mono"/>
              </a:rPr>
              <a:t> j = </a:t>
            </a:r>
            <a:r>
              <a:rPr lang="en" sz="1000">
                <a:solidFill>
                  <a:srgbClr val="C53929"/>
                </a:solidFill>
                <a:latin typeface="Roboto Mono"/>
                <a:ea typeface="Roboto Mono"/>
                <a:cs typeface="Roboto Mono"/>
                <a:sym typeface="Roboto Mono"/>
              </a:rPr>
              <a:t>1</a:t>
            </a:r>
            <a:r>
              <a:rPr lang="en" sz="1000">
                <a:solidFill>
                  <a:srgbClr val="37474F"/>
                </a:solidFill>
                <a:latin typeface="Roboto Mono"/>
                <a:ea typeface="Roboto Mono"/>
                <a:cs typeface="Roboto Mono"/>
                <a:sym typeface="Roboto Mono"/>
              </a:rPr>
              <a:t>; j &lt;= n; j++)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ll dist=abs(p[j]-pos);</a:t>
            </a:r>
            <a:endParaRPr sz="1000">
              <a:solidFill>
                <a:srgbClr val="37474F"/>
              </a:solidFill>
              <a:latin typeface="Roboto Mono"/>
              <a:ea typeface="Roboto Mono"/>
              <a:cs typeface="Roboto Mono"/>
              <a:sym typeface="Roboto Mono"/>
            </a:endParaRPr>
          </a:p>
          <a:p>
            <a:pPr indent="457200" lvl="0" marL="457200" rtl="0" algn="l">
              <a:spcBef>
                <a:spcPts val="0"/>
              </a:spcBef>
              <a:spcAft>
                <a:spcPts val="0"/>
              </a:spcAft>
              <a:buNone/>
            </a:pPr>
            <a:r>
              <a:rPr lang="en" sz="1000">
                <a:solidFill>
                  <a:srgbClr val="37474F"/>
                </a:solidFill>
                <a:latin typeface="Roboto Mono"/>
                <a:ea typeface="Roboto Mono"/>
                <a:cs typeface="Roboto Mono"/>
                <a:sym typeface="Roboto Mono"/>
              </a:rPr>
              <a:t>ll</a:t>
            </a:r>
            <a:r>
              <a:rPr lang="en" sz="1000">
                <a:solidFill>
                  <a:srgbClr val="37474F"/>
                </a:solidFill>
                <a:latin typeface="Roboto Mono"/>
                <a:ea typeface="Roboto Mono"/>
                <a:cs typeface="Roboto Mono"/>
                <a:sym typeface="Roboto Mono"/>
              </a:rPr>
              <a:t> dist2=abs(p[j]-(pos+</a:t>
            </a:r>
            <a:r>
              <a:rPr lang="en" sz="1000">
                <a:solidFill>
                  <a:srgbClr val="C53929"/>
                </a:solidFill>
                <a:latin typeface="Roboto Mono"/>
                <a:ea typeface="Roboto Mono"/>
                <a:cs typeface="Roboto Mono"/>
                <a:sym typeface="Roboto Mono"/>
              </a:rPr>
              <a:t>1</a:t>
            </a: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ans+=(dist&gt;d[j])*(dist-d[j])*w[j];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ans2+=(dist2&gt;d[j])*(dist2-d[j])*w[j];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best = min(ans, best);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if</a:t>
            </a:r>
            <a:r>
              <a:rPr lang="en" sz="1000">
                <a:solidFill>
                  <a:srgbClr val="37474F"/>
                </a:solidFill>
                <a:latin typeface="Roboto Mono"/>
                <a:ea typeface="Roboto Mono"/>
                <a:cs typeface="Roboto Mono"/>
                <a:sym typeface="Roboto Mono"/>
              </a:rPr>
              <a:t>(ans &gt; ans2) l = pos + </a:t>
            </a:r>
            <a:r>
              <a:rPr lang="en" sz="1000">
                <a:solidFill>
                  <a:srgbClr val="C53929"/>
                </a:solidFill>
                <a:latin typeface="Roboto Mono"/>
                <a:ea typeface="Roboto Mono"/>
                <a:cs typeface="Roboto Mono"/>
                <a:sym typeface="Roboto Mono"/>
              </a:rPr>
              <a:t>1</a:t>
            </a: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else</a:t>
            </a:r>
            <a:r>
              <a:rPr lang="en" sz="1000">
                <a:solidFill>
                  <a:srgbClr val="37474F"/>
                </a:solidFill>
                <a:latin typeface="Roboto Mono"/>
                <a:ea typeface="Roboto Mono"/>
                <a:cs typeface="Roboto Mono"/>
                <a:sym typeface="Roboto Mono"/>
              </a:rPr>
              <a:t> r = pos - </a:t>
            </a:r>
            <a:r>
              <a:rPr lang="en" sz="1000">
                <a:solidFill>
                  <a:srgbClr val="C53929"/>
                </a:solidFill>
                <a:latin typeface="Roboto Mono"/>
                <a:ea typeface="Roboto Mono"/>
                <a:cs typeface="Roboto Mono"/>
                <a:sym typeface="Roboto Mono"/>
              </a:rPr>
              <a:t>1</a:t>
            </a: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cout &lt;&lt; best &lt;&lt; </a:t>
            </a:r>
            <a:r>
              <a:rPr lang="en" sz="1000">
                <a:solidFill>
                  <a:srgbClr val="388E3C"/>
                </a:solidFill>
                <a:latin typeface="Roboto Mono"/>
                <a:ea typeface="Roboto Mono"/>
                <a:cs typeface="Roboto Mono"/>
                <a:sym typeface="Roboto Mono"/>
              </a:rPr>
              <a:t>'\n'</a:t>
            </a: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000">
              <a:solidFill>
                <a:srgbClr val="3F51B5"/>
              </a:solidFill>
              <a:latin typeface="Roboto Mono"/>
              <a:ea typeface="Roboto Mono"/>
              <a:cs typeface="Roboto Mono"/>
              <a:sym typeface="Roboto Mono"/>
            </a:endParaRPr>
          </a:p>
        </p:txBody>
      </p:sp>
      <p:sp>
        <p:nvSpPr>
          <p:cNvPr id="130" name="Google Shape;130;p24"/>
          <p:cNvSpPr txBox="1"/>
          <p:nvPr/>
        </p:nvSpPr>
        <p:spPr>
          <a:xfrm>
            <a:off x="311700" y="689111"/>
            <a:ext cx="41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C++</a:t>
            </a:r>
            <a:endParaRPr b="1">
              <a:latin typeface="Proxima Nova"/>
              <a:ea typeface="Proxima Nova"/>
              <a:cs typeface="Proxima Nova"/>
              <a:sym typeface="Proxima Nova"/>
            </a:endParaRPr>
          </a:p>
        </p:txBody>
      </p:sp>
      <p:sp>
        <p:nvSpPr>
          <p:cNvPr id="131" name="Google Shape;131;p24"/>
          <p:cNvSpPr txBox="1"/>
          <p:nvPr/>
        </p:nvSpPr>
        <p:spPr>
          <a:xfrm>
            <a:off x="4572000" y="689111"/>
            <a:ext cx="41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Python</a:t>
            </a:r>
            <a:endParaRPr b="1">
              <a:latin typeface="Proxima Nova"/>
              <a:ea typeface="Proxima Nova"/>
              <a:cs typeface="Proxima Nova"/>
              <a:sym typeface="Proxima Nova"/>
            </a:endParaRPr>
          </a:p>
        </p:txBody>
      </p:sp>
      <p:sp>
        <p:nvSpPr>
          <p:cNvPr id="132" name="Google Shape;132;p24"/>
          <p:cNvSpPr txBox="1"/>
          <p:nvPr/>
        </p:nvSpPr>
        <p:spPr>
          <a:xfrm>
            <a:off x="4572000" y="957575"/>
            <a:ext cx="4788300" cy="348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n=</a:t>
            </a:r>
            <a:r>
              <a:rPr lang="en" sz="1000">
                <a:solidFill>
                  <a:srgbClr val="9C27B0"/>
                </a:solidFill>
                <a:latin typeface="Roboto Mono"/>
                <a:ea typeface="Roboto Mono"/>
                <a:cs typeface="Roboto Mono"/>
                <a:sym typeface="Roboto Mono"/>
              </a:rPr>
              <a:t>int</a:t>
            </a:r>
            <a:r>
              <a:rPr lang="en" sz="1000">
                <a:solidFill>
                  <a:srgbClr val="37474F"/>
                </a:solidFill>
                <a:latin typeface="Roboto Mono"/>
                <a:ea typeface="Roboto Mono"/>
                <a:cs typeface="Roboto Mono"/>
                <a:sym typeface="Roboto Mono"/>
              </a:rPr>
              <a:t>(</a:t>
            </a:r>
            <a:r>
              <a:rPr lang="en" sz="1000">
                <a:solidFill>
                  <a:srgbClr val="9C27B0"/>
                </a:solidFill>
                <a:latin typeface="Roboto Mono"/>
                <a:ea typeface="Roboto Mono"/>
                <a:cs typeface="Roboto Mono"/>
                <a:sym typeface="Roboto Mono"/>
              </a:rPr>
              <a:t>input</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p=[</a:t>
            </a:r>
            <a:r>
              <a:rPr lang="en" sz="1000">
                <a:solidFill>
                  <a:srgbClr val="C53929"/>
                </a:solidFill>
                <a:latin typeface="Roboto Mono"/>
                <a:ea typeface="Roboto Mono"/>
                <a:cs typeface="Roboto Mono"/>
                <a:sym typeface="Roboto Mono"/>
              </a:rPr>
              <a:t>0</a:t>
            </a: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for</a:t>
            </a:r>
            <a:r>
              <a:rPr lang="en" sz="1000">
                <a:solidFill>
                  <a:srgbClr val="37474F"/>
                </a:solidFill>
                <a:latin typeface="Roboto Mono"/>
                <a:ea typeface="Roboto Mono"/>
                <a:cs typeface="Roboto Mono"/>
                <a:sym typeface="Roboto Mono"/>
              </a:rPr>
              <a:t> i </a:t>
            </a:r>
            <a:r>
              <a:rPr lang="en" sz="1000">
                <a:solidFill>
                  <a:srgbClr val="3F51B5"/>
                </a:solidFill>
                <a:latin typeface="Roboto Mono"/>
                <a:ea typeface="Roboto Mono"/>
                <a:cs typeface="Roboto Mono"/>
                <a:sym typeface="Roboto Mono"/>
              </a:rPr>
              <a:t>in</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range</a:t>
            </a:r>
            <a:r>
              <a:rPr lang="en" sz="1000">
                <a:solidFill>
                  <a:srgbClr val="37474F"/>
                </a:solidFill>
                <a:latin typeface="Roboto Mono"/>
                <a:ea typeface="Roboto Mono"/>
                <a:cs typeface="Roboto Mono"/>
                <a:sym typeface="Roboto Mono"/>
              </a:rPr>
              <a:t>(n)]</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w=[</a:t>
            </a:r>
            <a:r>
              <a:rPr lang="en" sz="1000">
                <a:solidFill>
                  <a:srgbClr val="C53929"/>
                </a:solidFill>
                <a:latin typeface="Roboto Mono"/>
                <a:ea typeface="Roboto Mono"/>
                <a:cs typeface="Roboto Mono"/>
                <a:sym typeface="Roboto Mono"/>
              </a:rPr>
              <a:t>0</a:t>
            </a: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for</a:t>
            </a:r>
            <a:r>
              <a:rPr lang="en" sz="1000">
                <a:solidFill>
                  <a:srgbClr val="37474F"/>
                </a:solidFill>
                <a:latin typeface="Roboto Mono"/>
                <a:ea typeface="Roboto Mono"/>
                <a:cs typeface="Roboto Mono"/>
                <a:sym typeface="Roboto Mono"/>
              </a:rPr>
              <a:t> i </a:t>
            </a:r>
            <a:r>
              <a:rPr lang="en" sz="1000">
                <a:solidFill>
                  <a:srgbClr val="3F51B5"/>
                </a:solidFill>
                <a:latin typeface="Roboto Mono"/>
                <a:ea typeface="Roboto Mono"/>
                <a:cs typeface="Roboto Mono"/>
                <a:sym typeface="Roboto Mono"/>
              </a:rPr>
              <a:t>in</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range</a:t>
            </a:r>
            <a:r>
              <a:rPr lang="en" sz="1000">
                <a:solidFill>
                  <a:srgbClr val="37474F"/>
                </a:solidFill>
                <a:latin typeface="Roboto Mono"/>
                <a:ea typeface="Roboto Mono"/>
                <a:cs typeface="Roboto Mono"/>
                <a:sym typeface="Roboto Mono"/>
              </a:rPr>
              <a:t>(n)]</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d=[</a:t>
            </a:r>
            <a:r>
              <a:rPr lang="en" sz="1000">
                <a:solidFill>
                  <a:srgbClr val="C53929"/>
                </a:solidFill>
                <a:latin typeface="Roboto Mono"/>
                <a:ea typeface="Roboto Mono"/>
                <a:cs typeface="Roboto Mono"/>
                <a:sym typeface="Roboto Mono"/>
              </a:rPr>
              <a:t>0</a:t>
            </a: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for</a:t>
            </a:r>
            <a:r>
              <a:rPr lang="en" sz="1000">
                <a:solidFill>
                  <a:srgbClr val="37474F"/>
                </a:solidFill>
                <a:latin typeface="Roboto Mono"/>
                <a:ea typeface="Roboto Mono"/>
                <a:cs typeface="Roboto Mono"/>
                <a:sym typeface="Roboto Mono"/>
              </a:rPr>
              <a:t> i </a:t>
            </a:r>
            <a:r>
              <a:rPr lang="en" sz="1000">
                <a:solidFill>
                  <a:srgbClr val="3F51B5"/>
                </a:solidFill>
                <a:latin typeface="Roboto Mono"/>
                <a:ea typeface="Roboto Mono"/>
                <a:cs typeface="Roboto Mono"/>
                <a:sym typeface="Roboto Mono"/>
              </a:rPr>
              <a:t>in</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range</a:t>
            </a:r>
            <a:r>
              <a:rPr lang="en" sz="1000">
                <a:solidFill>
                  <a:srgbClr val="37474F"/>
                </a:solidFill>
                <a:latin typeface="Roboto Mono"/>
                <a:ea typeface="Roboto Mono"/>
                <a:cs typeface="Roboto Mono"/>
                <a:sym typeface="Roboto Mono"/>
              </a:rPr>
              <a:t>(n)]</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F51B5"/>
                </a:solidFill>
                <a:latin typeface="Roboto Mono"/>
                <a:ea typeface="Roboto Mono"/>
                <a:cs typeface="Roboto Mono"/>
                <a:sym typeface="Roboto Mono"/>
              </a:rPr>
              <a:t>for</a:t>
            </a:r>
            <a:r>
              <a:rPr lang="en" sz="1000">
                <a:solidFill>
                  <a:srgbClr val="37474F"/>
                </a:solidFill>
                <a:latin typeface="Roboto Mono"/>
                <a:ea typeface="Roboto Mono"/>
                <a:cs typeface="Roboto Mono"/>
                <a:sym typeface="Roboto Mono"/>
              </a:rPr>
              <a:t> i </a:t>
            </a:r>
            <a:r>
              <a:rPr lang="en" sz="1000">
                <a:solidFill>
                  <a:srgbClr val="3F51B5"/>
                </a:solidFill>
                <a:latin typeface="Roboto Mono"/>
                <a:ea typeface="Roboto Mono"/>
                <a:cs typeface="Roboto Mono"/>
                <a:sym typeface="Roboto Mono"/>
              </a:rPr>
              <a:t>in</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range</a:t>
            </a:r>
            <a:r>
              <a:rPr lang="en" sz="1000">
                <a:solidFill>
                  <a:srgbClr val="37474F"/>
                </a:solidFill>
                <a:latin typeface="Roboto Mono"/>
                <a:ea typeface="Roboto Mono"/>
                <a:cs typeface="Roboto Mono"/>
                <a:sym typeface="Roboto Mono"/>
              </a:rPr>
              <a:t>(n):p[i],w[i],d[i]=</a:t>
            </a:r>
            <a:r>
              <a:rPr lang="en" sz="1000">
                <a:solidFill>
                  <a:srgbClr val="9C27B0"/>
                </a:solidFill>
                <a:latin typeface="Roboto Mono"/>
                <a:ea typeface="Roboto Mono"/>
                <a:cs typeface="Roboto Mono"/>
                <a:sym typeface="Roboto Mono"/>
              </a:rPr>
              <a:t>map</a:t>
            </a:r>
            <a:r>
              <a:rPr lang="en" sz="1000">
                <a:solidFill>
                  <a:srgbClr val="37474F"/>
                </a:solidFill>
                <a:latin typeface="Roboto Mono"/>
                <a:ea typeface="Roboto Mono"/>
                <a:cs typeface="Roboto Mono"/>
                <a:sym typeface="Roboto Mono"/>
              </a:rPr>
              <a:t>(</a:t>
            </a:r>
            <a:r>
              <a:rPr lang="en" sz="1000">
                <a:solidFill>
                  <a:srgbClr val="9C27B0"/>
                </a:solidFill>
                <a:latin typeface="Roboto Mono"/>
                <a:ea typeface="Roboto Mono"/>
                <a:cs typeface="Roboto Mono"/>
                <a:sym typeface="Roboto Mono"/>
              </a:rPr>
              <a:t>int</a:t>
            </a:r>
            <a:r>
              <a:rPr lang="en" sz="1000">
                <a:solidFill>
                  <a:srgbClr val="37474F"/>
                </a:solidFill>
                <a:latin typeface="Roboto Mono"/>
                <a:ea typeface="Roboto Mono"/>
                <a:cs typeface="Roboto Mono"/>
                <a:sym typeface="Roboto Mono"/>
              </a:rPr>
              <a:t>,</a:t>
            </a:r>
            <a:r>
              <a:rPr lang="en" sz="1000">
                <a:solidFill>
                  <a:srgbClr val="9C27B0"/>
                </a:solidFill>
                <a:latin typeface="Roboto Mono"/>
                <a:ea typeface="Roboto Mono"/>
                <a:cs typeface="Roboto Mono"/>
                <a:sym typeface="Roboto Mono"/>
              </a:rPr>
              <a:t>input</a:t>
            </a:r>
            <a:r>
              <a:rPr lang="en" sz="1000">
                <a:solidFill>
                  <a:srgbClr val="37474F"/>
                </a:solidFill>
                <a:latin typeface="Roboto Mono"/>
                <a:ea typeface="Roboto Mono"/>
                <a:cs typeface="Roboto Mono"/>
                <a:sym typeface="Roboto Mono"/>
              </a:rPr>
              <a:t>().split())</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l=</a:t>
            </a:r>
            <a:r>
              <a:rPr lang="en" sz="1000">
                <a:solidFill>
                  <a:srgbClr val="C53929"/>
                </a:solidFill>
                <a:latin typeface="Roboto Mono"/>
                <a:ea typeface="Roboto Mono"/>
                <a:cs typeface="Roboto Mono"/>
                <a:sym typeface="Roboto Mono"/>
              </a:rPr>
              <a:t>0</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r=</a:t>
            </a:r>
            <a:r>
              <a:rPr lang="en" sz="1000">
                <a:solidFill>
                  <a:srgbClr val="C53929"/>
                </a:solidFill>
                <a:latin typeface="Roboto Mono"/>
                <a:ea typeface="Roboto Mono"/>
                <a:cs typeface="Roboto Mono"/>
                <a:sym typeface="Roboto Mono"/>
              </a:rPr>
              <a:t>1000000000</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best=</a:t>
            </a:r>
            <a:r>
              <a:rPr lang="en" sz="1000">
                <a:solidFill>
                  <a:srgbClr val="9C27B0"/>
                </a:solidFill>
                <a:latin typeface="Roboto Mono"/>
                <a:ea typeface="Roboto Mono"/>
                <a:cs typeface="Roboto Mono"/>
                <a:sym typeface="Roboto Mono"/>
              </a:rPr>
              <a:t>float</a:t>
            </a:r>
            <a:r>
              <a:rPr lang="en" sz="1000">
                <a:solidFill>
                  <a:srgbClr val="37474F"/>
                </a:solidFill>
                <a:latin typeface="Roboto Mono"/>
                <a:ea typeface="Roboto Mono"/>
                <a:cs typeface="Roboto Mono"/>
                <a:sym typeface="Roboto Mono"/>
              </a:rPr>
              <a:t>(</a:t>
            </a:r>
            <a:r>
              <a:rPr lang="en" sz="1000">
                <a:solidFill>
                  <a:srgbClr val="388E3C"/>
                </a:solidFill>
                <a:latin typeface="Roboto Mono"/>
                <a:ea typeface="Roboto Mono"/>
                <a:cs typeface="Roboto Mono"/>
                <a:sym typeface="Roboto Mono"/>
              </a:rPr>
              <a:t>'inf'</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F51B5"/>
                </a:solidFill>
                <a:latin typeface="Roboto Mono"/>
                <a:ea typeface="Roboto Mono"/>
                <a:cs typeface="Roboto Mono"/>
                <a:sym typeface="Roboto Mono"/>
              </a:rPr>
              <a:t>while</a:t>
            </a:r>
            <a:r>
              <a:rPr lang="en" sz="1000">
                <a:solidFill>
                  <a:srgbClr val="37474F"/>
                </a:solidFill>
                <a:latin typeface="Roboto Mono"/>
                <a:ea typeface="Roboto Mono"/>
                <a:cs typeface="Roboto Mono"/>
                <a:sym typeface="Roboto Mono"/>
              </a:rPr>
              <a:t>(l&lt;=r):</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pos=(l+r)//</a:t>
            </a:r>
            <a:r>
              <a:rPr lang="en" sz="1000">
                <a:solidFill>
                  <a:srgbClr val="C53929"/>
                </a:solidFill>
                <a:latin typeface="Roboto Mono"/>
                <a:ea typeface="Roboto Mono"/>
                <a:cs typeface="Roboto Mono"/>
                <a:sym typeface="Roboto Mono"/>
              </a:rPr>
              <a:t>2</a:t>
            </a: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ans=ans2=</a:t>
            </a:r>
            <a:r>
              <a:rPr lang="en" sz="1000">
                <a:solidFill>
                  <a:srgbClr val="C53929"/>
                </a:solidFill>
                <a:latin typeface="Roboto Mono"/>
                <a:ea typeface="Roboto Mono"/>
                <a:cs typeface="Roboto Mono"/>
                <a:sym typeface="Roboto Mono"/>
              </a:rPr>
              <a:t>0</a:t>
            </a: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for</a:t>
            </a:r>
            <a:r>
              <a:rPr lang="en" sz="1000">
                <a:solidFill>
                  <a:srgbClr val="37474F"/>
                </a:solidFill>
                <a:latin typeface="Roboto Mono"/>
                <a:ea typeface="Roboto Mono"/>
                <a:cs typeface="Roboto Mono"/>
                <a:sym typeface="Roboto Mono"/>
              </a:rPr>
              <a:t> i </a:t>
            </a:r>
            <a:r>
              <a:rPr lang="en" sz="1000">
                <a:solidFill>
                  <a:srgbClr val="3F51B5"/>
                </a:solidFill>
                <a:latin typeface="Roboto Mono"/>
                <a:ea typeface="Roboto Mono"/>
                <a:cs typeface="Roboto Mono"/>
                <a:sym typeface="Roboto Mono"/>
              </a:rPr>
              <a:t>in</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range</a:t>
            </a:r>
            <a:r>
              <a:rPr lang="en" sz="1000">
                <a:solidFill>
                  <a:srgbClr val="37474F"/>
                </a:solidFill>
                <a:latin typeface="Roboto Mono"/>
                <a:ea typeface="Roboto Mono"/>
                <a:cs typeface="Roboto Mono"/>
                <a:sym typeface="Roboto Mono"/>
              </a:rPr>
              <a:t>(n):</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dist=</a:t>
            </a:r>
            <a:r>
              <a:rPr lang="en" sz="1000">
                <a:solidFill>
                  <a:srgbClr val="9C27B0"/>
                </a:solidFill>
                <a:latin typeface="Roboto Mono"/>
                <a:ea typeface="Roboto Mono"/>
                <a:cs typeface="Roboto Mono"/>
                <a:sym typeface="Roboto Mono"/>
              </a:rPr>
              <a:t>abs</a:t>
            </a:r>
            <a:r>
              <a:rPr lang="en" sz="1000">
                <a:solidFill>
                  <a:srgbClr val="37474F"/>
                </a:solidFill>
                <a:latin typeface="Roboto Mono"/>
                <a:ea typeface="Roboto Mono"/>
                <a:cs typeface="Roboto Mono"/>
                <a:sym typeface="Roboto Mono"/>
              </a:rPr>
              <a:t>(pos-p[i])</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dist2=</a:t>
            </a:r>
            <a:r>
              <a:rPr lang="en" sz="1000">
                <a:solidFill>
                  <a:srgbClr val="9C27B0"/>
                </a:solidFill>
                <a:latin typeface="Roboto Mono"/>
                <a:ea typeface="Roboto Mono"/>
                <a:cs typeface="Roboto Mono"/>
                <a:sym typeface="Roboto Mono"/>
              </a:rPr>
              <a:t>abs</a:t>
            </a:r>
            <a:r>
              <a:rPr lang="en" sz="1000">
                <a:solidFill>
                  <a:srgbClr val="37474F"/>
                </a:solidFill>
                <a:latin typeface="Roboto Mono"/>
                <a:ea typeface="Roboto Mono"/>
                <a:cs typeface="Roboto Mono"/>
                <a:sym typeface="Roboto Mono"/>
              </a:rPr>
              <a:t>((pos+</a:t>
            </a:r>
            <a:r>
              <a:rPr lang="en" sz="1000">
                <a:solidFill>
                  <a:srgbClr val="C53929"/>
                </a:solidFill>
                <a:latin typeface="Roboto Mono"/>
                <a:ea typeface="Roboto Mono"/>
                <a:cs typeface="Roboto Mono"/>
                <a:sym typeface="Roboto Mono"/>
              </a:rPr>
              <a:t>1</a:t>
            </a:r>
            <a:r>
              <a:rPr lang="en" sz="1000">
                <a:solidFill>
                  <a:srgbClr val="37474F"/>
                </a:solidFill>
                <a:latin typeface="Roboto Mono"/>
                <a:ea typeface="Roboto Mono"/>
                <a:cs typeface="Roboto Mono"/>
                <a:sym typeface="Roboto Mono"/>
              </a:rPr>
              <a:t>)-p[i])</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ans+=</a:t>
            </a:r>
            <a:r>
              <a:rPr lang="en" sz="1000">
                <a:solidFill>
                  <a:srgbClr val="9C27B0"/>
                </a:solidFill>
                <a:latin typeface="Roboto Mono"/>
                <a:ea typeface="Roboto Mono"/>
                <a:cs typeface="Roboto Mono"/>
                <a:sym typeface="Roboto Mono"/>
              </a:rPr>
              <a:t>int</a:t>
            </a:r>
            <a:r>
              <a:rPr lang="en" sz="1000">
                <a:solidFill>
                  <a:srgbClr val="37474F"/>
                </a:solidFill>
                <a:latin typeface="Roboto Mono"/>
                <a:ea typeface="Roboto Mono"/>
                <a:cs typeface="Roboto Mono"/>
                <a:sym typeface="Roboto Mono"/>
              </a:rPr>
              <a:t>(dist&gt;d[i])*(dist-d[i])*w[i]</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ans2+=</a:t>
            </a:r>
            <a:r>
              <a:rPr lang="en" sz="1000">
                <a:solidFill>
                  <a:srgbClr val="9C27B0"/>
                </a:solidFill>
                <a:latin typeface="Roboto Mono"/>
                <a:ea typeface="Roboto Mono"/>
                <a:cs typeface="Roboto Mono"/>
                <a:sym typeface="Roboto Mono"/>
              </a:rPr>
              <a:t>int</a:t>
            </a:r>
            <a:r>
              <a:rPr lang="en" sz="1000">
                <a:solidFill>
                  <a:srgbClr val="37474F"/>
                </a:solidFill>
                <a:latin typeface="Roboto Mono"/>
                <a:ea typeface="Roboto Mono"/>
                <a:cs typeface="Roboto Mono"/>
                <a:sym typeface="Roboto Mono"/>
              </a:rPr>
              <a:t>(dist2&gt;d[i])*(dist2-d[i])*w[i]</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best=</a:t>
            </a:r>
            <a:r>
              <a:rPr lang="en" sz="1000">
                <a:solidFill>
                  <a:srgbClr val="9C27B0"/>
                </a:solidFill>
                <a:latin typeface="Roboto Mono"/>
                <a:ea typeface="Roboto Mono"/>
                <a:cs typeface="Roboto Mono"/>
                <a:sym typeface="Roboto Mono"/>
              </a:rPr>
              <a:t>min</a:t>
            </a:r>
            <a:r>
              <a:rPr lang="en" sz="1000">
                <a:solidFill>
                  <a:srgbClr val="37474F"/>
                </a:solidFill>
                <a:latin typeface="Roboto Mono"/>
                <a:ea typeface="Roboto Mono"/>
                <a:cs typeface="Roboto Mono"/>
                <a:sym typeface="Roboto Mono"/>
              </a:rPr>
              <a:t>(ans,best)</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if</a:t>
            </a:r>
            <a:r>
              <a:rPr lang="en" sz="1000">
                <a:solidFill>
                  <a:srgbClr val="37474F"/>
                </a:solidFill>
                <a:latin typeface="Roboto Mono"/>
                <a:ea typeface="Roboto Mono"/>
                <a:cs typeface="Roboto Mono"/>
                <a:sym typeface="Roboto Mono"/>
              </a:rPr>
              <a:t>(ans &gt; ans2):l=pos+</a:t>
            </a:r>
            <a:r>
              <a:rPr lang="en" sz="1000">
                <a:solidFill>
                  <a:srgbClr val="C53929"/>
                </a:solidFill>
                <a:latin typeface="Roboto Mono"/>
                <a:ea typeface="Roboto Mono"/>
                <a:cs typeface="Roboto Mono"/>
                <a:sym typeface="Roboto Mono"/>
              </a:rPr>
              <a:t>1</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else</a:t>
            </a:r>
            <a:r>
              <a:rPr lang="en" sz="1000">
                <a:solidFill>
                  <a:srgbClr val="37474F"/>
                </a:solidFill>
                <a:latin typeface="Roboto Mono"/>
                <a:ea typeface="Roboto Mono"/>
                <a:cs typeface="Roboto Mono"/>
                <a:sym typeface="Roboto Mono"/>
              </a:rPr>
              <a:t>:r=pos-</a:t>
            </a:r>
            <a:r>
              <a:rPr lang="en" sz="1000">
                <a:solidFill>
                  <a:srgbClr val="C53929"/>
                </a:solidFill>
                <a:latin typeface="Roboto Mono"/>
                <a:ea typeface="Roboto Mono"/>
                <a:cs typeface="Roboto Mono"/>
                <a:sym typeface="Roboto Mono"/>
              </a:rPr>
              <a:t>1</a:t>
            </a:r>
            <a:endParaRPr sz="1000">
              <a:solidFill>
                <a:srgbClr val="37474F"/>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3F51B5"/>
                </a:solidFill>
                <a:latin typeface="Roboto Mono"/>
                <a:ea typeface="Roboto Mono"/>
                <a:cs typeface="Roboto Mono"/>
                <a:sym typeface="Roboto Mono"/>
              </a:rPr>
              <a:t>print</a:t>
            </a:r>
            <a:r>
              <a:rPr lang="en" sz="1000">
                <a:solidFill>
                  <a:srgbClr val="37474F"/>
                </a:solidFill>
                <a:latin typeface="Roboto Mono"/>
                <a:ea typeface="Roboto Mono"/>
                <a:cs typeface="Roboto Mono"/>
                <a:sym typeface="Roboto Mono"/>
              </a:rPr>
              <a:t>(best)</a:t>
            </a:r>
            <a:endParaRPr sz="10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000">
              <a:solidFill>
                <a:srgbClr val="37474F"/>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2465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Problem S4: </a:t>
            </a:r>
            <a:r>
              <a:rPr b="1" lang="en" u="sng">
                <a:solidFill>
                  <a:schemeClr val="hlink"/>
                </a:solidFill>
                <a:hlinkClick r:id="rId3"/>
              </a:rPr>
              <a:t>Daily Commute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311700" y="10000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Key observation: you never hop off the subway then hop back on.</a:t>
            </a:r>
            <a:endParaRPr sz="1600"/>
          </a:p>
          <a:p>
            <a:pPr indent="0" lvl="0" marL="0" rtl="0" algn="l">
              <a:spcBef>
                <a:spcPts val="1200"/>
              </a:spcBef>
              <a:spcAft>
                <a:spcPts val="0"/>
              </a:spcAft>
              <a:buNone/>
            </a:pPr>
            <a:r>
              <a:rPr lang="en" sz="1600"/>
              <a:t>BFS out from node n, creating a distance array dis where dis[i] = how far i is from node n. At any time, the time needed if you hop off at node i is dis[i] + i-1. For partial marks, you may naively consider every node and recalculate </a:t>
            </a:r>
            <a:r>
              <a:rPr lang="en" sz="1600"/>
              <a:t>it's</a:t>
            </a:r>
            <a:r>
              <a:rPr lang="en" sz="1600"/>
              <a:t> cost per query. However, only two elements change per query. You can use a multiset to maintain this in log(n) time. In contest a lot of people also used RMQ segment tree, though this was not needed.</a:t>
            </a:r>
            <a:endParaRPr sz="1600"/>
          </a:p>
          <a:p>
            <a:pPr indent="0" lvl="0" marL="0" rtl="0" algn="l">
              <a:spcBef>
                <a:spcPts val="1200"/>
              </a:spcBef>
              <a:spcAft>
                <a:spcPts val="0"/>
              </a:spcAft>
              <a:buNone/>
            </a:pPr>
            <a:r>
              <a:rPr lang="en" sz="1600" u="sng">
                <a:solidFill>
                  <a:schemeClr val="hlink"/>
                </a:solidFill>
                <a:hlinkClick r:id="rId3"/>
              </a:rPr>
              <a:t>https://gist.github.com/pidddgy/4d80220b42657a59bdef56de0e7fd19</a:t>
            </a:r>
            <a:r>
              <a:rPr lang="en" sz="1600" u="sng">
                <a:solidFill>
                  <a:schemeClr val="hlink"/>
                </a:solidFill>
                <a:hlinkClick r:id="rId4"/>
              </a:rPr>
              <a:t>f</a:t>
            </a:r>
            <a:endParaRPr sz="1600"/>
          </a:p>
          <a:p>
            <a:pPr indent="0" lvl="0" marL="0" rtl="0" algn="l">
              <a:spcBef>
                <a:spcPts val="1200"/>
              </a:spcBef>
              <a:spcAft>
                <a:spcPts val="0"/>
              </a:spcAft>
              <a:buNone/>
            </a:pPr>
            <a:r>
              <a:rPr lang="en" sz="1600"/>
              <a:t>Final time complexity: </a:t>
            </a:r>
            <a:r>
              <a:rPr b="1" lang="en" sz="1600"/>
              <a:t>O(n * log(n))</a:t>
            </a:r>
            <a:endParaRPr b="1" sz="1600"/>
          </a:p>
          <a:p>
            <a:pPr indent="0" lvl="0" marL="0" rtl="0" algn="l">
              <a:spcBef>
                <a:spcPts val="1200"/>
              </a:spcBef>
              <a:spcAft>
                <a:spcPts val="0"/>
              </a:spcAft>
              <a:buNone/>
            </a:pPr>
            <a:r>
              <a:rPr b="1" lang="en" sz="1600"/>
              <a:t>Overview of BFS - </a:t>
            </a:r>
            <a:r>
              <a:rPr lang="en" sz="1600" u="sng">
                <a:solidFill>
                  <a:schemeClr val="hlink"/>
                </a:solidFill>
                <a:hlinkClick r:id="rId5"/>
              </a:rPr>
              <a:t>https://cp-algorithms.com/graph/breadth-first-search.html</a:t>
            </a:r>
            <a:endParaRPr b="1" sz="1600"/>
          </a:p>
          <a:p>
            <a:pPr indent="0" lvl="0" marL="0" rtl="0" algn="l">
              <a:spcBef>
                <a:spcPts val="1200"/>
              </a:spcBef>
              <a:spcAft>
                <a:spcPts val="1200"/>
              </a:spcAft>
              <a:buNone/>
            </a:pPr>
            <a:r>
              <a:rPr lang="en" sz="1600"/>
              <a:t>For partials you can use naive </a:t>
            </a:r>
            <a:r>
              <a:rPr lang="en" sz="1600" u="sng">
                <a:solidFill>
                  <a:schemeClr val="hlink"/>
                </a:solidFill>
                <a:hlinkClick r:id="rId6"/>
              </a:rPr>
              <a:t>Dijkstra’s</a:t>
            </a:r>
            <a:r>
              <a:rPr lang="en" sz="1600"/>
              <a:t> which will yield 7/15.</a:t>
            </a:r>
            <a:endParaRPr b="1" sz="1600"/>
          </a:p>
        </p:txBody>
      </p:sp>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Topics Needed:</a:t>
            </a:r>
            <a:r>
              <a:rPr lang="en"/>
              <a:t> Breadth-first search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22465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Problem S5: </a:t>
            </a:r>
            <a:r>
              <a:rPr b="1" lang="en" u="sng">
                <a:solidFill>
                  <a:schemeClr val="hlink"/>
                </a:solidFill>
                <a:hlinkClick r:id="rId3"/>
              </a:rPr>
              <a:t>Math Homework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level overview of </a:t>
            </a:r>
            <a:r>
              <a:rPr lang="en" u="sng">
                <a:solidFill>
                  <a:schemeClr val="hlink"/>
                </a:solidFill>
                <a:hlinkClick r:id="rId3"/>
              </a:rPr>
              <a:t>segment tree</a:t>
            </a:r>
            <a:endParaRPr/>
          </a:p>
        </p:txBody>
      </p:sp>
      <p:sp>
        <p:nvSpPr>
          <p:cNvPr id="154" name="Google Shape;154;p28"/>
          <p:cNvSpPr txBox="1"/>
          <p:nvPr>
            <p:ph idx="1" type="body"/>
          </p:nvPr>
        </p:nvSpPr>
        <p:spPr>
          <a:xfrm>
            <a:off x="311700" y="1152475"/>
            <a:ext cx="49107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want to efficiently store and retrieve data about subranges in an array.</a:t>
            </a:r>
            <a:endParaRPr/>
          </a:p>
          <a:p>
            <a:pPr indent="0" lvl="0" marL="0" rtl="0" algn="l">
              <a:spcBef>
                <a:spcPts val="1200"/>
              </a:spcBef>
              <a:spcAft>
                <a:spcPts val="1200"/>
              </a:spcAft>
              <a:buNone/>
            </a:pPr>
            <a:r>
              <a:rPr lang="en"/>
              <a:t>We decompose the array into log(n) layers. As you can see, each layer as a bunch of nodes which are decreasing in size. We can construct any range by using at most log(n) of these nodes, and when we update at most log(n) nodes cover any position. Thus, we can store and retrieve information about a range in log(n) time. Segment trees only work for operations like addition, product, gcd, etc because you combine two smaller subranges to find the result for a larger subrange.</a:t>
            </a:r>
            <a:endParaRPr/>
          </a:p>
        </p:txBody>
      </p:sp>
      <p:pic>
        <p:nvPicPr>
          <p:cNvPr id="155" name="Google Shape;155;p28"/>
          <p:cNvPicPr preferRelativeResize="0"/>
          <p:nvPr/>
        </p:nvPicPr>
        <p:blipFill>
          <a:blip r:embed="rId4">
            <a:alphaModFix/>
          </a:blip>
          <a:stretch>
            <a:fillRect/>
          </a:stretch>
        </p:blipFill>
        <p:spPr>
          <a:xfrm>
            <a:off x="5471375" y="1316088"/>
            <a:ext cx="3314725" cy="2441075"/>
          </a:xfrm>
          <a:prstGeom prst="rect">
            <a:avLst/>
          </a:prstGeom>
          <a:noFill/>
          <a:ln>
            <a:noFill/>
          </a:ln>
        </p:spPr>
      </p:pic>
      <p:sp>
        <p:nvSpPr>
          <p:cNvPr id="156" name="Google Shape;156;p28"/>
          <p:cNvSpPr txBox="1"/>
          <p:nvPr/>
        </p:nvSpPr>
        <p:spPr>
          <a:xfrm>
            <a:off x="5362950" y="3722050"/>
            <a:ext cx="39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Image shamelessly stolen from cp-algorithms</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idx="1" type="body"/>
          </p:nvPr>
        </p:nvSpPr>
        <p:spPr>
          <a:xfrm>
            <a:off x="311700" y="10000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t>Set each value to the LCM of all queries’ values that go over this element, then use GCD segtree to check if you have a valid construction. GCD segtree supports point update (change value at any index) and range query (what is GCD of range l...r?) in log(n) time. You can set the values using a difference array / line sweep-like technique where you walk from 1...n and keep track of the current factors - more on this later</a:t>
            </a:r>
            <a:endParaRPr sz="1600"/>
          </a:p>
          <a:p>
            <a:pPr indent="0" lvl="0" marL="0" rtl="0" algn="l">
              <a:spcBef>
                <a:spcPts val="1200"/>
              </a:spcBef>
              <a:spcAft>
                <a:spcPts val="0"/>
              </a:spcAft>
              <a:buNone/>
            </a:pPr>
            <a:r>
              <a:rPr lang="en" sz="1600"/>
              <a:t>O</a:t>
            </a:r>
            <a:r>
              <a:rPr lang="en" sz="1600"/>
              <a:t>ne thing that helped a lot for this problem were the subtasks. You could try going for subtask 1, guessing that a similar strategy would work for subtask 2, then just optimizing with data structures. </a:t>
            </a:r>
            <a:endParaRPr sz="1600"/>
          </a:p>
          <a:p>
            <a:pPr indent="0" lvl="0" marL="0" rtl="0" algn="l">
              <a:spcBef>
                <a:spcPts val="1200"/>
              </a:spcBef>
              <a:spcAft>
                <a:spcPts val="0"/>
              </a:spcAft>
              <a:buNone/>
            </a:pPr>
            <a:r>
              <a:rPr lang="en" sz="1600"/>
              <a:t>In contest, you don’t need to prove that this is the optimal answer, however the intuition is that for each element you want </a:t>
            </a:r>
            <a:r>
              <a:rPr lang="en" sz="1600"/>
              <a:t>its prime factorization </a:t>
            </a:r>
            <a:r>
              <a:rPr lang="en" sz="1600"/>
              <a:t>to contain as little factors as possible while still being a superset of all z[i] that covers it.</a:t>
            </a:r>
            <a:endParaRPr sz="1600"/>
          </a:p>
          <a:p>
            <a:pPr indent="0" lvl="0" marL="0" rtl="0" algn="l">
              <a:spcBef>
                <a:spcPts val="1200"/>
              </a:spcBef>
              <a:spcAft>
                <a:spcPts val="0"/>
              </a:spcAft>
              <a:buNone/>
            </a:pPr>
            <a:r>
              <a:rPr lang="en" sz="1600"/>
              <a:t>Time complexity: </a:t>
            </a:r>
            <a:r>
              <a:rPr b="1" lang="en" sz="1600"/>
              <a:t>O(n * log(n))</a:t>
            </a:r>
            <a:endParaRPr b="1" sz="1600"/>
          </a:p>
          <a:p>
            <a:pPr indent="0" lvl="0" marL="0" rtl="0" algn="l">
              <a:spcBef>
                <a:spcPts val="1200"/>
              </a:spcBef>
              <a:spcAft>
                <a:spcPts val="1200"/>
              </a:spcAft>
              <a:buNone/>
            </a:pPr>
            <a:r>
              <a:rPr lang="en" sz="1600"/>
              <a:t>If you don’t know any data structures you could still get 7/15 without using a segment tree to optimize being able to find the GCD of a range quickly. You could also do this with other data structures like sparse table or sqrt decomposition, but the general idea is the same.</a:t>
            </a:r>
            <a:endParaRPr sz="1600"/>
          </a:p>
        </p:txBody>
      </p:sp>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Segment tree-based solution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code</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https://gist.github.com/pidddgy/977ddd0c09cb0845ddfe21687ead0947</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1469000" y="152400"/>
            <a:ext cx="6693052"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2465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Problem S1:  </a:t>
            </a:r>
            <a:r>
              <a:rPr lang="en" u="sng">
                <a:solidFill>
                  <a:schemeClr val="hlink"/>
                </a:solidFill>
                <a:hlinkClick r:id="rId3"/>
              </a:rPr>
              <a:t>Crazy Fencing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Topics Needed:</a:t>
            </a:r>
            <a:r>
              <a:rPr lang="en"/>
              <a:t> Arrays, Basic Math</a:t>
            </a:r>
            <a:endParaRPr/>
          </a:p>
        </p:txBody>
      </p:sp>
      <p:sp>
        <p:nvSpPr>
          <p:cNvPr id="76" name="Google Shape;76;p16"/>
          <p:cNvSpPr txBox="1"/>
          <p:nvPr>
            <p:ph idx="1" type="body"/>
          </p:nvPr>
        </p:nvSpPr>
        <p:spPr>
          <a:xfrm>
            <a:off x="311700" y="941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most important thing is that we understand what the question is asking. Although the widths can differ, each piece of wood shares a side with its neighbour. The problem is asking us to find the total area of all the trapezoids that make up the fence. </a:t>
            </a:r>
            <a:endParaRPr sz="1600"/>
          </a:p>
        </p:txBody>
      </p:sp>
      <p:sp>
        <p:nvSpPr>
          <p:cNvPr id="77" name="Google Shape;77;p16"/>
          <p:cNvSpPr txBox="1"/>
          <p:nvPr/>
        </p:nvSpPr>
        <p:spPr>
          <a:xfrm>
            <a:off x="311700" y="2190900"/>
            <a:ext cx="4178700" cy="161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n=</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input</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h=</a:t>
            </a:r>
            <a:r>
              <a:rPr lang="en" sz="1050">
                <a:solidFill>
                  <a:srgbClr val="9C27B0"/>
                </a:solidFill>
                <a:latin typeface="Roboto Mono"/>
                <a:ea typeface="Roboto Mono"/>
                <a:cs typeface="Roboto Mono"/>
                <a:sym typeface="Roboto Mono"/>
              </a:rPr>
              <a:t>list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map</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input</a:t>
            </a:r>
            <a:r>
              <a:rPr lang="en" sz="1050">
                <a:solidFill>
                  <a:srgbClr val="37474F"/>
                </a:solidFill>
                <a:latin typeface="Roboto Mono"/>
                <a:ea typeface="Roboto Mono"/>
                <a:cs typeface="Roboto Mono"/>
                <a:sym typeface="Roboto Mono"/>
              </a:rPr>
              <a:t>().split()))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w=</a:t>
            </a:r>
            <a:r>
              <a:rPr lang="en" sz="1050">
                <a:solidFill>
                  <a:srgbClr val="9C27B0"/>
                </a:solidFill>
                <a:latin typeface="Roboto Mono"/>
                <a:ea typeface="Roboto Mono"/>
                <a:cs typeface="Roboto Mono"/>
                <a:sym typeface="Roboto Mono"/>
              </a:rPr>
              <a:t>list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map</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input</a:t>
            </a:r>
            <a:r>
              <a:rPr lang="en" sz="1050">
                <a:solidFill>
                  <a:srgbClr val="37474F"/>
                </a:solidFill>
                <a:latin typeface="Roboto Mono"/>
                <a:ea typeface="Roboto Mono"/>
                <a:cs typeface="Roboto Mono"/>
                <a:sym typeface="Roboto Mono"/>
              </a:rPr>
              <a:t>().split()))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ans=</a:t>
            </a:r>
            <a:r>
              <a:rPr lang="en" sz="1050">
                <a:solidFill>
                  <a:srgbClr val="C53929"/>
                </a:solidFill>
                <a:latin typeface="Roboto Mono"/>
                <a:ea typeface="Roboto Mono"/>
                <a:cs typeface="Roboto Mono"/>
                <a:sym typeface="Roboto Mono"/>
              </a:rPr>
              <a:t>0</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i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a:t>
            </a:r>
            <a:r>
              <a:rPr lang="en" sz="1050">
                <a:solidFill>
                  <a:srgbClr val="9C27B0"/>
                </a:solidFill>
                <a:latin typeface="Roboto Mono"/>
                <a:ea typeface="Roboto Mono"/>
                <a:cs typeface="Roboto Mono"/>
                <a:sym typeface="Roboto Mono"/>
              </a:rPr>
              <a:t>range</a:t>
            </a:r>
            <a:r>
              <a:rPr lang="en" sz="1050">
                <a:solidFill>
                  <a:srgbClr val="37474F"/>
                </a:solidFill>
                <a:latin typeface="Roboto Mono"/>
                <a:ea typeface="Roboto Mono"/>
                <a:cs typeface="Roboto Mono"/>
                <a:sym typeface="Roboto Mono"/>
              </a:rPr>
              <a:t>(n):</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ans+=(w[i]*(h[i]+h[i+</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F51B5"/>
                </a:solidFill>
                <a:latin typeface="Roboto Mono"/>
                <a:ea typeface="Roboto Mono"/>
                <a:cs typeface="Roboto Mono"/>
                <a:sym typeface="Roboto Mono"/>
              </a:rPr>
              <a:t>print</a:t>
            </a:r>
            <a:r>
              <a:rPr lang="en" sz="1050">
                <a:solidFill>
                  <a:srgbClr val="37474F"/>
                </a:solidFill>
                <a:latin typeface="Roboto Mono"/>
                <a:ea typeface="Roboto Mono"/>
                <a:cs typeface="Roboto Mono"/>
                <a:sym typeface="Roboto Mono"/>
              </a:rPr>
              <a:t>(ans)</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78" name="Google Shape;78;p16"/>
          <p:cNvSpPr txBox="1"/>
          <p:nvPr/>
        </p:nvSpPr>
        <p:spPr>
          <a:xfrm>
            <a:off x="311700" y="1893450"/>
            <a:ext cx="7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Python</a:t>
            </a:r>
            <a:endParaRPr b="1">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Getting WA? </a:t>
            </a:r>
            <a:endParaRPr b="1"/>
          </a:p>
        </p:txBody>
      </p:sp>
      <p:sp>
        <p:nvSpPr>
          <p:cNvPr id="84" name="Google Shape;84;p17"/>
          <p:cNvSpPr txBox="1"/>
          <p:nvPr>
            <p:ph idx="1" type="body"/>
          </p:nvPr>
        </p:nvSpPr>
        <p:spPr>
          <a:xfrm>
            <a:off x="311700" y="966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most common error was incorrectly outputting the answer (especially in C++). Take the following code as an example: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Our output becomes: 1.23457e+006</a:t>
            </a:r>
            <a:endParaRPr sz="1600"/>
          </a:p>
          <a:p>
            <a:pPr indent="0" lvl="0" marL="0" rtl="0" algn="l">
              <a:spcBef>
                <a:spcPts val="1200"/>
              </a:spcBef>
              <a:spcAft>
                <a:spcPts val="0"/>
              </a:spcAft>
              <a:buNone/>
            </a:pPr>
            <a:r>
              <a:rPr lang="en" sz="1600"/>
              <a:t>Obviously, if our program outputs this, it will return as WA. To avoid this, we can add the fixed flag to cout so it outputs the value with no exponent. We can also set the precision to specify the number of decimal places, although it was not necessary for this problem due to the fact that there’s at most one decimal place.</a:t>
            </a:r>
            <a:endParaRPr sz="1600"/>
          </a:p>
          <a:p>
            <a:pPr indent="0" lvl="0" marL="0" rtl="0" algn="l">
              <a:spcBef>
                <a:spcPts val="1200"/>
              </a:spcBef>
              <a:spcAft>
                <a:spcPts val="1200"/>
              </a:spcAft>
              <a:buNone/>
            </a:pPr>
            <a:r>
              <a:t/>
            </a:r>
            <a:endParaRPr sz="1600"/>
          </a:p>
        </p:txBody>
      </p:sp>
      <p:sp>
        <p:nvSpPr>
          <p:cNvPr id="85" name="Google Shape;85;p17"/>
          <p:cNvSpPr txBox="1"/>
          <p:nvPr/>
        </p:nvSpPr>
        <p:spPr>
          <a:xfrm>
            <a:off x="311700" y="1646775"/>
            <a:ext cx="4367400" cy="80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double</a:t>
            </a:r>
            <a:r>
              <a:rPr lang="en" sz="1050">
                <a:solidFill>
                  <a:srgbClr val="37474F"/>
                </a:solidFill>
                <a:latin typeface="Roboto Mono"/>
                <a:ea typeface="Roboto Mono"/>
                <a:cs typeface="Roboto Mono"/>
                <a:sym typeface="Roboto Mono"/>
              </a:rPr>
              <a:t> a = </a:t>
            </a:r>
            <a:r>
              <a:rPr lang="en" sz="1050">
                <a:solidFill>
                  <a:srgbClr val="C53929"/>
                </a:solidFill>
                <a:latin typeface="Roboto Mono"/>
                <a:ea typeface="Roboto Mono"/>
                <a:cs typeface="Roboto Mono"/>
                <a:sym typeface="Roboto Mono"/>
              </a:rPr>
              <a:t>1234567</a:t>
            </a: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7474F"/>
                </a:solidFill>
                <a:latin typeface="Roboto Mono"/>
                <a:ea typeface="Roboto Mono"/>
                <a:cs typeface="Roboto Mono"/>
                <a:sym typeface="Roboto Mono"/>
              </a:rPr>
              <a:t>cout &lt;&lt; a;</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6" name="Google Shape;86;p17"/>
          <p:cNvSpPr txBox="1"/>
          <p:nvPr/>
        </p:nvSpPr>
        <p:spPr>
          <a:xfrm>
            <a:off x="311700" y="3869575"/>
            <a:ext cx="43674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double</a:t>
            </a:r>
            <a:r>
              <a:rPr lang="en" sz="1050">
                <a:solidFill>
                  <a:srgbClr val="37474F"/>
                </a:solidFill>
                <a:latin typeface="Roboto Mono"/>
                <a:ea typeface="Roboto Mono"/>
                <a:cs typeface="Roboto Mono"/>
                <a:sym typeface="Roboto Mono"/>
              </a:rPr>
              <a:t> a = </a:t>
            </a:r>
            <a:r>
              <a:rPr lang="en" sz="1050">
                <a:solidFill>
                  <a:srgbClr val="C53929"/>
                </a:solidFill>
                <a:latin typeface="Roboto Mono"/>
                <a:ea typeface="Roboto Mono"/>
                <a:cs typeface="Roboto Mono"/>
                <a:sym typeface="Roboto Mono"/>
              </a:rPr>
              <a:t>1234567</a:t>
            </a: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cout &lt;&lt; fixed &lt;&lt; a; </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7474F"/>
                </a:solidFill>
                <a:latin typeface="Roboto Mono"/>
                <a:ea typeface="Roboto Mono"/>
                <a:cs typeface="Roboto Mono"/>
                <a:sym typeface="Roboto Mono"/>
              </a:rPr>
              <a:t>cout &lt;&lt; fixed &lt;&lt; setprecision(</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 &lt;&lt; a;</a:t>
            </a:r>
            <a:endParaRPr sz="1050">
              <a:solidFill>
                <a:srgbClr val="3F51B5"/>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2465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Problem S2/J5:  </a:t>
            </a:r>
            <a:r>
              <a:rPr lang="en" u="sng">
                <a:solidFill>
                  <a:schemeClr val="hlink"/>
                </a:solidFill>
                <a:hlinkClick r:id="rId3"/>
              </a:rPr>
              <a:t>Modern 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There were actually many different solutions to solving this problem. I will list a few of them below: </a:t>
            </a:r>
            <a:endParaRPr sz="1600"/>
          </a:p>
          <a:p>
            <a:pPr indent="-330200" lvl="0" marL="457200" rtl="0" algn="l">
              <a:spcBef>
                <a:spcPts val="1200"/>
              </a:spcBef>
              <a:spcAft>
                <a:spcPts val="0"/>
              </a:spcAft>
              <a:buSzPts val="1600"/>
              <a:buChar char="●"/>
            </a:pPr>
            <a:r>
              <a:rPr lang="en" sz="1600"/>
              <a:t>Using two arrays and storing the number of queries in each row # and column # </a:t>
            </a:r>
            <a:endParaRPr sz="1600"/>
          </a:p>
          <a:p>
            <a:pPr indent="-330200" lvl="0" marL="457200" rtl="0" algn="l">
              <a:spcBef>
                <a:spcPts val="0"/>
              </a:spcBef>
              <a:spcAft>
                <a:spcPts val="0"/>
              </a:spcAft>
              <a:buSzPts val="1600"/>
              <a:buChar char="●"/>
            </a:pPr>
            <a:r>
              <a:rPr lang="en" sz="1600"/>
              <a:t>2D difference array</a:t>
            </a:r>
            <a:r>
              <a:rPr lang="en" sz="1600"/>
              <a:t> </a:t>
            </a:r>
            <a:endParaRPr sz="1600"/>
          </a:p>
          <a:p>
            <a:pPr indent="-330200" lvl="0" marL="457200" rtl="0" algn="l">
              <a:spcBef>
                <a:spcPts val="0"/>
              </a:spcBef>
              <a:spcAft>
                <a:spcPts val="0"/>
              </a:spcAft>
              <a:buSzPts val="1600"/>
              <a:buChar char="●"/>
            </a:pPr>
            <a:r>
              <a:rPr lang="en" sz="1600"/>
              <a:t>Using a set to remove duplicate queries and then performing each query in the set </a:t>
            </a:r>
            <a:endParaRPr sz="1600"/>
          </a:p>
          <a:p>
            <a:pPr indent="-330200" lvl="0" marL="457200" rtl="0" algn="l">
              <a:spcBef>
                <a:spcPts val="0"/>
              </a:spcBef>
              <a:spcAft>
                <a:spcPts val="0"/>
              </a:spcAft>
              <a:buSzPts val="1600"/>
              <a:buChar char="●"/>
            </a:pPr>
            <a:r>
              <a:rPr lang="en" sz="1600"/>
              <a:t>Calculating the number of black squares using math (compute the number of rows brushed) </a:t>
            </a:r>
            <a:endParaRPr sz="1600"/>
          </a:p>
          <a:p>
            <a:pPr indent="0" lvl="0" marL="0" rtl="0" algn="l">
              <a:spcBef>
                <a:spcPts val="1200"/>
              </a:spcBef>
              <a:spcAft>
                <a:spcPts val="1200"/>
              </a:spcAft>
              <a:buNone/>
            </a:pPr>
            <a:r>
              <a:rPr lang="en" sz="1600"/>
              <a:t>Many different solutions passed. In order to not TLE though, you cannot iterate through each query and update each cell manually. Let’s cover the first solution since it is the the simplest. </a:t>
            </a:r>
            <a:endParaRPr sz="1600"/>
          </a:p>
        </p:txBody>
      </p:sp>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Topics Needed:</a:t>
            </a:r>
            <a:r>
              <a:rPr lang="en"/>
              <a:t> Arrays/Math/Data Structures</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Solution</a:t>
            </a:r>
            <a:endParaRPr b="1"/>
          </a:p>
        </p:txBody>
      </p:sp>
      <p:sp>
        <p:nvSpPr>
          <p:cNvPr id="103" name="Google Shape;103;p20"/>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 will store two arrays, one for rows and one for columns. For every query, we add one to the row/column number that is being brushed. After the queries are finished, we loop through the array and check whether the number of times this cell was brushed is odd. In other words, if we are on cell (i, j) and (</a:t>
            </a:r>
            <a:r>
              <a:rPr lang="en" sz="1600"/>
              <a:t>column[i] + </a:t>
            </a:r>
            <a:r>
              <a:rPr lang="en" sz="1600"/>
              <a:t>row[j]) % 2 == 1 we increment the answer. </a:t>
            </a:r>
            <a:endParaRPr sz="1600"/>
          </a:p>
          <a:p>
            <a:pPr indent="0" lvl="0" marL="0" rtl="0" algn="l">
              <a:spcBef>
                <a:spcPts val="1200"/>
              </a:spcBef>
              <a:spcAft>
                <a:spcPts val="1200"/>
              </a:spcAft>
              <a:buNone/>
            </a:pPr>
            <a:r>
              <a:rPr lang="en" sz="1600"/>
              <a:t>Final Time Complexity: </a:t>
            </a:r>
            <a:r>
              <a:rPr b="1" lang="en" sz="1600"/>
              <a:t>O(MN) </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Solution Code</a:t>
            </a:r>
            <a:endParaRPr/>
          </a:p>
        </p:txBody>
      </p:sp>
      <p:sp>
        <p:nvSpPr>
          <p:cNvPr id="109" name="Google Shape;109;p21"/>
          <p:cNvSpPr txBox="1"/>
          <p:nvPr/>
        </p:nvSpPr>
        <p:spPr>
          <a:xfrm>
            <a:off x="311700" y="1186175"/>
            <a:ext cx="3279300" cy="371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#include </a:t>
            </a:r>
            <a:r>
              <a:rPr lang="en" sz="1050">
                <a:solidFill>
                  <a:srgbClr val="388E3C"/>
                </a:solidFill>
                <a:latin typeface="Roboto Mono"/>
                <a:ea typeface="Roboto Mono"/>
                <a:cs typeface="Roboto Mono"/>
                <a:sym typeface="Roboto Mono"/>
              </a:rPr>
              <a:t>&lt;bits/stdc++.h&gt;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using</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namespace</a:t>
            </a:r>
            <a:r>
              <a:rPr lang="en" sz="1050">
                <a:solidFill>
                  <a:srgbClr val="37474F"/>
                </a:solidFill>
                <a:latin typeface="Roboto Mono"/>
                <a:ea typeface="Roboto Mono"/>
                <a:cs typeface="Roboto Mono"/>
                <a:sym typeface="Roboto Mono"/>
              </a:rPr>
              <a:t> std;</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M,N,K,x,ans;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char</a:t>
            </a:r>
            <a:r>
              <a:rPr lang="en" sz="1050">
                <a:solidFill>
                  <a:srgbClr val="37474F"/>
                </a:solidFill>
                <a:latin typeface="Roboto Mono"/>
                <a:ea typeface="Roboto Mono"/>
                <a:cs typeface="Roboto Mono"/>
                <a:sym typeface="Roboto Mono"/>
              </a:rPr>
              <a:t> op;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main()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cin&gt;&gt;M&gt;&gt;N&gt;&gt;K;</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row[M+</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 column[N+</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memset(row,</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sizeof</a:t>
            </a:r>
            <a:r>
              <a:rPr lang="en" sz="1050">
                <a:solidFill>
                  <a:srgbClr val="37474F"/>
                </a:solidFill>
                <a:latin typeface="Roboto Mono"/>
                <a:ea typeface="Roboto Mono"/>
                <a:cs typeface="Roboto Mono"/>
                <a:sym typeface="Roboto Mono"/>
              </a:rPr>
              <a:t>(row));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memset(column,</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sizeof</a:t>
            </a:r>
            <a:r>
              <a:rPr lang="en" sz="1050">
                <a:solidFill>
                  <a:srgbClr val="37474F"/>
                </a:solidFill>
                <a:latin typeface="Roboto Mono"/>
                <a:ea typeface="Roboto Mono"/>
                <a:cs typeface="Roboto Mono"/>
                <a:sym typeface="Roboto Mono"/>
              </a:rPr>
              <a:t>(column));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i=</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;i&lt;K;i++){</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cin&gt;&gt;op&gt;&gt;x;</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if</a:t>
            </a:r>
            <a:r>
              <a:rPr lang="en" sz="1050">
                <a:solidFill>
                  <a:srgbClr val="37474F"/>
                </a:solidFill>
                <a:latin typeface="Roboto Mono"/>
                <a:ea typeface="Roboto Mono"/>
                <a:cs typeface="Roboto Mono"/>
                <a:sym typeface="Roboto Mono"/>
              </a:rPr>
              <a:t>(op==</a:t>
            </a:r>
            <a:r>
              <a:rPr lang="en" sz="1050">
                <a:solidFill>
                  <a:srgbClr val="388E3C"/>
                </a:solidFill>
                <a:latin typeface="Roboto Mono"/>
                <a:ea typeface="Roboto Mono"/>
                <a:cs typeface="Roboto Mono"/>
                <a:sym typeface="Roboto Mono"/>
              </a:rPr>
              <a:t>'R'</a:t>
            </a:r>
            <a:r>
              <a:rPr lang="en" sz="1050">
                <a:solidFill>
                  <a:srgbClr val="37474F"/>
                </a:solidFill>
                <a:latin typeface="Roboto Mono"/>
                <a:ea typeface="Roboto Mono"/>
                <a:cs typeface="Roboto Mono"/>
                <a:sym typeface="Roboto Mono"/>
              </a:rPr>
              <a:t>) row[x]++;</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else</a:t>
            </a:r>
            <a:r>
              <a:rPr lang="en" sz="1050">
                <a:solidFill>
                  <a:srgbClr val="37474F"/>
                </a:solidFill>
                <a:latin typeface="Roboto Mono"/>
                <a:ea typeface="Roboto Mono"/>
                <a:cs typeface="Roboto Mono"/>
                <a:sym typeface="Roboto Mono"/>
              </a:rPr>
              <a:t> column[x]++;</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i=</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;i&lt;=N;i++){</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j=</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;j&lt;=M;j++)</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ans+=(column[i]+row[j])%</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cout&lt;&lt;ans&lt;&lt;</a:t>
            </a:r>
            <a:r>
              <a:rPr lang="en" sz="1050">
                <a:solidFill>
                  <a:srgbClr val="388E3C"/>
                </a:solidFill>
                <a:latin typeface="Roboto Mono"/>
                <a:ea typeface="Roboto Mono"/>
                <a:cs typeface="Roboto Mono"/>
                <a:sym typeface="Roboto Mono"/>
              </a:rPr>
              <a:t>'\n'</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0" name="Google Shape;110;p21"/>
          <p:cNvSpPr txBox="1"/>
          <p:nvPr/>
        </p:nvSpPr>
        <p:spPr>
          <a:xfrm>
            <a:off x="311700" y="917711"/>
            <a:ext cx="41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C++</a:t>
            </a:r>
            <a:endParaRPr b="1">
              <a:latin typeface="Proxima Nova"/>
              <a:ea typeface="Proxima Nova"/>
              <a:cs typeface="Proxima Nova"/>
              <a:sym typeface="Proxima Nova"/>
            </a:endParaRPr>
          </a:p>
        </p:txBody>
      </p:sp>
      <p:sp>
        <p:nvSpPr>
          <p:cNvPr id="111" name="Google Shape;111;p21"/>
          <p:cNvSpPr txBox="1"/>
          <p:nvPr/>
        </p:nvSpPr>
        <p:spPr>
          <a:xfrm>
            <a:off x="4193150" y="1186175"/>
            <a:ext cx="4178700" cy="274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M=</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input</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N=</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input</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K=</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input</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row=[</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i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a:t>
            </a:r>
            <a:r>
              <a:rPr lang="en" sz="1050">
                <a:solidFill>
                  <a:srgbClr val="9C27B0"/>
                </a:solidFill>
                <a:latin typeface="Roboto Mono"/>
                <a:ea typeface="Roboto Mono"/>
                <a:cs typeface="Roboto Mono"/>
                <a:sym typeface="Roboto Mono"/>
              </a:rPr>
              <a:t>range</a:t>
            </a:r>
            <a:r>
              <a:rPr lang="en" sz="1050">
                <a:solidFill>
                  <a:srgbClr val="37474F"/>
                </a:solidFill>
                <a:latin typeface="Roboto Mono"/>
                <a:ea typeface="Roboto Mono"/>
                <a:cs typeface="Roboto Mono"/>
                <a:sym typeface="Roboto Mono"/>
              </a:rPr>
              <a:t>(M+</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column=[</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i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a:t>
            </a:r>
            <a:r>
              <a:rPr lang="en" sz="1050">
                <a:solidFill>
                  <a:srgbClr val="9C27B0"/>
                </a:solidFill>
                <a:latin typeface="Roboto Mono"/>
                <a:ea typeface="Roboto Mono"/>
                <a:cs typeface="Roboto Mono"/>
                <a:sym typeface="Roboto Mono"/>
              </a:rPr>
              <a:t>range</a:t>
            </a:r>
            <a:r>
              <a:rPr lang="en" sz="1050">
                <a:solidFill>
                  <a:srgbClr val="37474F"/>
                </a:solidFill>
                <a:latin typeface="Roboto Mono"/>
                <a:ea typeface="Roboto Mono"/>
                <a:cs typeface="Roboto Mono"/>
                <a:sym typeface="Roboto Mono"/>
              </a:rPr>
              <a:t>(N+</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i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a:t>
            </a:r>
            <a:r>
              <a:rPr lang="en" sz="1050">
                <a:solidFill>
                  <a:srgbClr val="9C27B0"/>
                </a:solidFill>
                <a:latin typeface="Roboto Mono"/>
                <a:ea typeface="Roboto Mono"/>
                <a:cs typeface="Roboto Mono"/>
                <a:sym typeface="Roboto Mono"/>
              </a:rPr>
              <a:t>range</a:t>
            </a:r>
            <a:r>
              <a:rPr lang="en" sz="1050">
                <a:solidFill>
                  <a:srgbClr val="37474F"/>
                </a:solidFill>
                <a:latin typeface="Roboto Mono"/>
                <a:ea typeface="Roboto Mono"/>
                <a:cs typeface="Roboto Mono"/>
                <a:sym typeface="Roboto Mono"/>
              </a:rPr>
              <a:t>(K):</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op,x=</a:t>
            </a:r>
            <a:r>
              <a:rPr lang="en" sz="1050">
                <a:solidFill>
                  <a:srgbClr val="9C27B0"/>
                </a:solidFill>
                <a:latin typeface="Roboto Mono"/>
                <a:ea typeface="Roboto Mono"/>
                <a:cs typeface="Roboto Mono"/>
                <a:sym typeface="Roboto Mono"/>
              </a:rPr>
              <a:t>input</a:t>
            </a:r>
            <a:r>
              <a:rPr lang="en" sz="1050">
                <a:solidFill>
                  <a:srgbClr val="37474F"/>
                </a:solidFill>
                <a:latin typeface="Roboto Mono"/>
                <a:ea typeface="Roboto Mono"/>
                <a:cs typeface="Roboto Mono"/>
                <a:sym typeface="Roboto Mono"/>
              </a:rPr>
              <a:t>().split()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if</a:t>
            </a:r>
            <a:r>
              <a:rPr lang="en" sz="1050">
                <a:solidFill>
                  <a:srgbClr val="37474F"/>
                </a:solidFill>
                <a:latin typeface="Roboto Mono"/>
                <a:ea typeface="Roboto Mono"/>
                <a:cs typeface="Roboto Mono"/>
                <a:sym typeface="Roboto Mono"/>
              </a:rPr>
              <a:t>(op==</a:t>
            </a:r>
            <a:r>
              <a:rPr lang="en" sz="1050">
                <a:solidFill>
                  <a:srgbClr val="388E3C"/>
                </a:solidFill>
                <a:latin typeface="Roboto Mono"/>
                <a:ea typeface="Roboto Mono"/>
                <a:cs typeface="Roboto Mono"/>
                <a:sym typeface="Roboto Mono"/>
              </a:rPr>
              <a:t>'R'</a:t>
            </a:r>
            <a:r>
              <a:rPr lang="en" sz="1050">
                <a:solidFill>
                  <a:srgbClr val="37474F"/>
                </a:solidFill>
                <a:latin typeface="Roboto Mono"/>
                <a:ea typeface="Roboto Mono"/>
                <a:cs typeface="Roboto Mono"/>
                <a:sym typeface="Roboto Mono"/>
              </a:rPr>
              <a:t>):row[</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(x)]+=</a:t>
            </a:r>
            <a:r>
              <a:rPr lang="en" sz="1050">
                <a:solidFill>
                  <a:srgbClr val="C53929"/>
                </a:solidFill>
                <a:latin typeface="Roboto Mono"/>
                <a:ea typeface="Roboto Mono"/>
                <a:cs typeface="Roboto Mono"/>
                <a:sym typeface="Roboto Mono"/>
              </a:rPr>
              <a:t>1</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else</a:t>
            </a:r>
            <a:r>
              <a:rPr lang="en" sz="1050">
                <a:solidFill>
                  <a:srgbClr val="37474F"/>
                </a:solidFill>
                <a:latin typeface="Roboto Mono"/>
                <a:ea typeface="Roboto Mono"/>
                <a:cs typeface="Roboto Mono"/>
                <a:sym typeface="Roboto Mono"/>
              </a:rPr>
              <a:t>:column[</a:t>
            </a:r>
            <a:r>
              <a:rPr lang="en" sz="1050">
                <a:solidFill>
                  <a:srgbClr val="9C27B0"/>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(x)]+=</a:t>
            </a:r>
            <a:r>
              <a:rPr lang="en" sz="1050">
                <a:solidFill>
                  <a:srgbClr val="C53929"/>
                </a:solidFill>
                <a:latin typeface="Roboto Mono"/>
                <a:ea typeface="Roboto Mono"/>
                <a:cs typeface="Roboto Mono"/>
                <a:sym typeface="Roboto Mono"/>
              </a:rPr>
              <a:t>1</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ans=</a:t>
            </a:r>
            <a:r>
              <a:rPr lang="en" sz="1050">
                <a:solidFill>
                  <a:srgbClr val="C53929"/>
                </a:solidFill>
                <a:latin typeface="Roboto Mono"/>
                <a:ea typeface="Roboto Mono"/>
                <a:cs typeface="Roboto Mono"/>
                <a:sym typeface="Roboto Mono"/>
              </a:rPr>
              <a:t>0</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i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a:t>
            </a:r>
            <a:r>
              <a:rPr lang="en" sz="1050">
                <a:solidFill>
                  <a:srgbClr val="9C27B0"/>
                </a:solidFill>
                <a:latin typeface="Roboto Mono"/>
                <a:ea typeface="Roboto Mono"/>
                <a:cs typeface="Roboto Mono"/>
                <a:sym typeface="Roboto Mono"/>
              </a:rPr>
              <a:t>range</a:t>
            </a:r>
            <a:r>
              <a:rPr lang="en" sz="1050">
                <a:solidFill>
                  <a:srgbClr val="37474F"/>
                </a:solidFill>
                <a:latin typeface="Roboto Mono"/>
                <a:ea typeface="Roboto Mono"/>
                <a:cs typeface="Roboto Mono"/>
                <a:sym typeface="Roboto Mono"/>
              </a:rPr>
              <a:t>(</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,N+</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j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a:t>
            </a:r>
            <a:r>
              <a:rPr lang="en" sz="1050">
                <a:solidFill>
                  <a:srgbClr val="9C27B0"/>
                </a:solidFill>
                <a:latin typeface="Roboto Mono"/>
                <a:ea typeface="Roboto Mono"/>
                <a:cs typeface="Roboto Mono"/>
                <a:sym typeface="Roboto Mono"/>
              </a:rPr>
              <a:t>range</a:t>
            </a:r>
            <a:r>
              <a:rPr lang="en" sz="1050">
                <a:solidFill>
                  <a:srgbClr val="37474F"/>
                </a:solidFill>
                <a:latin typeface="Roboto Mono"/>
                <a:ea typeface="Roboto Mono"/>
                <a:cs typeface="Roboto Mono"/>
                <a:sym typeface="Roboto Mono"/>
              </a:rPr>
              <a:t>(</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,M+</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ans+=(column[i]+row[j])%</a:t>
            </a:r>
            <a:r>
              <a:rPr lang="en" sz="1050">
                <a:solidFill>
                  <a:srgbClr val="C53929"/>
                </a:solidFill>
                <a:latin typeface="Roboto Mono"/>
                <a:ea typeface="Roboto Mono"/>
                <a:cs typeface="Roboto Mono"/>
                <a:sym typeface="Roboto Mono"/>
              </a:rPr>
              <a:t>2</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F51B5"/>
                </a:solidFill>
                <a:latin typeface="Roboto Mono"/>
                <a:ea typeface="Roboto Mono"/>
                <a:cs typeface="Roboto Mono"/>
                <a:sym typeface="Roboto Mono"/>
              </a:rPr>
              <a:t>print</a:t>
            </a:r>
            <a:r>
              <a:rPr lang="en" sz="1050">
                <a:solidFill>
                  <a:srgbClr val="37474F"/>
                </a:solidFill>
                <a:latin typeface="Roboto Mono"/>
                <a:ea typeface="Roboto Mono"/>
                <a:cs typeface="Roboto Mono"/>
                <a:sym typeface="Roboto Mono"/>
              </a:rPr>
              <a:t>(ans)</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2" name="Google Shape;112;p21"/>
          <p:cNvSpPr txBox="1"/>
          <p:nvPr/>
        </p:nvSpPr>
        <p:spPr>
          <a:xfrm>
            <a:off x="4193150" y="917711"/>
            <a:ext cx="41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Python</a:t>
            </a:r>
            <a:endParaRPr b="1">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