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aleway"/>
      <p:regular r:id="rId40"/>
      <p:bold r:id="rId41"/>
      <p:italic r:id="rId42"/>
      <p:boldItalic r:id="rId43"/>
    </p:embeddedFont>
    <p:embeddedFont>
      <p:font typeface="Roboto Mono"/>
      <p:regular r:id="rId44"/>
      <p:bold r:id="rId45"/>
      <p:italic r:id="rId46"/>
      <p:boldItalic r:id="rId47"/>
    </p:embeddedFont>
    <p:embeddedFont>
      <p:font typeface="Source Sans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53C289-B973-415D-9235-31FAC5D10AE4}">
  <a:tblStyle styleId="{6653C289-B973-415D-9235-31FAC5D10A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RobotoMono-regular.fntdata"/><Relationship Id="rId43" Type="http://schemas.openxmlformats.org/officeDocument/2006/relationships/font" Target="fonts/Raleway-boldItalic.fntdata"/><Relationship Id="rId46" Type="http://schemas.openxmlformats.org/officeDocument/2006/relationships/font" Target="fonts/RobotoMono-italic.fntdata"/><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SansPro-regular.fntdata"/><Relationship Id="rId47" Type="http://schemas.openxmlformats.org/officeDocument/2006/relationships/font" Target="fonts/RobotoMono-boldItalic.fntdata"/><Relationship Id="rId49" Type="http://schemas.openxmlformats.org/officeDocument/2006/relationships/font" Target="fonts/SourceSans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SansPro-boldItalic.fntdata"/><Relationship Id="rId50" Type="http://schemas.openxmlformats.org/officeDocument/2006/relationships/font" Target="fonts/SourceSansPr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3a82830e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3a82830e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3a82830e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3a82830e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3a82830e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3a82830e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3a82830e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3a82830e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63a82830e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3a82830e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3a82830e_5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3a82830e_5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3a82830e_5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3a82830e_5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3a82830e_5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3a82830e_5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63a82830e_5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3a82830e_5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3a82830e_2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3a82830e_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3a82830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3a82830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63a82830e_2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3a82830e_2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3a82830e_2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3a82830e_2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63a82830e_2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63a82830e_2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63a82830e_2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63a82830e_2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63a82830e_2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63a82830e_2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63a82830e_2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63a82830e_2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63a82830e_2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63a82830e_2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63a82830e_2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63a82830e_2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63a82830e_2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63a82830e_2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63a82830e_2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63a82830e_2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3a82830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3a82830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63a82830e_2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63a82830e_2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63a82830e_2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63a82830e_2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3a82830e_2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3a82830e_2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63a82830e_2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63a82830e_2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3a82830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3a82830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3a82830e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3a82830e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3a82830e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3a82830e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3a82830e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3a82830e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3a82830e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3a82830e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3a82830e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3a82830e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moj.ca/problem/dmpg17s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moj.ca/problem/dmpg17s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s://dmoj.ca/problem/dmopc15c6p4"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Disjoint-Set (Union-Find) </a:t>
            </a:r>
            <a:endParaRPr/>
          </a:p>
        </p:txBody>
      </p:sp>
      <p:sp>
        <p:nvSpPr>
          <p:cNvPr id="59" name="Google Shape;59;p13"/>
          <p:cNvSpPr txBox="1"/>
          <p:nvPr>
            <p:ph idx="1" type="subTitle"/>
          </p:nvPr>
        </p:nvSpPr>
        <p:spPr>
          <a:xfrm>
            <a:off x="485875" y="1658275"/>
            <a:ext cx="81837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Woodlands CS Club</a:t>
            </a:r>
            <a:endParaRPr/>
          </a:p>
          <a:p>
            <a:pPr indent="0" lvl="0" marL="0" rtl="0" algn="l">
              <a:spcBef>
                <a:spcPts val="0"/>
              </a:spcBef>
              <a:spcAft>
                <a:spcPts val="0"/>
              </a:spcAft>
              <a:buNone/>
            </a:pPr>
            <a:r>
              <a:rPr lang="en"/>
              <a:t>03/15/2021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2600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Problem 1: </a:t>
            </a:r>
            <a:r>
              <a:rPr b="0" lang="en" u="sng">
                <a:solidFill>
                  <a:schemeClr val="accent5"/>
                </a:solidFill>
                <a:hlinkClick r:id="rId3">
                  <a:extLst>
                    <a:ext uri="{A12FA001-AC4F-418D-AE19-62706E023703}">
                      <ahyp:hlinkClr val="tx"/>
                    </a:ext>
                  </a:extLst>
                </a:hlinkClick>
              </a:rPr>
              <a:t>https://dmoj.ca/problem/dmpg17s2</a:t>
            </a:r>
            <a:endParaRPr b="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1475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DMPG '17 S2 - Anime Conventions </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a:p>
        </p:txBody>
      </p:sp>
      <p:sp>
        <p:nvSpPr>
          <p:cNvPr id="129" name="Google Shape;129;p23"/>
          <p:cNvSpPr txBox="1"/>
          <p:nvPr/>
        </p:nvSpPr>
        <p:spPr>
          <a:xfrm>
            <a:off x="311700" y="669400"/>
            <a:ext cx="4260300" cy="5818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2"/>
                </a:solidFill>
                <a:latin typeface="Roboto Mono"/>
                <a:ea typeface="Roboto Mono"/>
                <a:cs typeface="Roboto Mono"/>
                <a:sym typeface="Roboto Mono"/>
              </a:rPr>
              <a:t>Python: </a:t>
            </a:r>
            <a:endParaRPr b="1"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N</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Q </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a:t>
            </a:r>
            <a:r>
              <a:rPr lang="en" sz="1050">
                <a:solidFill>
                  <a:srgbClr val="673AB7"/>
                </a:solidFill>
                <a:latin typeface="Roboto Mono"/>
                <a:ea typeface="Roboto Mono"/>
                <a:cs typeface="Roboto Mono"/>
                <a:sym typeface="Roboto Mono"/>
              </a:rPr>
              <a:t>map</a:t>
            </a:r>
            <a:r>
              <a:rPr lang="en" sz="1050">
                <a:solidFill>
                  <a:srgbClr val="A3A3A3"/>
                </a:solidFill>
                <a:latin typeface="Roboto Mono"/>
                <a:ea typeface="Roboto Mono"/>
                <a:cs typeface="Roboto Mono"/>
                <a:sym typeface="Roboto Mono"/>
              </a:rPr>
              <a:t>(</a:t>
            </a:r>
            <a:r>
              <a:rPr lang="en" sz="1050">
                <a:solidFill>
                  <a:srgbClr val="673AB7"/>
                </a:solidFill>
                <a:latin typeface="Roboto Mono"/>
                <a:ea typeface="Roboto Mono"/>
                <a:cs typeface="Roboto Mono"/>
                <a:sym typeface="Roboto Mono"/>
              </a:rPr>
              <a:t>int</a:t>
            </a:r>
            <a:r>
              <a:rPr lang="en" sz="1050">
                <a:solidFill>
                  <a:srgbClr val="A3A3A3"/>
                </a:solidFill>
                <a:latin typeface="Roboto Mono"/>
                <a:ea typeface="Roboto Mono"/>
                <a:cs typeface="Roboto Mono"/>
                <a:sym typeface="Roboto Mono"/>
              </a:rPr>
              <a:t>,</a:t>
            </a:r>
            <a:r>
              <a:rPr lang="en" sz="1050">
                <a:solidFill>
                  <a:srgbClr val="673AB7"/>
                </a:solidFill>
                <a:latin typeface="Roboto Mono"/>
                <a:ea typeface="Roboto Mono"/>
                <a:cs typeface="Roboto Mono"/>
                <a:sym typeface="Roboto Mono"/>
              </a:rPr>
              <a:t>input</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split</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par </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i </a:t>
            </a:r>
            <a:r>
              <a:rPr lang="en" sz="1050">
                <a:solidFill>
                  <a:srgbClr val="4285F4"/>
                </a:solidFill>
                <a:latin typeface="Roboto Mono"/>
                <a:ea typeface="Roboto Mono"/>
                <a:cs typeface="Roboto Mono"/>
                <a:sym typeface="Roboto Mono"/>
              </a:rPr>
              <a:t>for</a:t>
            </a:r>
            <a:r>
              <a:rPr lang="en" sz="1050">
                <a:solidFill>
                  <a:schemeClr val="dk2"/>
                </a:solidFill>
                <a:latin typeface="Roboto Mono"/>
                <a:ea typeface="Roboto Mono"/>
                <a:cs typeface="Roboto Mono"/>
                <a:sym typeface="Roboto Mono"/>
              </a:rPr>
              <a:t> i </a:t>
            </a:r>
            <a:r>
              <a:rPr lang="en" sz="1050">
                <a:solidFill>
                  <a:srgbClr val="4285F4"/>
                </a:solidFill>
                <a:latin typeface="Roboto Mono"/>
                <a:ea typeface="Roboto Mono"/>
                <a:cs typeface="Roboto Mono"/>
                <a:sym typeface="Roboto Mono"/>
              </a:rPr>
              <a:t>in</a:t>
            </a:r>
            <a:r>
              <a:rPr lang="en" sz="1050">
                <a:solidFill>
                  <a:schemeClr val="dk2"/>
                </a:solidFill>
                <a:latin typeface="Roboto Mono"/>
                <a:ea typeface="Roboto Mono"/>
                <a:cs typeface="Roboto Mono"/>
                <a:sym typeface="Roboto Mono"/>
              </a:rPr>
              <a:t> </a:t>
            </a:r>
            <a:r>
              <a:rPr lang="en" sz="1050">
                <a:solidFill>
                  <a:srgbClr val="673AB7"/>
                </a:solidFill>
                <a:latin typeface="Roboto Mono"/>
                <a:ea typeface="Roboto Mono"/>
                <a:cs typeface="Roboto Mono"/>
                <a:sym typeface="Roboto Mono"/>
              </a:rPr>
              <a:t>range</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N</a:t>
            </a:r>
            <a:r>
              <a:rPr lang="en" sz="1050">
                <a:solidFill>
                  <a:srgbClr val="A3A3A3"/>
                </a:solidFill>
                <a:latin typeface="Roboto Mono"/>
                <a:ea typeface="Roboto Mono"/>
                <a:cs typeface="Roboto Mono"/>
                <a:sym typeface="Roboto Mono"/>
              </a:rPr>
              <a:t>+</a:t>
            </a:r>
            <a:r>
              <a:rPr lang="en" sz="1050">
                <a:solidFill>
                  <a:srgbClr val="DB4437"/>
                </a:solidFill>
                <a:latin typeface="Roboto Mono"/>
                <a:ea typeface="Roboto Mono"/>
                <a:cs typeface="Roboto Mono"/>
                <a:sym typeface="Roboto Mono"/>
              </a:rPr>
              <a:t>1</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4285F4"/>
                </a:solidFill>
                <a:latin typeface="Roboto Mono"/>
                <a:ea typeface="Roboto Mono"/>
                <a:cs typeface="Roboto Mono"/>
                <a:sym typeface="Roboto Mono"/>
              </a:rPr>
              <a:t>def</a:t>
            </a:r>
            <a:r>
              <a:rPr lang="en" sz="1050">
                <a:solidFill>
                  <a:schemeClr val="dk2"/>
                </a:solidFill>
                <a:latin typeface="Roboto Mono"/>
                <a:ea typeface="Roboto Mono"/>
                <a:cs typeface="Roboto Mono"/>
                <a:sym typeface="Roboto Mono"/>
              </a:rPr>
              <a:t> find</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x</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a:t>
            </a:r>
            <a:r>
              <a:rPr lang="en" sz="1050">
                <a:solidFill>
                  <a:srgbClr val="4285F4"/>
                </a:solidFill>
                <a:latin typeface="Roboto Mono"/>
                <a:ea typeface="Roboto Mono"/>
                <a:cs typeface="Roboto Mono"/>
                <a:sym typeface="Roboto Mono"/>
              </a:rPr>
              <a:t>if</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par</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x</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x</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a:t>
            </a:r>
            <a:r>
              <a:rPr lang="en" sz="1050">
                <a:solidFill>
                  <a:srgbClr val="4285F4"/>
                </a:solidFill>
                <a:latin typeface="Roboto Mono"/>
                <a:ea typeface="Roboto Mono"/>
                <a:cs typeface="Roboto Mono"/>
                <a:sym typeface="Roboto Mono"/>
              </a:rPr>
              <a:t>return</a:t>
            </a:r>
            <a:r>
              <a:rPr lang="en" sz="1050">
                <a:solidFill>
                  <a:schemeClr val="dk2"/>
                </a:solidFill>
                <a:latin typeface="Roboto Mono"/>
                <a:ea typeface="Roboto Mono"/>
                <a:cs typeface="Roboto Mono"/>
                <a:sym typeface="Roboto Mono"/>
              </a:rPr>
              <a:t> x </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a:t>
            </a:r>
            <a:r>
              <a:rPr lang="en" sz="1050">
                <a:solidFill>
                  <a:srgbClr val="4285F4"/>
                </a:solidFill>
                <a:latin typeface="Roboto Mono"/>
                <a:ea typeface="Roboto Mono"/>
                <a:cs typeface="Roboto Mono"/>
                <a:sym typeface="Roboto Mono"/>
              </a:rPr>
              <a:t>return</a:t>
            </a:r>
            <a:r>
              <a:rPr lang="en" sz="1050">
                <a:solidFill>
                  <a:schemeClr val="dk2"/>
                </a:solidFill>
                <a:latin typeface="Roboto Mono"/>
                <a:ea typeface="Roboto Mono"/>
                <a:cs typeface="Roboto Mono"/>
                <a:sym typeface="Roboto Mono"/>
              </a:rPr>
              <a:t> find</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par</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x</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4285F4"/>
                </a:solidFill>
                <a:latin typeface="Roboto Mono"/>
                <a:ea typeface="Roboto Mono"/>
                <a:cs typeface="Roboto Mono"/>
                <a:sym typeface="Roboto Mono"/>
              </a:rPr>
              <a:t>def</a:t>
            </a:r>
            <a:r>
              <a:rPr lang="en" sz="1050">
                <a:solidFill>
                  <a:schemeClr val="dk2"/>
                </a:solidFill>
                <a:latin typeface="Roboto Mono"/>
                <a:ea typeface="Roboto Mono"/>
                <a:cs typeface="Roboto Mono"/>
                <a:sym typeface="Roboto Mono"/>
              </a:rPr>
              <a:t> unite</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x</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y</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a </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find</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x</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b </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find</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y</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a:t>
            </a:r>
            <a:r>
              <a:rPr lang="en" sz="1050">
                <a:solidFill>
                  <a:srgbClr val="4285F4"/>
                </a:solidFill>
                <a:latin typeface="Roboto Mono"/>
                <a:ea typeface="Roboto Mono"/>
                <a:cs typeface="Roboto Mono"/>
                <a:sym typeface="Roboto Mono"/>
              </a:rPr>
              <a:t>if</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a</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b</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par</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b</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 a </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4285F4"/>
                </a:solidFill>
                <a:latin typeface="Roboto Mono"/>
                <a:ea typeface="Roboto Mono"/>
                <a:cs typeface="Roboto Mono"/>
                <a:sym typeface="Roboto Mono"/>
              </a:rPr>
              <a:t>for</a:t>
            </a:r>
            <a:r>
              <a:rPr lang="en" sz="1050">
                <a:solidFill>
                  <a:schemeClr val="dk2"/>
                </a:solidFill>
                <a:latin typeface="Roboto Mono"/>
                <a:ea typeface="Roboto Mono"/>
                <a:cs typeface="Roboto Mono"/>
                <a:sym typeface="Roboto Mono"/>
              </a:rPr>
              <a:t> i </a:t>
            </a:r>
            <a:r>
              <a:rPr lang="en" sz="1050">
                <a:solidFill>
                  <a:srgbClr val="4285F4"/>
                </a:solidFill>
                <a:latin typeface="Roboto Mono"/>
                <a:ea typeface="Roboto Mono"/>
                <a:cs typeface="Roboto Mono"/>
                <a:sym typeface="Roboto Mono"/>
              </a:rPr>
              <a:t>in</a:t>
            </a:r>
            <a:r>
              <a:rPr lang="en" sz="1050">
                <a:solidFill>
                  <a:schemeClr val="dk2"/>
                </a:solidFill>
                <a:latin typeface="Roboto Mono"/>
                <a:ea typeface="Roboto Mono"/>
                <a:cs typeface="Roboto Mono"/>
                <a:sym typeface="Roboto Mono"/>
              </a:rPr>
              <a:t> </a:t>
            </a:r>
            <a:r>
              <a:rPr lang="en" sz="1050">
                <a:solidFill>
                  <a:srgbClr val="673AB7"/>
                </a:solidFill>
                <a:latin typeface="Roboto Mono"/>
                <a:ea typeface="Roboto Mono"/>
                <a:cs typeface="Roboto Mono"/>
                <a:sym typeface="Roboto Mono"/>
              </a:rPr>
              <a:t>range</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Q</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op</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x</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y</a:t>
            </a:r>
            <a:r>
              <a:rPr lang="en" sz="1050">
                <a:solidFill>
                  <a:srgbClr val="A3A3A3"/>
                </a:solidFill>
                <a:latin typeface="Roboto Mono"/>
                <a:ea typeface="Roboto Mono"/>
                <a:cs typeface="Roboto Mono"/>
                <a:sym typeface="Roboto Mono"/>
              </a:rPr>
              <a:t>=</a:t>
            </a:r>
            <a:r>
              <a:rPr lang="en" sz="1050">
                <a:solidFill>
                  <a:srgbClr val="673AB7"/>
                </a:solidFill>
                <a:latin typeface="Roboto Mono"/>
                <a:ea typeface="Roboto Mono"/>
                <a:cs typeface="Roboto Mono"/>
                <a:sym typeface="Roboto Mono"/>
              </a:rPr>
              <a:t>input</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split</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x</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y</a:t>
            </a:r>
            <a:r>
              <a:rPr lang="en" sz="1050">
                <a:solidFill>
                  <a:srgbClr val="A3A3A3"/>
                </a:solidFill>
                <a:latin typeface="Roboto Mono"/>
                <a:ea typeface="Roboto Mono"/>
                <a:cs typeface="Roboto Mono"/>
                <a:sym typeface="Roboto Mono"/>
              </a:rPr>
              <a:t>=</a:t>
            </a:r>
            <a:r>
              <a:rPr lang="en" sz="1050">
                <a:solidFill>
                  <a:srgbClr val="673AB7"/>
                </a:solidFill>
                <a:latin typeface="Roboto Mono"/>
                <a:ea typeface="Roboto Mono"/>
                <a:cs typeface="Roboto Mono"/>
                <a:sym typeface="Roboto Mono"/>
              </a:rPr>
              <a:t>map</a:t>
            </a:r>
            <a:r>
              <a:rPr lang="en" sz="1050">
                <a:solidFill>
                  <a:srgbClr val="A3A3A3"/>
                </a:solidFill>
                <a:latin typeface="Roboto Mono"/>
                <a:ea typeface="Roboto Mono"/>
                <a:cs typeface="Roboto Mono"/>
                <a:sym typeface="Roboto Mono"/>
              </a:rPr>
              <a:t>(</a:t>
            </a:r>
            <a:r>
              <a:rPr lang="en" sz="1050">
                <a:solidFill>
                  <a:srgbClr val="673AB7"/>
                </a:solidFill>
                <a:latin typeface="Roboto Mono"/>
                <a:ea typeface="Roboto Mono"/>
                <a:cs typeface="Roboto Mono"/>
                <a:sym typeface="Roboto Mono"/>
              </a:rPr>
              <a:t>int</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x</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y</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a:t>
            </a:r>
            <a:r>
              <a:rPr lang="en" sz="1050">
                <a:solidFill>
                  <a:srgbClr val="4285F4"/>
                </a:solidFill>
                <a:latin typeface="Roboto Mono"/>
                <a:ea typeface="Roboto Mono"/>
                <a:cs typeface="Roboto Mono"/>
                <a:sym typeface="Roboto Mono"/>
              </a:rPr>
              <a:t>if</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op</a:t>
            </a:r>
            <a:r>
              <a:rPr lang="en" sz="1050">
                <a:solidFill>
                  <a:srgbClr val="A3A3A3"/>
                </a:solidFill>
                <a:latin typeface="Roboto Mono"/>
                <a:ea typeface="Roboto Mono"/>
                <a:cs typeface="Roboto Mono"/>
                <a:sym typeface="Roboto Mono"/>
              </a:rPr>
              <a:t>==</a:t>
            </a:r>
            <a:r>
              <a:rPr lang="en" sz="1050">
                <a:solidFill>
                  <a:srgbClr val="0F9D58"/>
                </a:solidFill>
                <a:latin typeface="Roboto Mono"/>
                <a:ea typeface="Roboto Mono"/>
                <a:cs typeface="Roboto Mono"/>
                <a:sym typeface="Roboto Mono"/>
              </a:rPr>
              <a:t>'A'</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unite</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x</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y</a:t>
            </a:r>
            <a:r>
              <a:rPr lang="en" sz="1050">
                <a:solidFill>
                  <a:srgbClr val="A3A3A3"/>
                </a:solidFill>
                <a:latin typeface="Roboto Mono"/>
                <a:ea typeface="Roboto Mono"/>
                <a:cs typeface="Roboto Mono"/>
                <a:sym typeface="Roboto Mono"/>
              </a:rPr>
              <a:t>)</a:t>
            </a:r>
            <a:endParaRPr sz="105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chemeClr val="dk2"/>
                </a:solidFill>
                <a:latin typeface="Roboto Mono"/>
                <a:ea typeface="Roboto Mono"/>
                <a:cs typeface="Roboto Mono"/>
                <a:sym typeface="Roboto Mono"/>
              </a:rPr>
              <a:t>    </a:t>
            </a:r>
            <a:r>
              <a:rPr lang="en" sz="1050">
                <a:solidFill>
                  <a:srgbClr val="4285F4"/>
                </a:solidFill>
                <a:latin typeface="Roboto Mono"/>
                <a:ea typeface="Roboto Mono"/>
                <a:cs typeface="Roboto Mono"/>
                <a:sym typeface="Roboto Mono"/>
              </a:rPr>
              <a:t>else</a:t>
            </a:r>
            <a:r>
              <a:rPr lang="en" sz="1050">
                <a:solidFill>
                  <a:srgbClr val="A3A3A3"/>
                </a:solidFill>
                <a:latin typeface="Roboto Mono"/>
                <a:ea typeface="Roboto Mono"/>
                <a:cs typeface="Roboto Mono"/>
                <a:sym typeface="Roboto Mono"/>
              </a:rPr>
              <a:t>:</a:t>
            </a:r>
            <a:r>
              <a:rPr lang="en" sz="1050">
                <a:solidFill>
                  <a:srgbClr val="4285F4"/>
                </a:solidFill>
                <a:latin typeface="Roboto Mono"/>
                <a:ea typeface="Roboto Mono"/>
                <a:cs typeface="Roboto Mono"/>
                <a:sym typeface="Roboto Mono"/>
              </a:rPr>
              <a:t>print</a:t>
            </a:r>
            <a:r>
              <a:rPr lang="en" sz="1050">
                <a:solidFill>
                  <a:srgbClr val="A3A3A3"/>
                </a:solidFill>
                <a:latin typeface="Roboto Mono"/>
                <a:ea typeface="Roboto Mono"/>
                <a:cs typeface="Roboto Mono"/>
                <a:sym typeface="Roboto Mono"/>
              </a:rPr>
              <a:t>([</a:t>
            </a:r>
            <a:r>
              <a:rPr lang="en" sz="1050">
                <a:solidFill>
                  <a:srgbClr val="0F9D58"/>
                </a:solidFill>
                <a:latin typeface="Roboto Mono"/>
                <a:ea typeface="Roboto Mono"/>
                <a:cs typeface="Roboto Mono"/>
                <a:sym typeface="Roboto Mono"/>
              </a:rPr>
              <a:t>"N"</a:t>
            </a:r>
            <a:r>
              <a:rPr lang="en" sz="1050">
                <a:solidFill>
                  <a:srgbClr val="A3A3A3"/>
                </a:solidFill>
                <a:latin typeface="Roboto Mono"/>
                <a:ea typeface="Roboto Mono"/>
                <a:cs typeface="Roboto Mono"/>
                <a:sym typeface="Roboto Mono"/>
              </a:rPr>
              <a:t>,</a:t>
            </a:r>
            <a:r>
              <a:rPr lang="en" sz="1050">
                <a:solidFill>
                  <a:srgbClr val="0F9D58"/>
                </a:solidFill>
                <a:latin typeface="Roboto Mono"/>
                <a:ea typeface="Roboto Mono"/>
                <a:cs typeface="Roboto Mono"/>
                <a:sym typeface="Roboto Mono"/>
              </a:rPr>
              <a:t>"Y"</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find</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x</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find</a:t>
            </a:r>
            <a:r>
              <a:rPr lang="en" sz="1050">
                <a:solidFill>
                  <a:srgbClr val="A3A3A3"/>
                </a:solidFill>
                <a:latin typeface="Roboto Mono"/>
                <a:ea typeface="Roboto Mono"/>
                <a:cs typeface="Roboto Mono"/>
                <a:sym typeface="Roboto Mono"/>
              </a:rPr>
              <a:t>(</a:t>
            </a:r>
            <a:r>
              <a:rPr lang="en" sz="1050">
                <a:solidFill>
                  <a:schemeClr val="dk2"/>
                </a:solidFill>
                <a:latin typeface="Roboto Mono"/>
                <a:ea typeface="Roboto Mono"/>
                <a:cs typeface="Roboto Mono"/>
                <a:sym typeface="Roboto Mono"/>
              </a:rPr>
              <a:t>y</a:t>
            </a:r>
            <a:r>
              <a:rPr lang="en" sz="1050">
                <a:solidFill>
                  <a:srgbClr val="A3A3A3"/>
                </a:solidFill>
                <a:latin typeface="Roboto Mono"/>
                <a:ea typeface="Roboto Mono"/>
                <a:cs typeface="Roboto Mono"/>
                <a:sym typeface="Roboto Mono"/>
              </a:rPr>
              <a:t>)])</a:t>
            </a:r>
            <a:endParaRPr sz="105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chemeClr val="dk2"/>
              </a:solidFill>
              <a:latin typeface="Roboto Mono"/>
              <a:ea typeface="Roboto Mono"/>
              <a:cs typeface="Roboto Mono"/>
              <a:sym typeface="Roboto Mono"/>
            </a:endParaRPr>
          </a:p>
        </p:txBody>
      </p:sp>
      <p:sp>
        <p:nvSpPr>
          <p:cNvPr id="130" name="Google Shape;130;p23"/>
          <p:cNvSpPr txBox="1"/>
          <p:nvPr/>
        </p:nvSpPr>
        <p:spPr>
          <a:xfrm>
            <a:off x="4040575" y="669400"/>
            <a:ext cx="6007200" cy="5801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2"/>
                </a:solidFill>
                <a:latin typeface="Roboto Mono"/>
                <a:ea typeface="Roboto Mono"/>
                <a:cs typeface="Roboto Mono"/>
                <a:sym typeface="Roboto Mono"/>
              </a:rPr>
              <a:t>C++: </a:t>
            </a:r>
            <a:endParaRPr b="1" sz="15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4285F4"/>
                </a:solidFill>
                <a:latin typeface="Roboto Mono"/>
                <a:ea typeface="Roboto Mono"/>
                <a:cs typeface="Roboto Mono"/>
                <a:sym typeface="Roboto Mono"/>
              </a:rPr>
              <a:t>int</a:t>
            </a:r>
            <a:r>
              <a:rPr lang="en" sz="1000">
                <a:solidFill>
                  <a:schemeClr val="dk2"/>
                </a:solidFill>
                <a:latin typeface="Roboto Mono"/>
                <a:ea typeface="Roboto Mono"/>
                <a:cs typeface="Roboto Mono"/>
                <a:sym typeface="Roboto Mono"/>
              </a:rPr>
              <a:t> N</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Q</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y</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par</a:t>
            </a:r>
            <a:r>
              <a:rPr lang="en" sz="1000">
                <a:solidFill>
                  <a:srgbClr val="A3A3A3"/>
                </a:solidFill>
                <a:latin typeface="Roboto Mono"/>
                <a:ea typeface="Roboto Mono"/>
                <a:cs typeface="Roboto Mono"/>
                <a:sym typeface="Roboto Mono"/>
              </a:rPr>
              <a:t>[</a:t>
            </a:r>
            <a:r>
              <a:rPr lang="en" sz="1000">
                <a:solidFill>
                  <a:srgbClr val="DB4437"/>
                </a:solidFill>
                <a:latin typeface="Roboto Mono"/>
                <a:ea typeface="Roboto Mono"/>
                <a:cs typeface="Roboto Mono"/>
                <a:sym typeface="Roboto Mono"/>
              </a:rPr>
              <a:t>100003</a:t>
            </a:r>
            <a:r>
              <a:rPr lang="en" sz="1000">
                <a:solidFill>
                  <a:srgbClr val="A3A3A3"/>
                </a:solidFill>
                <a:latin typeface="Roboto Mono"/>
                <a:ea typeface="Roboto Mono"/>
                <a:cs typeface="Roboto Mono"/>
                <a:sym typeface="Roboto Mono"/>
              </a:rPr>
              <a:t>];</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4285F4"/>
                </a:solidFill>
                <a:latin typeface="Roboto Mono"/>
                <a:ea typeface="Roboto Mono"/>
                <a:cs typeface="Roboto Mono"/>
                <a:sym typeface="Roboto Mono"/>
              </a:rPr>
              <a:t>int</a:t>
            </a:r>
            <a:r>
              <a:rPr lang="en" sz="1000">
                <a:solidFill>
                  <a:schemeClr val="dk2"/>
                </a:solidFill>
                <a:latin typeface="Roboto Mono"/>
                <a:ea typeface="Roboto Mono"/>
                <a:cs typeface="Roboto Mono"/>
                <a:sym typeface="Roboto Mono"/>
              </a:rPr>
              <a:t> find</a:t>
            </a:r>
            <a:r>
              <a:rPr lang="en" sz="1000">
                <a:solidFill>
                  <a:srgbClr val="A3A3A3"/>
                </a:solidFill>
                <a:latin typeface="Roboto Mono"/>
                <a:ea typeface="Roboto Mono"/>
                <a:cs typeface="Roboto Mono"/>
                <a:sym typeface="Roboto Mono"/>
              </a:rPr>
              <a:t>(</a:t>
            </a:r>
            <a:r>
              <a:rPr lang="en" sz="1000">
                <a:solidFill>
                  <a:srgbClr val="4285F4"/>
                </a:solidFill>
                <a:latin typeface="Roboto Mono"/>
                <a:ea typeface="Roboto Mono"/>
                <a:cs typeface="Roboto Mono"/>
                <a:sym typeface="Roboto Mono"/>
              </a:rPr>
              <a:t>int</a:t>
            </a:r>
            <a:r>
              <a:rPr lang="en" sz="1000">
                <a:solidFill>
                  <a:schemeClr val="dk2"/>
                </a:solidFill>
                <a:latin typeface="Roboto Mono"/>
                <a:ea typeface="Roboto Mono"/>
                <a:cs typeface="Roboto Mono"/>
                <a:sym typeface="Roboto Mono"/>
              </a:rPr>
              <a:t> 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r>
              <a:rPr lang="en" sz="1000">
                <a:solidFill>
                  <a:srgbClr val="A3A3A3"/>
                </a:solidFill>
                <a:latin typeface="Roboto Mono"/>
                <a:ea typeface="Roboto Mono"/>
                <a:cs typeface="Roboto Mono"/>
                <a:sym typeface="Roboto Mono"/>
              </a:rPr>
              <a:t>{</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if</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par</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return</a:t>
            </a:r>
            <a:r>
              <a:rPr lang="en" sz="1000">
                <a:solidFill>
                  <a:schemeClr val="dk2"/>
                </a:solidFill>
                <a:latin typeface="Roboto Mono"/>
                <a:ea typeface="Roboto Mono"/>
                <a:cs typeface="Roboto Mono"/>
                <a:sym typeface="Roboto Mono"/>
              </a:rPr>
              <a:t> 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return</a:t>
            </a:r>
            <a:r>
              <a:rPr lang="en" sz="1000">
                <a:solidFill>
                  <a:schemeClr val="dk2"/>
                </a:solidFill>
                <a:latin typeface="Roboto Mono"/>
                <a:ea typeface="Roboto Mono"/>
                <a:cs typeface="Roboto Mono"/>
                <a:sym typeface="Roboto Mono"/>
              </a:rPr>
              <a:t> find</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par</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A3A3A3"/>
                </a:solidFill>
                <a:latin typeface="Roboto Mono"/>
                <a:ea typeface="Roboto Mono"/>
                <a:cs typeface="Roboto Mono"/>
                <a:sym typeface="Roboto Mono"/>
              </a:rPr>
              <a:t>}</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4285F4"/>
                </a:solidFill>
                <a:latin typeface="Roboto Mono"/>
                <a:ea typeface="Roboto Mono"/>
                <a:cs typeface="Roboto Mono"/>
                <a:sym typeface="Roboto Mono"/>
              </a:rPr>
              <a:t>void</a:t>
            </a:r>
            <a:r>
              <a:rPr lang="en" sz="1000">
                <a:solidFill>
                  <a:schemeClr val="dk2"/>
                </a:solidFill>
                <a:latin typeface="Roboto Mono"/>
                <a:ea typeface="Roboto Mono"/>
                <a:cs typeface="Roboto Mono"/>
                <a:sym typeface="Roboto Mono"/>
              </a:rPr>
              <a:t> unite</a:t>
            </a:r>
            <a:r>
              <a:rPr lang="en" sz="1000">
                <a:solidFill>
                  <a:srgbClr val="A3A3A3"/>
                </a:solidFill>
                <a:latin typeface="Roboto Mono"/>
                <a:ea typeface="Roboto Mono"/>
                <a:cs typeface="Roboto Mono"/>
                <a:sym typeface="Roboto Mono"/>
              </a:rPr>
              <a:t>(</a:t>
            </a:r>
            <a:r>
              <a:rPr lang="en" sz="1000">
                <a:solidFill>
                  <a:srgbClr val="4285F4"/>
                </a:solidFill>
                <a:latin typeface="Roboto Mono"/>
                <a:ea typeface="Roboto Mono"/>
                <a:cs typeface="Roboto Mono"/>
                <a:sym typeface="Roboto Mono"/>
              </a:rPr>
              <a:t>int</a:t>
            </a:r>
            <a:r>
              <a:rPr lang="en" sz="1000">
                <a:solidFill>
                  <a:schemeClr val="dk2"/>
                </a:solidFill>
                <a:latin typeface="Roboto Mono"/>
                <a:ea typeface="Roboto Mono"/>
                <a:cs typeface="Roboto Mono"/>
                <a:sym typeface="Roboto Mono"/>
              </a:rPr>
              <a:t> 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int</a:t>
            </a:r>
            <a:r>
              <a:rPr lang="en" sz="1000">
                <a:solidFill>
                  <a:schemeClr val="dk2"/>
                </a:solidFill>
                <a:latin typeface="Roboto Mono"/>
                <a:ea typeface="Roboto Mono"/>
                <a:cs typeface="Roboto Mono"/>
                <a:sym typeface="Roboto Mono"/>
              </a:rPr>
              <a:t> y</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r>
              <a:rPr lang="en" sz="1000">
                <a:solidFill>
                  <a:srgbClr val="A3A3A3"/>
                </a:solidFill>
                <a:latin typeface="Roboto Mono"/>
                <a:ea typeface="Roboto Mono"/>
                <a:cs typeface="Roboto Mono"/>
                <a:sym typeface="Roboto Mono"/>
              </a:rPr>
              <a:t>{</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int</a:t>
            </a:r>
            <a:r>
              <a:rPr lang="en" sz="1000">
                <a:solidFill>
                  <a:schemeClr val="dk2"/>
                </a:solidFill>
                <a:latin typeface="Roboto Mono"/>
                <a:ea typeface="Roboto Mono"/>
                <a:cs typeface="Roboto Mono"/>
                <a:sym typeface="Roboto Mono"/>
              </a:rPr>
              <a:t> a </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find</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b </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find</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y</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if</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a</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b</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par</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b</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A3A3A3"/>
                </a:solidFill>
                <a:latin typeface="Roboto Mono"/>
                <a:ea typeface="Roboto Mono"/>
                <a:cs typeface="Roboto Mono"/>
                <a:sym typeface="Roboto Mono"/>
              </a:rPr>
              <a:t>}</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4285F4"/>
                </a:solidFill>
                <a:latin typeface="Roboto Mono"/>
                <a:ea typeface="Roboto Mono"/>
                <a:cs typeface="Roboto Mono"/>
                <a:sym typeface="Roboto Mono"/>
              </a:rPr>
              <a:t>int</a:t>
            </a:r>
            <a:r>
              <a:rPr lang="en" sz="1000">
                <a:solidFill>
                  <a:schemeClr val="dk2"/>
                </a:solidFill>
                <a:latin typeface="Roboto Mono"/>
                <a:ea typeface="Roboto Mono"/>
                <a:cs typeface="Roboto Mono"/>
                <a:sym typeface="Roboto Mono"/>
              </a:rPr>
              <a:t> main</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r>
              <a:rPr lang="en" sz="1000">
                <a:solidFill>
                  <a:srgbClr val="A3A3A3"/>
                </a:solidFill>
                <a:latin typeface="Roboto Mono"/>
                <a:ea typeface="Roboto Mono"/>
                <a:cs typeface="Roboto Mono"/>
                <a:sym typeface="Roboto Mono"/>
              </a:rPr>
              <a:t>{</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cin</a:t>
            </a:r>
            <a:r>
              <a:rPr lang="en" sz="1000">
                <a:solidFill>
                  <a:srgbClr val="A3A3A3"/>
                </a:solidFill>
                <a:latin typeface="Roboto Mono"/>
                <a:ea typeface="Roboto Mono"/>
                <a:cs typeface="Roboto Mono"/>
                <a:sym typeface="Roboto Mono"/>
              </a:rPr>
              <a:t>&gt;&gt;</a:t>
            </a:r>
            <a:r>
              <a:rPr lang="en" sz="1000">
                <a:solidFill>
                  <a:schemeClr val="dk2"/>
                </a:solidFill>
                <a:latin typeface="Roboto Mono"/>
                <a:ea typeface="Roboto Mono"/>
                <a:cs typeface="Roboto Mono"/>
                <a:sym typeface="Roboto Mono"/>
              </a:rPr>
              <a:t>N</a:t>
            </a:r>
            <a:r>
              <a:rPr lang="en" sz="1000">
                <a:solidFill>
                  <a:srgbClr val="A3A3A3"/>
                </a:solidFill>
                <a:latin typeface="Roboto Mono"/>
                <a:ea typeface="Roboto Mono"/>
                <a:cs typeface="Roboto Mono"/>
                <a:sym typeface="Roboto Mono"/>
              </a:rPr>
              <a:t>&gt;&gt;</a:t>
            </a:r>
            <a:r>
              <a:rPr lang="en" sz="1000">
                <a:solidFill>
                  <a:schemeClr val="dk2"/>
                </a:solidFill>
                <a:latin typeface="Roboto Mono"/>
                <a:ea typeface="Roboto Mono"/>
                <a:cs typeface="Roboto Mono"/>
                <a:sym typeface="Roboto Mono"/>
              </a:rPr>
              <a:t>Q</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for</a:t>
            </a:r>
            <a:r>
              <a:rPr lang="en" sz="1000">
                <a:solidFill>
                  <a:srgbClr val="A3A3A3"/>
                </a:solidFill>
                <a:latin typeface="Roboto Mono"/>
                <a:ea typeface="Roboto Mono"/>
                <a:cs typeface="Roboto Mono"/>
                <a:sym typeface="Roboto Mono"/>
              </a:rPr>
              <a:t>(</a:t>
            </a:r>
            <a:r>
              <a:rPr lang="en" sz="1000">
                <a:solidFill>
                  <a:srgbClr val="4285F4"/>
                </a:solidFill>
                <a:latin typeface="Roboto Mono"/>
                <a:ea typeface="Roboto Mono"/>
                <a:cs typeface="Roboto Mono"/>
                <a:sym typeface="Roboto Mono"/>
              </a:rPr>
              <a:t>int</a:t>
            </a:r>
            <a:r>
              <a:rPr lang="en" sz="1000">
                <a:solidFill>
                  <a:schemeClr val="dk2"/>
                </a:solidFill>
                <a:latin typeface="Roboto Mono"/>
                <a:ea typeface="Roboto Mono"/>
                <a:cs typeface="Roboto Mono"/>
                <a:sym typeface="Roboto Mono"/>
              </a:rPr>
              <a:t> i</a:t>
            </a:r>
            <a:r>
              <a:rPr lang="en" sz="1000">
                <a:solidFill>
                  <a:srgbClr val="A3A3A3"/>
                </a:solidFill>
                <a:latin typeface="Roboto Mono"/>
                <a:ea typeface="Roboto Mono"/>
                <a:cs typeface="Roboto Mono"/>
                <a:sym typeface="Roboto Mono"/>
              </a:rPr>
              <a:t>=</a:t>
            </a:r>
            <a:r>
              <a:rPr lang="en" sz="1000">
                <a:solidFill>
                  <a:srgbClr val="DB4437"/>
                </a:solidFill>
                <a:latin typeface="Roboto Mono"/>
                <a:ea typeface="Roboto Mono"/>
                <a:cs typeface="Roboto Mono"/>
                <a:sym typeface="Roboto Mono"/>
              </a:rPr>
              <a:t>1</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i</a:t>
            </a:r>
            <a:r>
              <a:rPr lang="en" sz="1000">
                <a:solidFill>
                  <a:srgbClr val="A3A3A3"/>
                </a:solidFill>
                <a:latin typeface="Roboto Mono"/>
                <a:ea typeface="Roboto Mono"/>
                <a:cs typeface="Roboto Mono"/>
                <a:sym typeface="Roboto Mono"/>
              </a:rPr>
              <a:t>&lt;=</a:t>
            </a:r>
            <a:r>
              <a:rPr lang="en" sz="1000">
                <a:solidFill>
                  <a:schemeClr val="dk2"/>
                </a:solidFill>
                <a:latin typeface="Roboto Mono"/>
                <a:ea typeface="Roboto Mono"/>
                <a:cs typeface="Roboto Mono"/>
                <a:sym typeface="Roboto Mono"/>
              </a:rPr>
              <a:t>N</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i</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par</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i</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i</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while</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Q</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r>
              <a:rPr lang="en" sz="1000">
                <a:solidFill>
                  <a:srgbClr val="A3A3A3"/>
                </a:solidFill>
                <a:latin typeface="Roboto Mono"/>
                <a:ea typeface="Roboto Mono"/>
                <a:cs typeface="Roboto Mono"/>
                <a:sym typeface="Roboto Mono"/>
              </a:rPr>
              <a:t>{</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char</a:t>
            </a:r>
            <a:r>
              <a:rPr lang="en" sz="1000">
                <a:solidFill>
                  <a:schemeClr val="dk2"/>
                </a:solidFill>
                <a:latin typeface="Roboto Mono"/>
                <a:ea typeface="Roboto Mono"/>
                <a:cs typeface="Roboto Mono"/>
                <a:sym typeface="Roboto Mono"/>
              </a:rPr>
              <a:t> op</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cin </a:t>
            </a:r>
            <a:r>
              <a:rPr lang="en" sz="1000">
                <a:solidFill>
                  <a:srgbClr val="A3A3A3"/>
                </a:solidFill>
                <a:latin typeface="Roboto Mono"/>
                <a:ea typeface="Roboto Mono"/>
                <a:cs typeface="Roboto Mono"/>
                <a:sym typeface="Roboto Mono"/>
              </a:rPr>
              <a:t>&gt;&gt;</a:t>
            </a:r>
            <a:r>
              <a:rPr lang="en" sz="1000">
                <a:solidFill>
                  <a:schemeClr val="dk2"/>
                </a:solidFill>
                <a:latin typeface="Roboto Mono"/>
                <a:ea typeface="Roboto Mono"/>
                <a:cs typeface="Roboto Mono"/>
                <a:sym typeface="Roboto Mono"/>
              </a:rPr>
              <a:t> op </a:t>
            </a:r>
            <a:r>
              <a:rPr lang="en" sz="1000">
                <a:solidFill>
                  <a:srgbClr val="A3A3A3"/>
                </a:solidFill>
                <a:latin typeface="Roboto Mono"/>
                <a:ea typeface="Roboto Mono"/>
                <a:cs typeface="Roboto Mono"/>
                <a:sym typeface="Roboto Mono"/>
              </a:rPr>
              <a:t>&gt;&gt;</a:t>
            </a:r>
            <a:r>
              <a:rPr lang="en" sz="1000">
                <a:solidFill>
                  <a:schemeClr val="dk2"/>
                </a:solidFill>
                <a:latin typeface="Roboto Mono"/>
                <a:ea typeface="Roboto Mono"/>
                <a:cs typeface="Roboto Mono"/>
                <a:sym typeface="Roboto Mono"/>
              </a:rPr>
              <a:t> x </a:t>
            </a:r>
            <a:r>
              <a:rPr lang="en" sz="1000">
                <a:solidFill>
                  <a:srgbClr val="A3A3A3"/>
                </a:solidFill>
                <a:latin typeface="Roboto Mono"/>
                <a:ea typeface="Roboto Mono"/>
                <a:cs typeface="Roboto Mono"/>
                <a:sym typeface="Roboto Mono"/>
              </a:rPr>
              <a:t>&gt;&gt;</a:t>
            </a:r>
            <a:r>
              <a:rPr lang="en" sz="1000">
                <a:solidFill>
                  <a:schemeClr val="dk2"/>
                </a:solidFill>
                <a:latin typeface="Roboto Mono"/>
                <a:ea typeface="Roboto Mono"/>
                <a:cs typeface="Roboto Mono"/>
                <a:sym typeface="Roboto Mono"/>
              </a:rPr>
              <a:t> y</a:t>
            </a:r>
            <a:r>
              <a:rPr lang="en" sz="1000">
                <a:solidFill>
                  <a:srgbClr val="A3A3A3"/>
                </a:solidFill>
                <a:latin typeface="Roboto Mono"/>
                <a:ea typeface="Roboto Mono"/>
                <a:cs typeface="Roboto Mono"/>
                <a:sym typeface="Roboto Mono"/>
              </a:rPr>
              <a:t>;</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if</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op</a:t>
            </a:r>
            <a:r>
              <a:rPr lang="en" sz="1000">
                <a:solidFill>
                  <a:srgbClr val="A3A3A3"/>
                </a:solidFill>
                <a:latin typeface="Roboto Mono"/>
                <a:ea typeface="Roboto Mono"/>
                <a:cs typeface="Roboto Mono"/>
                <a:sym typeface="Roboto Mono"/>
              </a:rPr>
              <a:t>==</a:t>
            </a:r>
            <a:r>
              <a:rPr lang="en" sz="1000">
                <a:solidFill>
                  <a:srgbClr val="0F9D58"/>
                </a:solidFill>
                <a:latin typeface="Roboto Mono"/>
                <a:ea typeface="Roboto Mono"/>
                <a:cs typeface="Roboto Mono"/>
                <a:sym typeface="Roboto Mono"/>
              </a:rPr>
              <a:t>'A'</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unite</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y</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4285F4"/>
                </a:solidFill>
                <a:latin typeface="Roboto Mono"/>
                <a:ea typeface="Roboto Mono"/>
                <a:cs typeface="Roboto Mono"/>
                <a:sym typeface="Roboto Mono"/>
              </a:rPr>
              <a:t>else</a:t>
            </a:r>
            <a:r>
              <a:rPr lang="en" sz="1000">
                <a:solidFill>
                  <a:schemeClr val="dk2"/>
                </a:solidFill>
                <a:latin typeface="Roboto Mono"/>
                <a:ea typeface="Roboto Mono"/>
                <a:cs typeface="Roboto Mono"/>
                <a:sym typeface="Roboto Mono"/>
              </a:rPr>
              <a:t> cout</a:t>
            </a:r>
            <a:r>
              <a:rPr lang="en" sz="1000">
                <a:solidFill>
                  <a:srgbClr val="A3A3A3"/>
                </a:solidFill>
                <a:latin typeface="Roboto Mono"/>
                <a:ea typeface="Roboto Mono"/>
                <a:cs typeface="Roboto Mono"/>
                <a:sym typeface="Roboto Mono"/>
              </a:rPr>
              <a:t>&lt;&lt;(</a:t>
            </a:r>
            <a:r>
              <a:rPr lang="en" sz="1000">
                <a:solidFill>
                  <a:schemeClr val="dk2"/>
                </a:solidFill>
                <a:latin typeface="Roboto Mono"/>
                <a:ea typeface="Roboto Mono"/>
                <a:cs typeface="Roboto Mono"/>
                <a:sym typeface="Roboto Mono"/>
              </a:rPr>
              <a:t>find</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x</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find</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y</a:t>
            </a:r>
            <a:r>
              <a:rPr lang="en" sz="1000">
                <a:solidFill>
                  <a:srgbClr val="A3A3A3"/>
                </a:solidFill>
                <a:latin typeface="Roboto Mono"/>
                <a:ea typeface="Roboto Mono"/>
                <a:cs typeface="Roboto Mono"/>
                <a:sym typeface="Roboto Mono"/>
              </a:rPr>
              <a:t>)?</a:t>
            </a:r>
            <a:r>
              <a:rPr lang="en" sz="1000">
                <a:solidFill>
                  <a:srgbClr val="0F9D58"/>
                </a:solidFill>
                <a:latin typeface="Roboto Mono"/>
                <a:ea typeface="Roboto Mono"/>
                <a:cs typeface="Roboto Mono"/>
                <a:sym typeface="Roboto Mono"/>
              </a:rPr>
              <a:t>"Y\n"</a:t>
            </a:r>
            <a:r>
              <a:rPr lang="en" sz="1000">
                <a:solidFill>
                  <a:srgbClr val="A3A3A3"/>
                </a:solidFill>
                <a:latin typeface="Roboto Mono"/>
                <a:ea typeface="Roboto Mono"/>
                <a:cs typeface="Roboto Mono"/>
                <a:sym typeface="Roboto Mono"/>
              </a:rPr>
              <a:t>:</a:t>
            </a:r>
            <a:r>
              <a:rPr lang="en" sz="1000">
                <a:solidFill>
                  <a:srgbClr val="0F9D58"/>
                </a:solidFill>
                <a:latin typeface="Roboto Mono"/>
                <a:ea typeface="Roboto Mono"/>
                <a:cs typeface="Roboto Mono"/>
                <a:sym typeface="Roboto Mono"/>
              </a:rPr>
              <a:t>"N\n"</a:t>
            </a:r>
            <a:r>
              <a:rPr lang="en" sz="1000">
                <a:solidFill>
                  <a:srgbClr val="A3A3A3"/>
                </a:solidFill>
                <a:latin typeface="Roboto Mono"/>
                <a:ea typeface="Roboto Mono"/>
                <a:cs typeface="Roboto Mono"/>
                <a:sym typeface="Roboto Mono"/>
              </a:rPr>
              <a:t>);</a:t>
            </a:r>
            <a:r>
              <a:rPr lang="en" sz="1000">
                <a:solidFill>
                  <a:schemeClr val="dk2"/>
                </a:solidFill>
                <a:latin typeface="Roboto Mono"/>
                <a:ea typeface="Roboto Mono"/>
                <a:cs typeface="Roboto Mono"/>
                <a:sym typeface="Roboto Mono"/>
              </a:rPr>
              <a:t> </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chemeClr val="dk2"/>
                </a:solidFill>
                <a:latin typeface="Roboto Mono"/>
                <a:ea typeface="Roboto Mono"/>
                <a:cs typeface="Roboto Mono"/>
                <a:sym typeface="Roboto Mono"/>
              </a:rPr>
              <a:t>    </a:t>
            </a:r>
            <a:r>
              <a:rPr lang="en" sz="1000">
                <a:solidFill>
                  <a:srgbClr val="A3A3A3"/>
                </a:solidFill>
                <a:latin typeface="Roboto Mono"/>
                <a:ea typeface="Roboto Mono"/>
                <a:cs typeface="Roboto Mono"/>
                <a:sym typeface="Roboto Mono"/>
              </a:rPr>
              <a:t>}</a:t>
            </a:r>
            <a:endParaRPr sz="10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A3A3A3"/>
                </a:solidFill>
                <a:latin typeface="Roboto Mono"/>
                <a:ea typeface="Roboto Mono"/>
                <a:cs typeface="Roboto Mono"/>
                <a:sym typeface="Roboto Mono"/>
              </a:rPr>
              <a:t>}</a:t>
            </a:r>
            <a:endParaRPr sz="1000">
              <a:solidFill>
                <a:srgbClr val="A3A3A3"/>
              </a:solidFill>
              <a:latin typeface="Roboto Mono"/>
              <a:ea typeface="Roboto Mono"/>
              <a:cs typeface="Roboto Mono"/>
              <a:sym typeface="Roboto Mono"/>
            </a:endParaRPr>
          </a:p>
          <a:p>
            <a:pPr indent="0" lvl="0" marL="0" rtl="0" algn="l">
              <a:lnSpc>
                <a:spcPct val="146250"/>
              </a:lnSpc>
              <a:spcBef>
                <a:spcPts val="0"/>
              </a:spcBef>
              <a:spcAft>
                <a:spcPts val="0"/>
              </a:spcAft>
              <a:buNone/>
            </a:pPr>
            <a:r>
              <a:t/>
            </a:r>
            <a:endParaRPr sz="10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5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5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4285F4"/>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Disjoint Set Implementation - Time Complexity</a:t>
            </a:r>
            <a:endParaRPr/>
          </a:p>
          <a:p>
            <a:pPr indent="0" lvl="0" marL="0" rtl="0" algn="l">
              <a:spcBef>
                <a:spcPts val="0"/>
              </a:spcBef>
              <a:spcAft>
                <a:spcPts val="0"/>
              </a:spcAft>
              <a:buNone/>
            </a:pPr>
            <a:r>
              <a:t/>
            </a:r>
            <a:endParaRPr/>
          </a:p>
        </p:txBody>
      </p:sp>
      <p:sp>
        <p:nvSpPr>
          <p:cNvPr id="136" name="Google Shape;136;p24"/>
          <p:cNvSpPr txBox="1"/>
          <p:nvPr>
            <p:ph idx="1" type="body"/>
          </p:nvPr>
        </p:nvSpPr>
        <p:spPr>
          <a:xfrm>
            <a:off x="311700" y="1068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Currently</a:t>
            </a:r>
            <a:r>
              <a:rPr lang="en" sz="1600"/>
              <a:t>, the time complexity of our find operation is O(N) since our unite function can create trees with large depths. </a:t>
            </a:r>
            <a:endParaRPr sz="1600"/>
          </a:p>
          <a:p>
            <a:pPr indent="0" lvl="0" marL="0" rtl="0" algn="l">
              <a:spcBef>
                <a:spcPts val="1200"/>
              </a:spcBef>
              <a:spcAft>
                <a:spcPts val="0"/>
              </a:spcAft>
              <a:buNone/>
            </a:pPr>
            <a:r>
              <a:rPr lang="en" sz="1600"/>
              <a:t>Although</a:t>
            </a:r>
            <a:r>
              <a:rPr lang="en" sz="1600"/>
              <a:t> this is fast enough for some problems, there a few </a:t>
            </a:r>
            <a:r>
              <a:rPr lang="en" sz="1600"/>
              <a:t>optimizations</a:t>
            </a:r>
            <a:r>
              <a:rPr lang="en" sz="1600"/>
              <a:t> we can make to improve this complexity. </a:t>
            </a:r>
            <a:endParaRPr sz="1600"/>
          </a:p>
          <a:p>
            <a:pPr indent="0" lvl="0" marL="0" rtl="0" algn="l">
              <a:spcBef>
                <a:spcPts val="1200"/>
              </a:spcBef>
              <a:spcAft>
                <a:spcPts val="1200"/>
              </a:spcAft>
              <a:buNone/>
            </a:pPr>
            <a:r>
              <a:rPr lang="en" sz="1600"/>
              <a:t>Both of the following </a:t>
            </a:r>
            <a:r>
              <a:rPr lang="en" sz="1600"/>
              <a:t>optimizations improve this complexity to O(logN) time per call, however, neither proof will be shown.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1: Path Compression</a:t>
            </a:r>
            <a:endParaRPr/>
          </a:p>
        </p:txBody>
      </p:sp>
      <p:sp>
        <p:nvSpPr>
          <p:cNvPr id="142" name="Google Shape;142;p25"/>
          <p:cNvSpPr txBox="1"/>
          <p:nvPr>
            <p:ph idx="1" type="body"/>
          </p:nvPr>
        </p:nvSpPr>
        <p:spPr>
          <a:xfrm>
            <a:off x="260925" y="1001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first optimization we make is based on the following observation: </a:t>
            </a:r>
            <a:endParaRPr sz="1500"/>
          </a:p>
          <a:p>
            <a:pPr indent="0" lvl="0" marL="0" rtl="0" algn="l">
              <a:spcBef>
                <a:spcPts val="1200"/>
              </a:spcBef>
              <a:spcAft>
                <a:spcPts val="0"/>
              </a:spcAft>
              <a:buNone/>
            </a:pPr>
            <a:r>
              <a:rPr lang="en" sz="1500"/>
              <a:t>If we call the find operation on a node </a:t>
            </a:r>
            <a:r>
              <a:rPr b="1" lang="en" sz="1500"/>
              <a:t>x</a:t>
            </a:r>
            <a:r>
              <a:rPr lang="en" sz="1500"/>
              <a:t>, then the parent of all the nodes we visit on the path from </a:t>
            </a:r>
            <a:r>
              <a:rPr b="1" lang="en" sz="1500"/>
              <a:t>x </a:t>
            </a:r>
            <a:r>
              <a:rPr lang="en" sz="1500"/>
              <a:t>to the root of that tree is the root. </a:t>
            </a:r>
            <a:endParaRPr sz="1500"/>
          </a:p>
          <a:p>
            <a:pPr indent="0" lvl="0" marL="0" rtl="0" algn="l">
              <a:spcBef>
                <a:spcPts val="1200"/>
              </a:spcBef>
              <a:spcAft>
                <a:spcPts val="0"/>
              </a:spcAft>
              <a:buNone/>
            </a:pPr>
            <a:r>
              <a:rPr lang="en" sz="1500"/>
              <a:t>This is more clear with an example. If we call find(4) on the graph below, then our path will visit                               nodes (4, 3, 1, 6) in order. We notice that the root of the tree for nodes 4, 3, and 1 are all equal to 6.                   Thus, we can optimize our </a:t>
            </a:r>
            <a:r>
              <a:rPr lang="en" sz="1500"/>
              <a:t>find</a:t>
            </a:r>
            <a:r>
              <a:rPr lang="en" sz="1500"/>
              <a:t> function by setting the parent of each of these </a:t>
            </a:r>
            <a:r>
              <a:rPr lang="en" sz="1500"/>
              <a:t>nodes in the                                path directly to the root. </a:t>
            </a:r>
            <a:endParaRPr sz="1500"/>
          </a:p>
          <a:p>
            <a:pPr indent="0" lvl="0" marL="0" rtl="0" algn="l">
              <a:spcBef>
                <a:spcPts val="1200"/>
              </a:spcBef>
              <a:spcAft>
                <a:spcPts val="0"/>
              </a:spcAft>
              <a:buNone/>
            </a:pPr>
            <a:r>
              <a:rPr lang="en" sz="1500"/>
              <a:t>After we call find(4), the following modifications to our </a:t>
            </a:r>
            <a:r>
              <a:rPr b="1" lang="en" sz="1500"/>
              <a:t>par </a:t>
            </a:r>
            <a:r>
              <a:rPr lang="en" sz="1500"/>
              <a:t>array are made: </a:t>
            </a:r>
            <a:endParaRPr sz="1500"/>
          </a:p>
          <a:p>
            <a:pPr indent="0" lvl="0" marL="0" rtl="0" algn="l">
              <a:spcBef>
                <a:spcPts val="1200"/>
              </a:spcBef>
              <a:spcAft>
                <a:spcPts val="0"/>
              </a:spcAft>
              <a:buNone/>
            </a:pPr>
            <a:r>
              <a:t/>
            </a:r>
            <a:endParaRPr b="1" sz="1500"/>
          </a:p>
          <a:p>
            <a:pPr indent="0" lvl="0" marL="0" rtl="0" algn="l">
              <a:spcBef>
                <a:spcPts val="1200"/>
              </a:spcBef>
              <a:spcAft>
                <a:spcPts val="1200"/>
              </a:spcAft>
              <a:buNone/>
            </a:pPr>
            <a:r>
              <a:t/>
            </a:r>
            <a:endParaRPr sz="1500"/>
          </a:p>
        </p:txBody>
      </p:sp>
      <p:pic>
        <p:nvPicPr>
          <p:cNvPr id="143" name="Google Shape;143;p25"/>
          <p:cNvPicPr preferRelativeResize="0"/>
          <p:nvPr/>
        </p:nvPicPr>
        <p:blipFill rotWithShape="1">
          <a:blip r:embed="rId3">
            <a:alphaModFix/>
          </a:blip>
          <a:srcRect b="0" l="37562" r="41254" t="0"/>
          <a:stretch/>
        </p:blipFill>
        <p:spPr>
          <a:xfrm>
            <a:off x="8209924" y="2412178"/>
            <a:ext cx="903000" cy="2160375"/>
          </a:xfrm>
          <a:prstGeom prst="rect">
            <a:avLst/>
          </a:prstGeom>
          <a:noFill/>
          <a:ln>
            <a:noFill/>
          </a:ln>
        </p:spPr>
      </p:pic>
      <p:pic>
        <p:nvPicPr>
          <p:cNvPr id="144" name="Google Shape;144;p25"/>
          <p:cNvPicPr preferRelativeResize="0"/>
          <p:nvPr/>
        </p:nvPicPr>
        <p:blipFill rotWithShape="1">
          <a:blip r:embed="rId3">
            <a:alphaModFix/>
          </a:blip>
          <a:srcRect b="3194" l="0" r="64807" t="0"/>
          <a:stretch/>
        </p:blipFill>
        <p:spPr>
          <a:xfrm>
            <a:off x="6602325" y="3008575"/>
            <a:ext cx="1500250" cy="2091400"/>
          </a:xfrm>
          <a:prstGeom prst="rect">
            <a:avLst/>
          </a:prstGeom>
          <a:noFill/>
          <a:ln>
            <a:noFill/>
          </a:ln>
        </p:spPr>
      </p:pic>
      <p:cxnSp>
        <p:nvCxnSpPr>
          <p:cNvPr id="145" name="Google Shape;145;p25"/>
          <p:cNvCxnSpPr/>
          <p:nvPr/>
        </p:nvCxnSpPr>
        <p:spPr>
          <a:xfrm flipH="1" rot="10800000">
            <a:off x="7480543" y="2699880"/>
            <a:ext cx="903000" cy="375900"/>
          </a:xfrm>
          <a:prstGeom prst="straightConnector1">
            <a:avLst/>
          </a:prstGeom>
          <a:noFill/>
          <a:ln cap="flat" cmpd="sng" w="19050">
            <a:solidFill>
              <a:schemeClr val="dk2"/>
            </a:solidFill>
            <a:prstDash val="solid"/>
            <a:round/>
            <a:headEnd len="med" w="med" type="none"/>
            <a:tailEnd len="med" w="med" type="triangle"/>
          </a:ln>
        </p:spPr>
      </p:cxnSp>
      <p:sp>
        <p:nvSpPr>
          <p:cNvPr id="146" name="Google Shape;146;p25"/>
          <p:cNvSpPr txBox="1"/>
          <p:nvPr/>
        </p:nvSpPr>
        <p:spPr>
          <a:xfrm>
            <a:off x="260925" y="3586975"/>
            <a:ext cx="598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t>
            </a:r>
            <a:r>
              <a:rPr b="1" lang="en">
                <a:solidFill>
                  <a:schemeClr val="lt2"/>
                </a:solidFill>
                <a:latin typeface="Source Sans Pro"/>
                <a:ea typeface="Source Sans Pro"/>
                <a:cs typeface="Source Sans Pro"/>
                <a:sym typeface="Source Sans Pro"/>
              </a:rPr>
              <a:t>ar[4] = 6</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t>
            </a:r>
            <a:r>
              <a:rPr b="1" lang="en">
                <a:solidFill>
                  <a:schemeClr val="lt2"/>
                </a:solidFill>
                <a:latin typeface="Source Sans Pro"/>
                <a:ea typeface="Source Sans Pro"/>
                <a:cs typeface="Source Sans Pro"/>
                <a:sym typeface="Source Sans Pro"/>
              </a:rPr>
              <a:t>ar[3] = 6</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t>
            </a:r>
            <a:r>
              <a:rPr b="1" lang="en">
                <a:solidFill>
                  <a:schemeClr val="lt2"/>
                </a:solidFill>
                <a:latin typeface="Source Sans Pro"/>
                <a:ea typeface="Source Sans Pro"/>
                <a:cs typeface="Source Sans Pro"/>
                <a:sym typeface="Source Sans Pro"/>
              </a:rPr>
              <a:t>ar[1] = 6</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lt2"/>
                </a:solidFill>
                <a:latin typeface="Source Sans Pro"/>
                <a:ea typeface="Source Sans Pro"/>
                <a:cs typeface="Source Sans Pro"/>
                <a:sym typeface="Source Sans Pro"/>
              </a:rPr>
              <a:t>We </a:t>
            </a:r>
            <a:r>
              <a:rPr lang="en">
                <a:solidFill>
                  <a:schemeClr val="lt2"/>
                </a:solidFill>
                <a:latin typeface="Source Sans Pro"/>
                <a:ea typeface="Source Sans Pro"/>
                <a:cs typeface="Source Sans Pro"/>
                <a:sym typeface="Source Sans Pro"/>
              </a:rPr>
              <a:t>improve</a:t>
            </a:r>
            <a:r>
              <a:rPr lang="en">
                <a:solidFill>
                  <a:schemeClr val="lt2"/>
                </a:solidFill>
                <a:latin typeface="Source Sans Pro"/>
                <a:ea typeface="Source Sans Pro"/>
                <a:cs typeface="Source Sans Pro"/>
                <a:sym typeface="Source Sans Pro"/>
              </a:rPr>
              <a:t> our complexity from O(N) → O(logN) </a:t>
            </a:r>
            <a:endParaRPr>
              <a:solidFill>
                <a:schemeClr val="lt2"/>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Optimization 1: Path Compression Visualization</a:t>
            </a:r>
            <a:endParaRPr/>
          </a:p>
          <a:p>
            <a:pPr indent="0" lvl="0" marL="0" rtl="0" algn="l">
              <a:spcBef>
                <a:spcPts val="0"/>
              </a:spcBef>
              <a:spcAft>
                <a:spcPts val="0"/>
              </a:spcAft>
              <a:buNone/>
            </a:pPr>
            <a:r>
              <a:t/>
            </a:r>
            <a:endParaRPr/>
          </a:p>
        </p:txBody>
      </p:sp>
      <p:sp>
        <p:nvSpPr>
          <p:cNvPr id="152" name="Google Shape;152;p26"/>
          <p:cNvSpPr txBox="1"/>
          <p:nvPr/>
        </p:nvSpPr>
        <p:spPr>
          <a:xfrm>
            <a:off x="5716600" y="4479775"/>
            <a:ext cx="177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2"/>
                </a:solidFill>
                <a:latin typeface="Source Sans Pro"/>
                <a:ea typeface="Source Sans Pro"/>
                <a:cs typeface="Source Sans Pro"/>
                <a:sym typeface="Source Sans Pro"/>
              </a:rPr>
              <a:t>After find(4)</a:t>
            </a:r>
            <a:endParaRPr sz="1700">
              <a:solidFill>
                <a:schemeClr val="lt2"/>
              </a:solidFill>
              <a:latin typeface="Source Sans Pro"/>
              <a:ea typeface="Source Sans Pro"/>
              <a:cs typeface="Source Sans Pro"/>
              <a:sym typeface="Source Sans Pro"/>
            </a:endParaRPr>
          </a:p>
        </p:txBody>
      </p:sp>
      <p:sp>
        <p:nvSpPr>
          <p:cNvPr id="153" name="Google Shape;153;p26"/>
          <p:cNvSpPr txBox="1"/>
          <p:nvPr/>
        </p:nvSpPr>
        <p:spPr>
          <a:xfrm>
            <a:off x="1633500" y="4479775"/>
            <a:ext cx="1995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2"/>
                </a:solidFill>
                <a:latin typeface="Source Sans Pro"/>
                <a:ea typeface="Source Sans Pro"/>
                <a:cs typeface="Source Sans Pro"/>
                <a:sym typeface="Source Sans Pro"/>
              </a:rPr>
              <a:t>Original</a:t>
            </a:r>
            <a:endParaRPr sz="1700">
              <a:solidFill>
                <a:schemeClr val="lt2"/>
              </a:solidFill>
              <a:latin typeface="Source Sans Pro"/>
              <a:ea typeface="Source Sans Pro"/>
              <a:cs typeface="Source Sans Pro"/>
              <a:sym typeface="Source Sans Pro"/>
            </a:endParaRPr>
          </a:p>
        </p:txBody>
      </p:sp>
      <p:pic>
        <p:nvPicPr>
          <p:cNvPr id="154" name="Google Shape;154;p26"/>
          <p:cNvPicPr preferRelativeResize="0"/>
          <p:nvPr/>
        </p:nvPicPr>
        <p:blipFill>
          <a:blip r:embed="rId3">
            <a:alphaModFix/>
          </a:blip>
          <a:stretch>
            <a:fillRect/>
          </a:stretch>
        </p:blipFill>
        <p:spPr>
          <a:xfrm>
            <a:off x="904875" y="1068425"/>
            <a:ext cx="3257550" cy="3415675"/>
          </a:xfrm>
          <a:prstGeom prst="rect">
            <a:avLst/>
          </a:prstGeom>
          <a:noFill/>
          <a:ln>
            <a:noFill/>
          </a:ln>
        </p:spPr>
      </p:pic>
      <p:pic>
        <p:nvPicPr>
          <p:cNvPr id="155" name="Google Shape;155;p26"/>
          <p:cNvPicPr preferRelativeResize="0"/>
          <p:nvPr/>
        </p:nvPicPr>
        <p:blipFill>
          <a:blip r:embed="rId4">
            <a:alphaModFix/>
          </a:blip>
          <a:stretch>
            <a:fillRect/>
          </a:stretch>
        </p:blipFill>
        <p:spPr>
          <a:xfrm>
            <a:off x="4720400" y="1512288"/>
            <a:ext cx="3762375" cy="292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Path Compression Code (Change Find Function) </a:t>
            </a:r>
            <a:endParaRPr/>
          </a:p>
        </p:txBody>
      </p:sp>
      <p:sp>
        <p:nvSpPr>
          <p:cNvPr id="161" name="Google Shape;161;p27"/>
          <p:cNvSpPr txBox="1"/>
          <p:nvPr/>
        </p:nvSpPr>
        <p:spPr>
          <a:xfrm>
            <a:off x="311700" y="1068425"/>
            <a:ext cx="4260300" cy="4502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2"/>
                </a:solidFill>
                <a:latin typeface="Roboto Mono"/>
                <a:ea typeface="Roboto Mono"/>
                <a:cs typeface="Roboto Mono"/>
                <a:sym typeface="Roboto Mono"/>
              </a:rPr>
              <a:t>Python: </a:t>
            </a:r>
            <a:endParaRPr b="1" sz="15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4285F4"/>
                </a:solidFill>
                <a:latin typeface="Roboto Mono"/>
                <a:ea typeface="Roboto Mono"/>
                <a:cs typeface="Roboto Mono"/>
                <a:sym typeface="Roboto Mono"/>
              </a:rPr>
              <a:t>def</a:t>
            </a:r>
            <a:r>
              <a:rPr lang="en" sz="1150">
                <a:solidFill>
                  <a:schemeClr val="dk2"/>
                </a:solidFill>
                <a:latin typeface="Roboto Mono"/>
                <a:ea typeface="Roboto Mono"/>
                <a:cs typeface="Roboto Mono"/>
                <a:sym typeface="Roboto Mono"/>
              </a:rPr>
              <a:t> find</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x</a:t>
            </a:r>
            <a:r>
              <a:rPr lang="en" sz="1150">
                <a:solidFill>
                  <a:srgbClr val="A3A3A3"/>
                </a:solidFill>
                <a:latin typeface="Roboto Mono"/>
                <a:ea typeface="Roboto Mono"/>
                <a:cs typeface="Roboto Mono"/>
                <a:sym typeface="Roboto Mono"/>
              </a:rPr>
              <a:t>):</a:t>
            </a:r>
            <a:endParaRPr sz="115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chemeClr val="dk2"/>
                </a:solidFill>
                <a:latin typeface="Roboto Mono"/>
                <a:ea typeface="Roboto Mono"/>
                <a:cs typeface="Roboto Mono"/>
                <a:sym typeface="Roboto Mono"/>
              </a:rPr>
              <a:t>    root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x </a:t>
            </a:r>
            <a:endParaRPr sz="115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4285F4"/>
                </a:solidFill>
                <a:latin typeface="Roboto Mono"/>
                <a:ea typeface="Roboto Mono"/>
                <a:cs typeface="Roboto Mono"/>
                <a:sym typeface="Roboto Mono"/>
              </a:rPr>
              <a:t>while</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root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par</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root</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root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par</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root</a:t>
            </a:r>
            <a:r>
              <a:rPr lang="en" sz="1150">
                <a:solidFill>
                  <a:srgbClr val="A3A3A3"/>
                </a:solidFill>
                <a:latin typeface="Roboto Mono"/>
                <a:ea typeface="Roboto Mono"/>
                <a:cs typeface="Roboto Mono"/>
                <a:sym typeface="Roboto Mono"/>
              </a:rPr>
              <a:t>]</a:t>
            </a:r>
            <a:endParaRPr sz="115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4285F4"/>
                </a:solidFill>
                <a:latin typeface="Roboto Mono"/>
                <a:ea typeface="Roboto Mono"/>
                <a:cs typeface="Roboto Mono"/>
                <a:sym typeface="Roboto Mono"/>
              </a:rPr>
              <a:t>while</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x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root</a:t>
            </a:r>
            <a:r>
              <a:rPr lang="en" sz="1150">
                <a:solidFill>
                  <a:srgbClr val="A3A3A3"/>
                </a:solidFill>
                <a:latin typeface="Roboto Mono"/>
                <a:ea typeface="Roboto Mono"/>
                <a:cs typeface="Roboto Mono"/>
                <a:sym typeface="Roboto Mono"/>
              </a:rPr>
              <a:t>):</a:t>
            </a:r>
            <a:endParaRPr sz="115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chemeClr val="dk2"/>
                </a:solidFill>
                <a:latin typeface="Roboto Mono"/>
                <a:ea typeface="Roboto Mono"/>
                <a:cs typeface="Roboto Mono"/>
                <a:sym typeface="Roboto Mono"/>
              </a:rPr>
              <a:t>        nxt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par</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x</a:t>
            </a:r>
            <a:r>
              <a:rPr lang="en" sz="1150">
                <a:solidFill>
                  <a:srgbClr val="A3A3A3"/>
                </a:solidFill>
                <a:latin typeface="Roboto Mono"/>
                <a:ea typeface="Roboto Mono"/>
                <a:cs typeface="Roboto Mono"/>
                <a:sym typeface="Roboto Mono"/>
              </a:rPr>
              <a:t>]</a:t>
            </a:r>
            <a:endParaRPr sz="115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chemeClr val="dk2"/>
                </a:solidFill>
                <a:latin typeface="Roboto Mono"/>
                <a:ea typeface="Roboto Mono"/>
                <a:cs typeface="Roboto Mono"/>
                <a:sym typeface="Roboto Mono"/>
              </a:rPr>
              <a:t>        par</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x</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root </a:t>
            </a:r>
            <a:endParaRPr sz="115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chemeClr val="dk2"/>
                </a:solidFill>
                <a:latin typeface="Roboto Mono"/>
                <a:ea typeface="Roboto Mono"/>
                <a:cs typeface="Roboto Mono"/>
                <a:sym typeface="Roboto Mono"/>
              </a:rPr>
              <a:t>        x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nxt </a:t>
            </a:r>
            <a:endParaRPr sz="115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4285F4"/>
                </a:solidFill>
                <a:latin typeface="Roboto Mono"/>
                <a:ea typeface="Roboto Mono"/>
                <a:cs typeface="Roboto Mono"/>
                <a:sym typeface="Roboto Mono"/>
              </a:rPr>
              <a:t>return</a:t>
            </a:r>
            <a:r>
              <a:rPr lang="en" sz="1150">
                <a:solidFill>
                  <a:schemeClr val="dk2"/>
                </a:solidFill>
                <a:latin typeface="Roboto Mono"/>
                <a:ea typeface="Roboto Mono"/>
                <a:cs typeface="Roboto Mono"/>
                <a:sym typeface="Roboto Mono"/>
              </a:rPr>
              <a:t> root</a:t>
            </a:r>
            <a:endParaRPr sz="115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rgbClr val="4285F4"/>
              </a:solidFill>
              <a:latin typeface="Roboto Mono"/>
              <a:ea typeface="Roboto Mono"/>
              <a:cs typeface="Roboto Mono"/>
              <a:sym typeface="Roboto Mono"/>
            </a:endParaRPr>
          </a:p>
          <a:p>
            <a:pPr indent="0" lvl="0" marL="0" rtl="0" algn="l">
              <a:lnSpc>
                <a:spcPct val="146250"/>
              </a:lnSpc>
              <a:spcBef>
                <a:spcPts val="0"/>
              </a:spcBef>
              <a:spcAft>
                <a:spcPts val="0"/>
              </a:spcAft>
              <a:buNone/>
            </a:pPr>
            <a:r>
              <a:t/>
            </a:r>
            <a:endParaRPr sz="10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chemeClr val="dk2"/>
              </a:solidFill>
              <a:latin typeface="Roboto Mono"/>
              <a:ea typeface="Roboto Mono"/>
              <a:cs typeface="Roboto Mono"/>
              <a:sym typeface="Roboto Mono"/>
            </a:endParaRPr>
          </a:p>
        </p:txBody>
      </p:sp>
      <p:sp>
        <p:nvSpPr>
          <p:cNvPr id="162" name="Google Shape;162;p27"/>
          <p:cNvSpPr txBox="1"/>
          <p:nvPr/>
        </p:nvSpPr>
        <p:spPr>
          <a:xfrm>
            <a:off x="4572000" y="1039450"/>
            <a:ext cx="4572000" cy="4112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2"/>
                </a:solidFill>
                <a:latin typeface="Roboto Mono"/>
                <a:ea typeface="Roboto Mono"/>
                <a:cs typeface="Roboto Mono"/>
                <a:sym typeface="Roboto Mono"/>
              </a:rPr>
              <a:t>C++: </a:t>
            </a:r>
            <a:endParaRPr b="1" sz="150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rgbClr val="4285F4"/>
                </a:solidFill>
                <a:latin typeface="Roboto Mono"/>
                <a:ea typeface="Roboto Mono"/>
                <a:cs typeface="Roboto Mono"/>
                <a:sym typeface="Roboto Mono"/>
              </a:rPr>
              <a:t>int</a:t>
            </a:r>
            <a:r>
              <a:rPr lang="en" sz="1150">
                <a:solidFill>
                  <a:schemeClr val="dk2"/>
                </a:solidFill>
                <a:latin typeface="Roboto Mono"/>
                <a:ea typeface="Roboto Mono"/>
                <a:cs typeface="Roboto Mono"/>
                <a:sym typeface="Roboto Mono"/>
              </a:rPr>
              <a:t> find</a:t>
            </a:r>
            <a:r>
              <a:rPr lang="en" sz="1150">
                <a:solidFill>
                  <a:srgbClr val="A3A3A3"/>
                </a:solidFill>
                <a:latin typeface="Roboto Mono"/>
                <a:ea typeface="Roboto Mono"/>
                <a:cs typeface="Roboto Mono"/>
                <a:sym typeface="Roboto Mono"/>
              </a:rPr>
              <a:t>(</a:t>
            </a:r>
            <a:r>
              <a:rPr lang="en" sz="1150">
                <a:solidFill>
                  <a:srgbClr val="4285F4"/>
                </a:solidFill>
                <a:latin typeface="Roboto Mono"/>
                <a:ea typeface="Roboto Mono"/>
                <a:cs typeface="Roboto Mono"/>
                <a:sym typeface="Roboto Mono"/>
              </a:rPr>
              <a:t>int</a:t>
            </a:r>
            <a:r>
              <a:rPr lang="en" sz="1150">
                <a:solidFill>
                  <a:schemeClr val="dk2"/>
                </a:solidFill>
                <a:latin typeface="Roboto Mono"/>
                <a:ea typeface="Roboto Mono"/>
                <a:cs typeface="Roboto Mono"/>
                <a:sym typeface="Roboto Mono"/>
              </a:rPr>
              <a:t> x</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r>
              <a:rPr lang="en" sz="1150">
                <a:solidFill>
                  <a:srgbClr val="A3A3A3"/>
                </a:solidFill>
                <a:latin typeface="Roboto Mono"/>
                <a:ea typeface="Roboto Mono"/>
                <a:cs typeface="Roboto Mono"/>
                <a:sym typeface="Roboto Mono"/>
              </a:rPr>
              <a:t>{</a:t>
            </a:r>
            <a:endParaRPr sz="115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4285F4"/>
                </a:solidFill>
                <a:latin typeface="Roboto Mono"/>
                <a:ea typeface="Roboto Mono"/>
                <a:cs typeface="Roboto Mono"/>
                <a:sym typeface="Roboto Mono"/>
              </a:rPr>
              <a:t>int</a:t>
            </a:r>
            <a:r>
              <a:rPr lang="en" sz="1150">
                <a:solidFill>
                  <a:schemeClr val="dk2"/>
                </a:solidFill>
                <a:latin typeface="Roboto Mono"/>
                <a:ea typeface="Roboto Mono"/>
                <a:cs typeface="Roboto Mono"/>
                <a:sym typeface="Roboto Mono"/>
              </a:rPr>
              <a:t> root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x</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endParaRPr sz="115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4285F4"/>
                </a:solidFill>
                <a:latin typeface="Roboto Mono"/>
                <a:ea typeface="Roboto Mono"/>
                <a:cs typeface="Roboto Mono"/>
                <a:sym typeface="Roboto Mono"/>
              </a:rPr>
              <a:t>while</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root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par</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root</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root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par</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root</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endParaRPr sz="115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999999"/>
                </a:solidFill>
                <a:latin typeface="Roboto Mono"/>
                <a:ea typeface="Roboto Mono"/>
                <a:cs typeface="Roboto Mono"/>
                <a:sym typeface="Roboto Mono"/>
              </a:rPr>
              <a:t>// now we path compress since we found root </a:t>
            </a:r>
            <a:endParaRPr sz="115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4285F4"/>
                </a:solidFill>
                <a:latin typeface="Roboto Mono"/>
                <a:ea typeface="Roboto Mono"/>
                <a:cs typeface="Roboto Mono"/>
                <a:sym typeface="Roboto Mono"/>
              </a:rPr>
              <a:t>while</a:t>
            </a:r>
            <a:r>
              <a:rPr lang="en" sz="1150">
                <a:solidFill>
                  <a:schemeClr val="dk2"/>
                </a:solidFill>
                <a:latin typeface="Roboto Mono"/>
                <a:ea typeface="Roboto Mono"/>
                <a:cs typeface="Roboto Mono"/>
                <a:sym typeface="Roboto Mono"/>
              </a:rPr>
              <a: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x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root</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r>
              <a:rPr lang="en" sz="1150">
                <a:solidFill>
                  <a:srgbClr val="A3A3A3"/>
                </a:solidFill>
                <a:latin typeface="Roboto Mono"/>
                <a:ea typeface="Roboto Mono"/>
                <a:cs typeface="Roboto Mono"/>
                <a:sym typeface="Roboto Mono"/>
              </a:rPr>
              <a:t>{</a:t>
            </a:r>
            <a:endParaRPr sz="115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4285F4"/>
                </a:solidFill>
                <a:latin typeface="Roboto Mono"/>
                <a:ea typeface="Roboto Mono"/>
                <a:cs typeface="Roboto Mono"/>
                <a:sym typeface="Roboto Mono"/>
              </a:rPr>
              <a:t>int</a:t>
            </a:r>
            <a:r>
              <a:rPr lang="en" sz="1150">
                <a:solidFill>
                  <a:schemeClr val="dk2"/>
                </a:solidFill>
                <a:latin typeface="Roboto Mono"/>
                <a:ea typeface="Roboto Mono"/>
                <a:cs typeface="Roboto Mono"/>
                <a:sym typeface="Roboto Mono"/>
              </a:rPr>
              <a:t> next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par</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x</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endParaRPr sz="115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chemeClr val="dk2"/>
                </a:solidFill>
                <a:latin typeface="Roboto Mono"/>
                <a:ea typeface="Roboto Mono"/>
                <a:cs typeface="Roboto Mono"/>
                <a:sym typeface="Roboto Mono"/>
              </a:rPr>
              <a:t>        par</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x</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root</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endParaRPr sz="115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chemeClr val="dk2"/>
                </a:solidFill>
                <a:latin typeface="Roboto Mono"/>
                <a:ea typeface="Roboto Mono"/>
                <a:cs typeface="Roboto Mono"/>
                <a:sym typeface="Roboto Mono"/>
              </a:rPr>
              <a:t>        x </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next</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endParaRPr sz="115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A3A3A3"/>
                </a:solidFill>
                <a:latin typeface="Roboto Mono"/>
                <a:ea typeface="Roboto Mono"/>
                <a:cs typeface="Roboto Mono"/>
                <a:sym typeface="Roboto Mono"/>
              </a:rPr>
              <a:t>}</a:t>
            </a:r>
            <a:endParaRPr sz="1150">
              <a:solidFill>
                <a:schemeClr val="dk2"/>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150">
                <a:solidFill>
                  <a:schemeClr val="dk2"/>
                </a:solidFill>
                <a:latin typeface="Roboto Mono"/>
                <a:ea typeface="Roboto Mono"/>
                <a:cs typeface="Roboto Mono"/>
                <a:sym typeface="Roboto Mono"/>
              </a:rPr>
              <a:t>    </a:t>
            </a:r>
            <a:r>
              <a:rPr lang="en" sz="1150">
                <a:solidFill>
                  <a:srgbClr val="4285F4"/>
                </a:solidFill>
                <a:latin typeface="Roboto Mono"/>
                <a:ea typeface="Roboto Mono"/>
                <a:cs typeface="Roboto Mono"/>
                <a:sym typeface="Roboto Mono"/>
              </a:rPr>
              <a:t>return</a:t>
            </a:r>
            <a:r>
              <a:rPr lang="en" sz="1150">
                <a:solidFill>
                  <a:schemeClr val="dk2"/>
                </a:solidFill>
                <a:latin typeface="Roboto Mono"/>
                <a:ea typeface="Roboto Mono"/>
                <a:cs typeface="Roboto Mono"/>
                <a:sym typeface="Roboto Mono"/>
              </a:rPr>
              <a:t> root</a:t>
            </a:r>
            <a:r>
              <a:rPr lang="en" sz="1150">
                <a:solidFill>
                  <a:srgbClr val="A3A3A3"/>
                </a:solidFill>
                <a:latin typeface="Roboto Mono"/>
                <a:ea typeface="Roboto Mono"/>
                <a:cs typeface="Roboto Mono"/>
                <a:sym typeface="Roboto Mono"/>
              </a:rPr>
              <a:t>;</a:t>
            </a:r>
            <a:r>
              <a:rPr lang="en" sz="1150">
                <a:solidFill>
                  <a:schemeClr val="dk2"/>
                </a:solidFill>
                <a:latin typeface="Roboto Mono"/>
                <a:ea typeface="Roboto Mono"/>
                <a:cs typeface="Roboto Mono"/>
                <a:sym typeface="Roboto Mono"/>
              </a:rPr>
              <a:t> </a:t>
            </a:r>
            <a:endParaRPr sz="115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A3A3A3"/>
                </a:solidFill>
                <a:latin typeface="Roboto Mono"/>
                <a:ea typeface="Roboto Mono"/>
                <a:cs typeface="Roboto Mono"/>
                <a:sym typeface="Roboto Mono"/>
              </a:rPr>
              <a:t>}</a:t>
            </a:r>
            <a:endParaRPr sz="1150">
              <a:solidFill>
                <a:srgbClr val="A3A3A3"/>
              </a:solidFill>
              <a:latin typeface="Roboto Mono"/>
              <a:ea typeface="Roboto Mono"/>
              <a:cs typeface="Roboto Mono"/>
              <a:sym typeface="Roboto Mono"/>
            </a:endParaRPr>
          </a:p>
          <a:p>
            <a:pPr indent="0" lvl="0" marL="0" rtl="0" algn="l">
              <a:lnSpc>
                <a:spcPct val="146250"/>
              </a:lnSpc>
              <a:spcBef>
                <a:spcPts val="0"/>
              </a:spcBef>
              <a:spcAft>
                <a:spcPts val="0"/>
              </a:spcAft>
              <a:buClr>
                <a:schemeClr val="dk2"/>
              </a:buClr>
              <a:buSzPts val="1100"/>
              <a:buFont typeface="Arial"/>
              <a:buNone/>
            </a:pPr>
            <a:r>
              <a:t/>
            </a:r>
            <a:endParaRPr sz="10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4285F4"/>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1" type="body"/>
          </p:nvPr>
        </p:nvSpPr>
        <p:spPr>
          <a:xfrm>
            <a:off x="311700" y="102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This optimization changes how we join two groups. In our previous code, we always assign the root of group b’s parent to the root of group a. However, this is non-optimal since this could result in creating a tree with a large depth. </a:t>
            </a:r>
            <a:endParaRPr sz="1500"/>
          </a:p>
          <a:p>
            <a:pPr indent="0" lvl="0" marL="0" rtl="0" algn="l">
              <a:spcBef>
                <a:spcPts val="1200"/>
              </a:spcBef>
              <a:spcAft>
                <a:spcPts val="0"/>
              </a:spcAft>
              <a:buNone/>
            </a:pPr>
            <a:r>
              <a:rPr lang="en" sz="1500"/>
              <a:t>Instead, </a:t>
            </a:r>
            <a:r>
              <a:rPr lang="en" sz="1500"/>
              <a:t>this optimization creates a size array which maintains the size of the node’s group. Then, when we want to merge two groups, we set the root of the group with the smaller size to the root of the larger group. </a:t>
            </a:r>
            <a:endParaRPr sz="1500"/>
          </a:p>
          <a:p>
            <a:pPr indent="0" lvl="0" marL="0" rtl="0" algn="l">
              <a:spcBef>
                <a:spcPts val="1200"/>
              </a:spcBef>
              <a:spcAft>
                <a:spcPts val="1200"/>
              </a:spcAft>
              <a:buNone/>
            </a:pPr>
            <a:r>
              <a:rPr lang="en" sz="1500"/>
              <a:t>Note that this requires us to create a separate array </a:t>
            </a:r>
            <a:r>
              <a:rPr b="1" lang="en" sz="1500"/>
              <a:t>size</a:t>
            </a:r>
            <a:r>
              <a:rPr lang="en" sz="1500"/>
              <a:t>. When first creating the disjoint set, we must initialize the entire array to 1. </a:t>
            </a:r>
            <a:endParaRPr sz="1500"/>
          </a:p>
        </p:txBody>
      </p:sp>
      <p:sp>
        <p:nvSpPr>
          <p:cNvPr id="168" name="Google Shape;168;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Optimization 1: Unite by Size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Unite by Size Code (Change Unite Function) </a:t>
            </a:r>
            <a:endParaRPr/>
          </a:p>
          <a:p>
            <a:pPr indent="0" lvl="0" marL="0" rtl="0" algn="l">
              <a:spcBef>
                <a:spcPts val="0"/>
              </a:spcBef>
              <a:spcAft>
                <a:spcPts val="0"/>
              </a:spcAft>
              <a:buNone/>
            </a:pPr>
            <a:r>
              <a:t/>
            </a:r>
            <a:endParaRPr/>
          </a:p>
        </p:txBody>
      </p:sp>
      <p:sp>
        <p:nvSpPr>
          <p:cNvPr id="174" name="Google Shape;174;p29"/>
          <p:cNvSpPr txBox="1"/>
          <p:nvPr/>
        </p:nvSpPr>
        <p:spPr>
          <a:xfrm>
            <a:off x="311700" y="1039450"/>
            <a:ext cx="4260300" cy="5293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2"/>
                </a:solidFill>
                <a:latin typeface="Roboto Mono"/>
                <a:ea typeface="Roboto Mono"/>
                <a:cs typeface="Roboto Mono"/>
                <a:sym typeface="Roboto Mono"/>
              </a:rPr>
              <a:t>Python: </a:t>
            </a:r>
            <a:endParaRPr b="1" sz="15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rgbClr val="4285F4"/>
                </a:solidFill>
                <a:latin typeface="Roboto Mono"/>
                <a:ea typeface="Roboto Mono"/>
                <a:cs typeface="Roboto Mono"/>
                <a:sym typeface="Roboto Mono"/>
              </a:rPr>
              <a:t>def</a:t>
            </a:r>
            <a:r>
              <a:rPr lang="en" sz="1300">
                <a:solidFill>
                  <a:schemeClr val="dk2"/>
                </a:solidFill>
                <a:latin typeface="Roboto Mono"/>
                <a:ea typeface="Roboto Mono"/>
                <a:cs typeface="Roboto Mono"/>
                <a:sym typeface="Roboto Mono"/>
              </a:rPr>
              <a:t> unite</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x</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y</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a </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find</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x</a:t>
            </a:r>
            <a:r>
              <a:rPr lang="en" sz="1300">
                <a:solidFill>
                  <a:srgbClr val="A3A3A3"/>
                </a:solidFill>
                <a:latin typeface="Roboto Mono"/>
                <a:ea typeface="Roboto Mono"/>
                <a:cs typeface="Roboto Mono"/>
                <a:sym typeface="Roboto Mono"/>
              </a:rPr>
              <a:t>)</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b </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find</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y</a:t>
            </a:r>
            <a:r>
              <a:rPr lang="en" sz="1300">
                <a:solidFill>
                  <a:srgbClr val="A3A3A3"/>
                </a:solidFill>
                <a:latin typeface="Roboto Mono"/>
                <a:ea typeface="Roboto Mono"/>
                <a:cs typeface="Roboto Mono"/>
                <a:sym typeface="Roboto Mono"/>
              </a:rPr>
              <a:t>)</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a:t>
            </a:r>
            <a:r>
              <a:rPr lang="en" sz="1300">
                <a:solidFill>
                  <a:srgbClr val="4285F4"/>
                </a:solidFill>
                <a:latin typeface="Roboto Mono"/>
                <a:ea typeface="Roboto Mono"/>
                <a:cs typeface="Roboto Mono"/>
                <a:sym typeface="Roboto Mono"/>
              </a:rPr>
              <a:t>if</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a</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b</a:t>
            </a:r>
            <a:r>
              <a:rPr lang="en" sz="1300">
                <a:solidFill>
                  <a:srgbClr val="A3A3A3"/>
                </a:solidFill>
                <a:latin typeface="Roboto Mono"/>
                <a:ea typeface="Roboto Mono"/>
                <a:cs typeface="Roboto Mono"/>
                <a:sym typeface="Roboto Mono"/>
              </a:rPr>
              <a:t>):</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a:t>
            </a:r>
            <a:r>
              <a:rPr lang="en" sz="1300">
                <a:solidFill>
                  <a:srgbClr val="4285F4"/>
                </a:solidFill>
                <a:latin typeface="Roboto Mono"/>
                <a:ea typeface="Roboto Mono"/>
                <a:cs typeface="Roboto Mono"/>
                <a:sym typeface="Roboto Mono"/>
              </a:rPr>
              <a:t>if</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size</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a</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r>
              <a:rPr lang="en" sz="1300">
                <a:solidFill>
                  <a:srgbClr val="A3A3A3"/>
                </a:solidFill>
                <a:latin typeface="Roboto Mono"/>
                <a:ea typeface="Roboto Mono"/>
                <a:cs typeface="Roboto Mono"/>
                <a:sym typeface="Roboto Mono"/>
              </a:rPr>
              <a:t>&lt;</a:t>
            </a:r>
            <a:r>
              <a:rPr lang="en" sz="1300">
                <a:solidFill>
                  <a:schemeClr val="dk2"/>
                </a:solidFill>
                <a:latin typeface="Roboto Mono"/>
                <a:ea typeface="Roboto Mono"/>
                <a:cs typeface="Roboto Mono"/>
                <a:sym typeface="Roboto Mono"/>
              </a:rPr>
              <a:t> size</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b</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a</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b </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b</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 </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size</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a</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size</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b</a:t>
            </a:r>
            <a:r>
              <a:rPr lang="en" sz="1300">
                <a:solidFill>
                  <a:srgbClr val="A3A3A3"/>
                </a:solidFill>
                <a:latin typeface="Roboto Mono"/>
                <a:ea typeface="Roboto Mono"/>
                <a:cs typeface="Roboto Mono"/>
                <a:sym typeface="Roboto Mono"/>
              </a:rPr>
              <a:t>]</a:t>
            </a:r>
            <a:endParaRPr sz="1300">
              <a:solidFill>
                <a:schemeClr val="dk2"/>
              </a:solidFill>
              <a:latin typeface="Roboto Mono"/>
              <a:ea typeface="Roboto Mono"/>
              <a:cs typeface="Roboto Mono"/>
              <a:sym typeface="Roboto Mono"/>
            </a:endParaRPr>
          </a:p>
          <a:p>
            <a:pPr indent="0" lvl="0" marL="0" rtl="0" algn="l">
              <a:lnSpc>
                <a:spcPct val="147115"/>
              </a:lnSpc>
              <a:spcBef>
                <a:spcPts val="0"/>
              </a:spcBef>
              <a:spcAft>
                <a:spcPts val="0"/>
              </a:spcAft>
              <a:buNone/>
            </a:pPr>
            <a:r>
              <a:rPr lang="en" sz="1300">
                <a:solidFill>
                  <a:schemeClr val="dk2"/>
                </a:solidFill>
                <a:latin typeface="Roboto Mono"/>
                <a:ea typeface="Roboto Mono"/>
                <a:cs typeface="Roboto Mono"/>
                <a:sym typeface="Roboto Mono"/>
              </a:rPr>
              <a:t>        par</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b</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rgbClr val="4285F4"/>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rgbClr val="4285F4"/>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rgbClr val="4285F4"/>
              </a:solidFill>
              <a:latin typeface="Roboto Mono"/>
              <a:ea typeface="Roboto Mono"/>
              <a:cs typeface="Roboto Mono"/>
              <a:sym typeface="Roboto Mono"/>
            </a:endParaRPr>
          </a:p>
          <a:p>
            <a:pPr indent="0" lvl="0" marL="0" rtl="0" algn="l">
              <a:lnSpc>
                <a:spcPct val="146250"/>
              </a:lnSpc>
              <a:spcBef>
                <a:spcPts val="0"/>
              </a:spcBef>
              <a:spcAft>
                <a:spcPts val="0"/>
              </a:spcAft>
              <a:buNone/>
            </a:pPr>
            <a:r>
              <a:t/>
            </a:r>
            <a:endParaRPr sz="10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chemeClr val="dk2"/>
              </a:solidFill>
              <a:latin typeface="Roboto Mono"/>
              <a:ea typeface="Roboto Mono"/>
              <a:cs typeface="Roboto Mono"/>
              <a:sym typeface="Roboto Mono"/>
            </a:endParaRPr>
          </a:p>
        </p:txBody>
      </p:sp>
      <p:sp>
        <p:nvSpPr>
          <p:cNvPr id="175" name="Google Shape;175;p29"/>
          <p:cNvSpPr txBox="1"/>
          <p:nvPr/>
        </p:nvSpPr>
        <p:spPr>
          <a:xfrm>
            <a:off x="4572000" y="1039450"/>
            <a:ext cx="4572000" cy="4133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2"/>
                </a:solidFill>
                <a:latin typeface="Roboto Mono"/>
                <a:ea typeface="Roboto Mono"/>
                <a:cs typeface="Roboto Mono"/>
                <a:sym typeface="Roboto Mono"/>
              </a:rPr>
              <a:t>C++: </a:t>
            </a:r>
            <a:endParaRPr b="1" sz="15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rgbClr val="4285F4"/>
                </a:solidFill>
                <a:latin typeface="Roboto Mono"/>
                <a:ea typeface="Roboto Mono"/>
                <a:cs typeface="Roboto Mono"/>
                <a:sym typeface="Roboto Mono"/>
              </a:rPr>
              <a:t>void</a:t>
            </a:r>
            <a:r>
              <a:rPr lang="en" sz="1300">
                <a:solidFill>
                  <a:schemeClr val="dk2"/>
                </a:solidFill>
                <a:latin typeface="Roboto Mono"/>
                <a:ea typeface="Roboto Mono"/>
                <a:cs typeface="Roboto Mono"/>
                <a:sym typeface="Roboto Mono"/>
              </a:rPr>
              <a:t> unite</a:t>
            </a:r>
            <a:r>
              <a:rPr lang="en" sz="1300">
                <a:solidFill>
                  <a:srgbClr val="A3A3A3"/>
                </a:solidFill>
                <a:latin typeface="Roboto Mono"/>
                <a:ea typeface="Roboto Mono"/>
                <a:cs typeface="Roboto Mono"/>
                <a:sym typeface="Roboto Mono"/>
              </a:rPr>
              <a:t>(</a:t>
            </a:r>
            <a:r>
              <a:rPr lang="en" sz="1300">
                <a:solidFill>
                  <a:srgbClr val="4285F4"/>
                </a:solidFill>
                <a:latin typeface="Roboto Mono"/>
                <a:ea typeface="Roboto Mono"/>
                <a:cs typeface="Roboto Mono"/>
                <a:sym typeface="Roboto Mono"/>
              </a:rPr>
              <a:t>int</a:t>
            </a:r>
            <a:r>
              <a:rPr lang="en" sz="1300">
                <a:solidFill>
                  <a:schemeClr val="dk2"/>
                </a:solidFill>
                <a:latin typeface="Roboto Mono"/>
                <a:ea typeface="Roboto Mono"/>
                <a:cs typeface="Roboto Mono"/>
                <a:sym typeface="Roboto Mono"/>
              </a:rPr>
              <a:t> x</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r>
              <a:rPr lang="en" sz="1300">
                <a:solidFill>
                  <a:srgbClr val="4285F4"/>
                </a:solidFill>
                <a:latin typeface="Roboto Mono"/>
                <a:ea typeface="Roboto Mono"/>
                <a:cs typeface="Roboto Mono"/>
                <a:sym typeface="Roboto Mono"/>
              </a:rPr>
              <a:t>int</a:t>
            </a:r>
            <a:r>
              <a:rPr lang="en" sz="1300">
                <a:solidFill>
                  <a:schemeClr val="dk2"/>
                </a:solidFill>
                <a:latin typeface="Roboto Mono"/>
                <a:ea typeface="Roboto Mono"/>
                <a:cs typeface="Roboto Mono"/>
                <a:sym typeface="Roboto Mono"/>
              </a:rPr>
              <a:t> y</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r>
              <a:rPr lang="en" sz="1300">
                <a:solidFill>
                  <a:srgbClr val="A3A3A3"/>
                </a:solidFill>
                <a:latin typeface="Roboto Mono"/>
                <a:ea typeface="Roboto Mono"/>
                <a:cs typeface="Roboto Mono"/>
                <a:sym typeface="Roboto Mono"/>
              </a:rPr>
              <a:t>{</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a:t>
            </a:r>
            <a:r>
              <a:rPr lang="en" sz="1300">
                <a:solidFill>
                  <a:srgbClr val="4285F4"/>
                </a:solidFill>
                <a:latin typeface="Roboto Mono"/>
                <a:ea typeface="Roboto Mono"/>
                <a:cs typeface="Roboto Mono"/>
                <a:sym typeface="Roboto Mono"/>
              </a:rPr>
              <a:t>int</a:t>
            </a:r>
            <a:r>
              <a:rPr lang="en" sz="1300">
                <a:solidFill>
                  <a:schemeClr val="dk2"/>
                </a:solidFill>
                <a:latin typeface="Roboto Mono"/>
                <a:ea typeface="Roboto Mono"/>
                <a:cs typeface="Roboto Mono"/>
                <a:sym typeface="Roboto Mono"/>
              </a:rPr>
              <a:t> a </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find</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x</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b </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find</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y</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a:t>
            </a:r>
            <a:r>
              <a:rPr lang="en" sz="1300">
                <a:solidFill>
                  <a:srgbClr val="4285F4"/>
                </a:solidFill>
                <a:latin typeface="Roboto Mono"/>
                <a:ea typeface="Roboto Mono"/>
                <a:cs typeface="Roboto Mono"/>
                <a:sym typeface="Roboto Mono"/>
              </a:rPr>
              <a:t>if</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a</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b</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r>
              <a:rPr lang="en" sz="1300">
                <a:solidFill>
                  <a:srgbClr val="A3A3A3"/>
                </a:solidFill>
                <a:latin typeface="Roboto Mono"/>
                <a:ea typeface="Roboto Mono"/>
                <a:cs typeface="Roboto Mono"/>
                <a:sym typeface="Roboto Mono"/>
              </a:rPr>
              <a:t>{</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a:t>
            </a:r>
            <a:r>
              <a:rPr lang="en" sz="1300">
                <a:solidFill>
                  <a:srgbClr val="4285F4"/>
                </a:solidFill>
                <a:latin typeface="Roboto Mono"/>
                <a:ea typeface="Roboto Mono"/>
                <a:cs typeface="Roboto Mono"/>
                <a:sym typeface="Roboto Mono"/>
              </a:rPr>
              <a:t>if</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size</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a</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r>
              <a:rPr lang="en" sz="1300">
                <a:solidFill>
                  <a:srgbClr val="A3A3A3"/>
                </a:solidFill>
                <a:latin typeface="Roboto Mono"/>
                <a:ea typeface="Roboto Mono"/>
                <a:cs typeface="Roboto Mono"/>
                <a:sym typeface="Roboto Mono"/>
              </a:rPr>
              <a:t>&lt;</a:t>
            </a:r>
            <a:r>
              <a:rPr lang="en" sz="1300">
                <a:solidFill>
                  <a:schemeClr val="dk2"/>
                </a:solidFill>
                <a:latin typeface="Roboto Mono"/>
                <a:ea typeface="Roboto Mono"/>
                <a:cs typeface="Roboto Mono"/>
                <a:sym typeface="Roboto Mono"/>
              </a:rPr>
              <a:t> size</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b</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swap</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a</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b</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size</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a</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size</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b</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par</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b</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a:t>
            </a:r>
            <a:r>
              <a:rPr lang="en" sz="1300">
                <a:solidFill>
                  <a:srgbClr val="A3A3A3"/>
                </a:solidFill>
                <a:latin typeface="Roboto Mono"/>
                <a:ea typeface="Roboto Mono"/>
                <a:cs typeface="Roboto Mono"/>
                <a:sym typeface="Roboto Mono"/>
              </a:rPr>
              <a:t>;</a:t>
            </a:r>
            <a:r>
              <a:rPr lang="en" sz="1300">
                <a:solidFill>
                  <a:schemeClr val="dk2"/>
                </a:solidFill>
                <a:latin typeface="Roboto Mono"/>
                <a:ea typeface="Roboto Mono"/>
                <a:cs typeface="Roboto Mono"/>
                <a:sym typeface="Roboto Mono"/>
              </a:rPr>
              <a:t> </a:t>
            </a:r>
            <a:endParaRPr sz="1300">
              <a:solidFill>
                <a:schemeClr val="dk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300">
                <a:solidFill>
                  <a:schemeClr val="dk2"/>
                </a:solidFill>
                <a:latin typeface="Roboto Mono"/>
                <a:ea typeface="Roboto Mono"/>
                <a:cs typeface="Roboto Mono"/>
                <a:sym typeface="Roboto Mono"/>
              </a:rPr>
              <a:t>    </a:t>
            </a:r>
            <a:r>
              <a:rPr lang="en" sz="1300">
                <a:solidFill>
                  <a:srgbClr val="A3A3A3"/>
                </a:solidFill>
                <a:latin typeface="Roboto Mono"/>
                <a:ea typeface="Roboto Mono"/>
                <a:cs typeface="Roboto Mono"/>
                <a:sym typeface="Roboto Mono"/>
              </a:rPr>
              <a:t>}</a:t>
            </a:r>
            <a:endParaRPr sz="1300">
              <a:solidFill>
                <a:schemeClr val="dk2"/>
              </a:solidFill>
              <a:latin typeface="Roboto Mono"/>
              <a:ea typeface="Roboto Mono"/>
              <a:cs typeface="Roboto Mono"/>
              <a:sym typeface="Roboto Mono"/>
            </a:endParaRPr>
          </a:p>
          <a:p>
            <a:pPr indent="0" lvl="0" marL="0" rtl="0" algn="l">
              <a:lnSpc>
                <a:spcPct val="147115"/>
              </a:lnSpc>
              <a:spcBef>
                <a:spcPts val="0"/>
              </a:spcBef>
              <a:spcAft>
                <a:spcPts val="0"/>
              </a:spcAft>
              <a:buNone/>
            </a:pPr>
            <a:r>
              <a:rPr lang="en" sz="1300">
                <a:solidFill>
                  <a:srgbClr val="A3A3A3"/>
                </a:solidFill>
                <a:latin typeface="Roboto Mono"/>
                <a:ea typeface="Roboto Mono"/>
                <a:cs typeface="Roboto Mono"/>
                <a:sym typeface="Roboto Mono"/>
              </a:rPr>
              <a:t>}</a:t>
            </a:r>
            <a:endParaRPr sz="1300">
              <a:solidFill>
                <a:srgbClr val="A3A3A3"/>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rgbClr val="4285F4"/>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rgbClr val="4285F4"/>
              </a:solidFill>
              <a:latin typeface="Roboto Mono"/>
              <a:ea typeface="Roboto Mono"/>
              <a:cs typeface="Roboto Mono"/>
              <a:sym typeface="Roboto Mono"/>
            </a:endParaRPr>
          </a:p>
          <a:p>
            <a:pPr indent="0" lvl="0" marL="0" rtl="0" algn="l">
              <a:lnSpc>
                <a:spcPct val="146250"/>
              </a:lnSpc>
              <a:spcBef>
                <a:spcPts val="0"/>
              </a:spcBef>
              <a:spcAft>
                <a:spcPts val="0"/>
              </a:spcAft>
              <a:buNone/>
            </a:pPr>
            <a:r>
              <a:t/>
            </a:r>
            <a:endParaRPr sz="10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4285F4"/>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Disjoint Set Implementation - Time Complexity</a:t>
            </a:r>
            <a:endParaRPr/>
          </a:p>
          <a:p>
            <a:pPr indent="0" lvl="0" marL="0" rtl="0" algn="l">
              <a:spcBef>
                <a:spcPts val="0"/>
              </a:spcBef>
              <a:spcAft>
                <a:spcPts val="0"/>
              </a:spcAft>
              <a:buNone/>
            </a:pPr>
            <a:r>
              <a:t/>
            </a:r>
            <a:endParaRPr/>
          </a:p>
        </p:txBody>
      </p:sp>
      <p:sp>
        <p:nvSpPr>
          <p:cNvPr id="181" name="Google Shape;181;p30"/>
          <p:cNvSpPr txBox="1"/>
          <p:nvPr>
            <p:ph idx="1" type="body"/>
          </p:nvPr>
        </p:nvSpPr>
        <p:spPr>
          <a:xfrm>
            <a:off x="311700" y="1068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combining both optimizations, our queries (find operation) can be handled in nearly constant time. </a:t>
            </a:r>
            <a:endParaRPr/>
          </a:p>
          <a:p>
            <a:pPr indent="0" lvl="0" marL="0" rtl="0" algn="l">
              <a:spcBef>
                <a:spcPts val="1200"/>
              </a:spcBef>
              <a:spcAft>
                <a:spcPts val="0"/>
              </a:spcAft>
              <a:buNone/>
            </a:pPr>
            <a:r>
              <a:rPr lang="en"/>
              <a:t>However, only using one of these optimizations will handle queries in an average of O(logN) time. </a:t>
            </a:r>
            <a:endParaRPr/>
          </a:p>
          <a:p>
            <a:pPr indent="0" lvl="0" marL="0" rtl="0" algn="l">
              <a:spcBef>
                <a:spcPts val="1200"/>
              </a:spcBef>
              <a:spcAft>
                <a:spcPts val="0"/>
              </a:spcAft>
              <a:buNone/>
            </a:pPr>
            <a:r>
              <a:rPr lang="en"/>
              <a:t>A cheat sheet of the time </a:t>
            </a:r>
            <a:r>
              <a:rPr lang="en"/>
              <a:t>complexities</a:t>
            </a:r>
            <a:r>
              <a:rPr lang="en"/>
              <a:t> can be found below: </a:t>
            </a:r>
            <a:endParaRPr/>
          </a:p>
          <a:p>
            <a:pPr indent="0" lvl="0" marL="0" rtl="0" algn="l">
              <a:spcBef>
                <a:spcPts val="1200"/>
              </a:spcBef>
              <a:spcAft>
                <a:spcPts val="1200"/>
              </a:spcAft>
              <a:buNone/>
            </a:pPr>
            <a:r>
              <a:t/>
            </a:r>
            <a:endParaRPr/>
          </a:p>
        </p:txBody>
      </p:sp>
      <p:graphicFrame>
        <p:nvGraphicFramePr>
          <p:cNvPr id="182" name="Google Shape;182;p30"/>
          <p:cNvGraphicFramePr/>
          <p:nvPr/>
        </p:nvGraphicFramePr>
        <p:xfrm>
          <a:off x="952500" y="3151850"/>
          <a:ext cx="3000000" cy="3000000"/>
        </p:xfrm>
        <a:graphic>
          <a:graphicData uri="http://schemas.openxmlformats.org/drawingml/2006/table">
            <a:tbl>
              <a:tblPr>
                <a:noFill/>
                <a:tableStyleId>{6653C289-B973-415D-9235-31FAC5D10AE4}</a:tableStyleId>
              </a:tblPr>
              <a:tblGrid>
                <a:gridCol w="3619500"/>
                <a:gridCol w="3619500"/>
              </a:tblGrid>
              <a:tr h="381000">
                <a:tc>
                  <a:txBody>
                    <a:bodyPr/>
                    <a:lstStyle/>
                    <a:p>
                      <a:pPr indent="0" lvl="0" marL="0" rtl="0" algn="ctr">
                        <a:spcBef>
                          <a:spcPts val="0"/>
                        </a:spcBef>
                        <a:spcAft>
                          <a:spcPts val="0"/>
                        </a:spcAft>
                        <a:buNone/>
                      </a:pPr>
                      <a:r>
                        <a:rPr b="1" lang="en">
                          <a:latin typeface="Source Sans Pro"/>
                          <a:ea typeface="Source Sans Pro"/>
                          <a:cs typeface="Source Sans Pro"/>
                          <a:sym typeface="Source Sans Pro"/>
                        </a:rPr>
                        <a:t>Optimization</a:t>
                      </a:r>
                      <a:endParaRPr b="1">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b="1" lang="en">
                          <a:latin typeface="Source Sans Pro"/>
                          <a:ea typeface="Source Sans Pro"/>
                          <a:cs typeface="Source Sans Pro"/>
                          <a:sym typeface="Source Sans Pro"/>
                        </a:rPr>
                        <a:t>Time </a:t>
                      </a:r>
                      <a:r>
                        <a:rPr b="1" lang="en">
                          <a:latin typeface="Source Sans Pro"/>
                          <a:ea typeface="Source Sans Pro"/>
                          <a:cs typeface="Source Sans Pro"/>
                          <a:sym typeface="Source Sans Pro"/>
                        </a:rPr>
                        <a:t>Complexity (Per Query)</a:t>
                      </a:r>
                      <a:endParaRPr b="1">
                        <a:latin typeface="Source Sans Pro"/>
                        <a:ea typeface="Source Sans Pro"/>
                        <a:cs typeface="Source Sans Pro"/>
                        <a:sym typeface="Source Sans Pro"/>
                      </a:endParaRPr>
                    </a:p>
                  </a:txBody>
                  <a:tcPr marT="91425" marB="91425" marR="91425" marL="91425"/>
                </a:tc>
              </a:tr>
              <a:tr h="381000">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Naive</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t>O(N)</a:t>
                      </a:r>
                      <a:endParaRPr/>
                    </a:p>
                  </a:txBody>
                  <a:tcPr marT="91425" marB="91425" marR="91425" marL="91425"/>
                </a:tc>
              </a:tr>
              <a:tr h="381000">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Path Compression </a:t>
                      </a:r>
                      <a:r>
                        <a:rPr b="1" lang="en">
                          <a:latin typeface="Source Sans Pro"/>
                          <a:ea typeface="Source Sans Pro"/>
                          <a:cs typeface="Source Sans Pro"/>
                          <a:sym typeface="Source Sans Pro"/>
                        </a:rPr>
                        <a:t>or</a:t>
                      </a:r>
                      <a:r>
                        <a:rPr lang="en">
                          <a:latin typeface="Source Sans Pro"/>
                          <a:ea typeface="Source Sans Pro"/>
                          <a:cs typeface="Source Sans Pro"/>
                          <a:sym typeface="Source Sans Pro"/>
                        </a:rPr>
                        <a:t> Unite by Size </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t>O(logN)</a:t>
                      </a:r>
                      <a:endParaRPr/>
                    </a:p>
                  </a:txBody>
                  <a:tcPr marT="91425" marB="91425" marR="91425" marL="91425"/>
                </a:tc>
              </a:tr>
              <a:tr h="381000">
                <a:tc>
                  <a:txBody>
                    <a:bodyPr/>
                    <a:lstStyle/>
                    <a:p>
                      <a:pPr indent="0" lvl="0" marL="0" rtl="0" algn="ctr">
                        <a:spcBef>
                          <a:spcPts val="0"/>
                        </a:spcBef>
                        <a:spcAft>
                          <a:spcPts val="0"/>
                        </a:spcAft>
                        <a:buNone/>
                      </a:pPr>
                      <a:r>
                        <a:rPr lang="en">
                          <a:solidFill>
                            <a:schemeClr val="dk2"/>
                          </a:solidFill>
                          <a:latin typeface="Source Sans Pro"/>
                          <a:ea typeface="Source Sans Pro"/>
                          <a:cs typeface="Source Sans Pro"/>
                          <a:sym typeface="Source Sans Pro"/>
                        </a:rPr>
                        <a:t>Path Compression </a:t>
                      </a:r>
                      <a:r>
                        <a:rPr b="1" lang="en">
                          <a:solidFill>
                            <a:schemeClr val="dk2"/>
                          </a:solidFill>
                          <a:latin typeface="Source Sans Pro"/>
                          <a:ea typeface="Source Sans Pro"/>
                          <a:cs typeface="Source Sans Pro"/>
                          <a:sym typeface="Source Sans Pro"/>
                        </a:rPr>
                        <a:t>and</a:t>
                      </a:r>
                      <a:r>
                        <a:rPr lang="en">
                          <a:solidFill>
                            <a:schemeClr val="dk2"/>
                          </a:solidFill>
                          <a:latin typeface="Source Sans Pro"/>
                          <a:ea typeface="Source Sans Pro"/>
                          <a:cs typeface="Source Sans Pro"/>
                          <a:sym typeface="Source Sans Pro"/>
                        </a:rPr>
                        <a:t> Unite by Size </a:t>
                      </a:r>
                      <a:endParaRPr/>
                    </a:p>
                  </a:txBody>
                  <a:tcPr marT="91425" marB="91425" marR="91425" marL="91425"/>
                </a:tc>
                <a:tc>
                  <a:txBody>
                    <a:bodyPr/>
                    <a:lstStyle/>
                    <a:p>
                      <a:pPr indent="0" lvl="0" marL="0" rtl="0" algn="ctr">
                        <a:spcBef>
                          <a:spcPts val="0"/>
                        </a:spcBef>
                        <a:spcAft>
                          <a:spcPts val="0"/>
                        </a:spcAft>
                        <a:buNone/>
                      </a:pPr>
                      <a:r>
                        <a:rPr lang="en"/>
                        <a:t>O(α(n))</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Kruskal’s Algorithm</a:t>
            </a:r>
            <a:endParaRPr/>
          </a:p>
        </p:txBody>
      </p:sp>
      <p:sp>
        <p:nvSpPr>
          <p:cNvPr id="188" name="Google Shape;188;p31"/>
          <p:cNvSpPr txBox="1"/>
          <p:nvPr>
            <p:ph idx="1" type="body"/>
          </p:nvPr>
        </p:nvSpPr>
        <p:spPr>
          <a:xfrm>
            <a:off x="311700" y="1152475"/>
            <a:ext cx="5606700" cy="35262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Algorithm to find the </a:t>
            </a:r>
            <a:r>
              <a:rPr b="1" lang="en" sz="1700"/>
              <a:t>minimum spanning forest</a:t>
            </a:r>
            <a:endParaRPr b="1" sz="1700"/>
          </a:p>
          <a:p>
            <a:pPr indent="-311150" lvl="1" marL="914400" rtl="0" algn="l">
              <a:spcBef>
                <a:spcPts val="0"/>
              </a:spcBef>
              <a:spcAft>
                <a:spcPts val="0"/>
              </a:spcAft>
              <a:buSzPts val="1300"/>
              <a:buChar char="-"/>
            </a:pPr>
            <a:r>
              <a:rPr lang="en" sz="1300"/>
              <a:t>Graph needs to be </a:t>
            </a:r>
            <a:r>
              <a:rPr b="1" lang="en" sz="1300"/>
              <a:t>undirected and edge-weighted</a:t>
            </a:r>
            <a:endParaRPr b="1" sz="1300"/>
          </a:p>
          <a:p>
            <a:pPr indent="0" lvl="0" marL="0" rtl="0" algn="l">
              <a:spcBef>
                <a:spcPts val="1000"/>
              </a:spcBef>
              <a:spcAft>
                <a:spcPts val="0"/>
              </a:spcAft>
              <a:buNone/>
            </a:pPr>
            <a:r>
              <a:t/>
            </a:r>
            <a:endParaRPr b="1" sz="1300"/>
          </a:p>
          <a:p>
            <a:pPr indent="-336550" lvl="0" marL="457200" rtl="0" algn="l">
              <a:spcBef>
                <a:spcPts val="1000"/>
              </a:spcBef>
              <a:spcAft>
                <a:spcPts val="0"/>
              </a:spcAft>
              <a:buSzPts val="1700"/>
              <a:buChar char="-"/>
            </a:pPr>
            <a:r>
              <a:rPr lang="en" sz="1700"/>
              <a:t>Minimum spanning tree: subset of edges that includes every vertex (with sum of edge weights being minimal)</a:t>
            </a:r>
            <a:endParaRPr sz="1700"/>
          </a:p>
          <a:p>
            <a:pPr indent="-336550" lvl="1" marL="914400" rtl="0" algn="l">
              <a:spcBef>
                <a:spcPts val="0"/>
              </a:spcBef>
              <a:spcAft>
                <a:spcPts val="0"/>
              </a:spcAft>
              <a:buSzPts val="1700"/>
              <a:buChar char="-"/>
            </a:pPr>
            <a:r>
              <a:rPr lang="en" sz="1700"/>
              <a:t>Trees have no cycles (one path between any two nodes)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*Tree = 1 connected component, forest = multiple trees / connected components</a:t>
            </a:r>
            <a:endParaRPr sz="1200"/>
          </a:p>
        </p:txBody>
      </p:sp>
      <p:pic>
        <p:nvPicPr>
          <p:cNvPr id="189" name="Google Shape;189;p31"/>
          <p:cNvPicPr preferRelativeResize="0"/>
          <p:nvPr/>
        </p:nvPicPr>
        <p:blipFill>
          <a:blip r:embed="rId3">
            <a:alphaModFix/>
          </a:blip>
          <a:stretch>
            <a:fillRect/>
          </a:stretch>
        </p:blipFill>
        <p:spPr>
          <a:xfrm>
            <a:off x="6183925" y="774801"/>
            <a:ext cx="2445201" cy="2042050"/>
          </a:xfrm>
          <a:prstGeom prst="rect">
            <a:avLst/>
          </a:prstGeom>
          <a:noFill/>
          <a:ln>
            <a:noFill/>
          </a:ln>
        </p:spPr>
      </p:pic>
      <p:pic>
        <p:nvPicPr>
          <p:cNvPr id="190" name="Google Shape;190;p31"/>
          <p:cNvPicPr preferRelativeResize="0"/>
          <p:nvPr/>
        </p:nvPicPr>
        <p:blipFill>
          <a:blip r:embed="rId4">
            <a:alphaModFix/>
          </a:blip>
          <a:stretch>
            <a:fillRect/>
          </a:stretch>
        </p:blipFill>
        <p:spPr>
          <a:xfrm>
            <a:off x="6183925" y="774800"/>
            <a:ext cx="2445200" cy="2044212"/>
          </a:xfrm>
          <a:prstGeom prst="rect">
            <a:avLst/>
          </a:prstGeom>
          <a:noFill/>
          <a:ln>
            <a:noFill/>
          </a:ln>
        </p:spPr>
      </p:pic>
      <p:pic>
        <p:nvPicPr>
          <p:cNvPr id="191" name="Google Shape;191;p31"/>
          <p:cNvPicPr preferRelativeResize="0"/>
          <p:nvPr/>
        </p:nvPicPr>
        <p:blipFill rotWithShape="1">
          <a:blip r:embed="rId5">
            <a:alphaModFix/>
          </a:blip>
          <a:srcRect b="0" l="0" r="0" t="19781"/>
          <a:stretch/>
        </p:blipFill>
        <p:spPr>
          <a:xfrm>
            <a:off x="5918400" y="3431450"/>
            <a:ext cx="2445199" cy="147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65" name="Google Shape;65;p14"/>
          <p:cNvSpPr txBox="1"/>
          <p:nvPr>
            <p:ph idx="1" type="body"/>
          </p:nvPr>
        </p:nvSpPr>
        <p:spPr>
          <a:xfrm>
            <a:off x="311700" y="971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Disjoint set/Union find essentially refer to the same thing, so we’ll be using the term disjoint set for the remainder of the lesson. </a:t>
            </a:r>
            <a:endParaRPr sz="1500"/>
          </a:p>
          <a:p>
            <a:pPr indent="0" lvl="0" marL="0" rtl="0" algn="l">
              <a:spcBef>
                <a:spcPts val="1200"/>
              </a:spcBef>
              <a:spcAft>
                <a:spcPts val="0"/>
              </a:spcAft>
              <a:buNone/>
            </a:pPr>
            <a:r>
              <a:rPr b="1" lang="en" sz="1500"/>
              <a:t>What is a disjoint set? </a:t>
            </a:r>
            <a:endParaRPr b="1" sz="1500"/>
          </a:p>
          <a:p>
            <a:pPr indent="0" lvl="0" marL="0" rtl="0" algn="l">
              <a:spcBef>
                <a:spcPts val="1200"/>
              </a:spcBef>
              <a:spcAft>
                <a:spcPts val="0"/>
              </a:spcAft>
              <a:buNone/>
            </a:pPr>
            <a:r>
              <a:rPr lang="en" sz="1500"/>
              <a:t>A disjoint set is a </a:t>
            </a:r>
            <a:r>
              <a:rPr lang="en" sz="1500"/>
              <a:t>data structure that supports two primary operations - find and unite. </a:t>
            </a:r>
            <a:endParaRPr sz="1500"/>
          </a:p>
          <a:p>
            <a:pPr indent="-323850" lvl="0" marL="457200" rtl="0" algn="l">
              <a:spcBef>
                <a:spcPts val="1200"/>
              </a:spcBef>
              <a:spcAft>
                <a:spcPts val="0"/>
              </a:spcAft>
              <a:buSzPts val="1500"/>
              <a:buChar char="●"/>
            </a:pPr>
            <a:r>
              <a:rPr b="1" lang="en" sz="1500"/>
              <a:t>Find</a:t>
            </a:r>
            <a:r>
              <a:rPr lang="en" sz="1500"/>
              <a:t> - Given an element x, find which subset/group x belongs to </a:t>
            </a:r>
            <a:endParaRPr sz="1500"/>
          </a:p>
          <a:p>
            <a:pPr indent="-323850" lvl="0" marL="457200" rtl="0" algn="l">
              <a:spcBef>
                <a:spcPts val="0"/>
              </a:spcBef>
              <a:spcAft>
                <a:spcPts val="0"/>
              </a:spcAft>
              <a:buSzPts val="1500"/>
              <a:buChar char="●"/>
            </a:pPr>
            <a:r>
              <a:rPr b="1" lang="en" sz="1500"/>
              <a:t>Unite </a:t>
            </a:r>
            <a:r>
              <a:rPr lang="en" sz="1500"/>
              <a:t>-  Join two subsets together </a:t>
            </a:r>
            <a:endParaRPr sz="1500"/>
          </a:p>
          <a:p>
            <a:pPr indent="0" lvl="0" marL="0" rtl="0" algn="l">
              <a:spcBef>
                <a:spcPts val="1200"/>
              </a:spcBef>
              <a:spcAft>
                <a:spcPts val="0"/>
              </a:spcAft>
              <a:buNone/>
            </a:pPr>
            <a:r>
              <a:rPr b="1" lang="en" sz="1500"/>
              <a:t>Why would we use a disjoint set? </a:t>
            </a:r>
            <a:endParaRPr b="1" sz="1500"/>
          </a:p>
          <a:p>
            <a:pPr indent="-323850" lvl="0" marL="457200" rtl="0" algn="l">
              <a:spcBef>
                <a:spcPts val="1200"/>
              </a:spcBef>
              <a:spcAft>
                <a:spcPts val="0"/>
              </a:spcAft>
              <a:buSzPts val="1500"/>
              <a:buChar char="●"/>
            </a:pPr>
            <a:r>
              <a:rPr lang="en" sz="1500"/>
              <a:t>There are many different applications for the disjoint set data structure. Refer to the next slide to view one of these examples, and then we’ll look at other uses.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idx="1" type="body"/>
          </p:nvPr>
        </p:nvSpPr>
        <p:spPr>
          <a:xfrm>
            <a:off x="336300" y="409600"/>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pic>
        <p:nvPicPr>
          <p:cNvPr id="197" name="Google Shape;197;p32"/>
          <p:cNvPicPr preferRelativeResize="0"/>
          <p:nvPr/>
        </p:nvPicPr>
        <p:blipFill>
          <a:blip r:embed="rId3">
            <a:alphaModFix/>
          </a:blip>
          <a:stretch>
            <a:fillRect/>
          </a:stretch>
        </p:blipFill>
        <p:spPr>
          <a:xfrm>
            <a:off x="904125" y="2176375"/>
            <a:ext cx="4476199" cy="2789500"/>
          </a:xfrm>
          <a:prstGeom prst="rect">
            <a:avLst/>
          </a:prstGeom>
          <a:noFill/>
          <a:ln>
            <a:noFill/>
          </a:ln>
          <a:effectLst>
            <a:outerShdw blurRad="57150" rotWithShape="0" algn="bl" dir="5400000" dist="19050">
              <a:srgbClr val="000000">
                <a:alpha val="50000"/>
              </a:srgbClr>
            </a:outerShdw>
          </a:effectLst>
        </p:spPr>
      </p:pic>
      <p:sp>
        <p:nvSpPr>
          <p:cNvPr id="198" name="Google Shape;198;p32"/>
          <p:cNvSpPr txBox="1"/>
          <p:nvPr/>
        </p:nvSpPr>
        <p:spPr>
          <a:xfrm>
            <a:off x="6334875" y="1443150"/>
            <a:ext cx="1398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A - B: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A - D: 5</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C: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D: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E: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C - E: 5</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F: 6</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F: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p:txBody>
      </p:sp>
      <p:sp>
        <p:nvSpPr>
          <p:cNvPr id="199" name="Google Shape;199;p32"/>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
        <p:nvSpPr>
          <p:cNvPr id="200" name="Google Shape;200;p32"/>
          <p:cNvSpPr txBox="1"/>
          <p:nvPr/>
        </p:nvSpPr>
        <p:spPr>
          <a:xfrm>
            <a:off x="6334875" y="1443150"/>
            <a:ext cx="13989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A - D: 5</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C - E: 5</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F: 6</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A - B: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E: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C: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F: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D: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3"/>
          <p:cNvPicPr preferRelativeResize="0"/>
          <p:nvPr/>
        </p:nvPicPr>
        <p:blipFill>
          <a:blip r:embed="rId3">
            <a:alphaModFix/>
          </a:blip>
          <a:stretch>
            <a:fillRect/>
          </a:stretch>
        </p:blipFill>
        <p:spPr>
          <a:xfrm>
            <a:off x="904125" y="2176368"/>
            <a:ext cx="4476199" cy="2789515"/>
          </a:xfrm>
          <a:prstGeom prst="rect">
            <a:avLst/>
          </a:prstGeom>
          <a:noFill/>
          <a:ln>
            <a:noFill/>
          </a:ln>
          <a:effectLst>
            <a:outerShdw blurRad="57150" rotWithShape="0" algn="bl" dir="5400000" dist="19050">
              <a:srgbClr val="000000">
                <a:alpha val="50000"/>
              </a:srgbClr>
            </a:outerShdw>
          </a:effectLst>
        </p:spPr>
      </p:pic>
      <p:sp>
        <p:nvSpPr>
          <p:cNvPr id="206" name="Google Shape;206;p33"/>
          <p:cNvSpPr txBox="1"/>
          <p:nvPr/>
        </p:nvSpPr>
        <p:spPr>
          <a:xfrm>
            <a:off x="6334875" y="1443150"/>
            <a:ext cx="13989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highlight>
                  <a:srgbClr val="D9EAD3"/>
                </a:highlight>
                <a:latin typeface="Source Sans Pro"/>
                <a:ea typeface="Source Sans Pro"/>
                <a:cs typeface="Source Sans Pro"/>
                <a:sym typeface="Source Sans Pro"/>
              </a:rPr>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C - E: 5</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F: 6</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A - B: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E: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C: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F: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D: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07" name="Google Shape;207;p33"/>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08" name="Google Shape;208;p33"/>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4"/>
          <p:cNvPicPr preferRelativeResize="0"/>
          <p:nvPr/>
        </p:nvPicPr>
        <p:blipFill>
          <a:blip r:embed="rId3">
            <a:alphaModFix/>
          </a:blip>
          <a:stretch>
            <a:fillRect/>
          </a:stretch>
        </p:blipFill>
        <p:spPr>
          <a:xfrm>
            <a:off x="904125" y="2176375"/>
            <a:ext cx="4476199" cy="2789509"/>
          </a:xfrm>
          <a:prstGeom prst="rect">
            <a:avLst/>
          </a:prstGeom>
          <a:noFill/>
          <a:ln>
            <a:noFill/>
          </a:ln>
          <a:effectLst>
            <a:outerShdw blurRad="57150" rotWithShape="0" algn="bl" dir="5400000" dist="19050">
              <a:srgbClr val="000000">
                <a:alpha val="50000"/>
              </a:srgbClr>
            </a:outerShdw>
          </a:effectLst>
        </p:spPr>
      </p:pic>
      <p:sp>
        <p:nvSpPr>
          <p:cNvPr id="214" name="Google Shape;214;p34"/>
          <p:cNvSpPr txBox="1"/>
          <p:nvPr/>
        </p:nvSpPr>
        <p:spPr>
          <a:xfrm>
            <a:off x="6334875" y="1443150"/>
            <a:ext cx="13989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b="1" i="1" lang="en" sz="1600">
                <a:highlight>
                  <a:srgbClr val="D9EAD3"/>
                </a:highlight>
                <a:latin typeface="Source Sans Pro"/>
                <a:ea typeface="Source Sans Pro"/>
                <a:cs typeface="Source Sans Pro"/>
                <a:sym typeface="Source Sans Pro"/>
              </a:rPr>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F: 6</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A - B: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E: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C: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F: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D: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15" name="Google Shape;215;p34"/>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16" name="Google Shape;216;p34"/>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5"/>
          <p:cNvPicPr preferRelativeResize="0"/>
          <p:nvPr/>
        </p:nvPicPr>
        <p:blipFill>
          <a:blip r:embed="rId3">
            <a:alphaModFix/>
          </a:blip>
          <a:stretch>
            <a:fillRect/>
          </a:stretch>
        </p:blipFill>
        <p:spPr>
          <a:xfrm>
            <a:off x="904125" y="2176363"/>
            <a:ext cx="4476199" cy="2789515"/>
          </a:xfrm>
          <a:prstGeom prst="rect">
            <a:avLst/>
          </a:prstGeom>
          <a:noFill/>
          <a:ln>
            <a:noFill/>
          </a:ln>
          <a:effectLst>
            <a:outerShdw blurRad="57150" rotWithShape="0" algn="bl" dir="5400000" dist="19050">
              <a:srgbClr val="000000">
                <a:alpha val="50000"/>
              </a:srgbClr>
            </a:outerShdw>
          </a:effectLst>
        </p:spPr>
      </p:pic>
      <p:sp>
        <p:nvSpPr>
          <p:cNvPr id="222" name="Google Shape;222;p35"/>
          <p:cNvSpPr txBox="1"/>
          <p:nvPr/>
        </p:nvSpPr>
        <p:spPr>
          <a:xfrm>
            <a:off x="6334875" y="1443150"/>
            <a:ext cx="13989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b="1" i="1" lang="en" sz="1600">
                <a:highlight>
                  <a:srgbClr val="D9EAD3"/>
                </a:highlight>
                <a:latin typeface="Source Sans Pro"/>
                <a:ea typeface="Source Sans Pro"/>
                <a:cs typeface="Source Sans Pro"/>
                <a:sym typeface="Source Sans Pro"/>
              </a:rPr>
              <a:t>D - F: 6</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A - B: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E: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C: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F: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D: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23" name="Google Shape;223;p35"/>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24" name="Google Shape;224;p35"/>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6"/>
          <p:cNvPicPr preferRelativeResize="0"/>
          <p:nvPr/>
        </p:nvPicPr>
        <p:blipFill>
          <a:blip r:embed="rId3">
            <a:alphaModFix/>
          </a:blip>
          <a:stretch>
            <a:fillRect/>
          </a:stretch>
        </p:blipFill>
        <p:spPr>
          <a:xfrm>
            <a:off x="904125" y="2176375"/>
            <a:ext cx="4476199" cy="2789509"/>
          </a:xfrm>
          <a:prstGeom prst="rect">
            <a:avLst/>
          </a:prstGeom>
          <a:noFill/>
          <a:ln>
            <a:noFill/>
          </a:ln>
          <a:effectLst>
            <a:outerShdw blurRad="57150" rotWithShape="0" algn="bl" dir="5400000" dist="19050">
              <a:srgbClr val="000000">
                <a:alpha val="50000"/>
              </a:srgbClr>
            </a:outerShdw>
          </a:effectLst>
        </p:spPr>
      </p:pic>
      <p:sp>
        <p:nvSpPr>
          <p:cNvPr id="230" name="Google Shape;230;p36"/>
          <p:cNvSpPr txBox="1"/>
          <p:nvPr/>
        </p:nvSpPr>
        <p:spPr>
          <a:xfrm>
            <a:off x="6334875" y="1443150"/>
            <a:ext cx="13989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D - F: 6</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b="1" i="1" lang="en" sz="1600">
                <a:highlight>
                  <a:srgbClr val="D9EAD3"/>
                </a:highlight>
                <a:latin typeface="Source Sans Pro"/>
                <a:ea typeface="Source Sans Pro"/>
                <a:cs typeface="Source Sans Pro"/>
                <a:sym typeface="Source Sans Pro"/>
              </a:rPr>
              <a:t>A - B: 7</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E: 7</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C: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F: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D: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31" name="Google Shape;231;p36"/>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32" name="Google Shape;232;p36"/>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7"/>
          <p:cNvPicPr preferRelativeResize="0"/>
          <p:nvPr/>
        </p:nvPicPr>
        <p:blipFill>
          <a:blip r:embed="rId3">
            <a:alphaModFix/>
          </a:blip>
          <a:stretch>
            <a:fillRect/>
          </a:stretch>
        </p:blipFill>
        <p:spPr>
          <a:xfrm>
            <a:off x="904125" y="2176375"/>
            <a:ext cx="4476199" cy="2789524"/>
          </a:xfrm>
          <a:prstGeom prst="rect">
            <a:avLst/>
          </a:prstGeom>
          <a:noFill/>
          <a:ln>
            <a:noFill/>
          </a:ln>
          <a:effectLst>
            <a:outerShdw blurRad="57150" rotWithShape="0" algn="bl" dir="5400000" dist="19050">
              <a:srgbClr val="000000">
                <a:alpha val="50000"/>
              </a:srgbClr>
            </a:outerShdw>
          </a:effectLst>
        </p:spPr>
      </p:pic>
      <p:sp>
        <p:nvSpPr>
          <p:cNvPr id="238" name="Google Shape;238;p37"/>
          <p:cNvSpPr txBox="1"/>
          <p:nvPr/>
        </p:nvSpPr>
        <p:spPr>
          <a:xfrm>
            <a:off x="6334875" y="1443150"/>
            <a:ext cx="13989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D - F: 6</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A - B: 7</a:t>
            </a:r>
            <a:endParaRPr/>
          </a:p>
          <a:p>
            <a:pPr indent="0" lvl="0" marL="0" rtl="0" algn="l">
              <a:spcBef>
                <a:spcPts val="0"/>
              </a:spcBef>
              <a:spcAft>
                <a:spcPts val="0"/>
              </a:spcAft>
              <a:buNone/>
            </a:pPr>
            <a:r>
              <a:rPr b="1" i="1" lang="en" sz="1600">
                <a:highlight>
                  <a:srgbClr val="D9EAD3"/>
                </a:highlight>
                <a:latin typeface="Source Sans Pro"/>
                <a:ea typeface="Source Sans Pro"/>
                <a:cs typeface="Source Sans Pro"/>
                <a:sym typeface="Source Sans Pro"/>
              </a:rPr>
              <a:t>B - E: 7</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C: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F: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D: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39" name="Google Shape;239;p37"/>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40" name="Google Shape;240;p37"/>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8"/>
          <p:cNvPicPr preferRelativeResize="0"/>
          <p:nvPr/>
        </p:nvPicPr>
        <p:blipFill>
          <a:blip r:embed="rId3">
            <a:alphaModFix/>
          </a:blip>
          <a:stretch>
            <a:fillRect/>
          </a:stretch>
        </p:blipFill>
        <p:spPr>
          <a:xfrm>
            <a:off x="904126" y="2176375"/>
            <a:ext cx="4476199" cy="2789530"/>
          </a:xfrm>
          <a:prstGeom prst="rect">
            <a:avLst/>
          </a:prstGeom>
          <a:noFill/>
          <a:ln>
            <a:noFill/>
          </a:ln>
          <a:effectLst>
            <a:outerShdw blurRad="57150" rotWithShape="0" algn="bl" dir="5400000" dist="19050">
              <a:srgbClr val="000000">
                <a:alpha val="50000"/>
              </a:srgbClr>
            </a:outerShdw>
          </a:effectLst>
        </p:spPr>
      </p:pic>
      <p:sp>
        <p:nvSpPr>
          <p:cNvPr id="246" name="Google Shape;246;p38"/>
          <p:cNvSpPr txBox="1"/>
          <p:nvPr/>
        </p:nvSpPr>
        <p:spPr>
          <a:xfrm>
            <a:off x="6334875" y="1443150"/>
            <a:ext cx="1398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D - F: 6</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A - B: 7</a:t>
            </a:r>
            <a:endParaRPr/>
          </a:p>
          <a:p>
            <a:pPr indent="0" lvl="0" marL="0" rtl="0" algn="l">
              <a:spcBef>
                <a:spcPts val="0"/>
              </a:spcBef>
              <a:spcAft>
                <a:spcPts val="0"/>
              </a:spcAft>
              <a:buNone/>
            </a:pPr>
            <a:r>
              <a:rPr lang="en"/>
              <a:t>B - E: 7</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b="1" i="1" lang="en" sz="1600">
                <a:highlight>
                  <a:srgbClr val="D9EAD3"/>
                </a:highlight>
                <a:latin typeface="Source Sans Pro"/>
                <a:ea typeface="Source Sans Pro"/>
                <a:cs typeface="Source Sans Pro"/>
                <a:sym typeface="Source Sans Pro"/>
              </a:rPr>
              <a:t>B - C: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F: 8</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B - D: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47" name="Google Shape;247;p38"/>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48" name="Google Shape;248;p38"/>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9"/>
          <p:cNvPicPr preferRelativeResize="0"/>
          <p:nvPr/>
        </p:nvPicPr>
        <p:blipFill>
          <a:blip r:embed="rId3">
            <a:alphaModFix/>
          </a:blip>
          <a:stretch>
            <a:fillRect/>
          </a:stretch>
        </p:blipFill>
        <p:spPr>
          <a:xfrm>
            <a:off x="904125" y="2176375"/>
            <a:ext cx="4476199" cy="2789515"/>
          </a:xfrm>
          <a:prstGeom prst="rect">
            <a:avLst/>
          </a:prstGeom>
          <a:noFill/>
          <a:ln>
            <a:noFill/>
          </a:ln>
          <a:effectLst>
            <a:outerShdw blurRad="57150" rotWithShape="0" algn="bl" dir="5400000" dist="19050">
              <a:srgbClr val="000000">
                <a:alpha val="50000"/>
              </a:srgbClr>
            </a:outerShdw>
          </a:effectLst>
        </p:spPr>
      </p:pic>
      <p:sp>
        <p:nvSpPr>
          <p:cNvPr id="254" name="Google Shape;254;p39"/>
          <p:cNvSpPr txBox="1"/>
          <p:nvPr/>
        </p:nvSpPr>
        <p:spPr>
          <a:xfrm>
            <a:off x="6334875" y="1443150"/>
            <a:ext cx="1398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D - F: 6</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A - B: 7</a:t>
            </a:r>
            <a:endParaRPr/>
          </a:p>
          <a:p>
            <a:pPr indent="0" lvl="0" marL="0" rtl="0" algn="l">
              <a:spcBef>
                <a:spcPts val="0"/>
              </a:spcBef>
              <a:spcAft>
                <a:spcPts val="0"/>
              </a:spcAft>
              <a:buNone/>
            </a:pPr>
            <a:r>
              <a:rPr lang="en"/>
              <a:t>B - E: 7</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B - C: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b="1" i="1" lang="en">
                <a:highlight>
                  <a:srgbClr val="D9EAD3"/>
                </a:highlight>
              </a:rPr>
              <a:t>E - F: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B - D: 9</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55" name="Google Shape;255;p39"/>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56" name="Google Shape;256;p39"/>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0"/>
          <p:cNvPicPr preferRelativeResize="0"/>
          <p:nvPr/>
        </p:nvPicPr>
        <p:blipFill>
          <a:blip r:embed="rId3">
            <a:alphaModFix/>
          </a:blip>
          <a:stretch>
            <a:fillRect/>
          </a:stretch>
        </p:blipFill>
        <p:spPr>
          <a:xfrm>
            <a:off x="904126" y="2176375"/>
            <a:ext cx="4476199" cy="2789526"/>
          </a:xfrm>
          <a:prstGeom prst="rect">
            <a:avLst/>
          </a:prstGeom>
          <a:noFill/>
          <a:ln>
            <a:noFill/>
          </a:ln>
          <a:effectLst>
            <a:outerShdw blurRad="57150" rotWithShape="0" algn="bl" dir="5400000" dist="19050">
              <a:srgbClr val="000000">
                <a:alpha val="50000"/>
              </a:srgbClr>
            </a:outerShdw>
          </a:effectLst>
        </p:spPr>
      </p:pic>
      <p:sp>
        <p:nvSpPr>
          <p:cNvPr id="262" name="Google Shape;262;p40"/>
          <p:cNvSpPr txBox="1"/>
          <p:nvPr/>
        </p:nvSpPr>
        <p:spPr>
          <a:xfrm>
            <a:off x="6334875" y="1443150"/>
            <a:ext cx="1398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D - F: 6</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A - B: 7</a:t>
            </a:r>
            <a:endParaRPr/>
          </a:p>
          <a:p>
            <a:pPr indent="0" lvl="0" marL="0" rtl="0" algn="l">
              <a:spcBef>
                <a:spcPts val="0"/>
              </a:spcBef>
              <a:spcAft>
                <a:spcPts val="0"/>
              </a:spcAft>
              <a:buNone/>
            </a:pPr>
            <a:r>
              <a:rPr lang="en"/>
              <a:t>B - E: 7</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B - C: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E - F: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b="1" i="1" lang="en">
                <a:highlight>
                  <a:srgbClr val="D9EAD3"/>
                </a:highlight>
              </a:rPr>
              <a:t>B - D: 9</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E - G: 9</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63" name="Google Shape;263;p40"/>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64" name="Google Shape;264;p40"/>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1"/>
          <p:cNvPicPr preferRelativeResize="0"/>
          <p:nvPr/>
        </p:nvPicPr>
        <p:blipFill>
          <a:blip r:embed="rId3">
            <a:alphaModFix/>
          </a:blip>
          <a:stretch>
            <a:fillRect/>
          </a:stretch>
        </p:blipFill>
        <p:spPr>
          <a:xfrm>
            <a:off x="904126" y="2176375"/>
            <a:ext cx="4476161" cy="2789500"/>
          </a:xfrm>
          <a:prstGeom prst="rect">
            <a:avLst/>
          </a:prstGeom>
          <a:noFill/>
          <a:ln>
            <a:noFill/>
          </a:ln>
          <a:effectLst>
            <a:outerShdw blurRad="57150" rotWithShape="0" algn="bl" dir="5400000" dist="19050">
              <a:srgbClr val="000000">
                <a:alpha val="50000"/>
              </a:srgbClr>
            </a:outerShdw>
          </a:effectLst>
        </p:spPr>
      </p:pic>
      <p:sp>
        <p:nvSpPr>
          <p:cNvPr id="270" name="Google Shape;270;p41"/>
          <p:cNvSpPr txBox="1"/>
          <p:nvPr/>
        </p:nvSpPr>
        <p:spPr>
          <a:xfrm>
            <a:off x="6334875" y="1443150"/>
            <a:ext cx="1398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D - F: 6</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A - B: 7</a:t>
            </a:r>
            <a:endParaRPr/>
          </a:p>
          <a:p>
            <a:pPr indent="0" lvl="0" marL="0" rtl="0" algn="l">
              <a:spcBef>
                <a:spcPts val="0"/>
              </a:spcBef>
              <a:spcAft>
                <a:spcPts val="0"/>
              </a:spcAft>
              <a:buNone/>
            </a:pPr>
            <a:r>
              <a:rPr lang="en"/>
              <a:t>B - E: 7</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B - C: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E - F: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B - D: 9</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b="1" i="1" lang="en" sz="1600">
                <a:highlight>
                  <a:srgbClr val="D9EAD3"/>
                </a:highlight>
                <a:latin typeface="Source Sans Pro"/>
                <a:ea typeface="Source Sans Pro"/>
                <a:cs typeface="Source Sans Pro"/>
                <a:sym typeface="Source Sans Pro"/>
              </a:rPr>
              <a:t>E - G: 9</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 - G: 11</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71" name="Google Shape;271;p41"/>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72" name="Google Shape;272;p41"/>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
        <p:nvSpPr>
          <p:cNvPr id="273" name="Google Shape;273;p41"/>
          <p:cNvSpPr txBox="1"/>
          <p:nvPr/>
        </p:nvSpPr>
        <p:spPr>
          <a:xfrm>
            <a:off x="7308075" y="2978975"/>
            <a:ext cx="173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Can break here as you already have N-1 edges in MST</a:t>
            </a:r>
            <a:endParaRPr>
              <a:latin typeface="Source Sans Pro"/>
              <a:ea typeface="Source Sans Pro"/>
              <a:cs typeface="Source Sans Pro"/>
              <a:sym typeface="Source Sans Pro"/>
            </a:endParaRPr>
          </a:p>
        </p:txBody>
      </p:sp>
      <p:cxnSp>
        <p:nvCxnSpPr>
          <p:cNvPr id="274" name="Google Shape;274;p41"/>
          <p:cNvCxnSpPr>
            <a:stCxn id="273" idx="1"/>
          </p:cNvCxnSpPr>
          <p:nvPr/>
        </p:nvCxnSpPr>
        <p:spPr>
          <a:xfrm rot="10800000">
            <a:off x="7093875" y="3386225"/>
            <a:ext cx="214200" cy="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a:t>
            </a:r>
            <a:r>
              <a:rPr b="0" lang="en" u="sng">
                <a:solidFill>
                  <a:schemeClr val="hlink"/>
                </a:solidFill>
                <a:hlinkClick r:id="rId3"/>
              </a:rPr>
              <a:t>https://dmoj.ca/problem/dmpg17s2</a:t>
            </a:r>
            <a:endParaRPr b="0"/>
          </a:p>
        </p:txBody>
      </p:sp>
      <p:sp>
        <p:nvSpPr>
          <p:cNvPr id="71" name="Google Shape;71;p15"/>
          <p:cNvSpPr txBox="1"/>
          <p:nvPr>
            <p:ph idx="1" type="body"/>
          </p:nvPr>
        </p:nvSpPr>
        <p:spPr>
          <a:xfrm>
            <a:off x="311700" y="1068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question is asking us to support two operations: </a:t>
            </a:r>
            <a:endParaRPr sz="1500"/>
          </a:p>
          <a:p>
            <a:pPr indent="-323850" lvl="0" marL="457200" rtl="0" algn="l">
              <a:spcBef>
                <a:spcPts val="1200"/>
              </a:spcBef>
              <a:spcAft>
                <a:spcPts val="0"/>
              </a:spcAft>
              <a:buSzPts val="1500"/>
              <a:buChar char="●"/>
            </a:pPr>
            <a:r>
              <a:rPr lang="en" sz="1500"/>
              <a:t>Update our graph  </a:t>
            </a:r>
            <a:endParaRPr sz="1500"/>
          </a:p>
          <a:p>
            <a:pPr indent="-323850" lvl="0" marL="457200" rtl="0" algn="l">
              <a:spcBef>
                <a:spcPts val="0"/>
              </a:spcBef>
              <a:spcAft>
                <a:spcPts val="0"/>
              </a:spcAft>
              <a:buSzPts val="1500"/>
              <a:buChar char="●"/>
            </a:pPr>
            <a:r>
              <a:rPr lang="en" sz="1500"/>
              <a:t>Check if city x and y are connected </a:t>
            </a:r>
            <a:endParaRPr sz="1500"/>
          </a:p>
          <a:p>
            <a:pPr indent="0" lvl="0" marL="0" rtl="0" algn="l">
              <a:spcBef>
                <a:spcPts val="1200"/>
              </a:spcBef>
              <a:spcAft>
                <a:spcPts val="0"/>
              </a:spcAft>
              <a:buNone/>
            </a:pPr>
            <a:r>
              <a:rPr lang="en" sz="1500"/>
              <a:t>However, if we simply run a BFS/DFS for each check operation, our answer time for each query is O(V + E), meaning our overall complexity becomes </a:t>
            </a:r>
            <a:r>
              <a:rPr lang="en" sz="1500"/>
              <a:t>O(QN + QE)</a:t>
            </a:r>
            <a:r>
              <a:rPr lang="en" sz="1500"/>
              <a:t>. Since N&lt;=10</a:t>
            </a:r>
            <a:r>
              <a:rPr baseline="30000" lang="en" sz="1500"/>
              <a:t>5</a:t>
            </a:r>
            <a:r>
              <a:rPr lang="en" sz="1500"/>
              <a:t> and Q &lt;=10</a:t>
            </a:r>
            <a:r>
              <a:rPr baseline="30000" lang="en" sz="1500"/>
              <a:t>5</a:t>
            </a:r>
            <a:r>
              <a:rPr lang="en" sz="1500"/>
              <a:t> this is too slow! </a:t>
            </a:r>
            <a:endParaRPr sz="1500"/>
          </a:p>
          <a:p>
            <a:pPr indent="0" lvl="0" marL="0" rtl="0" algn="l">
              <a:spcBef>
                <a:spcPts val="1200"/>
              </a:spcBef>
              <a:spcAft>
                <a:spcPts val="1200"/>
              </a:spcAft>
              <a:buNone/>
            </a:pPr>
            <a:r>
              <a:rPr lang="en" sz="1500"/>
              <a:t>How can we answer queries more quickly? Also notice that it does not ask for distance between these nodes.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2"/>
          <p:cNvPicPr preferRelativeResize="0"/>
          <p:nvPr/>
        </p:nvPicPr>
        <p:blipFill>
          <a:blip r:embed="rId3">
            <a:alphaModFix/>
          </a:blip>
          <a:stretch>
            <a:fillRect/>
          </a:stretch>
        </p:blipFill>
        <p:spPr>
          <a:xfrm>
            <a:off x="904126" y="2176375"/>
            <a:ext cx="4476151" cy="2789494"/>
          </a:xfrm>
          <a:prstGeom prst="rect">
            <a:avLst/>
          </a:prstGeom>
          <a:noFill/>
          <a:ln>
            <a:noFill/>
          </a:ln>
          <a:effectLst>
            <a:outerShdw blurRad="57150" rotWithShape="0" algn="bl" dir="5400000" dist="19050">
              <a:srgbClr val="000000">
                <a:alpha val="50000"/>
              </a:srgbClr>
            </a:outerShdw>
          </a:effectLst>
        </p:spPr>
      </p:pic>
      <p:sp>
        <p:nvSpPr>
          <p:cNvPr id="280" name="Google Shape;280;p42"/>
          <p:cNvSpPr txBox="1"/>
          <p:nvPr/>
        </p:nvSpPr>
        <p:spPr>
          <a:xfrm>
            <a:off x="6334875" y="1443150"/>
            <a:ext cx="13989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D - F: 6</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A - B: 7</a:t>
            </a:r>
            <a:endParaRPr/>
          </a:p>
          <a:p>
            <a:pPr indent="0" lvl="0" marL="0" rtl="0" algn="l">
              <a:spcBef>
                <a:spcPts val="0"/>
              </a:spcBef>
              <a:spcAft>
                <a:spcPts val="0"/>
              </a:spcAft>
              <a:buNone/>
            </a:pPr>
            <a:r>
              <a:rPr lang="en"/>
              <a:t>B - E: 7</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B - C: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E - F: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B - D: 9</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E - G: 9</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b="1" i="1" lang="en" sz="1600">
                <a:highlight>
                  <a:srgbClr val="D9EAD3"/>
                </a:highlight>
                <a:latin typeface="Source Sans Pro"/>
                <a:ea typeface="Source Sans Pro"/>
                <a:cs typeface="Source Sans Pro"/>
                <a:sym typeface="Source Sans Pro"/>
              </a:rPr>
              <a:t>F - G: 11</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D - E: 15</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81" name="Google Shape;281;p42"/>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82" name="Google Shape;282;p42"/>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3"/>
          <p:cNvPicPr preferRelativeResize="0"/>
          <p:nvPr/>
        </p:nvPicPr>
        <p:blipFill>
          <a:blip r:embed="rId3">
            <a:alphaModFix/>
          </a:blip>
          <a:stretch>
            <a:fillRect/>
          </a:stretch>
        </p:blipFill>
        <p:spPr>
          <a:xfrm>
            <a:off x="904125" y="2176375"/>
            <a:ext cx="4476151" cy="2789487"/>
          </a:xfrm>
          <a:prstGeom prst="rect">
            <a:avLst/>
          </a:prstGeom>
          <a:noFill/>
          <a:ln>
            <a:noFill/>
          </a:ln>
          <a:effectLst>
            <a:outerShdw blurRad="57150" rotWithShape="0" algn="bl" dir="5400000" dist="19050">
              <a:srgbClr val="000000">
                <a:alpha val="50000"/>
              </a:srgbClr>
            </a:outerShdw>
          </a:effectLst>
        </p:spPr>
      </p:pic>
      <p:sp>
        <p:nvSpPr>
          <p:cNvPr id="288" name="Google Shape;288;p43"/>
          <p:cNvSpPr txBox="1"/>
          <p:nvPr/>
        </p:nvSpPr>
        <p:spPr>
          <a:xfrm>
            <a:off x="6334875" y="1443150"/>
            <a:ext cx="13989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 D: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C - E: 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D - F: 6</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A - B: 7</a:t>
            </a:r>
            <a:endParaRPr/>
          </a:p>
          <a:p>
            <a:pPr indent="0" lvl="0" marL="0" rtl="0" algn="l">
              <a:spcBef>
                <a:spcPts val="0"/>
              </a:spcBef>
              <a:spcAft>
                <a:spcPts val="0"/>
              </a:spcAft>
              <a:buNone/>
            </a:pPr>
            <a:r>
              <a:rPr lang="en"/>
              <a:t>B - E: 7</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B - C: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E - F: 8</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B - D: 9</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E - G: 9</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lang="en"/>
              <a:t>F - G: 11</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rPr b="1" i="1" lang="en" sz="1600">
                <a:highlight>
                  <a:srgbClr val="D9EAD3"/>
                </a:highlight>
                <a:latin typeface="Source Sans Pro"/>
                <a:ea typeface="Source Sans Pro"/>
                <a:cs typeface="Source Sans Pro"/>
                <a:sym typeface="Source Sans Pro"/>
              </a:rPr>
              <a:t>D - E: 15</a:t>
            </a:r>
            <a:endParaRPr b="1" i="1" sz="1600">
              <a:highlight>
                <a:srgbClr val="D9EAD3"/>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89" name="Google Shape;289;p43"/>
          <p:cNvSpPr txBox="1"/>
          <p:nvPr>
            <p:ph idx="1" type="body"/>
          </p:nvPr>
        </p:nvSpPr>
        <p:spPr>
          <a:xfrm>
            <a:off x="336300" y="513225"/>
            <a:ext cx="4235700" cy="16947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AutoNum type="arabicPeriod"/>
            </a:pPr>
            <a:r>
              <a:rPr lang="en"/>
              <a:t>Initial tree starts with only vertices</a:t>
            </a:r>
            <a:endParaRPr/>
          </a:p>
          <a:p>
            <a:pPr indent="-342900" lvl="0" marL="457200" rtl="0" algn="l">
              <a:lnSpc>
                <a:spcPct val="95000"/>
              </a:lnSpc>
              <a:spcBef>
                <a:spcPts val="1000"/>
              </a:spcBef>
              <a:spcAft>
                <a:spcPts val="0"/>
              </a:spcAft>
              <a:buSzPts val="1800"/>
              <a:buAutoNum type="arabicPeriod"/>
            </a:pPr>
            <a:r>
              <a:rPr lang="en"/>
              <a:t>Sort edges by weight</a:t>
            </a:r>
            <a:endParaRPr/>
          </a:p>
          <a:p>
            <a:pPr indent="-342900" lvl="0" marL="457200" rtl="0" algn="l">
              <a:lnSpc>
                <a:spcPct val="95000"/>
              </a:lnSpc>
              <a:spcBef>
                <a:spcPts val="1000"/>
              </a:spcBef>
              <a:spcAft>
                <a:spcPts val="0"/>
              </a:spcAft>
              <a:buSzPts val="1800"/>
              <a:buAutoNum type="arabicPeriod"/>
            </a:pPr>
            <a:r>
              <a:rPr lang="en"/>
              <a:t>Go through edges</a:t>
            </a:r>
            <a:endParaRPr/>
          </a:p>
          <a:p>
            <a:pPr indent="-317500" lvl="1" marL="914400" rtl="0" algn="l">
              <a:lnSpc>
                <a:spcPct val="95000"/>
              </a:lnSpc>
              <a:spcBef>
                <a:spcPts val="1000"/>
              </a:spcBef>
              <a:spcAft>
                <a:spcPts val="1000"/>
              </a:spcAft>
              <a:buSzPts val="1400"/>
              <a:buAutoNum type="alphaLcPeriod"/>
            </a:pPr>
            <a:r>
              <a:rPr lang="en"/>
              <a:t>Add to tree if doesn’t form a cycle</a:t>
            </a:r>
            <a:endParaRPr/>
          </a:p>
        </p:txBody>
      </p:sp>
      <p:sp>
        <p:nvSpPr>
          <p:cNvPr id="290" name="Google Shape;290;p43"/>
          <p:cNvSpPr txBox="1"/>
          <p:nvPr/>
        </p:nvSpPr>
        <p:spPr>
          <a:xfrm>
            <a:off x="6264575" y="1033750"/>
            <a:ext cx="182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latin typeface="Source Sans Pro"/>
                <a:ea typeface="Source Sans Pro"/>
                <a:cs typeface="Source Sans Pro"/>
                <a:sym typeface="Source Sans Pro"/>
              </a:rPr>
              <a:t>Edge list</a:t>
            </a:r>
            <a:endParaRPr b="1" sz="1700" u="sng">
              <a:latin typeface="Source Sans Pro"/>
              <a:ea typeface="Source Sans Pro"/>
              <a:cs typeface="Source Sans Pro"/>
              <a:sym typeface="Source Sans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942900" y="2220600"/>
            <a:ext cx="7258200" cy="70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u="sng">
                <a:solidFill>
                  <a:schemeClr val="hlink"/>
                </a:solidFill>
                <a:hlinkClick r:id="rId3"/>
              </a:rPr>
              <a:t>https://dmoj.ca/problem/dmopc15c6p4</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5"/>
          <p:cNvPicPr preferRelativeResize="0"/>
          <p:nvPr/>
        </p:nvPicPr>
        <p:blipFill>
          <a:blip r:embed="rId3">
            <a:alphaModFix/>
          </a:blip>
          <a:stretch>
            <a:fillRect/>
          </a:stretch>
        </p:blipFill>
        <p:spPr>
          <a:xfrm>
            <a:off x="5235525" y="670338"/>
            <a:ext cx="3290100" cy="3802825"/>
          </a:xfrm>
          <a:prstGeom prst="rect">
            <a:avLst/>
          </a:prstGeom>
          <a:noFill/>
          <a:ln>
            <a:noFill/>
          </a:ln>
        </p:spPr>
      </p:pic>
      <p:pic>
        <p:nvPicPr>
          <p:cNvPr id="301" name="Google Shape;301;p45"/>
          <p:cNvPicPr preferRelativeResize="0"/>
          <p:nvPr/>
        </p:nvPicPr>
        <p:blipFill>
          <a:blip r:embed="rId4">
            <a:alphaModFix/>
          </a:blip>
          <a:stretch>
            <a:fillRect/>
          </a:stretch>
        </p:blipFill>
        <p:spPr>
          <a:xfrm>
            <a:off x="152400" y="152400"/>
            <a:ext cx="4087996"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Disjoint Set Implementation</a:t>
            </a:r>
            <a:endParaRPr/>
          </a:p>
        </p:txBody>
      </p:sp>
      <p:sp>
        <p:nvSpPr>
          <p:cNvPr id="77" name="Google Shape;77;p16"/>
          <p:cNvSpPr txBox="1"/>
          <p:nvPr>
            <p:ph idx="1" type="body"/>
          </p:nvPr>
        </p:nvSpPr>
        <p:spPr>
          <a:xfrm>
            <a:off x="311700" y="989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Since a disjoint set is comprised of multiple disjoint sets (hence the name), we have to find a way to diff</a:t>
            </a:r>
            <a:r>
              <a:rPr lang="en" sz="1500"/>
              <a:t>erentiate between these different groups. We’ll store these groups in the </a:t>
            </a:r>
            <a:r>
              <a:rPr lang="en" sz="1500"/>
              <a:t>form of trees (refer to the image below), and the root of the tree will be denoted as the parent of the set. </a:t>
            </a:r>
            <a:endParaRPr sz="1500"/>
          </a:p>
          <a:p>
            <a:pPr indent="0" lvl="0" marL="0" rtl="0" algn="l">
              <a:spcBef>
                <a:spcPts val="1200"/>
              </a:spcBef>
              <a:spcAft>
                <a:spcPts val="1200"/>
              </a:spcAft>
              <a:buNone/>
            </a:pPr>
            <a:r>
              <a:rPr lang="en" sz="1500"/>
              <a:t>Thus, if two nodes have the same parent, they will be part of the same set. </a:t>
            </a:r>
            <a:endParaRPr sz="1500"/>
          </a:p>
        </p:txBody>
      </p:sp>
      <p:pic>
        <p:nvPicPr>
          <p:cNvPr id="78" name="Google Shape;78;p16"/>
          <p:cNvPicPr preferRelativeResize="0"/>
          <p:nvPr/>
        </p:nvPicPr>
        <p:blipFill>
          <a:blip r:embed="rId3">
            <a:alphaModFix/>
          </a:blip>
          <a:stretch>
            <a:fillRect/>
          </a:stretch>
        </p:blipFill>
        <p:spPr>
          <a:xfrm>
            <a:off x="2123369" y="2464581"/>
            <a:ext cx="4897275" cy="262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Disjoint Set Implementation - Creating the Set </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985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We’ll declare an array </a:t>
            </a:r>
            <a:r>
              <a:rPr b="1" lang="en" sz="1500"/>
              <a:t>par</a:t>
            </a:r>
            <a:r>
              <a:rPr lang="en" sz="1500"/>
              <a:t> in which </a:t>
            </a:r>
            <a:r>
              <a:rPr b="1" lang="en" sz="1500"/>
              <a:t>par[x] </a:t>
            </a:r>
            <a:r>
              <a:rPr lang="en" sz="1500"/>
              <a:t>will store node x’s parent. If </a:t>
            </a:r>
            <a:r>
              <a:rPr b="1" lang="en" sz="1500"/>
              <a:t>x</a:t>
            </a:r>
            <a:r>
              <a:rPr lang="en" sz="1500"/>
              <a:t> is the root node, then </a:t>
            </a:r>
            <a:r>
              <a:rPr b="1" lang="en" sz="1500"/>
              <a:t>par[x] = x</a:t>
            </a:r>
            <a:r>
              <a:rPr lang="en" sz="1500"/>
              <a:t> (we set itself as its parent node). This means when we are creating the set, we should initialize </a:t>
            </a:r>
            <a:r>
              <a:rPr b="1" lang="en" sz="1500"/>
              <a:t>par[x] = x </a:t>
            </a:r>
            <a:r>
              <a:rPr lang="en" sz="1500"/>
              <a:t>for the entire </a:t>
            </a:r>
            <a:r>
              <a:rPr b="1" lang="en" sz="1500"/>
              <a:t>par </a:t>
            </a:r>
            <a:r>
              <a:rPr lang="en" sz="1500"/>
              <a:t>array (all nodes begin in their own group). </a:t>
            </a:r>
            <a:endParaRPr sz="1500"/>
          </a:p>
          <a:p>
            <a:pPr indent="0" lvl="0" marL="0" rtl="0" algn="l">
              <a:spcBef>
                <a:spcPts val="1200"/>
              </a:spcBef>
              <a:spcAft>
                <a:spcPts val="0"/>
              </a:spcAft>
              <a:buNone/>
            </a:pPr>
            <a:r>
              <a:rPr lang="en" sz="1500"/>
              <a:t>For the example on the right: </a:t>
            </a:r>
            <a:endParaRPr b="1" sz="1500"/>
          </a:p>
          <a:p>
            <a:pPr indent="0" lvl="0" marL="0" rtl="0" algn="l">
              <a:spcBef>
                <a:spcPts val="1200"/>
              </a:spcBef>
              <a:spcAft>
                <a:spcPts val="1200"/>
              </a:spcAft>
              <a:buNone/>
            </a:pPr>
            <a:r>
              <a:t/>
            </a:r>
            <a:endParaRPr sz="1500"/>
          </a:p>
        </p:txBody>
      </p:sp>
      <p:pic>
        <p:nvPicPr>
          <p:cNvPr id="85" name="Google Shape;85;p17"/>
          <p:cNvPicPr preferRelativeResize="0"/>
          <p:nvPr/>
        </p:nvPicPr>
        <p:blipFill>
          <a:blip r:embed="rId3">
            <a:alphaModFix/>
          </a:blip>
          <a:stretch>
            <a:fillRect/>
          </a:stretch>
        </p:blipFill>
        <p:spPr>
          <a:xfrm>
            <a:off x="4630025" y="2123025"/>
            <a:ext cx="4260300" cy="2286300"/>
          </a:xfrm>
          <a:prstGeom prst="rect">
            <a:avLst/>
          </a:prstGeom>
          <a:noFill/>
          <a:ln>
            <a:noFill/>
          </a:ln>
        </p:spPr>
      </p:pic>
      <p:sp>
        <p:nvSpPr>
          <p:cNvPr id="86" name="Google Shape;86;p17"/>
          <p:cNvSpPr txBox="1"/>
          <p:nvPr/>
        </p:nvSpPr>
        <p:spPr>
          <a:xfrm>
            <a:off x="311700" y="2154600"/>
            <a:ext cx="494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t>
            </a:r>
            <a:r>
              <a:rPr b="1" lang="en">
                <a:solidFill>
                  <a:schemeClr val="lt2"/>
                </a:solidFill>
                <a:latin typeface="Source Sans Pro"/>
                <a:ea typeface="Source Sans Pro"/>
                <a:cs typeface="Source Sans Pro"/>
                <a:sym typeface="Source Sans Pro"/>
              </a:rPr>
              <a:t>ar[0] = 8</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highlight>
                  <a:srgbClr val="D9D2E9"/>
                </a:highlight>
                <a:latin typeface="Source Sans Pro"/>
                <a:ea typeface="Source Sans Pro"/>
                <a:cs typeface="Source Sans Pro"/>
                <a:sym typeface="Source Sans Pro"/>
              </a:rPr>
              <a:t>par[1] = 1</a:t>
            </a:r>
            <a:endParaRPr b="1">
              <a:solidFill>
                <a:schemeClr val="lt2"/>
              </a:solidFill>
              <a:highlight>
                <a:srgbClr val="D9D2E9"/>
              </a:highlight>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t>
            </a:r>
            <a:r>
              <a:rPr b="1" lang="en">
                <a:solidFill>
                  <a:schemeClr val="lt2"/>
                </a:solidFill>
                <a:latin typeface="Source Sans Pro"/>
                <a:ea typeface="Source Sans Pro"/>
                <a:cs typeface="Source Sans Pro"/>
                <a:sym typeface="Source Sans Pro"/>
              </a:rPr>
              <a:t>ar[2] = 0 </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par[3] = 1</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t>
            </a:r>
            <a:r>
              <a:rPr b="1" lang="en">
                <a:solidFill>
                  <a:schemeClr val="lt2"/>
                </a:solidFill>
                <a:latin typeface="Source Sans Pro"/>
                <a:ea typeface="Source Sans Pro"/>
                <a:cs typeface="Source Sans Pro"/>
                <a:sym typeface="Source Sans Pro"/>
              </a:rPr>
              <a:t>ar[4] = 3 </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t>
            </a:r>
            <a:r>
              <a:rPr b="1" lang="en">
                <a:solidFill>
                  <a:schemeClr val="lt2"/>
                </a:solidFill>
                <a:latin typeface="Source Sans Pro"/>
                <a:ea typeface="Source Sans Pro"/>
                <a:cs typeface="Source Sans Pro"/>
                <a:sym typeface="Source Sans Pro"/>
              </a:rPr>
              <a:t>ar[5] = 1 </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highlight>
                  <a:srgbClr val="D9D2E9"/>
                </a:highlight>
                <a:latin typeface="Source Sans Pro"/>
                <a:ea typeface="Source Sans Pro"/>
                <a:cs typeface="Source Sans Pro"/>
                <a:sym typeface="Source Sans Pro"/>
              </a:rPr>
              <a:t>p</a:t>
            </a:r>
            <a:r>
              <a:rPr b="1" lang="en">
                <a:solidFill>
                  <a:schemeClr val="lt2"/>
                </a:solidFill>
                <a:highlight>
                  <a:srgbClr val="D9D2E9"/>
                </a:highlight>
                <a:latin typeface="Source Sans Pro"/>
                <a:ea typeface="Source Sans Pro"/>
                <a:cs typeface="Source Sans Pro"/>
                <a:sym typeface="Source Sans Pro"/>
              </a:rPr>
              <a:t>ar[6] = 6</a:t>
            </a:r>
            <a:endParaRPr b="1">
              <a:solidFill>
                <a:schemeClr val="lt2"/>
              </a:solidFill>
              <a:highlight>
                <a:srgbClr val="D9D2E9"/>
              </a:highlight>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t>
            </a:r>
            <a:r>
              <a:rPr b="1" lang="en">
                <a:solidFill>
                  <a:schemeClr val="lt2"/>
                </a:solidFill>
                <a:latin typeface="Source Sans Pro"/>
                <a:ea typeface="Source Sans Pro"/>
                <a:cs typeface="Source Sans Pro"/>
                <a:sym typeface="Source Sans Pro"/>
              </a:rPr>
              <a:t>ar[7] = 0</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highlight>
                  <a:srgbClr val="D9D2E9"/>
                </a:highlight>
                <a:latin typeface="Source Sans Pro"/>
                <a:ea typeface="Source Sans Pro"/>
                <a:cs typeface="Source Sans Pro"/>
                <a:sym typeface="Source Sans Pro"/>
              </a:rPr>
              <a:t>p</a:t>
            </a:r>
            <a:r>
              <a:rPr b="1" lang="en">
                <a:solidFill>
                  <a:schemeClr val="lt2"/>
                </a:solidFill>
                <a:highlight>
                  <a:srgbClr val="D9D2E9"/>
                </a:highlight>
                <a:latin typeface="Source Sans Pro"/>
                <a:ea typeface="Source Sans Pro"/>
                <a:cs typeface="Source Sans Pro"/>
                <a:sym typeface="Source Sans Pro"/>
              </a:rPr>
              <a:t>ar[8] = 8</a:t>
            </a:r>
            <a:endParaRPr b="1">
              <a:solidFill>
                <a:schemeClr val="lt2"/>
              </a:solidFill>
              <a:highlight>
                <a:srgbClr val="D9D2E9"/>
              </a:highlight>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p</a:t>
            </a:r>
            <a:r>
              <a:rPr b="1" lang="en">
                <a:solidFill>
                  <a:schemeClr val="lt2"/>
                </a:solidFill>
                <a:latin typeface="Source Sans Pro"/>
                <a:ea typeface="Source Sans Pro"/>
                <a:cs typeface="Source Sans Pro"/>
                <a:sym typeface="Source Sans Pro"/>
              </a:rPr>
              <a:t>ar[9] = 6 </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lt2"/>
                </a:solidFill>
                <a:latin typeface="Source Sans Pro"/>
                <a:ea typeface="Source Sans Pro"/>
                <a:cs typeface="Source Sans Pro"/>
                <a:sym typeface="Source Sans Pro"/>
              </a:rPr>
              <a:t>The highlighted nodes are the root nodes of their respective set. </a:t>
            </a:r>
            <a:endParaRPr>
              <a:solidFill>
                <a:schemeClr val="lt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lang="en" sz="2500"/>
              <a:t>Disjoint Set Implementation - Creating the Set (Code)</a:t>
            </a:r>
            <a:endParaRPr sz="2500"/>
          </a:p>
          <a:p>
            <a:pPr indent="0" lvl="0" marL="0" rtl="0" algn="l">
              <a:spcBef>
                <a:spcPts val="0"/>
              </a:spcBef>
              <a:spcAft>
                <a:spcPts val="0"/>
              </a:spcAft>
              <a:buSzPts val="990"/>
              <a:buNone/>
            </a:pPr>
            <a:r>
              <a:t/>
            </a:r>
            <a:endParaRPr sz="2500"/>
          </a:p>
        </p:txBody>
      </p:sp>
      <p:sp>
        <p:nvSpPr>
          <p:cNvPr id="92" name="Google Shape;92;p18"/>
          <p:cNvSpPr txBox="1"/>
          <p:nvPr/>
        </p:nvSpPr>
        <p:spPr>
          <a:xfrm>
            <a:off x="311700" y="1015650"/>
            <a:ext cx="7479600" cy="762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dk2"/>
                </a:solidFill>
                <a:latin typeface="Roboto Mono"/>
                <a:ea typeface="Roboto Mono"/>
                <a:cs typeface="Roboto Mono"/>
                <a:sym typeface="Roboto Mono"/>
              </a:rPr>
              <a:t>Python: </a:t>
            </a:r>
            <a:endParaRPr b="1"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chemeClr val="dk2"/>
                </a:solidFill>
                <a:latin typeface="Roboto Mono"/>
                <a:ea typeface="Roboto Mono"/>
                <a:cs typeface="Roboto Mono"/>
                <a:sym typeface="Roboto Mono"/>
              </a:rPr>
              <a:t>par </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 </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i </a:t>
            </a:r>
            <a:r>
              <a:rPr lang="en" sz="1500">
                <a:solidFill>
                  <a:srgbClr val="4285F4"/>
                </a:solidFill>
                <a:latin typeface="Roboto Mono"/>
                <a:ea typeface="Roboto Mono"/>
                <a:cs typeface="Roboto Mono"/>
                <a:sym typeface="Roboto Mono"/>
              </a:rPr>
              <a:t>for</a:t>
            </a:r>
            <a:r>
              <a:rPr lang="en" sz="1500">
                <a:solidFill>
                  <a:schemeClr val="dk2"/>
                </a:solidFill>
                <a:latin typeface="Roboto Mono"/>
                <a:ea typeface="Roboto Mono"/>
                <a:cs typeface="Roboto Mono"/>
                <a:sym typeface="Roboto Mono"/>
              </a:rPr>
              <a:t> i </a:t>
            </a:r>
            <a:r>
              <a:rPr lang="en" sz="1500">
                <a:solidFill>
                  <a:srgbClr val="4285F4"/>
                </a:solidFill>
                <a:latin typeface="Roboto Mono"/>
                <a:ea typeface="Roboto Mono"/>
                <a:cs typeface="Roboto Mono"/>
                <a:sym typeface="Roboto Mono"/>
              </a:rPr>
              <a:t>in</a:t>
            </a:r>
            <a:r>
              <a:rPr lang="en" sz="1500">
                <a:solidFill>
                  <a:schemeClr val="dk2"/>
                </a:solidFill>
                <a:latin typeface="Roboto Mono"/>
                <a:ea typeface="Roboto Mono"/>
                <a:cs typeface="Roboto Mono"/>
                <a:sym typeface="Roboto Mono"/>
              </a:rPr>
              <a:t> </a:t>
            </a:r>
            <a:r>
              <a:rPr lang="en" sz="1500">
                <a:solidFill>
                  <a:srgbClr val="673AB7"/>
                </a:solidFill>
                <a:latin typeface="Roboto Mono"/>
                <a:ea typeface="Roboto Mono"/>
                <a:cs typeface="Roboto Mono"/>
                <a:sym typeface="Roboto Mono"/>
              </a:rPr>
              <a:t>range</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N</a:t>
            </a:r>
            <a:r>
              <a:rPr lang="en" sz="1500">
                <a:solidFill>
                  <a:srgbClr val="A3A3A3"/>
                </a:solidFill>
                <a:latin typeface="Roboto Mono"/>
                <a:ea typeface="Roboto Mono"/>
                <a:cs typeface="Roboto Mono"/>
                <a:sym typeface="Roboto Mono"/>
              </a:rPr>
              <a:t>+</a:t>
            </a:r>
            <a:r>
              <a:rPr lang="en" sz="1500">
                <a:solidFill>
                  <a:srgbClr val="DB4437"/>
                </a:solidFill>
                <a:latin typeface="Roboto Mono"/>
                <a:ea typeface="Roboto Mono"/>
                <a:cs typeface="Roboto Mono"/>
                <a:sym typeface="Roboto Mono"/>
              </a:rPr>
              <a:t>1</a:t>
            </a:r>
            <a:r>
              <a:rPr lang="en" sz="1500">
                <a:solidFill>
                  <a:srgbClr val="A3A3A3"/>
                </a:solidFill>
                <a:latin typeface="Roboto Mono"/>
                <a:ea typeface="Roboto Mono"/>
                <a:cs typeface="Roboto Mono"/>
                <a:sym typeface="Roboto Mono"/>
              </a:rPr>
              <a:t>)]</a:t>
            </a:r>
            <a:endParaRPr>
              <a:latin typeface="Source Sans Pro"/>
              <a:ea typeface="Source Sans Pro"/>
              <a:cs typeface="Source Sans Pro"/>
              <a:sym typeface="Source Sans Pro"/>
            </a:endParaRPr>
          </a:p>
        </p:txBody>
      </p:sp>
      <p:sp>
        <p:nvSpPr>
          <p:cNvPr id="93" name="Google Shape;93;p18"/>
          <p:cNvSpPr txBox="1"/>
          <p:nvPr/>
        </p:nvSpPr>
        <p:spPr>
          <a:xfrm>
            <a:off x="311700" y="1777650"/>
            <a:ext cx="7479600" cy="2147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dk2"/>
                </a:solidFill>
                <a:latin typeface="Roboto Mono"/>
                <a:ea typeface="Roboto Mono"/>
                <a:cs typeface="Roboto Mono"/>
                <a:sym typeface="Roboto Mono"/>
              </a:rPr>
              <a:t>C++</a:t>
            </a:r>
            <a:r>
              <a:rPr b="1" lang="en" sz="1500">
                <a:solidFill>
                  <a:schemeClr val="dk2"/>
                </a:solidFill>
                <a:latin typeface="Roboto Mono"/>
                <a:ea typeface="Roboto Mono"/>
                <a:cs typeface="Roboto Mono"/>
                <a:sym typeface="Roboto Mono"/>
              </a:rPr>
              <a:t>: </a:t>
            </a:r>
            <a:endParaRPr b="1"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rgbClr val="4285F4"/>
                </a:solidFill>
                <a:latin typeface="Roboto Mono"/>
                <a:ea typeface="Roboto Mono"/>
                <a:cs typeface="Roboto Mono"/>
                <a:sym typeface="Roboto Mono"/>
              </a:rPr>
              <a:t>int</a:t>
            </a:r>
            <a:r>
              <a:rPr lang="en" sz="1500">
                <a:solidFill>
                  <a:schemeClr val="dk2"/>
                </a:solidFill>
                <a:latin typeface="Roboto Mono"/>
                <a:ea typeface="Roboto Mono"/>
                <a:cs typeface="Roboto Mono"/>
                <a:sym typeface="Roboto Mono"/>
              </a:rPr>
              <a:t> par</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N</a:t>
            </a:r>
            <a:r>
              <a:rPr lang="en" sz="1500">
                <a:solidFill>
                  <a:srgbClr val="A3A3A3"/>
                </a:solidFill>
                <a:latin typeface="Roboto Mono"/>
                <a:ea typeface="Roboto Mono"/>
                <a:cs typeface="Roboto Mono"/>
                <a:sym typeface="Roboto Mono"/>
              </a:rPr>
              <a:t>+</a:t>
            </a:r>
            <a:r>
              <a:rPr lang="en" sz="1500">
                <a:solidFill>
                  <a:srgbClr val="DB4437"/>
                </a:solidFill>
                <a:latin typeface="Roboto Mono"/>
                <a:ea typeface="Roboto Mono"/>
                <a:cs typeface="Roboto Mono"/>
                <a:sym typeface="Roboto Mono"/>
              </a:rPr>
              <a:t>1</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 </a:t>
            </a:r>
            <a:endParaRPr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rgbClr val="4285F4"/>
                </a:solidFill>
                <a:latin typeface="Roboto Mono"/>
                <a:ea typeface="Roboto Mono"/>
                <a:cs typeface="Roboto Mono"/>
                <a:sym typeface="Roboto Mono"/>
              </a:rPr>
              <a:t>void</a:t>
            </a:r>
            <a:r>
              <a:rPr lang="en" sz="1500">
                <a:solidFill>
                  <a:schemeClr val="dk2"/>
                </a:solidFill>
                <a:latin typeface="Roboto Mono"/>
                <a:ea typeface="Roboto Mono"/>
                <a:cs typeface="Roboto Mono"/>
                <a:sym typeface="Roboto Mono"/>
              </a:rPr>
              <a:t> create</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 </a:t>
            </a:r>
            <a:r>
              <a:rPr lang="en" sz="1500">
                <a:solidFill>
                  <a:srgbClr val="A3A3A3"/>
                </a:solidFill>
                <a:latin typeface="Roboto Mono"/>
                <a:ea typeface="Roboto Mono"/>
                <a:cs typeface="Roboto Mono"/>
                <a:sym typeface="Roboto Mono"/>
              </a:rPr>
              <a:t>{</a:t>
            </a:r>
            <a:endParaRPr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chemeClr val="dk2"/>
                </a:solidFill>
                <a:latin typeface="Roboto Mono"/>
                <a:ea typeface="Roboto Mono"/>
                <a:cs typeface="Roboto Mono"/>
                <a:sym typeface="Roboto Mono"/>
              </a:rPr>
              <a:t>    </a:t>
            </a:r>
            <a:r>
              <a:rPr lang="en" sz="1500">
                <a:solidFill>
                  <a:srgbClr val="4285F4"/>
                </a:solidFill>
                <a:latin typeface="Roboto Mono"/>
                <a:ea typeface="Roboto Mono"/>
                <a:cs typeface="Roboto Mono"/>
                <a:sym typeface="Roboto Mono"/>
              </a:rPr>
              <a:t>for</a:t>
            </a:r>
            <a:r>
              <a:rPr lang="en" sz="1500">
                <a:solidFill>
                  <a:srgbClr val="A3A3A3"/>
                </a:solidFill>
                <a:latin typeface="Roboto Mono"/>
                <a:ea typeface="Roboto Mono"/>
                <a:cs typeface="Roboto Mono"/>
                <a:sym typeface="Roboto Mono"/>
              </a:rPr>
              <a:t>(</a:t>
            </a:r>
            <a:r>
              <a:rPr lang="en" sz="1500">
                <a:solidFill>
                  <a:srgbClr val="4285F4"/>
                </a:solidFill>
                <a:latin typeface="Roboto Mono"/>
                <a:ea typeface="Roboto Mono"/>
                <a:cs typeface="Roboto Mono"/>
                <a:sym typeface="Roboto Mono"/>
              </a:rPr>
              <a:t>int</a:t>
            </a:r>
            <a:r>
              <a:rPr lang="en" sz="1500">
                <a:solidFill>
                  <a:schemeClr val="dk2"/>
                </a:solidFill>
                <a:latin typeface="Roboto Mono"/>
                <a:ea typeface="Roboto Mono"/>
                <a:cs typeface="Roboto Mono"/>
                <a:sym typeface="Roboto Mono"/>
              </a:rPr>
              <a:t> i</a:t>
            </a:r>
            <a:r>
              <a:rPr lang="en" sz="1500">
                <a:solidFill>
                  <a:srgbClr val="A3A3A3"/>
                </a:solidFill>
                <a:latin typeface="Roboto Mono"/>
                <a:ea typeface="Roboto Mono"/>
                <a:cs typeface="Roboto Mono"/>
                <a:sym typeface="Roboto Mono"/>
              </a:rPr>
              <a:t>=</a:t>
            </a:r>
            <a:r>
              <a:rPr lang="en" sz="1500">
                <a:solidFill>
                  <a:srgbClr val="DB4437"/>
                </a:solidFill>
                <a:latin typeface="Roboto Mono"/>
                <a:ea typeface="Roboto Mono"/>
                <a:cs typeface="Roboto Mono"/>
                <a:sym typeface="Roboto Mono"/>
              </a:rPr>
              <a:t>1</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i</a:t>
            </a:r>
            <a:r>
              <a:rPr lang="en" sz="1500">
                <a:solidFill>
                  <a:srgbClr val="A3A3A3"/>
                </a:solidFill>
                <a:latin typeface="Roboto Mono"/>
                <a:ea typeface="Roboto Mono"/>
                <a:cs typeface="Roboto Mono"/>
                <a:sym typeface="Roboto Mono"/>
              </a:rPr>
              <a:t>&lt;=</a:t>
            </a:r>
            <a:r>
              <a:rPr lang="en" sz="1500">
                <a:solidFill>
                  <a:schemeClr val="dk2"/>
                </a:solidFill>
                <a:latin typeface="Roboto Mono"/>
                <a:ea typeface="Roboto Mono"/>
                <a:cs typeface="Roboto Mono"/>
                <a:sym typeface="Roboto Mono"/>
              </a:rPr>
              <a:t>N</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i</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 </a:t>
            </a:r>
            <a:endParaRPr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chemeClr val="dk2"/>
                </a:solidFill>
                <a:latin typeface="Roboto Mono"/>
                <a:ea typeface="Roboto Mono"/>
                <a:cs typeface="Roboto Mono"/>
                <a:sym typeface="Roboto Mono"/>
              </a:rPr>
              <a:t>        par</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i</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i</a:t>
            </a:r>
            <a:r>
              <a:rPr lang="en" sz="1500">
                <a:solidFill>
                  <a:srgbClr val="A3A3A3"/>
                </a:solidFill>
                <a:latin typeface="Roboto Mono"/>
                <a:ea typeface="Roboto Mono"/>
                <a:cs typeface="Roboto Mono"/>
                <a:sym typeface="Roboto Mono"/>
              </a:rPr>
              <a:t>;</a:t>
            </a:r>
            <a:r>
              <a:rPr lang="en" sz="1500">
                <a:solidFill>
                  <a:schemeClr val="dk2"/>
                </a:solidFill>
                <a:latin typeface="Roboto Mono"/>
                <a:ea typeface="Roboto Mono"/>
                <a:cs typeface="Roboto Mono"/>
                <a:sym typeface="Roboto Mono"/>
              </a:rPr>
              <a:t> </a:t>
            </a:r>
            <a:endParaRPr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rgbClr val="A3A3A3"/>
                </a:solidFill>
                <a:latin typeface="Roboto Mono"/>
                <a:ea typeface="Roboto Mono"/>
                <a:cs typeface="Roboto Mono"/>
                <a:sym typeface="Roboto Mono"/>
              </a:rPr>
              <a:t>}</a:t>
            </a:r>
            <a:endParaRPr sz="1500">
              <a:solidFill>
                <a:schemeClr val="dk2"/>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Disjoint Set Implementation - Adding Find</a:t>
            </a:r>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1000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As stated previously, the find operation simply returns which group node x belongs in. Since we represent each group as a tree, the find operation should simply return the root of the tree. We can do this through recursion: if the parent of x is equal to x, we return x, and otherwise, we recurse on the parent of x. </a:t>
            </a:r>
            <a:endParaRPr sz="1500"/>
          </a:p>
        </p:txBody>
      </p:sp>
      <p:sp>
        <p:nvSpPr>
          <p:cNvPr id="100" name="Google Shape;100;p19"/>
          <p:cNvSpPr txBox="1"/>
          <p:nvPr/>
        </p:nvSpPr>
        <p:spPr>
          <a:xfrm>
            <a:off x="311700" y="1864552"/>
            <a:ext cx="7479600" cy="221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dk2"/>
                </a:solidFill>
                <a:latin typeface="Roboto Mono"/>
                <a:ea typeface="Roboto Mono"/>
                <a:cs typeface="Roboto Mono"/>
                <a:sym typeface="Roboto Mono"/>
              </a:rPr>
              <a:t>Python: </a:t>
            </a:r>
            <a:endParaRPr b="1"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4285F4"/>
                </a:solidFill>
                <a:latin typeface="Roboto Mono"/>
                <a:ea typeface="Roboto Mono"/>
                <a:cs typeface="Roboto Mono"/>
                <a:sym typeface="Roboto Mono"/>
              </a:rPr>
              <a:t>def</a:t>
            </a:r>
            <a:r>
              <a:rPr lang="en" sz="1200">
                <a:solidFill>
                  <a:schemeClr val="dk2"/>
                </a:solidFill>
                <a:latin typeface="Roboto Mono"/>
                <a:ea typeface="Roboto Mono"/>
                <a:cs typeface="Roboto Mono"/>
                <a:sym typeface="Roboto Mono"/>
              </a:rPr>
              <a:t> find</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x</a:t>
            </a:r>
            <a:r>
              <a:rPr lang="en" sz="1200">
                <a:solidFill>
                  <a:srgbClr val="A3A3A3"/>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par</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return</a:t>
            </a:r>
            <a:r>
              <a:rPr lang="en" sz="1200">
                <a:solidFill>
                  <a:schemeClr val="dk2"/>
                </a:solidFill>
                <a:latin typeface="Roboto Mono"/>
                <a:ea typeface="Roboto Mono"/>
                <a:cs typeface="Roboto Mono"/>
                <a:sym typeface="Roboto Mono"/>
              </a:rPr>
              <a:t> x </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return</a:t>
            </a:r>
            <a:r>
              <a:rPr lang="en" sz="1200">
                <a:solidFill>
                  <a:schemeClr val="dk2"/>
                </a:solidFill>
                <a:latin typeface="Roboto Mono"/>
                <a:ea typeface="Roboto Mono"/>
                <a:cs typeface="Roboto Mono"/>
                <a:sym typeface="Roboto Mono"/>
              </a:rPr>
              <a:t> find</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par</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x</a:t>
            </a: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chemeClr val="dk2"/>
              </a:solidFill>
              <a:latin typeface="Roboto Mono"/>
              <a:ea typeface="Roboto Mono"/>
              <a:cs typeface="Roboto Mono"/>
              <a:sym typeface="Roboto Mono"/>
            </a:endParaRPr>
          </a:p>
        </p:txBody>
      </p:sp>
      <p:sp>
        <p:nvSpPr>
          <p:cNvPr id="101" name="Google Shape;101;p19"/>
          <p:cNvSpPr txBox="1"/>
          <p:nvPr/>
        </p:nvSpPr>
        <p:spPr>
          <a:xfrm>
            <a:off x="311700" y="3283475"/>
            <a:ext cx="7479600" cy="2147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dk2"/>
                </a:solidFill>
                <a:latin typeface="Roboto Mono"/>
                <a:ea typeface="Roboto Mono"/>
                <a:cs typeface="Roboto Mono"/>
                <a:sym typeface="Roboto Mono"/>
              </a:rPr>
              <a:t>C++: </a:t>
            </a:r>
            <a:endParaRPr b="1"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4285F4"/>
                </a:solidFill>
                <a:latin typeface="Roboto Mono"/>
                <a:ea typeface="Roboto Mono"/>
                <a:cs typeface="Roboto Mono"/>
                <a:sym typeface="Roboto Mono"/>
              </a:rPr>
              <a:t>int</a:t>
            </a:r>
            <a:r>
              <a:rPr lang="en" sz="1200">
                <a:solidFill>
                  <a:schemeClr val="dk2"/>
                </a:solidFill>
                <a:latin typeface="Roboto Mono"/>
                <a:ea typeface="Roboto Mono"/>
                <a:cs typeface="Roboto Mono"/>
                <a:sym typeface="Roboto Mono"/>
              </a:rPr>
              <a:t> find</a:t>
            </a:r>
            <a:r>
              <a:rPr lang="en" sz="1200">
                <a:solidFill>
                  <a:srgbClr val="A3A3A3"/>
                </a:solidFill>
                <a:latin typeface="Roboto Mono"/>
                <a:ea typeface="Roboto Mono"/>
                <a:cs typeface="Roboto Mono"/>
                <a:sym typeface="Roboto Mono"/>
              </a:rPr>
              <a:t>(</a:t>
            </a:r>
            <a:r>
              <a:rPr lang="en" sz="1200">
                <a:solidFill>
                  <a:srgbClr val="4285F4"/>
                </a:solidFill>
                <a:latin typeface="Roboto Mono"/>
                <a:ea typeface="Roboto Mono"/>
                <a:cs typeface="Roboto Mono"/>
                <a:sym typeface="Roboto Mono"/>
              </a:rPr>
              <a:t>int</a:t>
            </a:r>
            <a:r>
              <a:rPr lang="en" sz="1200">
                <a:solidFill>
                  <a:schemeClr val="dk2"/>
                </a:solidFill>
                <a:latin typeface="Roboto Mono"/>
                <a:ea typeface="Roboto Mono"/>
                <a:cs typeface="Roboto Mono"/>
                <a:sym typeface="Roboto Mono"/>
              </a:rPr>
              <a:t> 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par</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return</a:t>
            </a:r>
            <a:r>
              <a:rPr lang="en" sz="1200">
                <a:solidFill>
                  <a:schemeClr val="dk2"/>
                </a:solidFill>
                <a:latin typeface="Roboto Mono"/>
                <a:ea typeface="Roboto Mono"/>
                <a:cs typeface="Roboto Mono"/>
                <a:sym typeface="Roboto Mono"/>
              </a:rPr>
              <a:t> 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return</a:t>
            </a:r>
            <a:r>
              <a:rPr lang="en" sz="1200">
                <a:solidFill>
                  <a:schemeClr val="dk2"/>
                </a:solidFill>
                <a:latin typeface="Roboto Mono"/>
                <a:ea typeface="Roboto Mono"/>
                <a:cs typeface="Roboto Mono"/>
                <a:sym typeface="Roboto Mono"/>
              </a:rPr>
              <a:t> find</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par</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chemeClr val="dk2"/>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Disjoint Set Implementation - Adding Union</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02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Now we have to figure out how to combine two groups in the set. The </a:t>
            </a:r>
            <a:r>
              <a:rPr lang="en" sz="1500"/>
              <a:t>simplest</a:t>
            </a:r>
            <a:r>
              <a:rPr lang="en" sz="1500"/>
              <a:t> way to do so is by first finding the root of each node. If these roots are not the same, then we simply assign one root’s parent to the other root. </a:t>
            </a:r>
            <a:endParaRPr sz="1500"/>
          </a:p>
          <a:p>
            <a:pPr indent="0" lvl="0" marL="0" rtl="0" algn="l">
              <a:spcBef>
                <a:spcPts val="1200"/>
              </a:spcBef>
              <a:spcAft>
                <a:spcPts val="1200"/>
              </a:spcAft>
              <a:buNone/>
            </a:pPr>
            <a:r>
              <a:t/>
            </a:r>
            <a:endParaRPr sz="1500"/>
          </a:p>
        </p:txBody>
      </p:sp>
      <p:pic>
        <p:nvPicPr>
          <p:cNvPr id="108" name="Google Shape;108;p20"/>
          <p:cNvPicPr preferRelativeResize="0"/>
          <p:nvPr/>
        </p:nvPicPr>
        <p:blipFill rotWithShape="1">
          <a:blip r:embed="rId3">
            <a:alphaModFix/>
          </a:blip>
          <a:srcRect b="0" l="37562" r="0" t="0"/>
          <a:stretch/>
        </p:blipFill>
        <p:spPr>
          <a:xfrm>
            <a:off x="5985023" y="1695550"/>
            <a:ext cx="3057700" cy="2628150"/>
          </a:xfrm>
          <a:prstGeom prst="rect">
            <a:avLst/>
          </a:prstGeom>
          <a:noFill/>
          <a:ln>
            <a:noFill/>
          </a:ln>
        </p:spPr>
      </p:pic>
      <p:pic>
        <p:nvPicPr>
          <p:cNvPr id="109" name="Google Shape;109;p20"/>
          <p:cNvPicPr preferRelativeResize="0"/>
          <p:nvPr/>
        </p:nvPicPr>
        <p:blipFill rotWithShape="1">
          <a:blip r:embed="rId3">
            <a:alphaModFix/>
          </a:blip>
          <a:srcRect b="0" l="0" r="64807" t="0"/>
          <a:stretch/>
        </p:blipFill>
        <p:spPr>
          <a:xfrm>
            <a:off x="4138196" y="2421075"/>
            <a:ext cx="1723500" cy="2628150"/>
          </a:xfrm>
          <a:prstGeom prst="rect">
            <a:avLst/>
          </a:prstGeom>
          <a:noFill/>
          <a:ln>
            <a:noFill/>
          </a:ln>
        </p:spPr>
      </p:pic>
      <p:sp>
        <p:nvSpPr>
          <p:cNvPr id="110" name="Google Shape;110;p20"/>
          <p:cNvSpPr txBox="1"/>
          <p:nvPr/>
        </p:nvSpPr>
        <p:spPr>
          <a:xfrm>
            <a:off x="311700" y="2020875"/>
            <a:ext cx="3975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Source Sans Pro"/>
                <a:ea typeface="Source Sans Pro"/>
                <a:cs typeface="Source Sans Pro"/>
                <a:sym typeface="Source Sans Pro"/>
              </a:rPr>
              <a:t>For example, if we wanted to merge nodes 3 and 9 in the set to the right: </a:t>
            </a:r>
            <a:endParaRPr>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Step 1: Find which groups they belong to</a:t>
            </a:r>
            <a:endParaRPr>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lt2"/>
                </a:solidFill>
                <a:latin typeface="Source Sans Pro"/>
                <a:ea typeface="Source Sans Pro"/>
                <a:cs typeface="Source Sans Pro"/>
                <a:sym typeface="Source Sans Pro"/>
              </a:rPr>
              <a:t>a</a:t>
            </a:r>
            <a:r>
              <a:rPr lang="en">
                <a:solidFill>
                  <a:schemeClr val="lt2"/>
                </a:solidFill>
                <a:latin typeface="Source Sans Pro"/>
                <a:ea typeface="Source Sans Pro"/>
                <a:cs typeface="Source Sans Pro"/>
                <a:sym typeface="Source Sans Pro"/>
              </a:rPr>
              <a:t> = find(9) </a:t>
            </a:r>
            <a:r>
              <a:rPr lang="en">
                <a:solidFill>
                  <a:srgbClr val="B7B7B7"/>
                </a:solidFill>
                <a:latin typeface="Source Sans Pro"/>
                <a:ea typeface="Source Sans Pro"/>
                <a:cs typeface="Source Sans Pro"/>
                <a:sym typeface="Source Sans Pro"/>
              </a:rPr>
              <a:t>// a = 6</a:t>
            </a:r>
            <a:endParaRPr>
              <a:solidFill>
                <a:srgbClr val="B7B7B7"/>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lt2"/>
                </a:solidFill>
                <a:latin typeface="Source Sans Pro"/>
                <a:ea typeface="Source Sans Pro"/>
                <a:cs typeface="Source Sans Pro"/>
                <a:sym typeface="Source Sans Pro"/>
              </a:rPr>
              <a:t>b</a:t>
            </a:r>
            <a:r>
              <a:rPr lang="en">
                <a:solidFill>
                  <a:schemeClr val="lt2"/>
                </a:solidFill>
                <a:latin typeface="Source Sans Pro"/>
                <a:ea typeface="Source Sans Pro"/>
                <a:cs typeface="Source Sans Pro"/>
                <a:sym typeface="Source Sans Pro"/>
              </a:rPr>
              <a:t> = find(3) </a:t>
            </a:r>
            <a:r>
              <a:rPr lang="en">
                <a:solidFill>
                  <a:srgbClr val="B7B7B7"/>
                </a:solidFill>
                <a:latin typeface="Source Sans Pro"/>
                <a:ea typeface="Source Sans Pro"/>
                <a:cs typeface="Source Sans Pro"/>
                <a:sym typeface="Source Sans Pro"/>
              </a:rPr>
              <a:t>// b = 1 </a:t>
            </a:r>
            <a:endParaRPr>
              <a:solidFill>
                <a:srgbClr val="B7B7B7"/>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chemeClr val="lt2"/>
                </a:solidFill>
                <a:latin typeface="Source Sans Pro"/>
                <a:ea typeface="Source Sans Pro"/>
                <a:cs typeface="Source Sans Pro"/>
                <a:sym typeface="Source Sans Pro"/>
              </a:rPr>
              <a:t>Step 2: If they are part of different groups, assign one root’s parent to the other root </a:t>
            </a:r>
            <a:endParaRPr>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lt2"/>
                </a:solidFill>
                <a:latin typeface="Source Sans Pro"/>
                <a:ea typeface="Source Sans Pro"/>
                <a:cs typeface="Source Sans Pro"/>
                <a:sym typeface="Source Sans Pro"/>
              </a:rPr>
              <a:t>par[b] = a</a:t>
            </a:r>
            <a:endParaRPr>
              <a:solidFill>
                <a:schemeClr val="lt2"/>
              </a:solidFill>
              <a:latin typeface="Source Sans Pro"/>
              <a:ea typeface="Source Sans Pro"/>
              <a:cs typeface="Source Sans Pro"/>
              <a:sym typeface="Source Sans Pro"/>
            </a:endParaRPr>
          </a:p>
        </p:txBody>
      </p:sp>
      <p:cxnSp>
        <p:nvCxnSpPr>
          <p:cNvPr id="111" name="Google Shape;111;p20"/>
          <p:cNvCxnSpPr/>
          <p:nvPr/>
        </p:nvCxnSpPr>
        <p:spPr>
          <a:xfrm flipH="1" rot="10800000">
            <a:off x="5147107" y="2045636"/>
            <a:ext cx="1037400" cy="457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Disjoint Set Implementation - Adding Union (Code) </a:t>
            </a:r>
            <a:endParaRPr/>
          </a:p>
          <a:p>
            <a:pPr indent="0" lvl="0" marL="0" rtl="0" algn="l">
              <a:spcBef>
                <a:spcPts val="0"/>
              </a:spcBef>
              <a:spcAft>
                <a:spcPts val="0"/>
              </a:spcAft>
              <a:buNone/>
            </a:pPr>
            <a:r>
              <a:t/>
            </a:r>
            <a:endParaRPr/>
          </a:p>
        </p:txBody>
      </p:sp>
      <p:sp>
        <p:nvSpPr>
          <p:cNvPr id="117" name="Google Shape;117;p21"/>
          <p:cNvSpPr txBox="1"/>
          <p:nvPr/>
        </p:nvSpPr>
        <p:spPr>
          <a:xfrm>
            <a:off x="311700" y="1003127"/>
            <a:ext cx="7479600" cy="304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dk2"/>
                </a:solidFill>
                <a:latin typeface="Roboto Mono"/>
                <a:ea typeface="Roboto Mono"/>
                <a:cs typeface="Roboto Mono"/>
                <a:sym typeface="Roboto Mono"/>
              </a:rPr>
              <a:t>Python: </a:t>
            </a:r>
            <a:endParaRPr b="1"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4285F4"/>
                </a:solidFill>
                <a:latin typeface="Roboto Mono"/>
                <a:ea typeface="Roboto Mono"/>
                <a:cs typeface="Roboto Mono"/>
                <a:sym typeface="Roboto Mono"/>
              </a:rPr>
              <a:t>def</a:t>
            </a:r>
            <a:r>
              <a:rPr lang="en" sz="1200">
                <a:solidFill>
                  <a:schemeClr val="dk2"/>
                </a:solidFill>
                <a:latin typeface="Roboto Mono"/>
                <a:ea typeface="Roboto Mono"/>
                <a:cs typeface="Roboto Mono"/>
                <a:sym typeface="Roboto Mono"/>
              </a:rPr>
              <a:t> unite</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y</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 </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find</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x</a:t>
            </a:r>
            <a:r>
              <a:rPr lang="en" sz="1200">
                <a:solidFill>
                  <a:srgbClr val="A3A3A3"/>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b </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find</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y</a:t>
            </a:r>
            <a:r>
              <a:rPr lang="en" sz="1200">
                <a:solidFill>
                  <a:srgbClr val="A3A3A3"/>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a</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b</a:t>
            </a:r>
            <a:r>
              <a:rPr lang="en" sz="1200">
                <a:solidFill>
                  <a:srgbClr val="A3A3A3"/>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par</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b</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4285F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chemeClr val="dk2"/>
              </a:solidFill>
              <a:latin typeface="Roboto Mono"/>
              <a:ea typeface="Roboto Mono"/>
              <a:cs typeface="Roboto Mono"/>
              <a:sym typeface="Roboto Mono"/>
            </a:endParaRPr>
          </a:p>
        </p:txBody>
      </p:sp>
      <p:sp>
        <p:nvSpPr>
          <p:cNvPr id="118" name="Google Shape;118;p21"/>
          <p:cNvSpPr txBox="1"/>
          <p:nvPr/>
        </p:nvSpPr>
        <p:spPr>
          <a:xfrm>
            <a:off x="311700" y="2786025"/>
            <a:ext cx="7479600" cy="2147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dk2"/>
                </a:solidFill>
                <a:latin typeface="Roboto Mono"/>
                <a:ea typeface="Roboto Mono"/>
                <a:cs typeface="Roboto Mono"/>
                <a:sym typeface="Roboto Mono"/>
              </a:rPr>
              <a:t>C++: </a:t>
            </a:r>
            <a:endParaRPr b="1" sz="15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4285F4"/>
                </a:solidFill>
                <a:latin typeface="Roboto Mono"/>
                <a:ea typeface="Roboto Mono"/>
                <a:cs typeface="Roboto Mono"/>
                <a:sym typeface="Roboto Mono"/>
              </a:rPr>
              <a:t>void</a:t>
            </a:r>
            <a:r>
              <a:rPr lang="en" sz="1200">
                <a:solidFill>
                  <a:schemeClr val="dk2"/>
                </a:solidFill>
                <a:latin typeface="Roboto Mono"/>
                <a:ea typeface="Roboto Mono"/>
                <a:cs typeface="Roboto Mono"/>
                <a:sym typeface="Roboto Mono"/>
              </a:rPr>
              <a:t> unite</a:t>
            </a:r>
            <a:r>
              <a:rPr lang="en" sz="1200">
                <a:solidFill>
                  <a:srgbClr val="A3A3A3"/>
                </a:solidFill>
                <a:latin typeface="Roboto Mono"/>
                <a:ea typeface="Roboto Mono"/>
                <a:cs typeface="Roboto Mono"/>
                <a:sym typeface="Roboto Mono"/>
              </a:rPr>
              <a:t>(</a:t>
            </a:r>
            <a:r>
              <a:rPr lang="en" sz="1200">
                <a:solidFill>
                  <a:srgbClr val="4285F4"/>
                </a:solidFill>
                <a:latin typeface="Roboto Mono"/>
                <a:ea typeface="Roboto Mono"/>
                <a:cs typeface="Roboto Mono"/>
                <a:sym typeface="Roboto Mono"/>
              </a:rPr>
              <a:t>int</a:t>
            </a:r>
            <a:r>
              <a:rPr lang="en" sz="1200">
                <a:solidFill>
                  <a:schemeClr val="dk2"/>
                </a:solidFill>
                <a:latin typeface="Roboto Mono"/>
                <a:ea typeface="Roboto Mono"/>
                <a:cs typeface="Roboto Mono"/>
                <a:sym typeface="Roboto Mono"/>
              </a:rPr>
              <a:t> 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int</a:t>
            </a:r>
            <a:r>
              <a:rPr lang="en" sz="1200">
                <a:solidFill>
                  <a:schemeClr val="dk2"/>
                </a:solidFill>
                <a:latin typeface="Roboto Mono"/>
                <a:ea typeface="Roboto Mono"/>
                <a:cs typeface="Roboto Mono"/>
                <a:sym typeface="Roboto Mono"/>
              </a:rPr>
              <a:t> y</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int</a:t>
            </a:r>
            <a:r>
              <a:rPr lang="en" sz="1200">
                <a:solidFill>
                  <a:schemeClr val="dk2"/>
                </a:solidFill>
                <a:latin typeface="Roboto Mono"/>
                <a:ea typeface="Roboto Mono"/>
                <a:cs typeface="Roboto Mono"/>
                <a:sym typeface="Roboto Mono"/>
              </a:rPr>
              <a:t> a </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find</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x</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int</a:t>
            </a:r>
            <a:r>
              <a:rPr lang="en" sz="1200">
                <a:solidFill>
                  <a:schemeClr val="dk2"/>
                </a:solidFill>
                <a:latin typeface="Roboto Mono"/>
                <a:ea typeface="Roboto Mono"/>
                <a:cs typeface="Roboto Mono"/>
                <a:sym typeface="Roboto Mono"/>
              </a:rPr>
              <a:t> b </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find</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y</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chemeClr val="dk2"/>
                </a:solidFill>
                <a:latin typeface="Roboto Mono"/>
                <a:ea typeface="Roboto Mono"/>
                <a:cs typeface="Roboto Mono"/>
                <a:sym typeface="Roboto Mono"/>
              </a:rPr>
              <a:t>    </a:t>
            </a:r>
            <a:r>
              <a:rPr lang="en" sz="1200">
                <a:solidFill>
                  <a:srgbClr val="4285F4"/>
                </a:solidFill>
                <a:latin typeface="Roboto Mono"/>
                <a:ea typeface="Roboto Mono"/>
                <a:cs typeface="Roboto Mono"/>
                <a:sym typeface="Roboto Mono"/>
              </a:rPr>
              <a:t>if</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a</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b</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par</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b</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a:t>
            </a:r>
            <a:r>
              <a:rPr lang="en" sz="1200">
                <a:solidFill>
                  <a:srgbClr val="A3A3A3"/>
                </a:solidFill>
                <a:latin typeface="Roboto Mono"/>
                <a:ea typeface="Roboto Mono"/>
                <a:cs typeface="Roboto Mono"/>
                <a:sym typeface="Roboto Mono"/>
              </a:rPr>
              <a:t>;</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A3A3A3"/>
                </a:solidFill>
                <a:latin typeface="Roboto Mono"/>
                <a:ea typeface="Roboto Mono"/>
                <a:cs typeface="Roboto Mono"/>
                <a:sym typeface="Roboto Mono"/>
              </a:rPr>
              <a:t>}</a:t>
            </a:r>
            <a:endParaRPr sz="1200">
              <a:solidFill>
                <a:srgbClr val="A3A3A3"/>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4285F4"/>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