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Proxima Nova"/>
      <p:regular r:id="rId23"/>
      <p:bold r:id="rId24"/>
      <p:italic r:id="rId25"/>
      <p:boldItalic r:id="rId26"/>
    </p:embeddedFont>
    <p:embeddedFont>
      <p:font typeface="Roboto Mon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7058D82-BA81-4B8E-968D-DD1B67D27EF1}">
  <a:tblStyle styleId="{97058D82-BA81-4B8E-968D-DD1B67D27EF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ProximaNova-bold.fntdata"/><Relationship Id="rId23" Type="http://schemas.openxmlformats.org/officeDocument/2006/relationships/font" Target="fonts/ProximaNova-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ProximaNova-boldItalic.fntdata"/><Relationship Id="rId25" Type="http://schemas.openxmlformats.org/officeDocument/2006/relationships/font" Target="fonts/ProximaNova-italic.fntdata"/><Relationship Id="rId28" Type="http://schemas.openxmlformats.org/officeDocument/2006/relationships/font" Target="fonts/RobotoMono-bold.fntdata"/><Relationship Id="rId27" Type="http://schemas.openxmlformats.org/officeDocument/2006/relationships/font" Target="fonts/RobotoMon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Mono-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RobotoMon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d6229330f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d6229330f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d6229330f1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d6229330f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d9b563875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d9b563875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d9b56387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d9b56387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d9b563875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d9b563875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d89e362750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d89e362750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d9b563875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d9b563875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d89e36275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d89e36275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d89e36275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d89e36275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d89e36275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d89e36275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d89e362750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d89e362750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d89e362750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d89e362750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d89e362750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d89e362750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d89e362750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d89e362750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d89e362750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d89e362750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oodlandscomputerscience.github.io/MeetingConten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crummy.com/software/BeautifulSoup/bs4/doc/"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olympus.realpython.org/profiles/aphrodite"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en.wikipedia.org/wiki/List_of_Category_5_Atlantic_hurrican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beautiful-soup-4.readthedocs.io/en/lates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olympus.realpython.org/profiles/aphrodite" TargetMode="External"/><Relationship Id="rId4" Type="http://schemas.openxmlformats.org/officeDocument/2006/relationships/hyperlink" Target="https://pastebin.com/SUW8zjcz"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Web Scraping</a:t>
            </a:r>
            <a:endParaRPr/>
          </a:p>
        </p:txBody>
      </p:sp>
      <p:sp>
        <p:nvSpPr>
          <p:cNvPr id="60" name="Google Shape;60;p13"/>
          <p:cNvSpPr txBox="1"/>
          <p:nvPr>
            <p:ph idx="1" type="subTitle"/>
          </p:nvPr>
        </p:nvSpPr>
        <p:spPr>
          <a:xfrm>
            <a:off x="510450" y="3182323"/>
            <a:ext cx="8123100" cy="1253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May 12, 2021</a:t>
            </a:r>
            <a:endParaRPr/>
          </a:p>
          <a:p>
            <a:pPr indent="0" lvl="0" marL="0" rtl="0" algn="l">
              <a:spcBef>
                <a:spcPts val="0"/>
              </a:spcBef>
              <a:spcAft>
                <a:spcPts val="0"/>
              </a:spcAft>
              <a:buNone/>
            </a:pPr>
            <a:r>
              <a:rPr lang="en"/>
              <a:t>Meeting 20</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Retrieving specific information </a:t>
            </a:r>
            <a:endParaRPr b="1"/>
          </a:p>
          <a:p>
            <a:pPr indent="0" lvl="0" marL="0" rtl="0" algn="l">
              <a:spcBef>
                <a:spcPts val="0"/>
              </a:spcBef>
              <a:spcAft>
                <a:spcPts val="0"/>
              </a:spcAft>
              <a:buNone/>
            </a:pPr>
            <a:r>
              <a:t/>
            </a:r>
            <a:endParaRPr/>
          </a:p>
        </p:txBody>
      </p:sp>
      <p:sp>
        <p:nvSpPr>
          <p:cNvPr id="137" name="Google Shape;137;p22"/>
          <p:cNvSpPr txBox="1"/>
          <p:nvPr>
            <p:ph idx="1" type="body"/>
          </p:nvPr>
        </p:nvSpPr>
        <p:spPr>
          <a:xfrm>
            <a:off x="311700" y="1017725"/>
            <a:ext cx="8520600" cy="390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Now, instead of directly referencing a certain tag, we can use BeautifulSoup’s find_all function. Let’s </a:t>
            </a:r>
            <a:r>
              <a:rPr lang="en" sz="1400"/>
              <a:t>practice</a:t>
            </a:r>
            <a:r>
              <a:rPr lang="en" sz="1400"/>
              <a:t> using this function using Group B’s </a:t>
            </a:r>
            <a:r>
              <a:rPr lang="en" sz="1400" u="sng">
                <a:solidFill>
                  <a:schemeClr val="hlink"/>
                </a:solidFill>
                <a:hlinkClick r:id="rId3"/>
              </a:rPr>
              <a:t>website</a:t>
            </a:r>
            <a:r>
              <a:rPr lang="en" sz="1400"/>
              <a:t>. If we want to </a:t>
            </a:r>
            <a:r>
              <a:rPr lang="en" sz="1400"/>
              <a:t>retrieve</a:t>
            </a:r>
            <a:r>
              <a:rPr lang="en" sz="1400"/>
              <a:t> all the h2 tags: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br>
              <a:rPr lang="en" sz="1400"/>
            </a:br>
            <a:r>
              <a:rPr lang="en" sz="1400"/>
              <a:t>Now, this returns a list and we can perform the same operations that we did </a:t>
            </a:r>
            <a:r>
              <a:rPr lang="en" sz="1400"/>
              <a:t>previously</a:t>
            </a:r>
            <a:r>
              <a:rPr lang="en" sz="1400"/>
              <a:t> with each element within the list. For </a:t>
            </a:r>
            <a:r>
              <a:rPr lang="en" sz="1400"/>
              <a:t>example</a:t>
            </a:r>
            <a:r>
              <a:rPr lang="en" sz="1400"/>
              <a:t>, to print the text of all the h2 tags, we can do: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rPr lang="en" sz="1400"/>
              <a:t>Which nicely prints: </a:t>
            </a:r>
            <a:endParaRPr sz="1400"/>
          </a:p>
          <a:p>
            <a:pPr indent="0" lvl="0" marL="0" rtl="0" algn="l">
              <a:spcBef>
                <a:spcPts val="1200"/>
              </a:spcBef>
              <a:spcAft>
                <a:spcPts val="1200"/>
              </a:spcAft>
              <a:buNone/>
            </a:pPr>
            <a:r>
              <a:t/>
            </a:r>
            <a:endParaRPr sz="1400"/>
          </a:p>
        </p:txBody>
      </p:sp>
      <p:sp>
        <p:nvSpPr>
          <p:cNvPr id="138" name="Google Shape;138;p22"/>
          <p:cNvSpPr txBox="1"/>
          <p:nvPr/>
        </p:nvSpPr>
        <p:spPr>
          <a:xfrm>
            <a:off x="311700" y="1581525"/>
            <a:ext cx="7965600" cy="1450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rgbClr val="3F51B5"/>
                </a:solidFill>
                <a:latin typeface="Roboto Mono"/>
                <a:ea typeface="Roboto Mono"/>
                <a:cs typeface="Roboto Mono"/>
                <a:sym typeface="Roboto Mono"/>
              </a:rPr>
              <a:t>from</a:t>
            </a:r>
            <a:r>
              <a:rPr lang="en" sz="1050">
                <a:solidFill>
                  <a:srgbClr val="37474F"/>
                </a:solidFill>
                <a:latin typeface="Roboto Mono"/>
                <a:ea typeface="Roboto Mono"/>
                <a:cs typeface="Roboto Mono"/>
                <a:sym typeface="Roboto Mono"/>
              </a:rPr>
              <a:t> bs4 </a:t>
            </a:r>
            <a:r>
              <a:rPr lang="en" sz="1050">
                <a:solidFill>
                  <a:srgbClr val="3F51B5"/>
                </a:solidFill>
                <a:latin typeface="Roboto Mono"/>
                <a:ea typeface="Roboto Mono"/>
                <a:cs typeface="Roboto Mono"/>
                <a:sym typeface="Roboto Mono"/>
              </a:rPr>
              <a:t>import</a:t>
            </a:r>
            <a:r>
              <a:rPr lang="en" sz="1050">
                <a:solidFill>
                  <a:srgbClr val="37474F"/>
                </a:solidFill>
                <a:latin typeface="Roboto Mono"/>
                <a:ea typeface="Roboto Mono"/>
                <a:cs typeface="Roboto Mono"/>
                <a:sym typeface="Roboto Mono"/>
              </a:rPr>
              <a:t> BeautifulSoup</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F51B5"/>
                </a:solidFill>
                <a:latin typeface="Roboto Mono"/>
                <a:ea typeface="Roboto Mono"/>
                <a:cs typeface="Roboto Mono"/>
                <a:sym typeface="Roboto Mono"/>
              </a:rPr>
              <a:t>import</a:t>
            </a:r>
            <a:r>
              <a:rPr lang="en" sz="1050">
                <a:solidFill>
                  <a:srgbClr val="37474F"/>
                </a:solidFill>
                <a:latin typeface="Roboto Mono"/>
                <a:ea typeface="Roboto Mono"/>
                <a:cs typeface="Roboto Mono"/>
                <a:sym typeface="Roboto Mono"/>
              </a:rPr>
              <a:t> requests </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7474F"/>
                </a:solidFill>
                <a:latin typeface="Roboto Mono"/>
                <a:ea typeface="Roboto Mono"/>
                <a:cs typeface="Roboto Mono"/>
                <a:sym typeface="Roboto Mono"/>
              </a:rPr>
              <a:t>page = requests.get(</a:t>
            </a:r>
            <a:r>
              <a:rPr lang="en" sz="1050">
                <a:solidFill>
                  <a:srgbClr val="388E3C"/>
                </a:solidFill>
                <a:latin typeface="Roboto Mono"/>
                <a:ea typeface="Roboto Mono"/>
                <a:cs typeface="Roboto Mono"/>
                <a:sym typeface="Roboto Mono"/>
              </a:rPr>
              <a:t>"https://woodlandscomputerscience.github.io/MeetingContent/"</a:t>
            </a:r>
            <a:r>
              <a:rPr lang="en" sz="1050">
                <a:solidFill>
                  <a:srgbClr val="37474F"/>
                </a:solidFill>
                <a:latin typeface="Roboto Mono"/>
                <a:ea typeface="Roboto Mono"/>
                <a:cs typeface="Roboto Mono"/>
                <a:sym typeface="Roboto Mono"/>
              </a:rPr>
              <a:t>).content</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7474F"/>
                </a:solidFill>
                <a:latin typeface="Roboto Mono"/>
                <a:ea typeface="Roboto Mono"/>
                <a:cs typeface="Roboto Mono"/>
                <a:sym typeface="Roboto Mono"/>
              </a:rPr>
              <a:t>soup = BeautifulSoup(page, </a:t>
            </a:r>
            <a:r>
              <a:rPr lang="en" sz="1050">
                <a:solidFill>
                  <a:srgbClr val="388E3C"/>
                </a:solidFill>
                <a:latin typeface="Roboto Mono"/>
                <a:ea typeface="Roboto Mono"/>
                <a:cs typeface="Roboto Mono"/>
                <a:sym typeface="Roboto Mono"/>
              </a:rPr>
              <a:t>'lxml'</a:t>
            </a:r>
            <a:r>
              <a:rPr lang="en" sz="1050">
                <a:solidFill>
                  <a:srgbClr val="37474F"/>
                </a:solidFill>
                <a:latin typeface="Roboto Mono"/>
                <a:ea typeface="Roboto Mono"/>
                <a:cs typeface="Roboto Mono"/>
                <a:sym typeface="Roboto Mono"/>
              </a:rPr>
              <a:t>)</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7474F"/>
                </a:solidFill>
                <a:latin typeface="Roboto Mono"/>
                <a:ea typeface="Roboto Mono"/>
                <a:cs typeface="Roboto Mono"/>
                <a:sym typeface="Roboto Mono"/>
              </a:rPr>
              <a:t>h</a:t>
            </a:r>
            <a:r>
              <a:rPr lang="en" sz="1050">
                <a:solidFill>
                  <a:srgbClr val="37474F"/>
                </a:solidFill>
                <a:latin typeface="Roboto Mono"/>
                <a:ea typeface="Roboto Mono"/>
                <a:cs typeface="Roboto Mono"/>
                <a:sym typeface="Roboto Mono"/>
              </a:rPr>
              <a:t>eaders = soup.find_all(</a:t>
            </a:r>
            <a:r>
              <a:rPr lang="en" sz="1050">
                <a:solidFill>
                  <a:srgbClr val="388E3C"/>
                </a:solidFill>
                <a:latin typeface="Roboto Mono"/>
                <a:ea typeface="Roboto Mono"/>
                <a:cs typeface="Roboto Mono"/>
                <a:sym typeface="Roboto Mono"/>
              </a:rPr>
              <a:t>"h2"</a:t>
            </a:r>
            <a:r>
              <a:rPr lang="en" sz="1050">
                <a:solidFill>
                  <a:srgbClr val="37474F"/>
                </a:solidFill>
                <a:latin typeface="Roboto Mono"/>
                <a:ea typeface="Roboto Mono"/>
                <a:cs typeface="Roboto Mono"/>
                <a:sym typeface="Roboto Mono"/>
              </a:rPr>
              <a:t>)</a:t>
            </a:r>
            <a:endParaRPr sz="105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050">
                <a:solidFill>
                  <a:srgbClr val="3F51B5"/>
                </a:solidFill>
                <a:latin typeface="Roboto Mono"/>
                <a:ea typeface="Roboto Mono"/>
                <a:cs typeface="Roboto Mono"/>
                <a:sym typeface="Roboto Mono"/>
              </a:rPr>
              <a:t>print</a:t>
            </a:r>
            <a:r>
              <a:rPr lang="en" sz="1050">
                <a:solidFill>
                  <a:srgbClr val="37474F"/>
                </a:solidFill>
                <a:latin typeface="Roboto Mono"/>
                <a:ea typeface="Roboto Mono"/>
                <a:cs typeface="Roboto Mono"/>
                <a:sym typeface="Roboto Mono"/>
              </a:rPr>
              <a:t>(headers)</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39" name="Google Shape;139;p22"/>
          <p:cNvSpPr txBox="1"/>
          <p:nvPr/>
        </p:nvSpPr>
        <p:spPr>
          <a:xfrm>
            <a:off x="311700" y="3257300"/>
            <a:ext cx="4178700" cy="80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rgbClr val="3F51B5"/>
                </a:solidFill>
                <a:latin typeface="Roboto Mono"/>
                <a:ea typeface="Roboto Mono"/>
                <a:cs typeface="Roboto Mono"/>
                <a:sym typeface="Roboto Mono"/>
              </a:rPr>
              <a:t>for</a:t>
            </a:r>
            <a:r>
              <a:rPr lang="en" sz="1050">
                <a:solidFill>
                  <a:srgbClr val="37474F"/>
                </a:solidFill>
                <a:latin typeface="Roboto Mono"/>
                <a:ea typeface="Roboto Mono"/>
                <a:cs typeface="Roboto Mono"/>
                <a:sym typeface="Roboto Mono"/>
              </a:rPr>
              <a:t> header </a:t>
            </a:r>
            <a:r>
              <a:rPr lang="en" sz="1050">
                <a:solidFill>
                  <a:srgbClr val="3F51B5"/>
                </a:solidFill>
                <a:latin typeface="Roboto Mono"/>
                <a:ea typeface="Roboto Mono"/>
                <a:cs typeface="Roboto Mono"/>
                <a:sym typeface="Roboto Mono"/>
              </a:rPr>
              <a:t>in</a:t>
            </a:r>
            <a:r>
              <a:rPr lang="en" sz="1050">
                <a:solidFill>
                  <a:srgbClr val="37474F"/>
                </a:solidFill>
                <a:latin typeface="Roboto Mono"/>
                <a:ea typeface="Roboto Mono"/>
                <a:cs typeface="Roboto Mono"/>
                <a:sym typeface="Roboto Mono"/>
              </a:rPr>
              <a:t> headers: </a:t>
            </a:r>
            <a:endParaRPr sz="105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050">
                <a:solidFill>
                  <a:srgbClr val="37474F"/>
                </a:solidFill>
                <a:latin typeface="Roboto Mono"/>
                <a:ea typeface="Roboto Mono"/>
                <a:cs typeface="Roboto Mono"/>
                <a:sym typeface="Roboto Mono"/>
              </a:rPr>
              <a:t>    </a:t>
            </a:r>
            <a:r>
              <a:rPr lang="en" sz="1050">
                <a:solidFill>
                  <a:srgbClr val="3F51B5"/>
                </a:solidFill>
                <a:latin typeface="Roboto Mono"/>
                <a:ea typeface="Roboto Mono"/>
                <a:cs typeface="Roboto Mono"/>
                <a:sym typeface="Roboto Mono"/>
              </a:rPr>
              <a:t>print</a:t>
            </a:r>
            <a:r>
              <a:rPr lang="en" sz="1050">
                <a:solidFill>
                  <a:srgbClr val="37474F"/>
                </a:solidFill>
                <a:latin typeface="Roboto Mono"/>
                <a:ea typeface="Roboto Mono"/>
                <a:cs typeface="Roboto Mono"/>
                <a:sym typeface="Roboto Mono"/>
              </a:rPr>
              <a:t>(header.text)</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40" name="Google Shape;140;p22"/>
          <p:cNvSpPr txBox="1"/>
          <p:nvPr/>
        </p:nvSpPr>
        <p:spPr>
          <a:xfrm>
            <a:off x="311700" y="4061600"/>
            <a:ext cx="4178700" cy="136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rgbClr val="0B5394"/>
                </a:solidFill>
                <a:latin typeface="Roboto Mono"/>
                <a:ea typeface="Roboto Mono"/>
                <a:cs typeface="Roboto Mono"/>
                <a:sym typeface="Roboto Mono"/>
              </a:rPr>
              <a:t>What is a Website?</a:t>
            </a:r>
            <a:endParaRPr sz="1050">
              <a:solidFill>
                <a:srgbClr val="0B5394"/>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0B5394"/>
                </a:solidFill>
                <a:latin typeface="Roboto Mono"/>
                <a:ea typeface="Roboto Mono"/>
                <a:cs typeface="Roboto Mono"/>
                <a:sym typeface="Roboto Mono"/>
              </a:rPr>
              <a:t>HTML / CSS Guide</a:t>
            </a:r>
            <a:endParaRPr sz="1050">
              <a:solidFill>
                <a:srgbClr val="0B5394"/>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0B5394"/>
                </a:solidFill>
                <a:latin typeface="Roboto Mono"/>
                <a:ea typeface="Roboto Mono"/>
                <a:cs typeface="Roboto Mono"/>
                <a:sym typeface="Roboto Mono"/>
              </a:rPr>
              <a:t>HTML</a:t>
            </a:r>
            <a:endParaRPr sz="1050">
              <a:solidFill>
                <a:srgbClr val="0B5394"/>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050">
                <a:solidFill>
                  <a:srgbClr val="0B5394"/>
                </a:solidFill>
                <a:latin typeface="Roboto Mono"/>
                <a:ea typeface="Roboto Mono"/>
                <a:cs typeface="Roboto Mono"/>
                <a:sym typeface="Roboto Mono"/>
              </a:rPr>
              <a:t>CSS</a:t>
            </a:r>
            <a:endParaRPr sz="1050">
              <a:solidFill>
                <a:srgbClr val="0B5394"/>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1050">
              <a:solidFill>
                <a:schemeClr val="accent4"/>
              </a:solidFill>
              <a:latin typeface="Roboto Mono"/>
              <a:ea typeface="Roboto Mono"/>
              <a:cs typeface="Roboto Mono"/>
              <a:sym typeface="Roboto Mono"/>
            </a:endParaRPr>
          </a:p>
          <a:p>
            <a:pPr indent="0" lvl="0" marL="0" rtl="0" algn="l">
              <a:spcBef>
                <a:spcPts val="0"/>
              </a:spcBef>
              <a:spcAft>
                <a:spcPts val="0"/>
              </a:spcAft>
              <a:buNone/>
            </a:pPr>
            <a:r>
              <a:t/>
            </a:r>
            <a:endParaRPr>
              <a:solidFill>
                <a:srgbClr val="0B5394"/>
              </a:solidFill>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Retrieving specific information - Retrieve classes/id </a:t>
            </a:r>
            <a:endParaRPr b="1"/>
          </a:p>
          <a:p>
            <a:pPr indent="0" lvl="0" marL="0" rtl="0" algn="l">
              <a:spcBef>
                <a:spcPts val="0"/>
              </a:spcBef>
              <a:spcAft>
                <a:spcPts val="0"/>
              </a:spcAft>
              <a:buNone/>
            </a:pPr>
            <a:r>
              <a:t/>
            </a:r>
            <a:endParaRPr/>
          </a:p>
        </p:txBody>
      </p:sp>
      <p:sp>
        <p:nvSpPr>
          <p:cNvPr id="146" name="Google Shape;146;p23"/>
          <p:cNvSpPr txBox="1"/>
          <p:nvPr>
            <p:ph idx="1" type="body"/>
          </p:nvPr>
        </p:nvSpPr>
        <p:spPr>
          <a:xfrm>
            <a:off x="311700" y="1017725"/>
            <a:ext cx="8520600" cy="39009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400"/>
              <a:t>Another powerful tool that BeautifulSoup provides is the ability to </a:t>
            </a:r>
            <a:r>
              <a:rPr lang="en" sz="1400"/>
              <a:t>retrieve</a:t>
            </a:r>
            <a:r>
              <a:rPr lang="en" sz="1400"/>
              <a:t> elements by their id or classes. </a:t>
            </a:r>
            <a:endParaRPr sz="1400"/>
          </a:p>
          <a:p>
            <a:pPr indent="0" lvl="0" marL="0" rtl="0" algn="l">
              <a:lnSpc>
                <a:spcPct val="100000"/>
              </a:lnSpc>
              <a:spcBef>
                <a:spcPts val="1200"/>
              </a:spcBef>
              <a:spcAft>
                <a:spcPts val="0"/>
              </a:spcAft>
              <a:buNone/>
            </a:pPr>
            <a:r>
              <a:rPr lang="en" sz="1400"/>
              <a:t>Let’s say we wanted to find all the images on the </a:t>
            </a:r>
            <a:r>
              <a:rPr lang="en" sz="1400"/>
              <a:t>website</a:t>
            </a:r>
            <a:r>
              <a:rPr lang="en" sz="1400"/>
              <a:t> with the class “</a:t>
            </a:r>
            <a:r>
              <a:rPr lang="en" sz="1100">
                <a:solidFill>
                  <a:srgbClr val="1A1AA6"/>
                </a:solidFill>
                <a:latin typeface="Courier New"/>
                <a:ea typeface="Courier New"/>
                <a:cs typeface="Courier New"/>
                <a:sym typeface="Courier New"/>
              </a:rPr>
              <a:t>transparentdropfilter</a:t>
            </a:r>
            <a:r>
              <a:rPr lang="en" sz="1400"/>
              <a:t>”: </a:t>
            </a:r>
            <a:endParaRPr sz="1400"/>
          </a:p>
          <a:p>
            <a:pPr indent="0" lvl="0" marL="0" rtl="0" algn="l">
              <a:lnSpc>
                <a:spcPct val="100000"/>
              </a:lnSpc>
              <a:spcBef>
                <a:spcPts val="1200"/>
              </a:spcBef>
              <a:spcAft>
                <a:spcPts val="0"/>
              </a:spcAft>
              <a:buNone/>
            </a:pPr>
            <a:r>
              <a:t/>
            </a:r>
            <a:endParaRPr sz="1400"/>
          </a:p>
          <a:p>
            <a:pPr indent="0" lvl="0" marL="0" rtl="0" algn="l">
              <a:lnSpc>
                <a:spcPct val="100000"/>
              </a:lnSpc>
              <a:spcBef>
                <a:spcPts val="1200"/>
              </a:spcBef>
              <a:spcAft>
                <a:spcPts val="0"/>
              </a:spcAft>
              <a:buNone/>
            </a:pPr>
            <a:r>
              <a:rPr lang="en" sz="1400"/>
              <a:t>w</a:t>
            </a:r>
            <a:r>
              <a:rPr lang="en" sz="1400"/>
              <a:t>hich will return a list. We’re </a:t>
            </a:r>
            <a:r>
              <a:rPr lang="en" sz="1400"/>
              <a:t>specifying</a:t>
            </a:r>
            <a:r>
              <a:rPr lang="en" sz="1400"/>
              <a:t> a second argument to search for, and since we treat tags like a </a:t>
            </a:r>
            <a:r>
              <a:rPr lang="en" sz="1400"/>
              <a:t>dictionary</a:t>
            </a:r>
            <a:r>
              <a:rPr lang="en" sz="1400"/>
              <a:t>, this second argument is a specific key-value pair (class, class name) that we require in our search. </a:t>
            </a:r>
            <a:endParaRPr sz="1400"/>
          </a:p>
          <a:p>
            <a:pPr indent="0" lvl="0" marL="0" rtl="0" algn="l">
              <a:lnSpc>
                <a:spcPct val="100000"/>
              </a:lnSpc>
              <a:spcBef>
                <a:spcPts val="1200"/>
              </a:spcBef>
              <a:spcAft>
                <a:spcPts val="0"/>
              </a:spcAft>
              <a:buNone/>
            </a:pPr>
            <a:r>
              <a:rPr lang="en" sz="1400"/>
              <a:t>Searching for a </a:t>
            </a:r>
            <a:r>
              <a:rPr lang="en" sz="1400"/>
              <a:t>specific</a:t>
            </a:r>
            <a:r>
              <a:rPr lang="en" sz="1400"/>
              <a:t> id is also especially useful since they are unique to one element. The code is similar to searching for a one element: </a:t>
            </a:r>
            <a:endParaRPr sz="1400"/>
          </a:p>
          <a:p>
            <a:pPr indent="0" lvl="0" marL="0" rtl="0" algn="l">
              <a:lnSpc>
                <a:spcPct val="100000"/>
              </a:lnSpc>
              <a:spcBef>
                <a:spcPts val="1200"/>
              </a:spcBef>
              <a:spcAft>
                <a:spcPts val="0"/>
              </a:spcAft>
              <a:buNone/>
            </a:pPr>
            <a:r>
              <a:t/>
            </a:r>
            <a:endParaRPr sz="1400"/>
          </a:p>
          <a:p>
            <a:pPr indent="0" lvl="0" marL="0" rtl="0" algn="l">
              <a:lnSpc>
                <a:spcPct val="100000"/>
              </a:lnSpc>
              <a:spcBef>
                <a:spcPts val="1200"/>
              </a:spcBef>
              <a:spcAft>
                <a:spcPts val="1200"/>
              </a:spcAft>
              <a:buNone/>
            </a:pPr>
            <a:r>
              <a:rPr lang="en" sz="1400"/>
              <a:t>BeautifulSoup is a huge library that has </a:t>
            </a:r>
            <a:r>
              <a:rPr lang="en" sz="1400"/>
              <a:t>plenty</a:t>
            </a:r>
            <a:r>
              <a:rPr lang="en" sz="1400"/>
              <a:t> of tools to make </a:t>
            </a:r>
            <a:r>
              <a:rPr lang="en" sz="1400"/>
              <a:t>web scraping convenient and easy</a:t>
            </a:r>
            <a:r>
              <a:rPr lang="en" sz="1400"/>
              <a:t>. You can find the documentation </a:t>
            </a:r>
            <a:r>
              <a:rPr lang="en" sz="1400" u="sng">
                <a:solidFill>
                  <a:schemeClr val="hlink"/>
                </a:solidFill>
                <a:hlinkClick r:id="rId3"/>
              </a:rPr>
              <a:t>here</a:t>
            </a:r>
            <a:r>
              <a:rPr lang="en" sz="1400"/>
              <a:t>, but there’s no better way to learn than to use the library for yourself. Plus, many of the issues that you encounter will have solutions readily available in just one Google search :) </a:t>
            </a:r>
            <a:endParaRPr sz="1400"/>
          </a:p>
        </p:txBody>
      </p:sp>
      <p:sp>
        <p:nvSpPr>
          <p:cNvPr id="147" name="Google Shape;147;p23"/>
          <p:cNvSpPr txBox="1"/>
          <p:nvPr/>
        </p:nvSpPr>
        <p:spPr>
          <a:xfrm>
            <a:off x="311700" y="1791900"/>
            <a:ext cx="8016300" cy="6426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050">
                <a:solidFill>
                  <a:srgbClr val="37474F"/>
                </a:solidFill>
                <a:latin typeface="Roboto Mono"/>
                <a:ea typeface="Roboto Mono"/>
                <a:cs typeface="Roboto Mono"/>
                <a:sym typeface="Roboto Mono"/>
              </a:rPr>
              <a:t>images = soup.find_all(</a:t>
            </a:r>
            <a:r>
              <a:rPr lang="en" sz="1050">
                <a:solidFill>
                  <a:srgbClr val="388E3C"/>
                </a:solidFill>
                <a:latin typeface="Roboto Mono"/>
                <a:ea typeface="Roboto Mono"/>
                <a:cs typeface="Roboto Mono"/>
                <a:sym typeface="Roboto Mono"/>
              </a:rPr>
              <a:t>"img"</a:t>
            </a:r>
            <a:r>
              <a:rPr lang="en" sz="1050">
                <a:solidFill>
                  <a:srgbClr val="37474F"/>
                </a:solidFill>
                <a:latin typeface="Roboto Mono"/>
                <a:ea typeface="Roboto Mono"/>
                <a:cs typeface="Roboto Mono"/>
                <a:sym typeface="Roboto Mono"/>
              </a:rPr>
              <a:t>, {</a:t>
            </a:r>
            <a:r>
              <a:rPr lang="en" sz="1050">
                <a:solidFill>
                  <a:srgbClr val="388E3C"/>
                </a:solidFill>
                <a:latin typeface="Roboto Mono"/>
                <a:ea typeface="Roboto Mono"/>
                <a:cs typeface="Roboto Mono"/>
                <a:sym typeface="Roboto Mono"/>
              </a:rPr>
              <a:t>"class"</a:t>
            </a:r>
            <a:r>
              <a:rPr lang="en" sz="1050">
                <a:solidFill>
                  <a:srgbClr val="37474F"/>
                </a:solidFill>
                <a:latin typeface="Roboto Mono"/>
                <a:ea typeface="Roboto Mono"/>
                <a:cs typeface="Roboto Mono"/>
                <a:sym typeface="Roboto Mono"/>
              </a:rPr>
              <a:t>:</a:t>
            </a:r>
            <a:r>
              <a:rPr lang="en" sz="1050">
                <a:solidFill>
                  <a:srgbClr val="388E3C"/>
                </a:solidFill>
                <a:latin typeface="Roboto Mono"/>
                <a:ea typeface="Roboto Mono"/>
                <a:cs typeface="Roboto Mono"/>
                <a:sym typeface="Roboto Mono"/>
              </a:rPr>
              <a:t>"transparentdropfilter"</a:t>
            </a:r>
            <a:r>
              <a:rPr lang="en" sz="1050">
                <a:solidFill>
                  <a:srgbClr val="37474F"/>
                </a:solidFill>
                <a:latin typeface="Roboto Mono"/>
                <a:ea typeface="Roboto Mono"/>
                <a:cs typeface="Roboto Mono"/>
                <a:sym typeface="Roboto Mono"/>
              </a:rPr>
              <a:t>})</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48" name="Google Shape;148;p23"/>
          <p:cNvSpPr txBox="1"/>
          <p:nvPr/>
        </p:nvSpPr>
        <p:spPr>
          <a:xfrm>
            <a:off x="311700" y="3514875"/>
            <a:ext cx="3758100" cy="6426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050">
                <a:solidFill>
                  <a:srgbClr val="37474F"/>
                </a:solidFill>
                <a:latin typeface="Roboto Mono"/>
                <a:ea typeface="Roboto Mono"/>
                <a:cs typeface="Roboto Mono"/>
                <a:sym typeface="Roboto Mono"/>
              </a:rPr>
              <a:t>query = soup.find(</a:t>
            </a:r>
            <a:r>
              <a:rPr lang="en" sz="1050">
                <a:solidFill>
                  <a:srgbClr val="9C27B0"/>
                </a:solidFill>
                <a:latin typeface="Roboto Mono"/>
                <a:ea typeface="Roboto Mono"/>
                <a:cs typeface="Roboto Mono"/>
                <a:sym typeface="Roboto Mono"/>
              </a:rPr>
              <a:t>id</a:t>
            </a:r>
            <a:r>
              <a:rPr lang="en" sz="1050">
                <a:solidFill>
                  <a:srgbClr val="37474F"/>
                </a:solidFill>
                <a:latin typeface="Roboto Mono"/>
                <a:ea typeface="Roboto Mono"/>
                <a:cs typeface="Roboto Mono"/>
                <a:sym typeface="Roboto Mono"/>
              </a:rPr>
              <a:t>=</a:t>
            </a:r>
            <a:r>
              <a:rPr lang="en" sz="1050">
                <a:solidFill>
                  <a:srgbClr val="388E3C"/>
                </a:solidFill>
                <a:latin typeface="Roboto Mono"/>
                <a:ea typeface="Roboto Mono"/>
                <a:cs typeface="Roboto Mono"/>
                <a:sym typeface="Roboto Mono"/>
              </a:rPr>
              <a:t>''</a:t>
            </a:r>
            <a:r>
              <a:rPr lang="en" sz="1050">
                <a:solidFill>
                  <a:srgbClr val="37474F"/>
                </a:solidFill>
                <a:latin typeface="Roboto Mono"/>
                <a:ea typeface="Roboto Mono"/>
                <a:cs typeface="Roboto Mono"/>
                <a:sym typeface="Roboto Mono"/>
              </a:rPr>
              <a:t>)</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Task 1: Retrieve the title of </a:t>
            </a:r>
            <a:r>
              <a:rPr b="1" lang="en" u="sng">
                <a:solidFill>
                  <a:schemeClr val="hlink"/>
                </a:solidFill>
                <a:hlinkClick r:id="rId3"/>
              </a:rPr>
              <a:t>this page</a:t>
            </a:r>
            <a:endParaRPr/>
          </a:p>
        </p:txBody>
      </p:sp>
      <p:sp>
        <p:nvSpPr>
          <p:cNvPr id="154" name="Google Shape;154;p24"/>
          <p:cNvSpPr txBox="1"/>
          <p:nvPr/>
        </p:nvSpPr>
        <p:spPr>
          <a:xfrm>
            <a:off x="311700" y="1017725"/>
            <a:ext cx="9278700" cy="1600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3F51B5"/>
                </a:solidFill>
                <a:latin typeface="Roboto Mono"/>
                <a:ea typeface="Roboto Mono"/>
                <a:cs typeface="Roboto Mono"/>
                <a:sym typeface="Roboto Mono"/>
              </a:rPr>
              <a:t>from</a:t>
            </a:r>
            <a:r>
              <a:rPr lang="en" sz="1200">
                <a:solidFill>
                  <a:srgbClr val="37474F"/>
                </a:solidFill>
                <a:latin typeface="Roboto Mono"/>
                <a:ea typeface="Roboto Mono"/>
                <a:cs typeface="Roboto Mono"/>
                <a:sym typeface="Roboto Mono"/>
              </a:rPr>
              <a:t> bs4 </a:t>
            </a:r>
            <a:r>
              <a:rPr lang="en" sz="1200">
                <a:solidFill>
                  <a:srgbClr val="3F51B5"/>
                </a:solidFill>
                <a:latin typeface="Roboto Mono"/>
                <a:ea typeface="Roboto Mono"/>
                <a:cs typeface="Roboto Mono"/>
                <a:sym typeface="Roboto Mono"/>
              </a:rPr>
              <a:t>import</a:t>
            </a:r>
            <a:r>
              <a:rPr lang="en" sz="1200">
                <a:solidFill>
                  <a:srgbClr val="37474F"/>
                </a:solidFill>
                <a:latin typeface="Roboto Mono"/>
                <a:ea typeface="Roboto Mono"/>
                <a:cs typeface="Roboto Mono"/>
                <a:sym typeface="Roboto Mono"/>
              </a:rPr>
              <a:t> BeautifulSoup</a:t>
            </a:r>
            <a:endParaRPr sz="12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200">
                <a:solidFill>
                  <a:srgbClr val="3F51B5"/>
                </a:solidFill>
                <a:latin typeface="Roboto Mono"/>
                <a:ea typeface="Roboto Mono"/>
                <a:cs typeface="Roboto Mono"/>
                <a:sym typeface="Roboto Mono"/>
              </a:rPr>
              <a:t>import</a:t>
            </a:r>
            <a:r>
              <a:rPr lang="en" sz="1200">
                <a:solidFill>
                  <a:srgbClr val="37474F"/>
                </a:solidFill>
                <a:latin typeface="Roboto Mono"/>
                <a:ea typeface="Roboto Mono"/>
                <a:cs typeface="Roboto Mono"/>
                <a:sym typeface="Roboto Mono"/>
              </a:rPr>
              <a:t> requests </a:t>
            </a:r>
            <a:endParaRPr sz="12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200">
                <a:solidFill>
                  <a:srgbClr val="37474F"/>
                </a:solidFill>
                <a:latin typeface="Roboto Mono"/>
                <a:ea typeface="Roboto Mono"/>
                <a:cs typeface="Roboto Mono"/>
                <a:sym typeface="Roboto Mono"/>
              </a:rPr>
              <a:t>page = requests.get(</a:t>
            </a:r>
            <a:r>
              <a:rPr lang="en" sz="1200">
                <a:solidFill>
                  <a:srgbClr val="388E3C"/>
                </a:solidFill>
                <a:latin typeface="Roboto Mono"/>
                <a:ea typeface="Roboto Mono"/>
                <a:cs typeface="Roboto Mono"/>
                <a:sym typeface="Roboto Mono"/>
              </a:rPr>
              <a:t>"http://olympus.realpython.org/profiles/aphrodite"</a:t>
            </a:r>
            <a:r>
              <a:rPr lang="en" sz="1200">
                <a:solidFill>
                  <a:srgbClr val="37474F"/>
                </a:solidFill>
                <a:latin typeface="Roboto Mono"/>
                <a:ea typeface="Roboto Mono"/>
                <a:cs typeface="Roboto Mono"/>
                <a:sym typeface="Roboto Mono"/>
              </a:rPr>
              <a:t>).content</a:t>
            </a:r>
            <a:endParaRPr sz="12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200">
                <a:solidFill>
                  <a:srgbClr val="37474F"/>
                </a:solidFill>
                <a:latin typeface="Roboto Mono"/>
                <a:ea typeface="Roboto Mono"/>
                <a:cs typeface="Roboto Mono"/>
                <a:sym typeface="Roboto Mono"/>
              </a:rPr>
              <a:t>soup = BeautifulSoup(page, </a:t>
            </a:r>
            <a:r>
              <a:rPr lang="en" sz="1200">
                <a:solidFill>
                  <a:srgbClr val="388E3C"/>
                </a:solidFill>
                <a:latin typeface="Roboto Mono"/>
                <a:ea typeface="Roboto Mono"/>
                <a:cs typeface="Roboto Mono"/>
                <a:sym typeface="Roboto Mono"/>
              </a:rPr>
              <a:t>'lxml'</a:t>
            </a:r>
            <a:r>
              <a:rPr lang="en" sz="1200">
                <a:solidFill>
                  <a:srgbClr val="37474F"/>
                </a:solidFill>
                <a:latin typeface="Roboto Mono"/>
                <a:ea typeface="Roboto Mono"/>
                <a:cs typeface="Roboto Mono"/>
                <a:sym typeface="Roboto Mono"/>
              </a:rPr>
              <a:t>)</a:t>
            </a:r>
            <a:endParaRPr sz="12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200">
                <a:solidFill>
                  <a:srgbClr val="37474F"/>
                </a:solidFill>
                <a:latin typeface="Roboto Mono"/>
                <a:ea typeface="Roboto Mono"/>
                <a:cs typeface="Roboto Mono"/>
                <a:sym typeface="Roboto Mono"/>
              </a:rPr>
              <a:t>page_title = soup.find(</a:t>
            </a:r>
            <a:r>
              <a:rPr lang="en" sz="1200">
                <a:solidFill>
                  <a:srgbClr val="388E3C"/>
                </a:solidFill>
                <a:latin typeface="Roboto Mono"/>
                <a:ea typeface="Roboto Mono"/>
                <a:cs typeface="Roboto Mono"/>
                <a:sym typeface="Roboto Mono"/>
              </a:rPr>
              <a:t>"title"</a:t>
            </a:r>
            <a:r>
              <a:rPr lang="en" sz="1200">
                <a:solidFill>
                  <a:srgbClr val="37474F"/>
                </a:solidFill>
                <a:latin typeface="Roboto Mono"/>
                <a:ea typeface="Roboto Mono"/>
                <a:cs typeface="Roboto Mono"/>
                <a:sym typeface="Roboto Mono"/>
              </a:rPr>
              <a:t>)</a:t>
            </a:r>
            <a:endParaRPr sz="12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3F51B5"/>
                </a:solidFill>
                <a:latin typeface="Roboto Mono"/>
                <a:ea typeface="Roboto Mono"/>
                <a:cs typeface="Roboto Mono"/>
                <a:sym typeface="Roboto Mono"/>
              </a:rPr>
              <a:t>print</a:t>
            </a:r>
            <a:r>
              <a:rPr lang="en" sz="1200">
                <a:solidFill>
                  <a:srgbClr val="37474F"/>
                </a:solidFill>
                <a:latin typeface="Roboto Mono"/>
                <a:ea typeface="Roboto Mono"/>
                <a:cs typeface="Roboto Mono"/>
                <a:sym typeface="Roboto Mono"/>
              </a:rPr>
              <a:t>(page_title.text)</a:t>
            </a:r>
            <a:endParaRPr sz="120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Task 2: </a:t>
            </a:r>
            <a:r>
              <a:rPr b="1" lang="en"/>
              <a:t>Retrieve</a:t>
            </a:r>
            <a:r>
              <a:rPr b="1" lang="en"/>
              <a:t> the paragraph text under “HTML” </a:t>
            </a:r>
            <a:endParaRPr/>
          </a:p>
        </p:txBody>
      </p:sp>
      <p:sp>
        <p:nvSpPr>
          <p:cNvPr id="160" name="Google Shape;160;p25"/>
          <p:cNvSpPr txBox="1"/>
          <p:nvPr/>
        </p:nvSpPr>
        <p:spPr>
          <a:xfrm>
            <a:off x="311700" y="1017725"/>
            <a:ext cx="8520600" cy="178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3F51B5"/>
                </a:solidFill>
                <a:latin typeface="Roboto Mono"/>
                <a:ea typeface="Roboto Mono"/>
                <a:cs typeface="Roboto Mono"/>
                <a:sym typeface="Roboto Mono"/>
              </a:rPr>
              <a:t>from</a:t>
            </a:r>
            <a:r>
              <a:rPr lang="en" sz="1200">
                <a:solidFill>
                  <a:srgbClr val="37474F"/>
                </a:solidFill>
                <a:latin typeface="Roboto Mono"/>
                <a:ea typeface="Roboto Mono"/>
                <a:cs typeface="Roboto Mono"/>
                <a:sym typeface="Roboto Mono"/>
              </a:rPr>
              <a:t> bs4 </a:t>
            </a:r>
            <a:r>
              <a:rPr lang="en" sz="1200">
                <a:solidFill>
                  <a:srgbClr val="3F51B5"/>
                </a:solidFill>
                <a:latin typeface="Roboto Mono"/>
                <a:ea typeface="Roboto Mono"/>
                <a:cs typeface="Roboto Mono"/>
                <a:sym typeface="Roboto Mono"/>
              </a:rPr>
              <a:t>import</a:t>
            </a:r>
            <a:r>
              <a:rPr lang="en" sz="1200">
                <a:solidFill>
                  <a:srgbClr val="37474F"/>
                </a:solidFill>
                <a:latin typeface="Roboto Mono"/>
                <a:ea typeface="Roboto Mono"/>
                <a:cs typeface="Roboto Mono"/>
                <a:sym typeface="Roboto Mono"/>
              </a:rPr>
              <a:t> BeautifulSoup</a:t>
            </a:r>
            <a:endParaRPr sz="12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200">
                <a:solidFill>
                  <a:srgbClr val="3F51B5"/>
                </a:solidFill>
                <a:latin typeface="Roboto Mono"/>
                <a:ea typeface="Roboto Mono"/>
                <a:cs typeface="Roboto Mono"/>
                <a:sym typeface="Roboto Mono"/>
              </a:rPr>
              <a:t>import</a:t>
            </a:r>
            <a:r>
              <a:rPr lang="en" sz="1200">
                <a:solidFill>
                  <a:srgbClr val="37474F"/>
                </a:solidFill>
                <a:latin typeface="Roboto Mono"/>
                <a:ea typeface="Roboto Mono"/>
                <a:cs typeface="Roboto Mono"/>
                <a:sym typeface="Roboto Mono"/>
              </a:rPr>
              <a:t> requests </a:t>
            </a:r>
            <a:endParaRPr sz="12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200">
                <a:solidFill>
                  <a:srgbClr val="37474F"/>
                </a:solidFill>
                <a:latin typeface="Roboto Mono"/>
                <a:ea typeface="Roboto Mono"/>
                <a:cs typeface="Roboto Mono"/>
                <a:sym typeface="Roboto Mono"/>
              </a:rPr>
              <a:t>page = requests.get(</a:t>
            </a:r>
            <a:r>
              <a:rPr lang="en" sz="1200">
                <a:solidFill>
                  <a:srgbClr val="388E3C"/>
                </a:solidFill>
                <a:latin typeface="Roboto Mono"/>
                <a:ea typeface="Roboto Mono"/>
                <a:cs typeface="Roboto Mono"/>
                <a:sym typeface="Roboto Mono"/>
              </a:rPr>
              <a:t>"https://woodlandscomputerscience.github.io/MeetingContent/"</a:t>
            </a:r>
            <a:r>
              <a:rPr lang="en" sz="1200">
                <a:solidFill>
                  <a:srgbClr val="37474F"/>
                </a:solidFill>
                <a:latin typeface="Roboto Mono"/>
                <a:ea typeface="Roboto Mono"/>
                <a:cs typeface="Roboto Mono"/>
                <a:sym typeface="Roboto Mono"/>
              </a:rPr>
              <a:t>).content</a:t>
            </a:r>
            <a:endParaRPr sz="12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200">
                <a:solidFill>
                  <a:srgbClr val="37474F"/>
                </a:solidFill>
                <a:latin typeface="Roboto Mono"/>
                <a:ea typeface="Roboto Mono"/>
                <a:cs typeface="Roboto Mono"/>
                <a:sym typeface="Roboto Mono"/>
              </a:rPr>
              <a:t>soup = BeautifulSoup(page, </a:t>
            </a:r>
            <a:r>
              <a:rPr lang="en" sz="1200">
                <a:solidFill>
                  <a:srgbClr val="388E3C"/>
                </a:solidFill>
                <a:latin typeface="Roboto Mono"/>
                <a:ea typeface="Roboto Mono"/>
                <a:cs typeface="Roboto Mono"/>
                <a:sym typeface="Roboto Mono"/>
              </a:rPr>
              <a:t>'lxml'</a:t>
            </a:r>
            <a:r>
              <a:rPr lang="en" sz="1200">
                <a:solidFill>
                  <a:srgbClr val="37474F"/>
                </a:solidFill>
                <a:latin typeface="Roboto Mono"/>
                <a:ea typeface="Roboto Mono"/>
                <a:cs typeface="Roboto Mono"/>
                <a:sym typeface="Roboto Mono"/>
              </a:rPr>
              <a:t>)</a:t>
            </a:r>
            <a:endParaRPr sz="12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200">
                <a:solidFill>
                  <a:srgbClr val="37474F"/>
                </a:solidFill>
                <a:latin typeface="Roboto Mono"/>
                <a:ea typeface="Roboto Mono"/>
                <a:cs typeface="Roboto Mono"/>
                <a:sym typeface="Roboto Mono"/>
              </a:rPr>
              <a:t>name = soup.find(</a:t>
            </a:r>
            <a:r>
              <a:rPr lang="en" sz="1200">
                <a:solidFill>
                  <a:srgbClr val="388E3C"/>
                </a:solidFill>
                <a:latin typeface="Roboto Mono"/>
                <a:ea typeface="Roboto Mono"/>
                <a:cs typeface="Roboto Mono"/>
                <a:sym typeface="Roboto Mono"/>
              </a:rPr>
              <a:t>"article"</a:t>
            </a:r>
            <a:r>
              <a:rPr lang="en" sz="1200">
                <a:solidFill>
                  <a:srgbClr val="37474F"/>
                </a:solidFill>
                <a:latin typeface="Roboto Mono"/>
                <a:ea typeface="Roboto Mono"/>
                <a:cs typeface="Roboto Mono"/>
                <a:sym typeface="Roboto Mono"/>
              </a:rPr>
              <a:t>, {</a:t>
            </a:r>
            <a:r>
              <a:rPr lang="en" sz="1200">
                <a:solidFill>
                  <a:srgbClr val="388E3C"/>
                </a:solidFill>
                <a:latin typeface="Roboto Mono"/>
                <a:ea typeface="Roboto Mono"/>
                <a:cs typeface="Roboto Mono"/>
                <a:sym typeface="Roboto Mono"/>
              </a:rPr>
              <a:t>"class"</a:t>
            </a:r>
            <a:r>
              <a:rPr lang="en" sz="1200">
                <a:solidFill>
                  <a:srgbClr val="37474F"/>
                </a:solidFill>
                <a:latin typeface="Roboto Mono"/>
                <a:ea typeface="Roboto Mono"/>
                <a:cs typeface="Roboto Mono"/>
                <a:sym typeface="Roboto Mono"/>
              </a:rPr>
              <a:t>: </a:t>
            </a:r>
            <a:r>
              <a:rPr lang="en" sz="1200">
                <a:solidFill>
                  <a:srgbClr val="388E3C"/>
                </a:solidFill>
                <a:latin typeface="Roboto Mono"/>
                <a:ea typeface="Roboto Mono"/>
                <a:cs typeface="Roboto Mono"/>
                <a:sym typeface="Roboto Mono"/>
              </a:rPr>
              <a:t>"leftsection"</a:t>
            </a:r>
            <a:r>
              <a:rPr lang="en" sz="1200">
                <a:solidFill>
                  <a:srgbClr val="37474F"/>
                </a:solidFill>
                <a:latin typeface="Roboto Mono"/>
                <a:ea typeface="Roboto Mono"/>
                <a:cs typeface="Roboto Mono"/>
                <a:sym typeface="Roboto Mono"/>
              </a:rPr>
              <a:t>})</a:t>
            </a:r>
            <a:endParaRPr sz="12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200">
                <a:solidFill>
                  <a:srgbClr val="3F51B5"/>
                </a:solidFill>
                <a:latin typeface="Roboto Mono"/>
                <a:ea typeface="Roboto Mono"/>
                <a:cs typeface="Roboto Mono"/>
                <a:sym typeface="Roboto Mono"/>
              </a:rPr>
              <a:t>for</a:t>
            </a:r>
            <a:r>
              <a:rPr lang="en" sz="1200">
                <a:solidFill>
                  <a:srgbClr val="37474F"/>
                </a:solidFill>
                <a:latin typeface="Roboto Mono"/>
                <a:ea typeface="Roboto Mono"/>
                <a:cs typeface="Roboto Mono"/>
                <a:sym typeface="Roboto Mono"/>
              </a:rPr>
              <a:t> p </a:t>
            </a:r>
            <a:r>
              <a:rPr lang="en" sz="1200">
                <a:solidFill>
                  <a:srgbClr val="3F51B5"/>
                </a:solidFill>
                <a:latin typeface="Roboto Mono"/>
                <a:ea typeface="Roboto Mono"/>
                <a:cs typeface="Roboto Mono"/>
                <a:sym typeface="Roboto Mono"/>
              </a:rPr>
              <a:t>in</a:t>
            </a:r>
            <a:r>
              <a:rPr lang="en" sz="1200">
                <a:solidFill>
                  <a:srgbClr val="37474F"/>
                </a:solidFill>
                <a:latin typeface="Roboto Mono"/>
                <a:ea typeface="Roboto Mono"/>
                <a:cs typeface="Roboto Mono"/>
                <a:sym typeface="Roboto Mono"/>
              </a:rPr>
              <a:t> name.find_all(</a:t>
            </a:r>
            <a:r>
              <a:rPr lang="en" sz="1200">
                <a:solidFill>
                  <a:srgbClr val="388E3C"/>
                </a:solidFill>
                <a:latin typeface="Roboto Mono"/>
                <a:ea typeface="Roboto Mono"/>
                <a:cs typeface="Roboto Mono"/>
                <a:sym typeface="Roboto Mono"/>
              </a:rPr>
              <a:t>"p"</a:t>
            </a:r>
            <a:r>
              <a:rPr lang="en" sz="1200">
                <a:solidFill>
                  <a:srgbClr val="37474F"/>
                </a:solidFill>
                <a:latin typeface="Roboto Mono"/>
                <a:ea typeface="Roboto Mono"/>
                <a:cs typeface="Roboto Mono"/>
                <a:sym typeface="Roboto Mono"/>
              </a:rPr>
              <a:t>):</a:t>
            </a:r>
            <a:endParaRPr sz="12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37474F"/>
                </a:solidFill>
                <a:latin typeface="Roboto Mono"/>
                <a:ea typeface="Roboto Mono"/>
                <a:cs typeface="Roboto Mono"/>
                <a:sym typeface="Roboto Mono"/>
              </a:rPr>
              <a:t>    </a:t>
            </a:r>
            <a:r>
              <a:rPr lang="en" sz="1200">
                <a:solidFill>
                  <a:srgbClr val="3F51B5"/>
                </a:solidFill>
                <a:latin typeface="Roboto Mono"/>
                <a:ea typeface="Roboto Mono"/>
                <a:cs typeface="Roboto Mono"/>
                <a:sym typeface="Roboto Mono"/>
              </a:rPr>
              <a:t>print</a:t>
            </a:r>
            <a:r>
              <a:rPr lang="en" sz="1200">
                <a:solidFill>
                  <a:srgbClr val="37474F"/>
                </a:solidFill>
                <a:latin typeface="Roboto Mono"/>
                <a:ea typeface="Roboto Mono"/>
                <a:cs typeface="Roboto Mono"/>
                <a:sym typeface="Roboto Mono"/>
              </a:rPr>
              <a:t>(p.text)</a:t>
            </a:r>
            <a:endParaRPr sz="120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Task 3:</a:t>
            </a:r>
            <a:r>
              <a:rPr b="1" lang="en" sz="2200"/>
              <a:t> Retrieve the URL of the HTML video on the “guide” page</a:t>
            </a:r>
            <a:endParaRPr sz="2200"/>
          </a:p>
          <a:p>
            <a:pPr indent="0" lvl="0" marL="0" rtl="0" algn="l">
              <a:spcBef>
                <a:spcPts val="0"/>
              </a:spcBef>
              <a:spcAft>
                <a:spcPts val="0"/>
              </a:spcAft>
              <a:buNone/>
            </a:pPr>
            <a:r>
              <a:t/>
            </a:r>
            <a:endParaRPr sz="2200"/>
          </a:p>
        </p:txBody>
      </p:sp>
      <p:sp>
        <p:nvSpPr>
          <p:cNvPr id="166" name="Google Shape;166;p26"/>
          <p:cNvSpPr txBox="1"/>
          <p:nvPr/>
        </p:nvSpPr>
        <p:spPr>
          <a:xfrm>
            <a:off x="311700" y="1017725"/>
            <a:ext cx="8520600" cy="1612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rgbClr val="3F51B5"/>
                </a:solidFill>
                <a:latin typeface="Roboto Mono"/>
                <a:ea typeface="Roboto Mono"/>
                <a:cs typeface="Roboto Mono"/>
                <a:sym typeface="Roboto Mono"/>
              </a:rPr>
              <a:t>from</a:t>
            </a:r>
            <a:r>
              <a:rPr lang="en" sz="1050">
                <a:solidFill>
                  <a:srgbClr val="37474F"/>
                </a:solidFill>
                <a:latin typeface="Roboto Mono"/>
                <a:ea typeface="Roboto Mono"/>
                <a:cs typeface="Roboto Mono"/>
                <a:sym typeface="Roboto Mono"/>
              </a:rPr>
              <a:t> bs4 </a:t>
            </a:r>
            <a:r>
              <a:rPr lang="en" sz="1050">
                <a:solidFill>
                  <a:srgbClr val="3F51B5"/>
                </a:solidFill>
                <a:latin typeface="Roboto Mono"/>
                <a:ea typeface="Roboto Mono"/>
                <a:cs typeface="Roboto Mono"/>
                <a:sym typeface="Roboto Mono"/>
              </a:rPr>
              <a:t>import</a:t>
            </a:r>
            <a:r>
              <a:rPr lang="en" sz="1050">
                <a:solidFill>
                  <a:srgbClr val="37474F"/>
                </a:solidFill>
                <a:latin typeface="Roboto Mono"/>
                <a:ea typeface="Roboto Mono"/>
                <a:cs typeface="Roboto Mono"/>
                <a:sym typeface="Roboto Mono"/>
              </a:rPr>
              <a:t> BeautifulSoup</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F51B5"/>
                </a:solidFill>
                <a:latin typeface="Roboto Mono"/>
                <a:ea typeface="Roboto Mono"/>
                <a:cs typeface="Roboto Mono"/>
                <a:sym typeface="Roboto Mono"/>
              </a:rPr>
              <a:t>import</a:t>
            </a:r>
            <a:r>
              <a:rPr lang="en" sz="1050">
                <a:solidFill>
                  <a:srgbClr val="37474F"/>
                </a:solidFill>
                <a:latin typeface="Roboto Mono"/>
                <a:ea typeface="Roboto Mono"/>
                <a:cs typeface="Roboto Mono"/>
                <a:sym typeface="Roboto Mono"/>
              </a:rPr>
              <a:t> requests </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7474F"/>
                </a:solidFill>
                <a:latin typeface="Roboto Mono"/>
                <a:ea typeface="Roboto Mono"/>
                <a:cs typeface="Roboto Mono"/>
                <a:sym typeface="Roboto Mono"/>
              </a:rPr>
              <a:t>page = requests.get(</a:t>
            </a:r>
            <a:r>
              <a:rPr lang="en" sz="1050">
                <a:solidFill>
                  <a:srgbClr val="388E3C"/>
                </a:solidFill>
                <a:latin typeface="Roboto Mono"/>
                <a:ea typeface="Roboto Mono"/>
                <a:cs typeface="Roboto Mono"/>
                <a:sym typeface="Roboto Mono"/>
              </a:rPr>
              <a:t>"https://woodlandscomputerscience.github.io/MeetingContent/htmlguide.html"</a:t>
            </a:r>
            <a:r>
              <a:rPr lang="en" sz="1050">
                <a:solidFill>
                  <a:srgbClr val="37474F"/>
                </a:solidFill>
                <a:latin typeface="Roboto Mono"/>
                <a:ea typeface="Roboto Mono"/>
                <a:cs typeface="Roboto Mono"/>
                <a:sym typeface="Roboto Mono"/>
              </a:rPr>
              <a:t>).content</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7474F"/>
                </a:solidFill>
                <a:latin typeface="Roboto Mono"/>
                <a:ea typeface="Roboto Mono"/>
                <a:cs typeface="Roboto Mono"/>
                <a:sym typeface="Roboto Mono"/>
              </a:rPr>
              <a:t>soup = BeautifulSoup(page, </a:t>
            </a:r>
            <a:r>
              <a:rPr lang="en" sz="1050">
                <a:solidFill>
                  <a:srgbClr val="388E3C"/>
                </a:solidFill>
                <a:latin typeface="Roboto Mono"/>
                <a:ea typeface="Roboto Mono"/>
                <a:cs typeface="Roboto Mono"/>
                <a:sym typeface="Roboto Mono"/>
              </a:rPr>
              <a:t>'lxml'</a:t>
            </a:r>
            <a:r>
              <a:rPr lang="en" sz="1050">
                <a:solidFill>
                  <a:srgbClr val="37474F"/>
                </a:solidFill>
                <a:latin typeface="Roboto Mono"/>
                <a:ea typeface="Roboto Mono"/>
                <a:cs typeface="Roboto Mono"/>
                <a:sym typeface="Roboto Mono"/>
              </a:rPr>
              <a:t>)</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7474F"/>
                </a:solidFill>
                <a:latin typeface="Roboto Mono"/>
                <a:ea typeface="Roboto Mono"/>
                <a:cs typeface="Roboto Mono"/>
                <a:sym typeface="Roboto Mono"/>
              </a:rPr>
              <a:t>name = soup.find(</a:t>
            </a:r>
            <a:r>
              <a:rPr lang="en" sz="1050">
                <a:solidFill>
                  <a:srgbClr val="388E3C"/>
                </a:solidFill>
                <a:latin typeface="Roboto Mono"/>
                <a:ea typeface="Roboto Mono"/>
                <a:cs typeface="Roboto Mono"/>
                <a:sym typeface="Roboto Mono"/>
              </a:rPr>
              <a:t>"div"</a:t>
            </a:r>
            <a:r>
              <a:rPr lang="en" sz="1050">
                <a:solidFill>
                  <a:srgbClr val="37474F"/>
                </a:solidFill>
                <a:latin typeface="Roboto Mono"/>
                <a:ea typeface="Roboto Mono"/>
                <a:cs typeface="Roboto Mono"/>
                <a:sym typeface="Roboto Mono"/>
              </a:rPr>
              <a:t>, {</a:t>
            </a:r>
            <a:r>
              <a:rPr lang="en" sz="1050">
                <a:solidFill>
                  <a:srgbClr val="388E3C"/>
                </a:solidFill>
                <a:latin typeface="Roboto Mono"/>
                <a:ea typeface="Roboto Mono"/>
                <a:cs typeface="Roboto Mono"/>
                <a:sym typeface="Roboto Mono"/>
              </a:rPr>
              <a:t>"class"</a:t>
            </a:r>
            <a:r>
              <a:rPr lang="en" sz="1050">
                <a:solidFill>
                  <a:srgbClr val="37474F"/>
                </a:solidFill>
                <a:latin typeface="Roboto Mono"/>
                <a:ea typeface="Roboto Mono"/>
                <a:cs typeface="Roboto Mono"/>
                <a:sym typeface="Roboto Mono"/>
              </a:rPr>
              <a:t>: </a:t>
            </a:r>
            <a:r>
              <a:rPr lang="en" sz="1050">
                <a:solidFill>
                  <a:srgbClr val="388E3C"/>
                </a:solidFill>
                <a:latin typeface="Roboto Mono"/>
                <a:ea typeface="Roboto Mono"/>
                <a:cs typeface="Roboto Mono"/>
                <a:sym typeface="Roboto Mono"/>
              </a:rPr>
              <a:t>"leftsectionlarger"</a:t>
            </a:r>
            <a:r>
              <a:rPr lang="en" sz="1050">
                <a:solidFill>
                  <a:srgbClr val="37474F"/>
                </a:solidFill>
                <a:latin typeface="Roboto Mono"/>
                <a:ea typeface="Roboto Mono"/>
                <a:cs typeface="Roboto Mono"/>
                <a:sym typeface="Roboto Mono"/>
              </a:rPr>
              <a:t>})</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7474F"/>
                </a:solidFill>
                <a:latin typeface="Roboto Mono"/>
                <a:ea typeface="Roboto Mono"/>
                <a:cs typeface="Roboto Mono"/>
                <a:sym typeface="Roboto Mono"/>
              </a:rPr>
              <a:t>url = name.find(</a:t>
            </a:r>
            <a:r>
              <a:rPr lang="en" sz="1050">
                <a:solidFill>
                  <a:srgbClr val="388E3C"/>
                </a:solidFill>
                <a:latin typeface="Roboto Mono"/>
                <a:ea typeface="Roboto Mono"/>
                <a:cs typeface="Roboto Mono"/>
                <a:sym typeface="Roboto Mono"/>
              </a:rPr>
              <a:t>"iframe"</a:t>
            </a:r>
            <a:r>
              <a:rPr lang="en" sz="1050">
                <a:solidFill>
                  <a:srgbClr val="37474F"/>
                </a:solidFill>
                <a:latin typeface="Roboto Mono"/>
                <a:ea typeface="Roboto Mono"/>
                <a:cs typeface="Roboto Mono"/>
                <a:sym typeface="Roboto Mono"/>
              </a:rPr>
              <a:t>)[</a:t>
            </a:r>
            <a:r>
              <a:rPr lang="en" sz="1050">
                <a:solidFill>
                  <a:srgbClr val="388E3C"/>
                </a:solidFill>
                <a:latin typeface="Roboto Mono"/>
                <a:ea typeface="Roboto Mono"/>
                <a:cs typeface="Roboto Mono"/>
                <a:sym typeface="Roboto Mono"/>
              </a:rPr>
              <a:t>'src'</a:t>
            </a:r>
            <a:r>
              <a:rPr lang="en" sz="1050">
                <a:solidFill>
                  <a:srgbClr val="37474F"/>
                </a:solidFill>
                <a:latin typeface="Roboto Mono"/>
                <a:ea typeface="Roboto Mono"/>
                <a:cs typeface="Roboto Mono"/>
                <a:sym typeface="Roboto Mono"/>
              </a:rPr>
              <a:t>]</a:t>
            </a:r>
            <a:endParaRPr sz="105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050">
                <a:solidFill>
                  <a:srgbClr val="3F51B5"/>
                </a:solidFill>
                <a:latin typeface="Roboto Mono"/>
                <a:ea typeface="Roboto Mono"/>
                <a:cs typeface="Roboto Mono"/>
                <a:sym typeface="Roboto Mono"/>
              </a:rPr>
              <a:t>print</a:t>
            </a:r>
            <a:r>
              <a:rPr lang="en" sz="1050">
                <a:solidFill>
                  <a:srgbClr val="37474F"/>
                </a:solidFill>
                <a:latin typeface="Roboto Mono"/>
                <a:ea typeface="Roboto Mono"/>
                <a:cs typeface="Roboto Mono"/>
                <a:sym typeface="Roboto Mono"/>
              </a:rPr>
              <a:t>(url)</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Writing to a text file (or other formats)</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2" name="Google Shape;172;p27"/>
          <p:cNvSpPr txBox="1"/>
          <p:nvPr>
            <p:ph idx="1" type="body"/>
          </p:nvPr>
        </p:nvSpPr>
        <p:spPr>
          <a:xfrm>
            <a:off x="311700" y="1017725"/>
            <a:ext cx="8520600" cy="395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Sometimes, we may want to </a:t>
            </a:r>
            <a:r>
              <a:rPr lang="en" sz="1400"/>
              <a:t>store</a:t>
            </a:r>
            <a:r>
              <a:rPr lang="en" sz="1400"/>
              <a:t> the information that we’ve scraped in a text file, a CSV file or in other formats. </a:t>
            </a:r>
            <a:endParaRPr sz="1400"/>
          </a:p>
          <a:p>
            <a:pPr indent="0" lvl="0" marL="0" rtl="0" algn="l">
              <a:spcBef>
                <a:spcPts val="1200"/>
              </a:spcBef>
              <a:spcAft>
                <a:spcPts val="0"/>
              </a:spcAft>
              <a:buNone/>
            </a:pPr>
            <a:r>
              <a:rPr lang="en" sz="1400"/>
              <a:t>Exporting our information to a text file is pretty straightforward: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rPr lang="en" sz="1400"/>
              <a:t>If we want to export a CSV, we’ll have to use the             library.  An example of using this library to convert our scraped data is: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1200"/>
              </a:spcAft>
              <a:buNone/>
            </a:pPr>
            <a:r>
              <a:rPr lang="en" sz="1400"/>
              <a:t>Where we have two </a:t>
            </a:r>
            <a:r>
              <a:rPr lang="en" sz="1400"/>
              <a:t>columns</a:t>
            </a:r>
            <a:r>
              <a:rPr lang="en" sz="1400"/>
              <a:t> labelled “name” and “age.” For the sake of simplicity, this lesson will not cover how to use this library in greater detail, but there are </a:t>
            </a:r>
            <a:r>
              <a:rPr lang="en" sz="1400"/>
              <a:t>plenty</a:t>
            </a:r>
            <a:r>
              <a:rPr lang="en" sz="1400"/>
              <a:t> of resources </a:t>
            </a:r>
            <a:r>
              <a:rPr lang="en" sz="1400"/>
              <a:t>available</a:t>
            </a:r>
            <a:r>
              <a:rPr lang="en" sz="1400"/>
              <a:t> if you are curious. </a:t>
            </a:r>
            <a:endParaRPr sz="1400"/>
          </a:p>
        </p:txBody>
      </p:sp>
      <p:sp>
        <p:nvSpPr>
          <p:cNvPr id="173" name="Google Shape;173;p27"/>
          <p:cNvSpPr txBox="1"/>
          <p:nvPr/>
        </p:nvSpPr>
        <p:spPr>
          <a:xfrm>
            <a:off x="311700" y="2084673"/>
            <a:ext cx="5840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37474F"/>
                </a:solidFill>
                <a:latin typeface="Roboto Mono"/>
                <a:ea typeface="Roboto Mono"/>
                <a:cs typeface="Roboto Mono"/>
                <a:sym typeface="Roboto Mono"/>
              </a:rPr>
              <a:t>textfile = </a:t>
            </a:r>
            <a:r>
              <a:rPr lang="en" sz="1200">
                <a:solidFill>
                  <a:srgbClr val="9C27B0"/>
                </a:solidFill>
                <a:latin typeface="Roboto Mono"/>
                <a:ea typeface="Roboto Mono"/>
                <a:cs typeface="Roboto Mono"/>
                <a:sym typeface="Roboto Mono"/>
              </a:rPr>
              <a:t>open</a:t>
            </a:r>
            <a:r>
              <a:rPr lang="en" sz="1200">
                <a:solidFill>
                  <a:srgbClr val="37474F"/>
                </a:solidFill>
                <a:latin typeface="Roboto Mono"/>
                <a:ea typeface="Roboto Mono"/>
                <a:cs typeface="Roboto Mono"/>
                <a:sym typeface="Roboto Mono"/>
              </a:rPr>
              <a:t>(</a:t>
            </a:r>
            <a:r>
              <a:rPr lang="en" sz="1200">
                <a:solidFill>
                  <a:srgbClr val="388E3C"/>
                </a:solidFill>
                <a:latin typeface="Roboto Mono"/>
                <a:ea typeface="Roboto Mono"/>
                <a:cs typeface="Roboto Mono"/>
                <a:sym typeface="Roboto Mono"/>
              </a:rPr>
              <a:t>"exportfile.txt"</a:t>
            </a:r>
            <a:r>
              <a:rPr lang="en" sz="1200">
                <a:solidFill>
                  <a:srgbClr val="37474F"/>
                </a:solidFill>
                <a:latin typeface="Roboto Mono"/>
                <a:ea typeface="Roboto Mono"/>
                <a:cs typeface="Roboto Mono"/>
                <a:sym typeface="Roboto Mono"/>
              </a:rPr>
              <a:t>, </a:t>
            </a:r>
            <a:r>
              <a:rPr lang="en" sz="1200">
                <a:solidFill>
                  <a:srgbClr val="388E3C"/>
                </a:solidFill>
                <a:latin typeface="Roboto Mono"/>
                <a:ea typeface="Roboto Mono"/>
                <a:cs typeface="Roboto Mono"/>
                <a:sym typeface="Roboto Mono"/>
              </a:rPr>
              <a:t>"w"</a:t>
            </a:r>
            <a:r>
              <a:rPr lang="en" sz="1200">
                <a:solidFill>
                  <a:srgbClr val="37474F"/>
                </a:solidFill>
                <a:latin typeface="Roboto Mono"/>
                <a:ea typeface="Roboto Mono"/>
                <a:cs typeface="Roboto Mono"/>
                <a:sym typeface="Roboto Mono"/>
              </a:rPr>
              <a:t>)</a:t>
            </a:r>
            <a:endParaRPr sz="12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200">
                <a:solidFill>
                  <a:srgbClr val="37474F"/>
                </a:solidFill>
                <a:latin typeface="Roboto Mono"/>
                <a:ea typeface="Roboto Mono"/>
                <a:cs typeface="Roboto Mono"/>
                <a:sym typeface="Roboto Mono"/>
              </a:rPr>
              <a:t>f.write(content)</a:t>
            </a:r>
            <a:endParaRPr sz="12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37474F"/>
                </a:solidFill>
                <a:latin typeface="Roboto Mono"/>
                <a:ea typeface="Roboto Mono"/>
                <a:cs typeface="Roboto Mono"/>
                <a:sym typeface="Roboto Mono"/>
              </a:rPr>
              <a:t>f.close()</a:t>
            </a:r>
            <a:endParaRPr sz="120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74" name="Google Shape;174;p27"/>
          <p:cNvSpPr txBox="1"/>
          <p:nvPr/>
        </p:nvSpPr>
        <p:spPr>
          <a:xfrm>
            <a:off x="4085045" y="2884262"/>
            <a:ext cx="6318600" cy="361800"/>
          </a:xfrm>
          <a:prstGeom prst="rect">
            <a:avLst/>
          </a:prstGeom>
          <a:noFill/>
          <a:ln>
            <a:noFill/>
          </a:ln>
        </p:spPr>
        <p:txBody>
          <a:bodyPr anchorCtr="0" anchor="t" bIns="91425" lIns="91425" spcFirstLastPara="1" rIns="91425" wrap="square" tIns="91425">
            <a:spAutoFit/>
          </a:bodyPr>
          <a:lstStyle/>
          <a:p>
            <a:pPr indent="0" lvl="0" marL="0" rtl="0" algn="l">
              <a:lnSpc>
                <a:spcPct val="146739"/>
              </a:lnSpc>
              <a:spcBef>
                <a:spcPts val="0"/>
              </a:spcBef>
              <a:spcAft>
                <a:spcPts val="0"/>
              </a:spcAft>
              <a:buNone/>
            </a:pPr>
            <a:r>
              <a:rPr lang="en" sz="1150">
                <a:solidFill>
                  <a:srgbClr val="37474F"/>
                </a:solidFill>
                <a:latin typeface="Roboto Mono"/>
                <a:ea typeface="Roboto Mono"/>
                <a:cs typeface="Roboto Mono"/>
                <a:sym typeface="Roboto Mono"/>
              </a:rPr>
              <a:t>pandas</a:t>
            </a:r>
            <a:endParaRPr>
              <a:latin typeface="Proxima Nova"/>
              <a:ea typeface="Proxima Nova"/>
              <a:cs typeface="Proxima Nova"/>
              <a:sym typeface="Proxima Nova"/>
            </a:endParaRPr>
          </a:p>
        </p:txBody>
      </p:sp>
      <p:sp>
        <p:nvSpPr>
          <p:cNvPr id="175" name="Google Shape;175;p27"/>
          <p:cNvSpPr txBox="1"/>
          <p:nvPr/>
        </p:nvSpPr>
        <p:spPr>
          <a:xfrm>
            <a:off x="311700" y="3503500"/>
            <a:ext cx="8705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3F51B5"/>
                </a:solidFill>
                <a:latin typeface="Roboto Mono"/>
                <a:ea typeface="Roboto Mono"/>
                <a:cs typeface="Roboto Mono"/>
                <a:sym typeface="Roboto Mono"/>
              </a:rPr>
              <a:t>import</a:t>
            </a:r>
            <a:r>
              <a:rPr lang="en" sz="1200">
                <a:solidFill>
                  <a:srgbClr val="37474F"/>
                </a:solidFill>
                <a:latin typeface="Roboto Mono"/>
                <a:ea typeface="Roboto Mono"/>
                <a:cs typeface="Roboto Mono"/>
                <a:sym typeface="Roboto Mono"/>
              </a:rPr>
              <a:t> pandas</a:t>
            </a:r>
            <a:endParaRPr sz="12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200">
                <a:solidFill>
                  <a:srgbClr val="37474F"/>
                </a:solidFill>
                <a:latin typeface="Roboto Mono"/>
                <a:ea typeface="Roboto Mono"/>
                <a:cs typeface="Roboto Mono"/>
                <a:sym typeface="Roboto Mono"/>
              </a:rPr>
              <a:t>example = [(</a:t>
            </a:r>
            <a:r>
              <a:rPr lang="en" sz="1200">
                <a:solidFill>
                  <a:srgbClr val="388E3C"/>
                </a:solidFill>
                <a:latin typeface="Roboto Mono"/>
                <a:ea typeface="Roboto Mono"/>
                <a:cs typeface="Roboto Mono"/>
                <a:sym typeface="Roboto Mono"/>
              </a:rPr>
              <a:t>"Bob"</a:t>
            </a:r>
            <a:r>
              <a:rPr lang="en" sz="1200">
                <a:solidFill>
                  <a:srgbClr val="37474F"/>
                </a:solidFill>
                <a:latin typeface="Roboto Mono"/>
                <a:ea typeface="Roboto Mono"/>
                <a:cs typeface="Roboto Mono"/>
                <a:sym typeface="Roboto Mono"/>
              </a:rPr>
              <a:t>, </a:t>
            </a:r>
            <a:r>
              <a:rPr lang="en" sz="1200">
                <a:solidFill>
                  <a:srgbClr val="388E3C"/>
                </a:solidFill>
                <a:latin typeface="Roboto Mono"/>
                <a:ea typeface="Roboto Mono"/>
                <a:cs typeface="Roboto Mono"/>
                <a:sym typeface="Roboto Mono"/>
              </a:rPr>
              <a:t>"14"</a:t>
            </a:r>
            <a:r>
              <a:rPr lang="en" sz="1200">
                <a:solidFill>
                  <a:srgbClr val="37474F"/>
                </a:solidFill>
                <a:latin typeface="Roboto Mono"/>
                <a:ea typeface="Roboto Mono"/>
                <a:cs typeface="Roboto Mono"/>
                <a:sym typeface="Roboto Mono"/>
              </a:rPr>
              <a:t>), (</a:t>
            </a:r>
            <a:r>
              <a:rPr lang="en" sz="1200">
                <a:solidFill>
                  <a:srgbClr val="388E3C"/>
                </a:solidFill>
                <a:latin typeface="Roboto Mono"/>
                <a:ea typeface="Roboto Mono"/>
                <a:cs typeface="Roboto Mono"/>
                <a:sym typeface="Roboto Mono"/>
              </a:rPr>
              <a:t>"Joe"</a:t>
            </a:r>
            <a:r>
              <a:rPr lang="en" sz="1200">
                <a:solidFill>
                  <a:srgbClr val="37474F"/>
                </a:solidFill>
                <a:latin typeface="Roboto Mono"/>
                <a:ea typeface="Roboto Mono"/>
                <a:cs typeface="Roboto Mono"/>
                <a:sym typeface="Roboto Mono"/>
              </a:rPr>
              <a:t>, </a:t>
            </a:r>
            <a:r>
              <a:rPr lang="en" sz="1200">
                <a:solidFill>
                  <a:srgbClr val="388E3C"/>
                </a:solidFill>
                <a:latin typeface="Roboto Mono"/>
                <a:ea typeface="Roboto Mono"/>
                <a:cs typeface="Roboto Mono"/>
                <a:sym typeface="Roboto Mono"/>
              </a:rPr>
              <a:t>"19"</a:t>
            </a:r>
            <a:r>
              <a:rPr lang="en" sz="1200">
                <a:solidFill>
                  <a:srgbClr val="37474F"/>
                </a:solidFill>
                <a:latin typeface="Roboto Mono"/>
                <a:ea typeface="Roboto Mono"/>
                <a:cs typeface="Roboto Mono"/>
                <a:sym typeface="Roboto Mono"/>
              </a:rPr>
              <a:t>), (</a:t>
            </a:r>
            <a:r>
              <a:rPr lang="en" sz="1200">
                <a:solidFill>
                  <a:srgbClr val="388E3C"/>
                </a:solidFill>
                <a:latin typeface="Roboto Mono"/>
                <a:ea typeface="Roboto Mono"/>
                <a:cs typeface="Roboto Mono"/>
                <a:sym typeface="Roboto Mono"/>
              </a:rPr>
              <a:t>"Frank"</a:t>
            </a:r>
            <a:r>
              <a:rPr lang="en" sz="1200">
                <a:solidFill>
                  <a:srgbClr val="37474F"/>
                </a:solidFill>
                <a:latin typeface="Roboto Mono"/>
                <a:ea typeface="Roboto Mono"/>
                <a:cs typeface="Roboto Mono"/>
                <a:sym typeface="Roboto Mono"/>
              </a:rPr>
              <a:t>, </a:t>
            </a:r>
            <a:r>
              <a:rPr lang="en" sz="1200">
                <a:solidFill>
                  <a:srgbClr val="388E3C"/>
                </a:solidFill>
                <a:latin typeface="Roboto Mono"/>
                <a:ea typeface="Roboto Mono"/>
                <a:cs typeface="Roboto Mono"/>
                <a:sym typeface="Roboto Mono"/>
              </a:rPr>
              <a:t>"17"</a:t>
            </a:r>
            <a:r>
              <a:rPr lang="en" sz="1200">
                <a:solidFill>
                  <a:srgbClr val="37474F"/>
                </a:solidFill>
                <a:latin typeface="Roboto Mono"/>
                <a:ea typeface="Roboto Mono"/>
                <a:cs typeface="Roboto Mono"/>
                <a:sym typeface="Roboto Mono"/>
              </a:rPr>
              <a:t>)]</a:t>
            </a:r>
            <a:endParaRPr sz="12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37474F"/>
                </a:solidFill>
                <a:latin typeface="Roboto Mono"/>
                <a:ea typeface="Roboto Mono"/>
                <a:cs typeface="Roboto Mono"/>
                <a:sym typeface="Roboto Mono"/>
              </a:rPr>
              <a:t>dataframe = pandas.DataFrame(example, columns = [</a:t>
            </a:r>
            <a:r>
              <a:rPr lang="en" sz="1200">
                <a:solidFill>
                  <a:srgbClr val="388E3C"/>
                </a:solidFill>
                <a:latin typeface="Roboto Mono"/>
                <a:ea typeface="Roboto Mono"/>
                <a:cs typeface="Roboto Mono"/>
                <a:sym typeface="Roboto Mono"/>
              </a:rPr>
              <a:t>"Name"</a:t>
            </a:r>
            <a:r>
              <a:rPr lang="en" sz="1200">
                <a:solidFill>
                  <a:srgbClr val="37474F"/>
                </a:solidFill>
                <a:latin typeface="Roboto Mono"/>
                <a:ea typeface="Roboto Mono"/>
                <a:cs typeface="Roboto Mono"/>
                <a:sym typeface="Roboto Mono"/>
              </a:rPr>
              <a:t>, </a:t>
            </a:r>
            <a:r>
              <a:rPr lang="en" sz="1200">
                <a:solidFill>
                  <a:srgbClr val="388E3C"/>
                </a:solidFill>
                <a:latin typeface="Roboto Mono"/>
                <a:ea typeface="Roboto Mono"/>
                <a:cs typeface="Roboto Mono"/>
                <a:sym typeface="Roboto Mono"/>
              </a:rPr>
              <a:t>"Age"</a:t>
            </a:r>
            <a:r>
              <a:rPr lang="en" sz="1200">
                <a:solidFill>
                  <a:srgbClr val="37474F"/>
                </a:solidFill>
                <a:latin typeface="Roboto Mono"/>
                <a:ea typeface="Roboto Mono"/>
                <a:cs typeface="Roboto Mono"/>
                <a:sym typeface="Roboto Mono"/>
              </a:rPr>
              <a:t>])</a:t>
            </a:r>
            <a:endParaRPr sz="120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Web S</a:t>
            </a:r>
            <a:r>
              <a:rPr b="1" lang="en"/>
              <a:t>craper</a:t>
            </a:r>
            <a:r>
              <a:rPr b="1" lang="en"/>
              <a:t> Example</a:t>
            </a:r>
            <a:endParaRPr b="1"/>
          </a:p>
        </p:txBody>
      </p:sp>
      <p:sp>
        <p:nvSpPr>
          <p:cNvPr id="181" name="Google Shape;181;p28"/>
          <p:cNvSpPr txBox="1"/>
          <p:nvPr>
            <p:ph idx="1" type="body"/>
          </p:nvPr>
        </p:nvSpPr>
        <p:spPr>
          <a:xfrm>
            <a:off x="311700" y="1017725"/>
            <a:ext cx="8520600" cy="527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Get a list of all the Category 5 Atlantic hurricanes from this </a:t>
            </a:r>
            <a:r>
              <a:rPr lang="en" sz="1600" u="sng">
                <a:solidFill>
                  <a:schemeClr val="hlink"/>
                </a:solidFill>
                <a:hlinkClick r:id="rId3"/>
              </a:rPr>
              <a:t>URL</a:t>
            </a:r>
            <a:r>
              <a:rPr lang="en" sz="1600"/>
              <a:t>. </a:t>
            </a:r>
            <a:endParaRPr sz="1600"/>
          </a:p>
        </p:txBody>
      </p:sp>
      <p:sp>
        <p:nvSpPr>
          <p:cNvPr id="182" name="Google Shape;182;p28"/>
          <p:cNvSpPr txBox="1"/>
          <p:nvPr/>
        </p:nvSpPr>
        <p:spPr>
          <a:xfrm>
            <a:off x="311700" y="1407400"/>
            <a:ext cx="8908500" cy="322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rgbClr val="3F51B5"/>
                </a:solidFill>
                <a:latin typeface="Roboto Mono"/>
                <a:ea typeface="Roboto Mono"/>
                <a:cs typeface="Roboto Mono"/>
                <a:sym typeface="Roboto Mono"/>
              </a:rPr>
              <a:t>from</a:t>
            </a:r>
            <a:r>
              <a:rPr lang="en" sz="1050">
                <a:solidFill>
                  <a:srgbClr val="37474F"/>
                </a:solidFill>
                <a:latin typeface="Roboto Mono"/>
                <a:ea typeface="Roboto Mono"/>
                <a:cs typeface="Roboto Mono"/>
                <a:sym typeface="Roboto Mono"/>
              </a:rPr>
              <a:t> bs4 </a:t>
            </a:r>
            <a:r>
              <a:rPr lang="en" sz="1050">
                <a:solidFill>
                  <a:srgbClr val="3F51B5"/>
                </a:solidFill>
                <a:latin typeface="Roboto Mono"/>
                <a:ea typeface="Roboto Mono"/>
                <a:cs typeface="Roboto Mono"/>
                <a:sym typeface="Roboto Mono"/>
              </a:rPr>
              <a:t>import</a:t>
            </a:r>
            <a:r>
              <a:rPr lang="en" sz="1050">
                <a:solidFill>
                  <a:srgbClr val="37474F"/>
                </a:solidFill>
                <a:latin typeface="Roboto Mono"/>
                <a:ea typeface="Roboto Mono"/>
                <a:cs typeface="Roboto Mono"/>
                <a:sym typeface="Roboto Mono"/>
              </a:rPr>
              <a:t> BeautifulSoup</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F51B5"/>
                </a:solidFill>
                <a:latin typeface="Roboto Mono"/>
                <a:ea typeface="Roboto Mono"/>
                <a:cs typeface="Roboto Mono"/>
                <a:sym typeface="Roboto Mono"/>
              </a:rPr>
              <a:t>import</a:t>
            </a:r>
            <a:r>
              <a:rPr lang="en" sz="1050">
                <a:solidFill>
                  <a:srgbClr val="37474F"/>
                </a:solidFill>
                <a:latin typeface="Roboto Mono"/>
                <a:ea typeface="Roboto Mono"/>
                <a:cs typeface="Roboto Mono"/>
                <a:sym typeface="Roboto Mono"/>
              </a:rPr>
              <a:t> requests </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F51B5"/>
                </a:solidFill>
                <a:latin typeface="Roboto Mono"/>
                <a:ea typeface="Roboto Mono"/>
                <a:cs typeface="Roboto Mono"/>
                <a:sym typeface="Roboto Mono"/>
              </a:rPr>
              <a:t>import</a:t>
            </a:r>
            <a:r>
              <a:rPr lang="en" sz="1050">
                <a:solidFill>
                  <a:srgbClr val="37474F"/>
                </a:solidFill>
                <a:latin typeface="Roboto Mono"/>
                <a:ea typeface="Roboto Mono"/>
                <a:cs typeface="Roboto Mono"/>
                <a:sym typeface="Roboto Mono"/>
              </a:rPr>
              <a:t> pandas</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7474F"/>
                </a:solidFill>
                <a:latin typeface="Roboto Mono"/>
                <a:ea typeface="Roboto Mono"/>
                <a:cs typeface="Roboto Mono"/>
                <a:sym typeface="Roboto Mono"/>
              </a:rPr>
              <a:t>page = requests.get(</a:t>
            </a:r>
            <a:r>
              <a:rPr lang="en" sz="1050">
                <a:solidFill>
                  <a:srgbClr val="388E3C"/>
                </a:solidFill>
                <a:latin typeface="Roboto Mono"/>
                <a:ea typeface="Roboto Mono"/>
                <a:cs typeface="Roboto Mono"/>
                <a:sym typeface="Roboto Mono"/>
              </a:rPr>
              <a:t>"https://en.wikipedia.org/wiki/List_of_Category_5_Atlantic_hurricanes"</a:t>
            </a:r>
            <a:r>
              <a:rPr lang="en" sz="1050">
                <a:solidFill>
                  <a:srgbClr val="37474F"/>
                </a:solidFill>
                <a:latin typeface="Roboto Mono"/>
                <a:ea typeface="Roboto Mono"/>
                <a:cs typeface="Roboto Mono"/>
                <a:sym typeface="Roboto Mono"/>
              </a:rPr>
              <a:t>).content</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7474F"/>
                </a:solidFill>
                <a:latin typeface="Roboto Mono"/>
                <a:ea typeface="Roboto Mono"/>
                <a:cs typeface="Roboto Mono"/>
                <a:sym typeface="Roboto Mono"/>
              </a:rPr>
              <a:t>soup = BeautifulSoup(page, </a:t>
            </a:r>
            <a:r>
              <a:rPr lang="en" sz="1050">
                <a:solidFill>
                  <a:srgbClr val="388E3C"/>
                </a:solidFill>
                <a:latin typeface="Roboto Mono"/>
                <a:ea typeface="Roboto Mono"/>
                <a:cs typeface="Roboto Mono"/>
                <a:sym typeface="Roboto Mono"/>
              </a:rPr>
              <a:t>'lxml'</a:t>
            </a:r>
            <a:r>
              <a:rPr lang="en" sz="1050">
                <a:solidFill>
                  <a:srgbClr val="37474F"/>
                </a:solidFill>
                <a:latin typeface="Roboto Mono"/>
                <a:ea typeface="Roboto Mono"/>
                <a:cs typeface="Roboto Mono"/>
                <a:sym typeface="Roboto Mono"/>
              </a:rPr>
              <a:t>)</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7474F"/>
                </a:solidFill>
                <a:latin typeface="Roboto Mono"/>
                <a:ea typeface="Roboto Mono"/>
                <a:cs typeface="Roboto Mono"/>
                <a:sym typeface="Roboto Mono"/>
              </a:rPr>
              <a:t>table = soup.find(</a:t>
            </a:r>
            <a:r>
              <a:rPr lang="en" sz="1050">
                <a:solidFill>
                  <a:srgbClr val="388E3C"/>
                </a:solidFill>
                <a:latin typeface="Roboto Mono"/>
                <a:ea typeface="Roboto Mono"/>
                <a:cs typeface="Roboto Mono"/>
                <a:sym typeface="Roboto Mono"/>
              </a:rPr>
              <a:t>"table"</a:t>
            </a:r>
            <a:r>
              <a:rPr lang="en" sz="1050">
                <a:solidFill>
                  <a:srgbClr val="37474F"/>
                </a:solidFill>
                <a:latin typeface="Roboto Mono"/>
                <a:ea typeface="Roboto Mono"/>
                <a:cs typeface="Roboto Mono"/>
                <a:sym typeface="Roboto Mono"/>
              </a:rPr>
              <a:t>, {</a:t>
            </a:r>
            <a:r>
              <a:rPr lang="en" sz="1050">
                <a:solidFill>
                  <a:srgbClr val="388E3C"/>
                </a:solidFill>
                <a:latin typeface="Roboto Mono"/>
                <a:ea typeface="Roboto Mono"/>
                <a:cs typeface="Roboto Mono"/>
                <a:sym typeface="Roboto Mono"/>
              </a:rPr>
              <a:t>"class"</a:t>
            </a:r>
            <a:r>
              <a:rPr lang="en" sz="1050">
                <a:solidFill>
                  <a:srgbClr val="37474F"/>
                </a:solidFill>
                <a:latin typeface="Roboto Mono"/>
                <a:ea typeface="Roboto Mono"/>
                <a:cs typeface="Roboto Mono"/>
                <a:sym typeface="Roboto Mono"/>
              </a:rPr>
              <a:t>, </a:t>
            </a:r>
            <a:r>
              <a:rPr lang="en" sz="1050">
                <a:solidFill>
                  <a:srgbClr val="388E3C"/>
                </a:solidFill>
                <a:latin typeface="Roboto Mono"/>
                <a:ea typeface="Roboto Mono"/>
                <a:cs typeface="Roboto Mono"/>
                <a:sym typeface="Roboto Mono"/>
              </a:rPr>
              <a:t>"wikitable sortable"</a:t>
            </a:r>
            <a:r>
              <a:rPr lang="en" sz="1050">
                <a:solidFill>
                  <a:srgbClr val="37474F"/>
                </a:solidFill>
                <a:latin typeface="Roboto Mono"/>
                <a:ea typeface="Roboto Mono"/>
                <a:cs typeface="Roboto Mono"/>
                <a:sym typeface="Roboto Mono"/>
              </a:rPr>
              <a:t>})</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7474F"/>
                </a:solidFill>
                <a:latin typeface="Roboto Mono"/>
                <a:ea typeface="Roboto Mono"/>
                <a:cs typeface="Roboto Mono"/>
                <a:sym typeface="Roboto Mono"/>
              </a:rPr>
              <a:t>headers = [h.get_text(separator=</a:t>
            </a:r>
            <a:r>
              <a:rPr lang="en" sz="1050">
                <a:solidFill>
                  <a:srgbClr val="388E3C"/>
                </a:solidFill>
                <a:latin typeface="Roboto Mono"/>
                <a:ea typeface="Roboto Mono"/>
                <a:cs typeface="Roboto Mono"/>
                <a:sym typeface="Roboto Mono"/>
              </a:rPr>
              <a:t>"\n"</a:t>
            </a:r>
            <a:r>
              <a:rPr lang="en" sz="1050">
                <a:solidFill>
                  <a:srgbClr val="37474F"/>
                </a:solidFill>
                <a:latin typeface="Roboto Mono"/>
                <a:ea typeface="Roboto Mono"/>
                <a:cs typeface="Roboto Mono"/>
                <a:sym typeface="Roboto Mono"/>
              </a:rPr>
              <a:t>) </a:t>
            </a:r>
            <a:r>
              <a:rPr lang="en" sz="1050">
                <a:solidFill>
                  <a:srgbClr val="3F51B5"/>
                </a:solidFill>
                <a:latin typeface="Roboto Mono"/>
                <a:ea typeface="Roboto Mono"/>
                <a:cs typeface="Roboto Mono"/>
                <a:sym typeface="Roboto Mono"/>
              </a:rPr>
              <a:t>for</a:t>
            </a:r>
            <a:r>
              <a:rPr lang="en" sz="1050">
                <a:solidFill>
                  <a:srgbClr val="37474F"/>
                </a:solidFill>
                <a:latin typeface="Roboto Mono"/>
                <a:ea typeface="Roboto Mono"/>
                <a:cs typeface="Roboto Mono"/>
                <a:sym typeface="Roboto Mono"/>
              </a:rPr>
              <a:t> h </a:t>
            </a:r>
            <a:r>
              <a:rPr lang="en" sz="1050">
                <a:solidFill>
                  <a:srgbClr val="3F51B5"/>
                </a:solidFill>
                <a:latin typeface="Roboto Mono"/>
                <a:ea typeface="Roboto Mono"/>
                <a:cs typeface="Roboto Mono"/>
                <a:sym typeface="Roboto Mono"/>
              </a:rPr>
              <a:t>in</a:t>
            </a:r>
            <a:r>
              <a:rPr lang="en" sz="1050">
                <a:solidFill>
                  <a:srgbClr val="37474F"/>
                </a:solidFill>
                <a:latin typeface="Roboto Mono"/>
                <a:ea typeface="Roboto Mono"/>
                <a:cs typeface="Roboto Mono"/>
                <a:sym typeface="Roboto Mono"/>
              </a:rPr>
              <a:t> table.find_all(</a:t>
            </a:r>
            <a:r>
              <a:rPr lang="en" sz="1050">
                <a:solidFill>
                  <a:srgbClr val="388E3C"/>
                </a:solidFill>
                <a:latin typeface="Roboto Mono"/>
                <a:ea typeface="Roboto Mono"/>
                <a:cs typeface="Roboto Mono"/>
                <a:sym typeface="Roboto Mono"/>
              </a:rPr>
              <a:t>'th'</a:t>
            </a:r>
            <a:r>
              <a:rPr lang="en" sz="1050">
                <a:solidFill>
                  <a:srgbClr val="37474F"/>
                </a:solidFill>
                <a:latin typeface="Roboto Mono"/>
                <a:ea typeface="Roboto Mono"/>
                <a:cs typeface="Roboto Mono"/>
                <a:sym typeface="Roboto Mono"/>
              </a:rPr>
              <a:t>)][:-</a:t>
            </a:r>
            <a:r>
              <a:rPr lang="en" sz="1050">
                <a:solidFill>
                  <a:srgbClr val="C53929"/>
                </a:solidFill>
                <a:latin typeface="Roboto Mono"/>
                <a:ea typeface="Roboto Mono"/>
                <a:cs typeface="Roboto Mono"/>
                <a:sym typeface="Roboto Mono"/>
              </a:rPr>
              <a:t>2</a:t>
            </a:r>
            <a:r>
              <a:rPr lang="en" sz="1050">
                <a:solidFill>
                  <a:srgbClr val="37474F"/>
                </a:solidFill>
                <a:latin typeface="Roboto Mono"/>
                <a:ea typeface="Roboto Mono"/>
                <a:cs typeface="Roboto Mono"/>
                <a:sym typeface="Roboto Mono"/>
              </a:rPr>
              <a:t>]</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7474F"/>
                </a:solidFill>
                <a:latin typeface="Roboto Mono"/>
                <a:ea typeface="Roboto Mono"/>
                <a:cs typeface="Roboto Mono"/>
                <a:sym typeface="Roboto Mono"/>
              </a:rPr>
              <a:t>table_info = []</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F51B5"/>
                </a:solidFill>
                <a:latin typeface="Roboto Mono"/>
                <a:ea typeface="Roboto Mono"/>
                <a:cs typeface="Roboto Mono"/>
                <a:sym typeface="Roboto Mono"/>
              </a:rPr>
              <a:t>for</a:t>
            </a:r>
            <a:r>
              <a:rPr lang="en" sz="1050">
                <a:solidFill>
                  <a:srgbClr val="37474F"/>
                </a:solidFill>
                <a:latin typeface="Roboto Mono"/>
                <a:ea typeface="Roboto Mono"/>
                <a:cs typeface="Roboto Mono"/>
                <a:sym typeface="Roboto Mono"/>
              </a:rPr>
              <a:t> row_info </a:t>
            </a:r>
            <a:r>
              <a:rPr lang="en" sz="1050">
                <a:solidFill>
                  <a:srgbClr val="3F51B5"/>
                </a:solidFill>
                <a:latin typeface="Roboto Mono"/>
                <a:ea typeface="Roboto Mono"/>
                <a:cs typeface="Roboto Mono"/>
                <a:sym typeface="Roboto Mono"/>
              </a:rPr>
              <a:t>in</a:t>
            </a:r>
            <a:r>
              <a:rPr lang="en" sz="1050">
                <a:solidFill>
                  <a:srgbClr val="37474F"/>
                </a:solidFill>
                <a:latin typeface="Roboto Mono"/>
                <a:ea typeface="Roboto Mono"/>
                <a:cs typeface="Roboto Mono"/>
                <a:sym typeface="Roboto Mono"/>
              </a:rPr>
              <a:t> table.find_all(</a:t>
            </a:r>
            <a:r>
              <a:rPr lang="en" sz="1050">
                <a:solidFill>
                  <a:srgbClr val="388E3C"/>
                </a:solidFill>
                <a:latin typeface="Roboto Mono"/>
                <a:ea typeface="Roboto Mono"/>
                <a:cs typeface="Roboto Mono"/>
                <a:sym typeface="Roboto Mono"/>
              </a:rPr>
              <a:t>"tr"</a:t>
            </a:r>
            <a:r>
              <a:rPr lang="en" sz="1050">
                <a:solidFill>
                  <a:srgbClr val="37474F"/>
                </a:solidFill>
                <a:latin typeface="Roboto Mono"/>
                <a:ea typeface="Roboto Mono"/>
                <a:cs typeface="Roboto Mono"/>
                <a:sym typeface="Roboto Mono"/>
              </a:rPr>
              <a:t>):</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7474F"/>
                </a:solidFill>
                <a:latin typeface="Roboto Mono"/>
                <a:ea typeface="Roboto Mono"/>
                <a:cs typeface="Roboto Mono"/>
                <a:sym typeface="Roboto Mono"/>
              </a:rPr>
              <a:t>    entries = row_info.find_all(</a:t>
            </a:r>
            <a:r>
              <a:rPr lang="en" sz="1050">
                <a:solidFill>
                  <a:srgbClr val="388E3C"/>
                </a:solidFill>
                <a:latin typeface="Roboto Mono"/>
                <a:ea typeface="Roboto Mono"/>
                <a:cs typeface="Roboto Mono"/>
                <a:sym typeface="Roboto Mono"/>
              </a:rPr>
              <a:t>"td"</a:t>
            </a:r>
            <a:r>
              <a:rPr lang="en" sz="1050">
                <a:solidFill>
                  <a:srgbClr val="37474F"/>
                </a:solidFill>
                <a:latin typeface="Roboto Mono"/>
                <a:ea typeface="Roboto Mono"/>
                <a:cs typeface="Roboto Mono"/>
                <a:sym typeface="Roboto Mono"/>
              </a:rPr>
              <a:t>)</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7474F"/>
                </a:solidFill>
                <a:latin typeface="Roboto Mono"/>
                <a:ea typeface="Roboto Mono"/>
                <a:cs typeface="Roboto Mono"/>
                <a:sym typeface="Roboto Mono"/>
              </a:rPr>
              <a:t>    row_values = [entry.text.strip() </a:t>
            </a:r>
            <a:r>
              <a:rPr lang="en" sz="1050">
                <a:solidFill>
                  <a:srgbClr val="3F51B5"/>
                </a:solidFill>
                <a:latin typeface="Roboto Mono"/>
                <a:ea typeface="Roboto Mono"/>
                <a:cs typeface="Roboto Mono"/>
                <a:sym typeface="Roboto Mono"/>
              </a:rPr>
              <a:t>for</a:t>
            </a:r>
            <a:r>
              <a:rPr lang="en" sz="1050">
                <a:solidFill>
                  <a:srgbClr val="37474F"/>
                </a:solidFill>
                <a:latin typeface="Roboto Mono"/>
                <a:ea typeface="Roboto Mono"/>
                <a:cs typeface="Roboto Mono"/>
                <a:sym typeface="Roboto Mono"/>
              </a:rPr>
              <a:t> entry </a:t>
            </a:r>
            <a:r>
              <a:rPr lang="en" sz="1050">
                <a:solidFill>
                  <a:srgbClr val="3F51B5"/>
                </a:solidFill>
                <a:latin typeface="Roboto Mono"/>
                <a:ea typeface="Roboto Mono"/>
                <a:cs typeface="Roboto Mono"/>
                <a:sym typeface="Roboto Mono"/>
              </a:rPr>
              <a:t>in</a:t>
            </a:r>
            <a:r>
              <a:rPr lang="en" sz="1050">
                <a:solidFill>
                  <a:srgbClr val="37474F"/>
                </a:solidFill>
                <a:latin typeface="Roboto Mono"/>
                <a:ea typeface="Roboto Mono"/>
                <a:cs typeface="Roboto Mono"/>
                <a:sym typeface="Roboto Mono"/>
              </a:rPr>
              <a:t> entries][:-</a:t>
            </a:r>
            <a:r>
              <a:rPr lang="en" sz="1050">
                <a:solidFill>
                  <a:srgbClr val="C53929"/>
                </a:solidFill>
                <a:latin typeface="Roboto Mono"/>
                <a:ea typeface="Roboto Mono"/>
                <a:cs typeface="Roboto Mono"/>
                <a:sym typeface="Roboto Mono"/>
              </a:rPr>
              <a:t>1</a:t>
            </a:r>
            <a:r>
              <a:rPr lang="en" sz="1050">
                <a:solidFill>
                  <a:srgbClr val="37474F"/>
                </a:solidFill>
                <a:latin typeface="Roboto Mono"/>
                <a:ea typeface="Roboto Mono"/>
                <a:cs typeface="Roboto Mono"/>
                <a:sym typeface="Roboto Mono"/>
              </a:rPr>
              <a:t>]</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7474F"/>
                </a:solidFill>
                <a:latin typeface="Roboto Mono"/>
                <a:ea typeface="Roboto Mono"/>
                <a:cs typeface="Roboto Mono"/>
                <a:sym typeface="Roboto Mono"/>
              </a:rPr>
              <a:t>    </a:t>
            </a:r>
            <a:r>
              <a:rPr lang="en" sz="1050">
                <a:solidFill>
                  <a:srgbClr val="3F51B5"/>
                </a:solidFill>
                <a:latin typeface="Roboto Mono"/>
                <a:ea typeface="Roboto Mono"/>
                <a:cs typeface="Roboto Mono"/>
                <a:sym typeface="Roboto Mono"/>
              </a:rPr>
              <a:t>if</a:t>
            </a:r>
            <a:r>
              <a:rPr lang="en" sz="1050">
                <a:solidFill>
                  <a:srgbClr val="37474F"/>
                </a:solidFill>
                <a:latin typeface="Roboto Mono"/>
                <a:ea typeface="Roboto Mono"/>
                <a:cs typeface="Roboto Mono"/>
                <a:sym typeface="Roboto Mono"/>
              </a:rPr>
              <a:t>(</a:t>
            </a:r>
            <a:r>
              <a:rPr lang="en" sz="1050">
                <a:solidFill>
                  <a:srgbClr val="9C27B0"/>
                </a:solidFill>
                <a:latin typeface="Roboto Mono"/>
                <a:ea typeface="Roboto Mono"/>
                <a:cs typeface="Roboto Mono"/>
                <a:sym typeface="Roboto Mono"/>
              </a:rPr>
              <a:t>len</a:t>
            </a:r>
            <a:r>
              <a:rPr lang="en" sz="1050">
                <a:solidFill>
                  <a:srgbClr val="37474F"/>
                </a:solidFill>
                <a:latin typeface="Roboto Mono"/>
                <a:ea typeface="Roboto Mono"/>
                <a:cs typeface="Roboto Mono"/>
                <a:sym typeface="Roboto Mono"/>
              </a:rPr>
              <a:t>(row_values) &gt; </a:t>
            </a:r>
            <a:r>
              <a:rPr lang="en" sz="1050">
                <a:solidFill>
                  <a:srgbClr val="C53929"/>
                </a:solidFill>
                <a:latin typeface="Roboto Mono"/>
                <a:ea typeface="Roboto Mono"/>
                <a:cs typeface="Roboto Mono"/>
                <a:sym typeface="Roboto Mono"/>
              </a:rPr>
              <a:t>0</a:t>
            </a:r>
            <a:r>
              <a:rPr lang="en" sz="1050">
                <a:solidFill>
                  <a:srgbClr val="37474F"/>
                </a:solidFill>
                <a:latin typeface="Roboto Mono"/>
                <a:ea typeface="Roboto Mono"/>
                <a:cs typeface="Roboto Mono"/>
                <a:sym typeface="Roboto Mono"/>
              </a:rPr>
              <a:t>): </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7474F"/>
                </a:solidFill>
                <a:latin typeface="Roboto Mono"/>
                <a:ea typeface="Roboto Mono"/>
                <a:cs typeface="Roboto Mono"/>
                <a:sym typeface="Roboto Mono"/>
              </a:rPr>
              <a:t>        table_info.append(row_values)</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7474F"/>
                </a:solidFill>
                <a:latin typeface="Roboto Mono"/>
                <a:ea typeface="Roboto Mono"/>
                <a:cs typeface="Roboto Mono"/>
                <a:sym typeface="Roboto Mono"/>
              </a:rPr>
              <a:t>dataframe = pandas.DataFrame(table_info, columns = headers)</a:t>
            </a:r>
            <a:endParaRPr sz="105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050">
                <a:solidFill>
                  <a:srgbClr val="37474F"/>
                </a:solidFill>
                <a:latin typeface="Roboto Mono"/>
                <a:ea typeface="Roboto Mono"/>
                <a:cs typeface="Roboto Mono"/>
                <a:sym typeface="Roboto Mono"/>
              </a:rPr>
              <a:t>dataframe.to_csv(</a:t>
            </a:r>
            <a:r>
              <a:rPr lang="en" sz="1050">
                <a:solidFill>
                  <a:srgbClr val="388E3C"/>
                </a:solidFill>
                <a:latin typeface="Roboto Mono"/>
                <a:ea typeface="Roboto Mono"/>
                <a:cs typeface="Roboto Mono"/>
                <a:sym typeface="Roboto Mono"/>
              </a:rPr>
              <a:t>'finished.csv'</a:t>
            </a:r>
            <a:r>
              <a:rPr lang="en" sz="1050">
                <a:solidFill>
                  <a:srgbClr val="37474F"/>
                </a:solidFill>
                <a:latin typeface="Roboto Mono"/>
                <a:ea typeface="Roboto Mono"/>
                <a:cs typeface="Roboto Mono"/>
                <a:sym typeface="Roboto Mono"/>
              </a:rPr>
              <a:t>)</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Today's Agenda</a:t>
            </a:r>
            <a:endParaRPr b="1"/>
          </a:p>
          <a:p>
            <a:pPr indent="0" lvl="0" marL="0" rtl="0" algn="l">
              <a:spcBef>
                <a:spcPts val="0"/>
              </a:spcBef>
              <a:spcAft>
                <a:spcPts val="0"/>
              </a:spcAft>
              <a:buNone/>
            </a:pPr>
            <a:r>
              <a:t/>
            </a:r>
            <a:endParaRPr/>
          </a:p>
        </p:txBody>
      </p:sp>
      <p:sp>
        <p:nvSpPr>
          <p:cNvPr id="66" name="Google Shape;66;p14"/>
          <p:cNvSpPr txBox="1"/>
          <p:nvPr>
            <p:ph idx="1" type="body"/>
          </p:nvPr>
        </p:nvSpPr>
        <p:spPr>
          <a:xfrm>
            <a:off x="311700" y="1017725"/>
            <a:ext cx="8520600" cy="3416400"/>
          </a:xfrm>
          <a:prstGeom prst="rect">
            <a:avLst/>
          </a:prstGeom>
        </p:spPr>
        <p:txBody>
          <a:bodyPr anchorCtr="0" anchor="t" bIns="91425" lIns="91425" spcFirstLastPara="1" rIns="91425" wrap="square" tIns="91425">
            <a:normAutofit/>
          </a:bodyPr>
          <a:lstStyle/>
          <a:p>
            <a:pPr indent="-374650" lvl="0" marL="457200" rtl="0" algn="l">
              <a:spcBef>
                <a:spcPts val="0"/>
              </a:spcBef>
              <a:spcAft>
                <a:spcPts val="0"/>
              </a:spcAft>
              <a:buSzPts val="2300"/>
              <a:buChar char="●"/>
            </a:pPr>
            <a:r>
              <a:rPr lang="en" sz="2300"/>
              <a:t>Web scraping basics </a:t>
            </a:r>
            <a:endParaRPr sz="2300"/>
          </a:p>
          <a:p>
            <a:pPr indent="-349250" lvl="1" marL="914400" rtl="0" algn="l">
              <a:spcBef>
                <a:spcPts val="0"/>
              </a:spcBef>
              <a:spcAft>
                <a:spcPts val="0"/>
              </a:spcAft>
              <a:buSzPts val="1900"/>
              <a:buChar char="○"/>
            </a:pPr>
            <a:r>
              <a:rPr lang="en" sz="1900"/>
              <a:t>Basic setup </a:t>
            </a:r>
            <a:endParaRPr sz="1900"/>
          </a:p>
          <a:p>
            <a:pPr indent="-349250" lvl="1" marL="914400" rtl="0" algn="l">
              <a:spcBef>
                <a:spcPts val="0"/>
              </a:spcBef>
              <a:spcAft>
                <a:spcPts val="0"/>
              </a:spcAft>
              <a:buSzPts val="1900"/>
              <a:buChar char="○"/>
            </a:pPr>
            <a:r>
              <a:rPr lang="en" sz="1900"/>
              <a:t>Understanding the basics of HTML </a:t>
            </a:r>
            <a:endParaRPr sz="1900"/>
          </a:p>
          <a:p>
            <a:pPr indent="-355600" lvl="1" marL="914400" rtl="0" algn="l">
              <a:spcBef>
                <a:spcPts val="0"/>
              </a:spcBef>
              <a:spcAft>
                <a:spcPts val="0"/>
              </a:spcAft>
              <a:buSzPts val="2000"/>
              <a:buChar char="○"/>
            </a:pPr>
            <a:r>
              <a:rPr lang="en" sz="2000"/>
              <a:t>R</a:t>
            </a:r>
            <a:r>
              <a:rPr lang="en" sz="2000"/>
              <a:t>etrieving</a:t>
            </a:r>
            <a:r>
              <a:rPr lang="en" sz="2000"/>
              <a:t> HTML from a website </a:t>
            </a:r>
            <a:endParaRPr sz="2000"/>
          </a:p>
          <a:p>
            <a:pPr indent="-355600" lvl="1" marL="914400" rtl="0" algn="l">
              <a:spcBef>
                <a:spcPts val="0"/>
              </a:spcBef>
              <a:spcAft>
                <a:spcPts val="0"/>
              </a:spcAft>
              <a:buSzPts val="2000"/>
              <a:buChar char="○"/>
            </a:pPr>
            <a:r>
              <a:rPr lang="en" sz="2000"/>
              <a:t>Retrieving</a:t>
            </a:r>
            <a:r>
              <a:rPr lang="en" sz="2000"/>
              <a:t> specific information </a:t>
            </a:r>
            <a:endParaRPr sz="2000"/>
          </a:p>
          <a:p>
            <a:pPr indent="-355600" lvl="1" marL="914400" rtl="0" algn="l">
              <a:spcBef>
                <a:spcPts val="0"/>
              </a:spcBef>
              <a:spcAft>
                <a:spcPts val="0"/>
              </a:spcAft>
              <a:buSzPts val="2000"/>
              <a:buChar char="○"/>
            </a:pPr>
            <a:r>
              <a:rPr lang="en" sz="2000"/>
              <a:t>Writing to a text file (or other formats) </a:t>
            </a:r>
            <a:endParaRPr sz="2000"/>
          </a:p>
          <a:p>
            <a:pPr indent="-361950" lvl="0" marL="457200" rtl="0" algn="l">
              <a:spcBef>
                <a:spcPts val="0"/>
              </a:spcBef>
              <a:spcAft>
                <a:spcPts val="0"/>
              </a:spcAft>
              <a:buSzPts val="2100"/>
              <a:buChar char="●"/>
            </a:pPr>
            <a:r>
              <a:rPr lang="en" sz="2100"/>
              <a:t>Web scraping practice! </a:t>
            </a:r>
            <a:endParaRPr sz="2100"/>
          </a:p>
          <a:p>
            <a:pPr indent="-361950" lvl="0" marL="457200" rtl="0" algn="l">
              <a:spcBef>
                <a:spcPts val="0"/>
              </a:spcBef>
              <a:spcAft>
                <a:spcPts val="0"/>
              </a:spcAft>
              <a:buSzPts val="2100"/>
              <a:buChar char="●"/>
            </a:pPr>
            <a:r>
              <a:rPr lang="en" sz="2100"/>
              <a:t>The future of CS Club </a:t>
            </a:r>
            <a:endParaRPr sz="2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What is web scraping? </a:t>
            </a:r>
            <a:endParaRPr b="1"/>
          </a:p>
        </p:txBody>
      </p:sp>
      <p:sp>
        <p:nvSpPr>
          <p:cNvPr id="72" name="Google Shape;72;p15"/>
          <p:cNvSpPr txBox="1"/>
          <p:nvPr>
            <p:ph idx="1" type="body"/>
          </p:nvPr>
        </p:nvSpPr>
        <p:spPr>
          <a:xfrm>
            <a:off x="311700" y="9887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Web scraping is a way to extract data from a website. </a:t>
            </a:r>
            <a:endParaRPr sz="1600"/>
          </a:p>
          <a:p>
            <a:pPr indent="-330200" lvl="0" marL="457200" rtl="0" algn="l">
              <a:spcBef>
                <a:spcPts val="1200"/>
              </a:spcBef>
              <a:spcAft>
                <a:spcPts val="0"/>
              </a:spcAft>
              <a:buSzPts val="1600"/>
              <a:buChar char="●"/>
            </a:pPr>
            <a:r>
              <a:rPr lang="en" sz="1600"/>
              <a:t>Typically, this information is collected and </a:t>
            </a:r>
            <a:r>
              <a:rPr lang="en" sz="1600"/>
              <a:t>then</a:t>
            </a:r>
            <a:r>
              <a:rPr lang="en" sz="1600"/>
              <a:t> processed to be in a more readable or useful format. </a:t>
            </a:r>
            <a:endParaRPr sz="1600"/>
          </a:p>
          <a:p>
            <a:pPr indent="-330200" lvl="0" marL="457200" rtl="0" algn="l">
              <a:spcBef>
                <a:spcPts val="0"/>
              </a:spcBef>
              <a:spcAft>
                <a:spcPts val="0"/>
              </a:spcAft>
              <a:buSzPts val="1600"/>
              <a:buChar char="●"/>
            </a:pPr>
            <a:r>
              <a:rPr lang="en" sz="1600"/>
              <a:t>Not only does web scraping simplify the process of gathering information from a website, but it could also be fully automated which makes the process much more </a:t>
            </a:r>
            <a:r>
              <a:rPr lang="en" sz="1600"/>
              <a:t>efficient. </a:t>
            </a:r>
            <a:r>
              <a:rPr lang="en" sz="1600"/>
              <a:t> </a:t>
            </a:r>
            <a:endParaRPr sz="1600"/>
          </a:p>
          <a:p>
            <a:pPr indent="0" lvl="0" marL="0" rtl="0" algn="l">
              <a:spcBef>
                <a:spcPts val="1200"/>
              </a:spcBef>
              <a:spcAft>
                <a:spcPts val="1200"/>
              </a:spcAft>
              <a:buNone/>
            </a:pPr>
            <a:r>
              <a:rPr lang="en" sz="1600"/>
              <a:t>For the </a:t>
            </a:r>
            <a:r>
              <a:rPr lang="en" sz="1600"/>
              <a:t>purposes</a:t>
            </a:r>
            <a:r>
              <a:rPr lang="en" sz="1600"/>
              <a:t> of this meeting, we’ll be using Python, but web scraping can be done in many different languages as well.</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Basic Setup </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8" name="Google Shape;78;p16"/>
          <p:cNvSpPr txBox="1"/>
          <p:nvPr>
            <p:ph idx="1" type="body"/>
          </p:nvPr>
        </p:nvSpPr>
        <p:spPr>
          <a:xfrm>
            <a:off x="311700" y="10177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The library that we’ll be using to scrape is called </a:t>
            </a:r>
            <a:r>
              <a:rPr b="1" lang="en" sz="1600"/>
              <a:t>BeautifulSoup </a:t>
            </a:r>
            <a:br>
              <a:rPr b="1" lang="en" sz="1600"/>
            </a:br>
            <a:r>
              <a:rPr b="1" lang="en" sz="1600"/>
              <a:t>(docs: </a:t>
            </a:r>
            <a:r>
              <a:rPr b="1" lang="en" sz="1600" u="sng">
                <a:solidFill>
                  <a:schemeClr val="hlink"/>
                </a:solidFill>
                <a:hlinkClick r:id="rId3"/>
              </a:rPr>
              <a:t>https://beautiful-soup-4.readthedocs.io/en/latest/</a:t>
            </a:r>
            <a:r>
              <a:rPr lang="en" sz="1600"/>
              <a:t>)</a:t>
            </a:r>
            <a:r>
              <a:rPr lang="en" sz="1600"/>
              <a:t>. </a:t>
            </a:r>
            <a:endParaRPr sz="1600"/>
          </a:p>
          <a:p>
            <a:pPr indent="0" lvl="0" marL="0" rtl="0" algn="l">
              <a:spcBef>
                <a:spcPts val="1200"/>
              </a:spcBef>
              <a:spcAft>
                <a:spcPts val="0"/>
              </a:spcAft>
              <a:buNone/>
            </a:pPr>
            <a:r>
              <a:rPr lang="en" sz="1600"/>
              <a:t>The installation process varies depending on your </a:t>
            </a:r>
            <a:r>
              <a:rPr lang="en" sz="1600"/>
              <a:t>operating</a:t>
            </a:r>
            <a:r>
              <a:rPr lang="en" sz="1600"/>
              <a:t> system, but on Windows, you can type:                                             .   (should work for any other operating system as well)</a:t>
            </a:r>
            <a:endParaRPr sz="1600"/>
          </a:p>
          <a:p>
            <a:pPr indent="0" lvl="0" marL="0" rtl="0" algn="l">
              <a:spcBef>
                <a:spcPts val="1200"/>
              </a:spcBef>
              <a:spcAft>
                <a:spcPts val="0"/>
              </a:spcAft>
              <a:buNone/>
            </a:pPr>
            <a:r>
              <a:rPr lang="en" sz="1600"/>
              <a:t>From there, we can import the library into our program: </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rPr lang="en" sz="1600"/>
              <a:t>a</a:t>
            </a:r>
            <a:r>
              <a:rPr lang="en" sz="1600"/>
              <a:t>nd then we’re ready to go! Before we jump into how to use this library, let’s review or learn some HTML basics that we’ll need to know beforehand. </a:t>
            </a:r>
            <a:endParaRPr sz="1600"/>
          </a:p>
        </p:txBody>
      </p:sp>
      <p:sp>
        <p:nvSpPr>
          <p:cNvPr id="79" name="Google Shape;79;p16"/>
          <p:cNvSpPr txBox="1"/>
          <p:nvPr/>
        </p:nvSpPr>
        <p:spPr>
          <a:xfrm>
            <a:off x="1275204" y="2053378"/>
            <a:ext cx="2477400" cy="598200"/>
          </a:xfrm>
          <a:prstGeom prst="rect">
            <a:avLst/>
          </a:prstGeom>
          <a:noFill/>
          <a:ln>
            <a:noFill/>
          </a:ln>
        </p:spPr>
        <p:txBody>
          <a:bodyPr anchorCtr="0" anchor="t" bIns="91425" lIns="91425" spcFirstLastPara="1" rIns="91425" wrap="square" tIns="91425">
            <a:spAutoFit/>
          </a:bodyPr>
          <a:lstStyle/>
          <a:p>
            <a:pPr indent="0" lvl="0" marL="0" rtl="0" algn="l">
              <a:lnSpc>
                <a:spcPct val="146739"/>
              </a:lnSpc>
              <a:spcBef>
                <a:spcPts val="0"/>
              </a:spcBef>
              <a:spcAft>
                <a:spcPts val="0"/>
              </a:spcAft>
              <a:buNone/>
            </a:pPr>
            <a:r>
              <a:rPr lang="en" sz="1150">
                <a:solidFill>
                  <a:srgbClr val="37474F"/>
                </a:solidFill>
                <a:latin typeface="Roboto Mono"/>
                <a:ea typeface="Roboto Mono"/>
                <a:cs typeface="Roboto Mono"/>
                <a:sym typeface="Roboto Mono"/>
              </a:rPr>
              <a:t>pip install BeautifulSoup4</a:t>
            </a:r>
            <a:endParaRPr sz="115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sz="1000">
              <a:solidFill>
                <a:srgbClr val="37474F"/>
              </a:solidFill>
              <a:latin typeface="Roboto Mono"/>
              <a:ea typeface="Roboto Mono"/>
              <a:cs typeface="Roboto Mono"/>
              <a:sym typeface="Roboto Mono"/>
            </a:endParaRPr>
          </a:p>
        </p:txBody>
      </p:sp>
      <p:sp>
        <p:nvSpPr>
          <p:cNvPr id="80" name="Google Shape;80;p16"/>
          <p:cNvSpPr txBox="1"/>
          <p:nvPr/>
        </p:nvSpPr>
        <p:spPr>
          <a:xfrm>
            <a:off x="311700" y="2794648"/>
            <a:ext cx="6318600" cy="660000"/>
          </a:xfrm>
          <a:prstGeom prst="rect">
            <a:avLst/>
          </a:prstGeom>
          <a:noFill/>
          <a:ln>
            <a:noFill/>
          </a:ln>
        </p:spPr>
        <p:txBody>
          <a:bodyPr anchorCtr="0" anchor="t" bIns="91425" lIns="91425" spcFirstLastPara="1" rIns="91425" wrap="square" tIns="91425">
            <a:spAutoFit/>
          </a:bodyPr>
          <a:lstStyle/>
          <a:p>
            <a:pPr indent="0" lvl="0" marL="0" rtl="0" algn="l">
              <a:lnSpc>
                <a:spcPct val="146739"/>
              </a:lnSpc>
              <a:spcBef>
                <a:spcPts val="0"/>
              </a:spcBef>
              <a:spcAft>
                <a:spcPts val="0"/>
              </a:spcAft>
              <a:buNone/>
            </a:pPr>
            <a:r>
              <a:rPr lang="en" sz="1150">
                <a:solidFill>
                  <a:srgbClr val="3F51B5"/>
                </a:solidFill>
                <a:latin typeface="Roboto Mono"/>
                <a:ea typeface="Roboto Mono"/>
                <a:cs typeface="Roboto Mono"/>
                <a:sym typeface="Roboto Mono"/>
              </a:rPr>
              <a:t>from</a:t>
            </a:r>
            <a:r>
              <a:rPr lang="en" sz="1150">
                <a:solidFill>
                  <a:srgbClr val="37474F"/>
                </a:solidFill>
                <a:latin typeface="Roboto Mono"/>
                <a:ea typeface="Roboto Mono"/>
                <a:cs typeface="Roboto Mono"/>
                <a:sym typeface="Roboto Mono"/>
              </a:rPr>
              <a:t> bs4 </a:t>
            </a:r>
            <a:r>
              <a:rPr lang="en" sz="1150">
                <a:solidFill>
                  <a:srgbClr val="3F51B5"/>
                </a:solidFill>
                <a:latin typeface="Roboto Mono"/>
                <a:ea typeface="Roboto Mono"/>
                <a:cs typeface="Roboto Mono"/>
                <a:sym typeface="Roboto Mono"/>
              </a:rPr>
              <a:t>import</a:t>
            </a:r>
            <a:r>
              <a:rPr lang="en" sz="1150">
                <a:solidFill>
                  <a:srgbClr val="37474F"/>
                </a:solidFill>
                <a:latin typeface="Roboto Mono"/>
                <a:ea typeface="Roboto Mono"/>
                <a:cs typeface="Roboto Mono"/>
                <a:sym typeface="Roboto Mono"/>
              </a:rPr>
              <a:t> BeautifulSoup</a:t>
            </a:r>
            <a:endParaRPr sz="115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HTML Basics</a:t>
            </a:r>
            <a:endParaRPr b="1"/>
          </a:p>
        </p:txBody>
      </p:sp>
      <p:sp>
        <p:nvSpPr>
          <p:cNvPr id="86" name="Google Shape;86;p17"/>
          <p:cNvSpPr txBox="1"/>
          <p:nvPr>
            <p:ph idx="1" type="body"/>
          </p:nvPr>
        </p:nvSpPr>
        <p:spPr>
          <a:xfrm>
            <a:off x="311700" y="1017725"/>
            <a:ext cx="8520600" cy="388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The barebones structure of an HTML website will look something like: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rPr lang="en" sz="1400"/>
              <a:t>The words enclosed in the angle brackets </a:t>
            </a:r>
            <a:r>
              <a:rPr b="1" lang="en" sz="1400"/>
              <a:t>&lt; &gt; </a:t>
            </a:r>
            <a:r>
              <a:rPr lang="en" sz="1400"/>
              <a:t>are known as tags, and they come in pairs - the closing tag will have a ‘/’ </a:t>
            </a:r>
            <a:r>
              <a:rPr lang="en" sz="1400"/>
              <a:t>preceding</a:t>
            </a:r>
            <a:r>
              <a:rPr lang="en" sz="1400"/>
              <a:t> them. As an example, the              is the opening head tag and the                is the closing head tag. The element name describes what </a:t>
            </a:r>
            <a:r>
              <a:rPr lang="en" sz="1400"/>
              <a:t>information</a:t>
            </a:r>
            <a:r>
              <a:rPr lang="en" sz="1400"/>
              <a:t> is contained inside of it. </a:t>
            </a:r>
            <a:endParaRPr sz="1400"/>
          </a:p>
          <a:p>
            <a:pPr indent="0" lvl="0" marL="0" rtl="0" algn="l">
              <a:spcBef>
                <a:spcPts val="1200"/>
              </a:spcBef>
              <a:spcAft>
                <a:spcPts val="0"/>
              </a:spcAft>
              <a:buNone/>
            </a:pPr>
            <a:r>
              <a:rPr lang="en" sz="1400"/>
              <a:t>The              element typically contains the metadata of the page including </a:t>
            </a:r>
            <a:r>
              <a:rPr lang="en" sz="1400"/>
              <a:t>information</a:t>
            </a:r>
            <a:r>
              <a:rPr lang="en" sz="1400"/>
              <a:t> such as the title and authors. </a:t>
            </a:r>
            <a:endParaRPr sz="1400"/>
          </a:p>
          <a:p>
            <a:pPr indent="0" lvl="0" marL="0" rtl="0" algn="l">
              <a:spcBef>
                <a:spcPts val="1200"/>
              </a:spcBef>
              <a:spcAft>
                <a:spcPts val="1200"/>
              </a:spcAft>
              <a:buNone/>
            </a:pPr>
            <a:r>
              <a:rPr lang="en" sz="1400"/>
              <a:t>The              element contains all the contents of the page, such as the headings, paragraphs, images and practically everything that is displayed on the screen. </a:t>
            </a:r>
            <a:endParaRPr sz="1400"/>
          </a:p>
        </p:txBody>
      </p:sp>
      <p:sp>
        <p:nvSpPr>
          <p:cNvPr id="87" name="Google Shape;87;p17"/>
          <p:cNvSpPr txBox="1"/>
          <p:nvPr/>
        </p:nvSpPr>
        <p:spPr>
          <a:xfrm>
            <a:off x="311700" y="1378385"/>
            <a:ext cx="6144600" cy="154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50">
                <a:solidFill>
                  <a:srgbClr val="37474F"/>
                </a:solidFill>
                <a:latin typeface="Roboto Mono"/>
                <a:ea typeface="Roboto Mono"/>
                <a:cs typeface="Roboto Mono"/>
                <a:sym typeface="Roboto Mono"/>
              </a:rPr>
              <a:t>&lt;</a:t>
            </a:r>
            <a:r>
              <a:rPr lang="en" sz="1150">
                <a:solidFill>
                  <a:srgbClr val="3F51B5"/>
                </a:solidFill>
                <a:latin typeface="Roboto Mono"/>
                <a:ea typeface="Roboto Mono"/>
                <a:cs typeface="Roboto Mono"/>
                <a:sym typeface="Roboto Mono"/>
              </a:rPr>
              <a:t>html</a:t>
            </a:r>
            <a:r>
              <a:rPr lang="en" sz="1150">
                <a:solidFill>
                  <a:srgbClr val="37474F"/>
                </a:solidFill>
                <a:latin typeface="Roboto Mono"/>
                <a:ea typeface="Roboto Mono"/>
                <a:cs typeface="Roboto Mono"/>
                <a:sym typeface="Roboto Mono"/>
              </a:rPr>
              <a:t>&gt;  </a:t>
            </a:r>
            <a:endParaRPr sz="11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37474F"/>
                </a:solidFill>
                <a:latin typeface="Roboto Mono"/>
                <a:ea typeface="Roboto Mono"/>
                <a:cs typeface="Roboto Mono"/>
                <a:sym typeface="Roboto Mono"/>
              </a:rPr>
              <a:t>    &lt;</a:t>
            </a:r>
            <a:r>
              <a:rPr lang="en" sz="1150">
                <a:solidFill>
                  <a:srgbClr val="3F51B5"/>
                </a:solidFill>
                <a:latin typeface="Roboto Mono"/>
                <a:ea typeface="Roboto Mono"/>
                <a:cs typeface="Roboto Mono"/>
                <a:sym typeface="Roboto Mono"/>
              </a:rPr>
              <a:t>head</a:t>
            </a:r>
            <a:r>
              <a:rPr lang="en" sz="1150">
                <a:solidFill>
                  <a:srgbClr val="37474F"/>
                </a:solidFill>
                <a:latin typeface="Roboto Mono"/>
                <a:ea typeface="Roboto Mono"/>
                <a:cs typeface="Roboto Mono"/>
                <a:sym typeface="Roboto Mono"/>
              </a:rPr>
              <a:t>&gt;</a:t>
            </a:r>
            <a:endParaRPr sz="11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37474F"/>
                </a:solidFill>
                <a:latin typeface="Roboto Mono"/>
                <a:ea typeface="Roboto Mono"/>
                <a:cs typeface="Roboto Mono"/>
                <a:sym typeface="Roboto Mono"/>
              </a:rPr>
              <a:t>    &lt;/</a:t>
            </a:r>
            <a:r>
              <a:rPr lang="en" sz="1150">
                <a:solidFill>
                  <a:srgbClr val="3F51B5"/>
                </a:solidFill>
                <a:latin typeface="Roboto Mono"/>
                <a:ea typeface="Roboto Mono"/>
                <a:cs typeface="Roboto Mono"/>
                <a:sym typeface="Roboto Mono"/>
              </a:rPr>
              <a:t>head</a:t>
            </a:r>
            <a:r>
              <a:rPr lang="en" sz="1150">
                <a:solidFill>
                  <a:srgbClr val="37474F"/>
                </a:solidFill>
                <a:latin typeface="Roboto Mono"/>
                <a:ea typeface="Roboto Mono"/>
                <a:cs typeface="Roboto Mono"/>
                <a:sym typeface="Roboto Mono"/>
              </a:rPr>
              <a:t>&gt;</a:t>
            </a:r>
            <a:endParaRPr sz="11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37474F"/>
                </a:solidFill>
                <a:latin typeface="Roboto Mono"/>
                <a:ea typeface="Roboto Mono"/>
                <a:cs typeface="Roboto Mono"/>
                <a:sym typeface="Roboto Mono"/>
              </a:rPr>
              <a:t>    &lt;</a:t>
            </a:r>
            <a:r>
              <a:rPr lang="en" sz="1150">
                <a:solidFill>
                  <a:srgbClr val="3F51B5"/>
                </a:solidFill>
                <a:latin typeface="Roboto Mono"/>
                <a:ea typeface="Roboto Mono"/>
                <a:cs typeface="Roboto Mono"/>
                <a:sym typeface="Roboto Mono"/>
              </a:rPr>
              <a:t>body</a:t>
            </a:r>
            <a:r>
              <a:rPr lang="en" sz="1150">
                <a:solidFill>
                  <a:srgbClr val="37474F"/>
                </a:solidFill>
                <a:latin typeface="Roboto Mono"/>
                <a:ea typeface="Roboto Mono"/>
                <a:cs typeface="Roboto Mono"/>
                <a:sym typeface="Roboto Mono"/>
              </a:rPr>
              <a:t>&gt;</a:t>
            </a:r>
            <a:endParaRPr sz="11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37474F"/>
                </a:solidFill>
                <a:latin typeface="Roboto Mono"/>
                <a:ea typeface="Roboto Mono"/>
                <a:cs typeface="Roboto Mono"/>
                <a:sym typeface="Roboto Mono"/>
              </a:rPr>
              <a:t>    &lt;/</a:t>
            </a:r>
            <a:r>
              <a:rPr lang="en" sz="1150">
                <a:solidFill>
                  <a:srgbClr val="3F51B5"/>
                </a:solidFill>
                <a:latin typeface="Roboto Mono"/>
                <a:ea typeface="Roboto Mono"/>
                <a:cs typeface="Roboto Mono"/>
                <a:sym typeface="Roboto Mono"/>
              </a:rPr>
              <a:t>body</a:t>
            </a:r>
            <a:r>
              <a:rPr lang="en" sz="1150">
                <a:solidFill>
                  <a:srgbClr val="37474F"/>
                </a:solidFill>
                <a:latin typeface="Roboto Mono"/>
                <a:ea typeface="Roboto Mono"/>
                <a:cs typeface="Roboto Mono"/>
                <a:sym typeface="Roboto Mono"/>
              </a:rPr>
              <a:t>&gt;</a:t>
            </a:r>
            <a:endParaRPr sz="1150">
              <a:solidFill>
                <a:srgbClr val="37474F"/>
              </a:solidFill>
              <a:latin typeface="Roboto Mono"/>
              <a:ea typeface="Roboto Mono"/>
              <a:cs typeface="Roboto Mono"/>
              <a:sym typeface="Roboto Mono"/>
            </a:endParaRPr>
          </a:p>
          <a:p>
            <a:pPr indent="0" lvl="0" marL="0" rtl="0" algn="l">
              <a:lnSpc>
                <a:spcPct val="146739"/>
              </a:lnSpc>
              <a:spcBef>
                <a:spcPts val="0"/>
              </a:spcBef>
              <a:spcAft>
                <a:spcPts val="0"/>
              </a:spcAft>
              <a:buNone/>
            </a:pPr>
            <a:r>
              <a:rPr lang="en" sz="1150">
                <a:solidFill>
                  <a:srgbClr val="37474F"/>
                </a:solidFill>
                <a:latin typeface="Roboto Mono"/>
                <a:ea typeface="Roboto Mono"/>
                <a:cs typeface="Roboto Mono"/>
                <a:sym typeface="Roboto Mono"/>
              </a:rPr>
              <a:t>&lt;/</a:t>
            </a:r>
            <a:r>
              <a:rPr lang="en" sz="1150">
                <a:solidFill>
                  <a:srgbClr val="3F51B5"/>
                </a:solidFill>
                <a:latin typeface="Roboto Mono"/>
                <a:ea typeface="Roboto Mono"/>
                <a:cs typeface="Roboto Mono"/>
                <a:sym typeface="Roboto Mono"/>
              </a:rPr>
              <a:t>html</a:t>
            </a:r>
            <a:r>
              <a:rPr lang="en" sz="1150">
                <a:solidFill>
                  <a:srgbClr val="37474F"/>
                </a:solidFill>
                <a:latin typeface="Roboto Mono"/>
                <a:ea typeface="Roboto Mono"/>
                <a:cs typeface="Roboto Mono"/>
                <a:sym typeface="Roboto Mono"/>
              </a:rPr>
              <a:t>&gt;</a:t>
            </a:r>
            <a:endParaRPr sz="115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88" name="Google Shape;88;p17"/>
          <p:cNvSpPr txBox="1"/>
          <p:nvPr/>
        </p:nvSpPr>
        <p:spPr>
          <a:xfrm>
            <a:off x="4205627" y="2879847"/>
            <a:ext cx="912600" cy="5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50">
                <a:solidFill>
                  <a:srgbClr val="37474F"/>
                </a:solidFill>
                <a:latin typeface="Roboto Mono"/>
                <a:ea typeface="Roboto Mono"/>
                <a:cs typeface="Roboto Mono"/>
                <a:sym typeface="Roboto Mono"/>
              </a:rPr>
              <a:t>&lt;</a:t>
            </a:r>
            <a:r>
              <a:rPr lang="en" sz="1150">
                <a:solidFill>
                  <a:srgbClr val="3F51B5"/>
                </a:solidFill>
                <a:latin typeface="Roboto Mono"/>
                <a:ea typeface="Roboto Mono"/>
                <a:cs typeface="Roboto Mono"/>
                <a:sym typeface="Roboto Mono"/>
              </a:rPr>
              <a:t>head</a:t>
            </a:r>
            <a:r>
              <a:rPr lang="en" sz="1150">
                <a:solidFill>
                  <a:srgbClr val="37474F"/>
                </a:solidFill>
                <a:latin typeface="Roboto Mono"/>
                <a:ea typeface="Roboto Mono"/>
                <a:cs typeface="Roboto Mono"/>
                <a:sym typeface="Roboto Mono"/>
              </a:rPr>
              <a:t>&gt;</a:t>
            </a:r>
            <a:endParaRPr sz="115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89" name="Google Shape;89;p17"/>
          <p:cNvSpPr txBox="1"/>
          <p:nvPr/>
        </p:nvSpPr>
        <p:spPr>
          <a:xfrm>
            <a:off x="7317884" y="2709282"/>
            <a:ext cx="912600" cy="9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50">
                <a:solidFill>
                  <a:srgbClr val="37474F"/>
                </a:solidFill>
                <a:latin typeface="Roboto Mono"/>
                <a:ea typeface="Roboto Mono"/>
                <a:cs typeface="Roboto Mono"/>
                <a:sym typeface="Roboto Mono"/>
              </a:rPr>
              <a:t>    &lt;/</a:t>
            </a:r>
            <a:r>
              <a:rPr lang="en" sz="1150">
                <a:solidFill>
                  <a:srgbClr val="3F51B5"/>
                </a:solidFill>
                <a:latin typeface="Roboto Mono"/>
                <a:ea typeface="Roboto Mono"/>
                <a:cs typeface="Roboto Mono"/>
                <a:sym typeface="Roboto Mono"/>
              </a:rPr>
              <a:t>head</a:t>
            </a:r>
            <a:r>
              <a:rPr lang="en" sz="1150">
                <a:solidFill>
                  <a:srgbClr val="37474F"/>
                </a:solidFill>
                <a:latin typeface="Roboto Mono"/>
                <a:ea typeface="Roboto Mono"/>
                <a:cs typeface="Roboto Mono"/>
                <a:sym typeface="Roboto Mono"/>
              </a:rPr>
              <a:t>&gt;</a:t>
            </a:r>
            <a:endParaRPr sz="115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sz="115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90" name="Google Shape;90;p17"/>
          <p:cNvSpPr txBox="1"/>
          <p:nvPr/>
        </p:nvSpPr>
        <p:spPr>
          <a:xfrm>
            <a:off x="658132" y="3521902"/>
            <a:ext cx="912600" cy="5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50">
                <a:solidFill>
                  <a:srgbClr val="37474F"/>
                </a:solidFill>
                <a:latin typeface="Roboto Mono"/>
                <a:ea typeface="Roboto Mono"/>
                <a:cs typeface="Roboto Mono"/>
                <a:sym typeface="Roboto Mono"/>
              </a:rPr>
              <a:t>&lt;</a:t>
            </a:r>
            <a:r>
              <a:rPr lang="en" sz="1150">
                <a:solidFill>
                  <a:srgbClr val="3F51B5"/>
                </a:solidFill>
                <a:latin typeface="Roboto Mono"/>
                <a:ea typeface="Roboto Mono"/>
                <a:cs typeface="Roboto Mono"/>
                <a:sym typeface="Roboto Mono"/>
              </a:rPr>
              <a:t>head</a:t>
            </a:r>
            <a:r>
              <a:rPr lang="en" sz="1150">
                <a:solidFill>
                  <a:srgbClr val="37474F"/>
                </a:solidFill>
                <a:latin typeface="Roboto Mono"/>
                <a:ea typeface="Roboto Mono"/>
                <a:cs typeface="Roboto Mono"/>
                <a:sym typeface="Roboto Mono"/>
              </a:rPr>
              <a:t>&gt;</a:t>
            </a:r>
            <a:endParaRPr sz="115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91" name="Google Shape;91;p17"/>
          <p:cNvSpPr txBox="1"/>
          <p:nvPr/>
        </p:nvSpPr>
        <p:spPr>
          <a:xfrm>
            <a:off x="317143" y="4164534"/>
            <a:ext cx="1413000" cy="75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50">
                <a:solidFill>
                  <a:srgbClr val="37474F"/>
                </a:solidFill>
                <a:latin typeface="Roboto Mono"/>
                <a:ea typeface="Roboto Mono"/>
                <a:cs typeface="Roboto Mono"/>
                <a:sym typeface="Roboto Mono"/>
              </a:rPr>
              <a:t>    &lt;</a:t>
            </a:r>
            <a:r>
              <a:rPr lang="en" sz="1150">
                <a:solidFill>
                  <a:srgbClr val="3F51B5"/>
                </a:solidFill>
                <a:latin typeface="Roboto Mono"/>
                <a:ea typeface="Roboto Mono"/>
                <a:cs typeface="Roboto Mono"/>
                <a:sym typeface="Roboto Mono"/>
              </a:rPr>
              <a:t>body</a:t>
            </a:r>
            <a:r>
              <a:rPr lang="en" sz="1150">
                <a:solidFill>
                  <a:srgbClr val="37474F"/>
                </a:solidFill>
                <a:latin typeface="Roboto Mono"/>
                <a:ea typeface="Roboto Mono"/>
                <a:cs typeface="Roboto Mono"/>
                <a:sym typeface="Roboto Mono"/>
              </a:rPr>
              <a:t>&gt;</a:t>
            </a:r>
            <a:endParaRPr sz="115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sz="115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HTML Basics - Within the body element</a:t>
            </a:r>
            <a:endParaRPr b="1"/>
          </a:p>
          <a:p>
            <a:pPr indent="0" lvl="0" marL="0" rtl="0" algn="l">
              <a:spcBef>
                <a:spcPts val="0"/>
              </a:spcBef>
              <a:spcAft>
                <a:spcPts val="0"/>
              </a:spcAft>
              <a:buNone/>
            </a:pPr>
            <a:r>
              <a:t/>
            </a:r>
            <a:endParaRPr/>
          </a:p>
        </p:txBody>
      </p:sp>
      <p:sp>
        <p:nvSpPr>
          <p:cNvPr id="97" name="Google Shape;97;p18"/>
          <p:cNvSpPr txBox="1"/>
          <p:nvPr>
            <p:ph idx="1" type="body"/>
          </p:nvPr>
        </p:nvSpPr>
        <p:spPr>
          <a:xfrm>
            <a:off x="311700" y="1017725"/>
            <a:ext cx="8520600" cy="3987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300"/>
              <a:t>There are many content tags which contain different information. The table below will list the most common ones.</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rPr lang="en" sz="1300"/>
              <a:t> </a:t>
            </a:r>
            <a:endParaRPr sz="1300"/>
          </a:p>
          <a:p>
            <a:pPr indent="0" lvl="0" marL="0" rtl="0" algn="l">
              <a:spcBef>
                <a:spcPts val="1200"/>
              </a:spcBef>
              <a:spcAft>
                <a:spcPts val="1200"/>
              </a:spcAft>
              <a:buNone/>
            </a:pPr>
            <a:r>
              <a:rPr lang="en" sz="1300"/>
              <a:t>There are plenty of other elements that are not listed, but a quick Google search should allow you to find out what content it contains </a:t>
            </a:r>
            <a:endParaRPr sz="1300"/>
          </a:p>
        </p:txBody>
      </p:sp>
      <p:graphicFrame>
        <p:nvGraphicFramePr>
          <p:cNvPr id="98" name="Google Shape;98;p18"/>
          <p:cNvGraphicFramePr/>
          <p:nvPr/>
        </p:nvGraphicFramePr>
        <p:xfrm>
          <a:off x="406600" y="1368825"/>
          <a:ext cx="3000000" cy="3000000"/>
        </p:xfrm>
        <a:graphic>
          <a:graphicData uri="http://schemas.openxmlformats.org/drawingml/2006/table">
            <a:tbl>
              <a:tblPr>
                <a:noFill/>
                <a:tableStyleId>{97058D82-BA81-4B8E-968D-DD1B67D27EF1}</a:tableStyleId>
              </a:tblPr>
              <a:tblGrid>
                <a:gridCol w="1427550"/>
                <a:gridCol w="1514625"/>
                <a:gridCol w="5388600"/>
              </a:tblGrid>
              <a:tr h="381000">
                <a:tc>
                  <a:txBody>
                    <a:bodyPr/>
                    <a:lstStyle/>
                    <a:p>
                      <a:pPr indent="0" lvl="0" marL="0" rtl="0" algn="ctr">
                        <a:lnSpc>
                          <a:spcPct val="150000"/>
                        </a:lnSpc>
                        <a:spcBef>
                          <a:spcPts val="0"/>
                        </a:spcBef>
                        <a:spcAft>
                          <a:spcPts val="0"/>
                        </a:spcAft>
                        <a:buNone/>
                      </a:pPr>
                      <a:r>
                        <a:rPr b="1" lang="en" sz="1200">
                          <a:solidFill>
                            <a:srgbClr val="37474F"/>
                          </a:solidFill>
                          <a:latin typeface="Roboto Mono"/>
                          <a:ea typeface="Roboto Mono"/>
                          <a:cs typeface="Roboto Mono"/>
                          <a:sym typeface="Roboto Mono"/>
                        </a:rPr>
                        <a:t>Opening Tag</a:t>
                      </a:r>
                      <a:endParaRPr b="1"/>
                    </a:p>
                  </a:txBody>
                  <a:tcPr marT="91425" marB="91425" marR="91425" marL="91425">
                    <a:solidFill>
                      <a:srgbClr val="D9D9D9"/>
                    </a:solidFill>
                  </a:tcPr>
                </a:tc>
                <a:tc>
                  <a:txBody>
                    <a:bodyPr/>
                    <a:lstStyle/>
                    <a:p>
                      <a:pPr indent="0" lvl="0" marL="0" rtl="0" algn="ctr">
                        <a:lnSpc>
                          <a:spcPct val="150000"/>
                        </a:lnSpc>
                        <a:spcBef>
                          <a:spcPts val="0"/>
                        </a:spcBef>
                        <a:spcAft>
                          <a:spcPts val="0"/>
                        </a:spcAft>
                        <a:buNone/>
                      </a:pPr>
                      <a:r>
                        <a:rPr b="1" lang="en" sz="1200">
                          <a:solidFill>
                            <a:srgbClr val="37474F"/>
                          </a:solidFill>
                          <a:latin typeface="Roboto Mono"/>
                          <a:ea typeface="Roboto Mono"/>
                          <a:cs typeface="Roboto Mono"/>
                          <a:sym typeface="Roboto Mono"/>
                        </a:rPr>
                        <a:t>Closing </a:t>
                      </a:r>
                      <a:r>
                        <a:rPr b="1" lang="en" sz="1200">
                          <a:solidFill>
                            <a:srgbClr val="37474F"/>
                          </a:solidFill>
                          <a:latin typeface="Roboto Mono"/>
                          <a:ea typeface="Roboto Mono"/>
                          <a:cs typeface="Roboto Mono"/>
                          <a:sym typeface="Roboto Mono"/>
                        </a:rPr>
                        <a:t>Tag</a:t>
                      </a:r>
                      <a:endParaRPr b="1"/>
                    </a:p>
                  </a:txBody>
                  <a:tcPr marT="91425" marB="91425" marR="91425" marL="91425">
                    <a:solidFill>
                      <a:srgbClr val="D9D9D9"/>
                    </a:solidFill>
                  </a:tcPr>
                </a:tc>
                <a:tc>
                  <a:txBody>
                    <a:bodyPr/>
                    <a:lstStyle/>
                    <a:p>
                      <a:pPr indent="0" lvl="0" marL="0" rtl="0" algn="ctr">
                        <a:lnSpc>
                          <a:spcPct val="150000"/>
                        </a:lnSpc>
                        <a:spcBef>
                          <a:spcPts val="0"/>
                        </a:spcBef>
                        <a:spcAft>
                          <a:spcPts val="0"/>
                        </a:spcAft>
                        <a:buNone/>
                      </a:pPr>
                      <a:r>
                        <a:rPr b="1" lang="en" sz="1200">
                          <a:solidFill>
                            <a:srgbClr val="37474F"/>
                          </a:solidFill>
                          <a:latin typeface="Roboto Mono"/>
                          <a:ea typeface="Roboto Mono"/>
                          <a:cs typeface="Roboto Mono"/>
                          <a:sym typeface="Roboto Mono"/>
                        </a:rPr>
                        <a:t>Content</a:t>
                      </a:r>
                      <a:endParaRPr b="1"/>
                    </a:p>
                  </a:txBody>
                  <a:tcPr marT="91425" marB="91425" marR="91425" marL="91425">
                    <a:solidFill>
                      <a:srgbClr val="D9D9D9"/>
                    </a:solidFill>
                  </a:tcPr>
                </a:tc>
              </a:tr>
              <a:tr h="503650">
                <a:tc>
                  <a:txBody>
                    <a:bodyPr/>
                    <a:lstStyle/>
                    <a:p>
                      <a:pPr indent="0" lvl="0" marL="0" rtl="0" algn="ctr">
                        <a:lnSpc>
                          <a:spcPct val="150000"/>
                        </a:lnSpc>
                        <a:spcBef>
                          <a:spcPts val="0"/>
                        </a:spcBef>
                        <a:spcAft>
                          <a:spcPts val="0"/>
                        </a:spcAft>
                        <a:buNone/>
                      </a:pPr>
                      <a:r>
                        <a:rPr lang="en" sz="1200">
                          <a:solidFill>
                            <a:srgbClr val="37474F"/>
                          </a:solidFill>
                          <a:latin typeface="Roboto Mono"/>
                          <a:ea typeface="Roboto Mono"/>
                          <a:cs typeface="Roboto Mono"/>
                          <a:sym typeface="Roboto Mono"/>
                        </a:rPr>
                        <a:t>&lt;</a:t>
                      </a:r>
                      <a:r>
                        <a:rPr lang="en" sz="1200">
                          <a:solidFill>
                            <a:srgbClr val="3F51B5"/>
                          </a:solidFill>
                          <a:latin typeface="Roboto Mono"/>
                          <a:ea typeface="Roboto Mono"/>
                          <a:cs typeface="Roboto Mono"/>
                          <a:sym typeface="Roboto Mono"/>
                        </a:rPr>
                        <a:t>h1</a:t>
                      </a:r>
                      <a:r>
                        <a:rPr lang="en" sz="1200">
                          <a:solidFill>
                            <a:srgbClr val="37474F"/>
                          </a:solidFill>
                          <a:latin typeface="Roboto Mono"/>
                          <a:ea typeface="Roboto Mono"/>
                          <a:cs typeface="Roboto Mono"/>
                          <a:sym typeface="Roboto Mono"/>
                        </a:rPr>
                        <a:t>&gt; to &lt;</a:t>
                      </a:r>
                      <a:r>
                        <a:rPr lang="en" sz="1200">
                          <a:solidFill>
                            <a:srgbClr val="3F51B5"/>
                          </a:solidFill>
                          <a:latin typeface="Roboto Mono"/>
                          <a:ea typeface="Roboto Mono"/>
                          <a:cs typeface="Roboto Mono"/>
                          <a:sym typeface="Roboto Mono"/>
                        </a:rPr>
                        <a:t>h6</a:t>
                      </a:r>
                      <a:r>
                        <a:rPr lang="en" sz="1200">
                          <a:solidFill>
                            <a:srgbClr val="37474F"/>
                          </a:solidFill>
                          <a:latin typeface="Roboto Mono"/>
                          <a:ea typeface="Roboto Mono"/>
                          <a:cs typeface="Roboto Mono"/>
                          <a:sym typeface="Roboto Mono"/>
                        </a:rPr>
                        <a:t>&gt;   </a:t>
                      </a:r>
                      <a:endParaRPr/>
                    </a:p>
                  </a:txBody>
                  <a:tcPr marT="91425" marB="91425" marR="91425" marL="91425"/>
                </a:tc>
                <a:tc>
                  <a:txBody>
                    <a:bodyPr/>
                    <a:lstStyle/>
                    <a:p>
                      <a:pPr indent="0" lvl="0" marL="0" rtl="0" algn="l">
                        <a:lnSpc>
                          <a:spcPct val="150000"/>
                        </a:lnSpc>
                        <a:spcBef>
                          <a:spcPts val="0"/>
                        </a:spcBef>
                        <a:spcAft>
                          <a:spcPts val="0"/>
                        </a:spcAft>
                        <a:buNone/>
                      </a:pPr>
                      <a:r>
                        <a:rPr lang="en" sz="1200">
                          <a:solidFill>
                            <a:srgbClr val="37474F"/>
                          </a:solidFill>
                          <a:latin typeface="Roboto Mono"/>
                          <a:ea typeface="Roboto Mono"/>
                          <a:cs typeface="Roboto Mono"/>
                          <a:sym typeface="Roboto Mono"/>
                        </a:rPr>
                        <a:t>&lt;/</a:t>
                      </a:r>
                      <a:r>
                        <a:rPr lang="en" sz="1200">
                          <a:solidFill>
                            <a:srgbClr val="3F51B5"/>
                          </a:solidFill>
                          <a:latin typeface="Roboto Mono"/>
                          <a:ea typeface="Roboto Mono"/>
                          <a:cs typeface="Roboto Mono"/>
                          <a:sym typeface="Roboto Mono"/>
                        </a:rPr>
                        <a:t>h1</a:t>
                      </a:r>
                      <a:r>
                        <a:rPr lang="en" sz="1200">
                          <a:solidFill>
                            <a:srgbClr val="37474F"/>
                          </a:solidFill>
                          <a:latin typeface="Roboto Mono"/>
                          <a:ea typeface="Roboto Mono"/>
                          <a:cs typeface="Roboto Mono"/>
                          <a:sym typeface="Roboto Mono"/>
                        </a:rPr>
                        <a:t>&gt; to &lt;/</a:t>
                      </a:r>
                      <a:r>
                        <a:rPr lang="en" sz="1200">
                          <a:solidFill>
                            <a:srgbClr val="3F51B5"/>
                          </a:solidFill>
                          <a:latin typeface="Roboto Mono"/>
                          <a:ea typeface="Roboto Mono"/>
                          <a:cs typeface="Roboto Mono"/>
                          <a:sym typeface="Roboto Mono"/>
                        </a:rPr>
                        <a:t>h6</a:t>
                      </a:r>
                      <a:r>
                        <a:rPr lang="en" sz="1200">
                          <a:solidFill>
                            <a:srgbClr val="37474F"/>
                          </a:solidFill>
                          <a:latin typeface="Roboto Mono"/>
                          <a:ea typeface="Roboto Mono"/>
                          <a:cs typeface="Roboto Mono"/>
                          <a:sym typeface="Roboto Mono"/>
                        </a:rPr>
                        <a:t>&gt;   </a:t>
                      </a:r>
                      <a:endParaRPr/>
                    </a:p>
                  </a:txBody>
                  <a:tcPr marT="91425" marB="91425" marR="91425" marL="91425"/>
                </a:tc>
                <a:tc>
                  <a:txBody>
                    <a:bodyPr/>
                    <a:lstStyle/>
                    <a:p>
                      <a:pPr indent="0" lvl="0" marL="0" rtl="0" algn="l">
                        <a:lnSpc>
                          <a:spcPct val="150000"/>
                        </a:lnSpc>
                        <a:spcBef>
                          <a:spcPts val="0"/>
                        </a:spcBef>
                        <a:spcAft>
                          <a:spcPts val="0"/>
                        </a:spcAft>
                        <a:buNone/>
                      </a:pPr>
                      <a:r>
                        <a:rPr lang="en" sz="1000">
                          <a:solidFill>
                            <a:srgbClr val="37474F"/>
                          </a:solidFill>
                          <a:latin typeface="Roboto Mono"/>
                          <a:ea typeface="Roboto Mono"/>
                          <a:cs typeface="Roboto Mono"/>
                          <a:sym typeface="Roboto Mono"/>
                        </a:rPr>
                        <a:t>Headings of the page (h1 is the main heading, h2 is the secondary heading and so on). </a:t>
                      </a:r>
                      <a:endParaRPr sz="1000">
                        <a:latin typeface="Roboto Mono"/>
                        <a:ea typeface="Roboto Mono"/>
                        <a:cs typeface="Roboto Mono"/>
                        <a:sym typeface="Roboto Mono"/>
                      </a:endParaRPr>
                    </a:p>
                  </a:txBody>
                  <a:tcPr marT="91425" marB="91425" marR="91425" marL="91425"/>
                </a:tc>
              </a:tr>
              <a:tr h="381000">
                <a:tc>
                  <a:txBody>
                    <a:bodyPr/>
                    <a:lstStyle/>
                    <a:p>
                      <a:pPr indent="0" lvl="0" marL="0" rtl="0" algn="ctr">
                        <a:lnSpc>
                          <a:spcPct val="150000"/>
                        </a:lnSpc>
                        <a:spcBef>
                          <a:spcPts val="0"/>
                        </a:spcBef>
                        <a:spcAft>
                          <a:spcPts val="0"/>
                        </a:spcAft>
                        <a:buNone/>
                      </a:pPr>
                      <a:r>
                        <a:rPr lang="en" sz="1200">
                          <a:solidFill>
                            <a:srgbClr val="37474F"/>
                          </a:solidFill>
                          <a:latin typeface="Roboto Mono"/>
                          <a:ea typeface="Roboto Mono"/>
                          <a:cs typeface="Roboto Mono"/>
                          <a:sym typeface="Roboto Mono"/>
                        </a:rPr>
                        <a:t>&lt;</a:t>
                      </a:r>
                      <a:r>
                        <a:rPr lang="en" sz="1200">
                          <a:solidFill>
                            <a:srgbClr val="3F51B5"/>
                          </a:solidFill>
                          <a:latin typeface="Roboto Mono"/>
                          <a:ea typeface="Roboto Mono"/>
                          <a:cs typeface="Roboto Mono"/>
                          <a:sym typeface="Roboto Mono"/>
                        </a:rPr>
                        <a:t>p</a:t>
                      </a:r>
                      <a:r>
                        <a:rPr lang="en" sz="1200">
                          <a:solidFill>
                            <a:srgbClr val="37474F"/>
                          </a:solidFill>
                          <a:latin typeface="Roboto Mono"/>
                          <a:ea typeface="Roboto Mono"/>
                          <a:cs typeface="Roboto Mono"/>
                          <a:sym typeface="Roboto Mono"/>
                        </a:rPr>
                        <a:t>&gt;</a:t>
                      </a:r>
                      <a:endParaRPr/>
                    </a:p>
                  </a:txBody>
                  <a:tcPr marT="91425" marB="91425" marR="91425" marL="91425"/>
                </a:tc>
                <a:tc>
                  <a:txBody>
                    <a:bodyPr/>
                    <a:lstStyle/>
                    <a:p>
                      <a:pPr indent="0" lvl="0" marL="0" rtl="0" algn="ctr">
                        <a:lnSpc>
                          <a:spcPct val="150000"/>
                        </a:lnSpc>
                        <a:spcBef>
                          <a:spcPts val="0"/>
                        </a:spcBef>
                        <a:spcAft>
                          <a:spcPts val="0"/>
                        </a:spcAft>
                        <a:buNone/>
                      </a:pPr>
                      <a:r>
                        <a:rPr lang="en" sz="1200">
                          <a:solidFill>
                            <a:srgbClr val="37474F"/>
                          </a:solidFill>
                          <a:latin typeface="Roboto Mono"/>
                          <a:ea typeface="Roboto Mono"/>
                          <a:cs typeface="Roboto Mono"/>
                          <a:sym typeface="Roboto Mono"/>
                        </a:rPr>
                        <a:t>&lt;/</a:t>
                      </a:r>
                      <a:r>
                        <a:rPr lang="en" sz="1200">
                          <a:solidFill>
                            <a:srgbClr val="3F51B5"/>
                          </a:solidFill>
                          <a:latin typeface="Roboto Mono"/>
                          <a:ea typeface="Roboto Mono"/>
                          <a:cs typeface="Roboto Mono"/>
                          <a:sym typeface="Roboto Mono"/>
                        </a:rPr>
                        <a:t>p</a:t>
                      </a:r>
                      <a:r>
                        <a:rPr lang="en" sz="1200">
                          <a:solidFill>
                            <a:srgbClr val="37474F"/>
                          </a:solidFill>
                          <a:latin typeface="Roboto Mono"/>
                          <a:ea typeface="Roboto Mono"/>
                          <a:cs typeface="Roboto Mono"/>
                          <a:sym typeface="Roboto Mono"/>
                        </a:rPr>
                        <a:t>&gt;</a:t>
                      </a:r>
                      <a:endParaRPr/>
                    </a:p>
                  </a:txBody>
                  <a:tcPr marT="91425" marB="91425" marR="91425" marL="91425"/>
                </a:tc>
                <a:tc>
                  <a:txBody>
                    <a:bodyPr/>
                    <a:lstStyle/>
                    <a:p>
                      <a:pPr indent="0" lvl="0" marL="0" rtl="0" algn="l">
                        <a:lnSpc>
                          <a:spcPct val="150000"/>
                        </a:lnSpc>
                        <a:spcBef>
                          <a:spcPts val="0"/>
                        </a:spcBef>
                        <a:spcAft>
                          <a:spcPts val="0"/>
                        </a:spcAft>
                        <a:buNone/>
                      </a:pPr>
                      <a:r>
                        <a:rPr lang="en" sz="1000">
                          <a:solidFill>
                            <a:srgbClr val="37474F"/>
                          </a:solidFill>
                          <a:latin typeface="Roboto Mono"/>
                          <a:ea typeface="Roboto Mono"/>
                          <a:cs typeface="Roboto Mono"/>
                          <a:sym typeface="Roboto Mono"/>
                        </a:rPr>
                        <a:t>A paragraph. </a:t>
                      </a:r>
                      <a:endParaRPr/>
                    </a:p>
                  </a:txBody>
                  <a:tcPr marT="91425" marB="91425" marR="91425" marL="91425"/>
                </a:tc>
              </a:tr>
              <a:tr h="381000">
                <a:tc>
                  <a:txBody>
                    <a:bodyPr/>
                    <a:lstStyle/>
                    <a:p>
                      <a:pPr indent="0" lvl="0" marL="0" rtl="0" algn="ctr">
                        <a:lnSpc>
                          <a:spcPct val="150000"/>
                        </a:lnSpc>
                        <a:spcBef>
                          <a:spcPts val="0"/>
                        </a:spcBef>
                        <a:spcAft>
                          <a:spcPts val="0"/>
                        </a:spcAft>
                        <a:buNone/>
                      </a:pPr>
                      <a:r>
                        <a:rPr lang="en" sz="1200">
                          <a:solidFill>
                            <a:srgbClr val="37474F"/>
                          </a:solidFill>
                          <a:latin typeface="Roboto Mono"/>
                          <a:ea typeface="Roboto Mono"/>
                          <a:cs typeface="Roboto Mono"/>
                          <a:sym typeface="Roboto Mono"/>
                        </a:rPr>
                        <a:t>&lt;</a:t>
                      </a:r>
                      <a:r>
                        <a:rPr lang="en" sz="1200">
                          <a:solidFill>
                            <a:srgbClr val="3F51B5"/>
                          </a:solidFill>
                          <a:latin typeface="Roboto Mono"/>
                          <a:ea typeface="Roboto Mono"/>
                          <a:cs typeface="Roboto Mono"/>
                          <a:sym typeface="Roboto Mono"/>
                        </a:rPr>
                        <a:t>div</a:t>
                      </a:r>
                      <a:r>
                        <a:rPr lang="en" sz="1200">
                          <a:solidFill>
                            <a:srgbClr val="37474F"/>
                          </a:solidFill>
                          <a:latin typeface="Roboto Mono"/>
                          <a:ea typeface="Roboto Mono"/>
                          <a:cs typeface="Roboto Mono"/>
                          <a:sym typeface="Roboto Mono"/>
                        </a:rPr>
                        <a:t>&gt;</a:t>
                      </a:r>
                      <a:endParaRPr/>
                    </a:p>
                  </a:txBody>
                  <a:tcPr marT="91425" marB="91425" marR="91425" marL="91425"/>
                </a:tc>
                <a:tc>
                  <a:txBody>
                    <a:bodyPr/>
                    <a:lstStyle/>
                    <a:p>
                      <a:pPr indent="0" lvl="0" marL="0" rtl="0" algn="ctr">
                        <a:lnSpc>
                          <a:spcPct val="150000"/>
                        </a:lnSpc>
                        <a:spcBef>
                          <a:spcPts val="0"/>
                        </a:spcBef>
                        <a:spcAft>
                          <a:spcPts val="0"/>
                        </a:spcAft>
                        <a:buNone/>
                      </a:pPr>
                      <a:r>
                        <a:rPr lang="en" sz="1200">
                          <a:solidFill>
                            <a:srgbClr val="37474F"/>
                          </a:solidFill>
                          <a:latin typeface="Roboto Mono"/>
                          <a:ea typeface="Roboto Mono"/>
                          <a:cs typeface="Roboto Mono"/>
                          <a:sym typeface="Roboto Mono"/>
                        </a:rPr>
                        <a:t>&lt;/</a:t>
                      </a:r>
                      <a:r>
                        <a:rPr lang="en" sz="1200">
                          <a:solidFill>
                            <a:srgbClr val="3F51B5"/>
                          </a:solidFill>
                          <a:latin typeface="Roboto Mono"/>
                          <a:ea typeface="Roboto Mono"/>
                          <a:cs typeface="Roboto Mono"/>
                          <a:sym typeface="Roboto Mono"/>
                        </a:rPr>
                        <a:t>div</a:t>
                      </a:r>
                      <a:r>
                        <a:rPr lang="en" sz="1200">
                          <a:solidFill>
                            <a:srgbClr val="37474F"/>
                          </a:solidFill>
                          <a:latin typeface="Roboto Mono"/>
                          <a:ea typeface="Roboto Mono"/>
                          <a:cs typeface="Roboto Mono"/>
                          <a:sym typeface="Roboto Mono"/>
                        </a:rPr>
                        <a:t>&gt;</a:t>
                      </a:r>
                      <a:endParaRPr/>
                    </a:p>
                  </a:txBody>
                  <a:tcPr marT="91425" marB="91425" marR="91425" marL="91425"/>
                </a:tc>
                <a:tc>
                  <a:txBody>
                    <a:bodyPr/>
                    <a:lstStyle/>
                    <a:p>
                      <a:pPr indent="0" lvl="0" marL="0" rtl="0" algn="l">
                        <a:lnSpc>
                          <a:spcPct val="150000"/>
                        </a:lnSpc>
                        <a:spcBef>
                          <a:spcPts val="0"/>
                        </a:spcBef>
                        <a:spcAft>
                          <a:spcPts val="0"/>
                        </a:spcAft>
                        <a:buNone/>
                      </a:pPr>
                      <a:r>
                        <a:rPr lang="en" sz="1000">
                          <a:solidFill>
                            <a:srgbClr val="37474F"/>
                          </a:solidFill>
                          <a:latin typeface="Roboto Mono"/>
                          <a:ea typeface="Roboto Mono"/>
                          <a:cs typeface="Roboto Mono"/>
                          <a:sym typeface="Roboto Mono"/>
                        </a:rPr>
                        <a:t>Stores a section or block of content. </a:t>
                      </a:r>
                      <a:endParaRPr sz="1100"/>
                    </a:p>
                  </a:txBody>
                  <a:tcPr marT="91425" marB="91425" marR="91425" marL="91425"/>
                </a:tc>
              </a:tr>
              <a:tr h="381000">
                <a:tc>
                  <a:txBody>
                    <a:bodyPr/>
                    <a:lstStyle/>
                    <a:p>
                      <a:pPr indent="0" lvl="0" marL="0" rtl="0" algn="ctr">
                        <a:lnSpc>
                          <a:spcPct val="150000"/>
                        </a:lnSpc>
                        <a:spcBef>
                          <a:spcPts val="0"/>
                        </a:spcBef>
                        <a:spcAft>
                          <a:spcPts val="0"/>
                        </a:spcAft>
                        <a:buNone/>
                      </a:pPr>
                      <a:r>
                        <a:rPr lang="en" sz="1200">
                          <a:solidFill>
                            <a:srgbClr val="37474F"/>
                          </a:solidFill>
                          <a:latin typeface="Roboto Mono"/>
                          <a:ea typeface="Roboto Mono"/>
                          <a:cs typeface="Roboto Mono"/>
                          <a:sym typeface="Roboto Mono"/>
                        </a:rPr>
                        <a:t>&lt;</a:t>
                      </a:r>
                      <a:r>
                        <a:rPr lang="en" sz="1200">
                          <a:solidFill>
                            <a:srgbClr val="3F51B5"/>
                          </a:solidFill>
                          <a:latin typeface="Roboto Mono"/>
                          <a:ea typeface="Roboto Mono"/>
                          <a:cs typeface="Roboto Mono"/>
                          <a:sym typeface="Roboto Mono"/>
                        </a:rPr>
                        <a:t>a</a:t>
                      </a:r>
                      <a:r>
                        <a:rPr lang="en" sz="1200">
                          <a:solidFill>
                            <a:srgbClr val="37474F"/>
                          </a:solidFill>
                          <a:latin typeface="Roboto Mono"/>
                          <a:ea typeface="Roboto Mono"/>
                          <a:cs typeface="Roboto Mono"/>
                          <a:sym typeface="Roboto Mono"/>
                        </a:rPr>
                        <a:t>&gt;</a:t>
                      </a:r>
                      <a:endParaRPr/>
                    </a:p>
                  </a:txBody>
                  <a:tcPr marT="91425" marB="91425" marR="91425" marL="91425"/>
                </a:tc>
                <a:tc>
                  <a:txBody>
                    <a:bodyPr/>
                    <a:lstStyle/>
                    <a:p>
                      <a:pPr indent="0" lvl="0" marL="0" rtl="0" algn="ctr">
                        <a:lnSpc>
                          <a:spcPct val="150000"/>
                        </a:lnSpc>
                        <a:spcBef>
                          <a:spcPts val="0"/>
                        </a:spcBef>
                        <a:spcAft>
                          <a:spcPts val="0"/>
                        </a:spcAft>
                        <a:buNone/>
                      </a:pPr>
                      <a:r>
                        <a:rPr lang="en" sz="1200">
                          <a:solidFill>
                            <a:srgbClr val="37474F"/>
                          </a:solidFill>
                          <a:latin typeface="Roboto Mono"/>
                          <a:ea typeface="Roboto Mono"/>
                          <a:cs typeface="Roboto Mono"/>
                          <a:sym typeface="Roboto Mono"/>
                        </a:rPr>
                        <a:t>&lt;/</a:t>
                      </a:r>
                      <a:r>
                        <a:rPr lang="en" sz="1200">
                          <a:solidFill>
                            <a:srgbClr val="3F51B5"/>
                          </a:solidFill>
                          <a:latin typeface="Roboto Mono"/>
                          <a:ea typeface="Roboto Mono"/>
                          <a:cs typeface="Roboto Mono"/>
                          <a:sym typeface="Roboto Mono"/>
                        </a:rPr>
                        <a:t>a</a:t>
                      </a:r>
                      <a:r>
                        <a:rPr lang="en" sz="1200">
                          <a:solidFill>
                            <a:srgbClr val="37474F"/>
                          </a:solidFill>
                          <a:latin typeface="Roboto Mono"/>
                          <a:ea typeface="Roboto Mono"/>
                          <a:cs typeface="Roboto Mono"/>
                          <a:sym typeface="Roboto Mono"/>
                        </a:rPr>
                        <a:t>&gt;</a:t>
                      </a:r>
                      <a:endParaRPr/>
                    </a:p>
                  </a:txBody>
                  <a:tcPr marT="91425" marB="91425" marR="91425" marL="91425"/>
                </a:tc>
                <a:tc>
                  <a:txBody>
                    <a:bodyPr/>
                    <a:lstStyle/>
                    <a:p>
                      <a:pPr indent="0" lvl="0" marL="0" rtl="0" algn="l">
                        <a:lnSpc>
                          <a:spcPct val="150000"/>
                        </a:lnSpc>
                        <a:spcBef>
                          <a:spcPts val="0"/>
                        </a:spcBef>
                        <a:spcAft>
                          <a:spcPts val="0"/>
                        </a:spcAft>
                        <a:buNone/>
                      </a:pPr>
                      <a:r>
                        <a:rPr lang="en" sz="1000">
                          <a:solidFill>
                            <a:srgbClr val="37474F"/>
                          </a:solidFill>
                          <a:latin typeface="Roboto Mono"/>
                          <a:ea typeface="Roboto Mono"/>
                          <a:cs typeface="Roboto Mono"/>
                          <a:sym typeface="Roboto Mono"/>
                        </a:rPr>
                        <a:t>Usually seen as            , it contains a link.     </a:t>
                      </a:r>
                      <a:endParaRPr/>
                    </a:p>
                  </a:txBody>
                  <a:tcPr marT="91425" marB="91425" marR="91425" marL="91425"/>
                </a:tc>
              </a:tr>
              <a:tr h="381000">
                <a:tc>
                  <a:txBody>
                    <a:bodyPr/>
                    <a:lstStyle/>
                    <a:p>
                      <a:pPr indent="0" lvl="0" marL="0" rtl="0" algn="ctr">
                        <a:lnSpc>
                          <a:spcPct val="150000"/>
                        </a:lnSpc>
                        <a:spcBef>
                          <a:spcPts val="0"/>
                        </a:spcBef>
                        <a:spcAft>
                          <a:spcPts val="0"/>
                        </a:spcAft>
                        <a:buNone/>
                      </a:pPr>
                      <a:r>
                        <a:rPr lang="en" sz="1200">
                          <a:solidFill>
                            <a:srgbClr val="37474F"/>
                          </a:solidFill>
                          <a:latin typeface="Roboto Mono"/>
                          <a:ea typeface="Roboto Mono"/>
                          <a:cs typeface="Roboto Mono"/>
                          <a:sym typeface="Roboto Mono"/>
                        </a:rPr>
                        <a:t>&lt;</a:t>
                      </a:r>
                      <a:r>
                        <a:rPr lang="en" sz="1200">
                          <a:solidFill>
                            <a:srgbClr val="3F51B5"/>
                          </a:solidFill>
                          <a:latin typeface="Roboto Mono"/>
                          <a:ea typeface="Roboto Mono"/>
                          <a:cs typeface="Roboto Mono"/>
                          <a:sym typeface="Roboto Mono"/>
                        </a:rPr>
                        <a:t>table</a:t>
                      </a:r>
                      <a:r>
                        <a:rPr lang="en" sz="1200">
                          <a:solidFill>
                            <a:srgbClr val="37474F"/>
                          </a:solidFill>
                          <a:latin typeface="Roboto Mono"/>
                          <a:ea typeface="Roboto Mono"/>
                          <a:cs typeface="Roboto Mono"/>
                          <a:sym typeface="Roboto Mono"/>
                        </a:rPr>
                        <a:t>&gt;</a:t>
                      </a:r>
                      <a:endParaRPr/>
                    </a:p>
                  </a:txBody>
                  <a:tcPr marT="91425" marB="91425" marR="91425" marL="91425"/>
                </a:tc>
                <a:tc>
                  <a:txBody>
                    <a:bodyPr/>
                    <a:lstStyle/>
                    <a:p>
                      <a:pPr indent="0" lvl="0" marL="0" rtl="0" algn="ctr">
                        <a:lnSpc>
                          <a:spcPct val="150000"/>
                        </a:lnSpc>
                        <a:spcBef>
                          <a:spcPts val="0"/>
                        </a:spcBef>
                        <a:spcAft>
                          <a:spcPts val="0"/>
                        </a:spcAft>
                        <a:buNone/>
                      </a:pPr>
                      <a:r>
                        <a:rPr lang="en" sz="1200">
                          <a:solidFill>
                            <a:srgbClr val="37474F"/>
                          </a:solidFill>
                          <a:latin typeface="Roboto Mono"/>
                          <a:ea typeface="Roboto Mono"/>
                          <a:cs typeface="Roboto Mono"/>
                          <a:sym typeface="Roboto Mono"/>
                        </a:rPr>
                        <a:t>&lt;/</a:t>
                      </a:r>
                      <a:r>
                        <a:rPr lang="en" sz="1200">
                          <a:solidFill>
                            <a:srgbClr val="3F51B5"/>
                          </a:solidFill>
                          <a:latin typeface="Roboto Mono"/>
                          <a:ea typeface="Roboto Mono"/>
                          <a:cs typeface="Roboto Mono"/>
                          <a:sym typeface="Roboto Mono"/>
                        </a:rPr>
                        <a:t>table</a:t>
                      </a:r>
                      <a:r>
                        <a:rPr lang="en" sz="1200">
                          <a:solidFill>
                            <a:srgbClr val="37474F"/>
                          </a:solidFill>
                          <a:latin typeface="Roboto Mono"/>
                          <a:ea typeface="Roboto Mono"/>
                          <a:cs typeface="Roboto Mono"/>
                          <a:sym typeface="Roboto Mono"/>
                        </a:rPr>
                        <a:t>&gt;</a:t>
                      </a:r>
                      <a:endParaRPr/>
                    </a:p>
                  </a:txBody>
                  <a:tcPr marT="91425" marB="91425" marR="91425" marL="91425"/>
                </a:tc>
                <a:tc>
                  <a:txBody>
                    <a:bodyPr/>
                    <a:lstStyle/>
                    <a:p>
                      <a:pPr indent="0" lvl="0" marL="0" rtl="0" algn="l">
                        <a:lnSpc>
                          <a:spcPct val="150000"/>
                        </a:lnSpc>
                        <a:spcBef>
                          <a:spcPts val="0"/>
                        </a:spcBef>
                        <a:spcAft>
                          <a:spcPts val="0"/>
                        </a:spcAft>
                        <a:buNone/>
                      </a:pPr>
                      <a:r>
                        <a:rPr lang="en" sz="1000">
                          <a:solidFill>
                            <a:srgbClr val="37474F"/>
                          </a:solidFill>
                          <a:latin typeface="Roboto Mono"/>
                          <a:ea typeface="Roboto Mono"/>
                          <a:cs typeface="Roboto Mono"/>
                          <a:sym typeface="Roboto Mono"/>
                        </a:rPr>
                        <a:t>A table. </a:t>
                      </a:r>
                      <a:endParaRPr/>
                    </a:p>
                  </a:txBody>
                  <a:tcPr marT="91425" marB="91425" marR="91425" marL="91425"/>
                </a:tc>
              </a:tr>
              <a:tr h="381000">
                <a:tc>
                  <a:txBody>
                    <a:bodyPr/>
                    <a:lstStyle/>
                    <a:p>
                      <a:pPr indent="0" lvl="0" marL="0" rtl="0" algn="ctr">
                        <a:lnSpc>
                          <a:spcPct val="150000"/>
                        </a:lnSpc>
                        <a:spcBef>
                          <a:spcPts val="0"/>
                        </a:spcBef>
                        <a:spcAft>
                          <a:spcPts val="0"/>
                        </a:spcAft>
                        <a:buNone/>
                      </a:pPr>
                      <a:r>
                        <a:rPr lang="en" sz="1200">
                          <a:solidFill>
                            <a:srgbClr val="37474F"/>
                          </a:solidFill>
                          <a:latin typeface="Roboto Mono"/>
                          <a:ea typeface="Roboto Mono"/>
                          <a:cs typeface="Roboto Mono"/>
                          <a:sym typeface="Roboto Mono"/>
                        </a:rPr>
                        <a:t>&lt;</a:t>
                      </a:r>
                      <a:r>
                        <a:rPr lang="en" sz="1200">
                          <a:solidFill>
                            <a:srgbClr val="3F51B5"/>
                          </a:solidFill>
                          <a:latin typeface="Roboto Mono"/>
                          <a:ea typeface="Roboto Mono"/>
                          <a:cs typeface="Roboto Mono"/>
                          <a:sym typeface="Roboto Mono"/>
                        </a:rPr>
                        <a:t>ol</a:t>
                      </a:r>
                      <a:r>
                        <a:rPr lang="en" sz="1200">
                          <a:solidFill>
                            <a:srgbClr val="37474F"/>
                          </a:solidFill>
                          <a:latin typeface="Roboto Mono"/>
                          <a:ea typeface="Roboto Mono"/>
                          <a:cs typeface="Roboto Mono"/>
                          <a:sym typeface="Roboto Mono"/>
                        </a:rPr>
                        <a:t>&gt; </a:t>
                      </a:r>
                      <a:r>
                        <a:rPr b="1" lang="en" sz="1200">
                          <a:solidFill>
                            <a:srgbClr val="37474F"/>
                          </a:solidFill>
                          <a:latin typeface="Roboto Mono"/>
                          <a:ea typeface="Roboto Mono"/>
                          <a:cs typeface="Roboto Mono"/>
                          <a:sym typeface="Roboto Mono"/>
                        </a:rPr>
                        <a:t>OR </a:t>
                      </a:r>
                      <a:r>
                        <a:rPr lang="en" sz="1200">
                          <a:solidFill>
                            <a:srgbClr val="37474F"/>
                          </a:solidFill>
                          <a:latin typeface="Roboto Mono"/>
                          <a:ea typeface="Roboto Mono"/>
                          <a:cs typeface="Roboto Mono"/>
                          <a:sym typeface="Roboto Mono"/>
                        </a:rPr>
                        <a:t>&lt;</a:t>
                      </a:r>
                      <a:r>
                        <a:rPr lang="en" sz="1200">
                          <a:solidFill>
                            <a:srgbClr val="3F51B5"/>
                          </a:solidFill>
                          <a:latin typeface="Roboto Mono"/>
                          <a:ea typeface="Roboto Mono"/>
                          <a:cs typeface="Roboto Mono"/>
                          <a:sym typeface="Roboto Mono"/>
                        </a:rPr>
                        <a:t>ul</a:t>
                      </a:r>
                      <a:r>
                        <a:rPr lang="en" sz="1200">
                          <a:solidFill>
                            <a:srgbClr val="37474F"/>
                          </a:solidFill>
                          <a:latin typeface="Roboto Mono"/>
                          <a:ea typeface="Roboto Mono"/>
                          <a:cs typeface="Roboto Mono"/>
                          <a:sym typeface="Roboto Mono"/>
                        </a:rPr>
                        <a:t>&gt;</a:t>
                      </a:r>
                      <a:endParaRPr/>
                    </a:p>
                  </a:txBody>
                  <a:tcPr marT="91425" marB="91425" marR="91425" marL="91425"/>
                </a:tc>
                <a:tc>
                  <a:txBody>
                    <a:bodyPr/>
                    <a:lstStyle/>
                    <a:p>
                      <a:pPr indent="0" lvl="0" marL="0" rtl="0" algn="ctr">
                        <a:lnSpc>
                          <a:spcPct val="150000"/>
                        </a:lnSpc>
                        <a:spcBef>
                          <a:spcPts val="0"/>
                        </a:spcBef>
                        <a:spcAft>
                          <a:spcPts val="0"/>
                        </a:spcAft>
                        <a:buNone/>
                      </a:pPr>
                      <a:r>
                        <a:rPr lang="en" sz="1200">
                          <a:solidFill>
                            <a:srgbClr val="37474F"/>
                          </a:solidFill>
                          <a:latin typeface="Roboto Mono"/>
                          <a:ea typeface="Roboto Mono"/>
                          <a:cs typeface="Roboto Mono"/>
                          <a:sym typeface="Roboto Mono"/>
                        </a:rPr>
                        <a:t>&lt;/</a:t>
                      </a:r>
                      <a:r>
                        <a:rPr lang="en" sz="1200">
                          <a:solidFill>
                            <a:srgbClr val="3F51B5"/>
                          </a:solidFill>
                          <a:latin typeface="Roboto Mono"/>
                          <a:ea typeface="Roboto Mono"/>
                          <a:cs typeface="Roboto Mono"/>
                          <a:sym typeface="Roboto Mono"/>
                        </a:rPr>
                        <a:t>ol</a:t>
                      </a:r>
                      <a:r>
                        <a:rPr lang="en" sz="1200">
                          <a:solidFill>
                            <a:srgbClr val="37474F"/>
                          </a:solidFill>
                          <a:latin typeface="Roboto Mono"/>
                          <a:ea typeface="Roboto Mono"/>
                          <a:cs typeface="Roboto Mono"/>
                          <a:sym typeface="Roboto Mono"/>
                        </a:rPr>
                        <a:t>&gt; </a:t>
                      </a:r>
                      <a:r>
                        <a:rPr b="1" lang="en" sz="1200">
                          <a:solidFill>
                            <a:srgbClr val="37474F"/>
                          </a:solidFill>
                          <a:latin typeface="Roboto Mono"/>
                          <a:ea typeface="Roboto Mono"/>
                          <a:cs typeface="Roboto Mono"/>
                          <a:sym typeface="Roboto Mono"/>
                        </a:rPr>
                        <a:t>OR </a:t>
                      </a:r>
                      <a:r>
                        <a:rPr lang="en" sz="1200">
                          <a:solidFill>
                            <a:srgbClr val="37474F"/>
                          </a:solidFill>
                          <a:latin typeface="Roboto Mono"/>
                          <a:ea typeface="Roboto Mono"/>
                          <a:cs typeface="Roboto Mono"/>
                          <a:sym typeface="Roboto Mono"/>
                        </a:rPr>
                        <a:t>&lt;/</a:t>
                      </a:r>
                      <a:r>
                        <a:rPr lang="en" sz="1200">
                          <a:solidFill>
                            <a:srgbClr val="3F51B5"/>
                          </a:solidFill>
                          <a:latin typeface="Roboto Mono"/>
                          <a:ea typeface="Roboto Mono"/>
                          <a:cs typeface="Roboto Mono"/>
                          <a:sym typeface="Roboto Mono"/>
                        </a:rPr>
                        <a:t>ul</a:t>
                      </a:r>
                      <a:r>
                        <a:rPr lang="en" sz="1200">
                          <a:solidFill>
                            <a:srgbClr val="37474F"/>
                          </a:solidFill>
                          <a:latin typeface="Roboto Mono"/>
                          <a:ea typeface="Roboto Mono"/>
                          <a:cs typeface="Roboto Mono"/>
                          <a:sym typeface="Roboto Mono"/>
                        </a:rPr>
                        <a:t>&gt;</a:t>
                      </a:r>
                      <a:endParaRPr/>
                    </a:p>
                  </a:txBody>
                  <a:tcPr marT="91425" marB="91425" marR="91425" marL="91425"/>
                </a:tc>
                <a:tc>
                  <a:txBody>
                    <a:bodyPr/>
                    <a:lstStyle/>
                    <a:p>
                      <a:pPr indent="0" lvl="0" marL="0" rtl="0" algn="l">
                        <a:lnSpc>
                          <a:spcPct val="150000"/>
                        </a:lnSpc>
                        <a:spcBef>
                          <a:spcPts val="0"/>
                        </a:spcBef>
                        <a:spcAft>
                          <a:spcPts val="0"/>
                        </a:spcAft>
                        <a:buNone/>
                      </a:pPr>
                      <a:r>
                        <a:rPr lang="en" sz="1000">
                          <a:solidFill>
                            <a:srgbClr val="37474F"/>
                          </a:solidFill>
                          <a:latin typeface="Roboto Mono"/>
                          <a:ea typeface="Roboto Mono"/>
                          <a:cs typeface="Roboto Mono"/>
                          <a:sym typeface="Roboto Mono"/>
                        </a:rPr>
                        <a:t>An ordered or unordered list respectively.</a:t>
                      </a:r>
                      <a:endParaRPr/>
                    </a:p>
                  </a:txBody>
                  <a:tcPr marT="91425" marB="91425" marR="91425" marL="91425"/>
                </a:tc>
              </a:tr>
            </a:tbl>
          </a:graphicData>
        </a:graphic>
      </p:graphicFrame>
      <p:sp>
        <p:nvSpPr>
          <p:cNvPr id="99" name="Google Shape;99;p18"/>
          <p:cNvSpPr txBox="1"/>
          <p:nvPr/>
        </p:nvSpPr>
        <p:spPr>
          <a:xfrm>
            <a:off x="4548628" y="3083066"/>
            <a:ext cx="1030200" cy="867600"/>
          </a:xfrm>
          <a:prstGeom prst="rect">
            <a:avLst/>
          </a:prstGeom>
          <a:noFill/>
          <a:ln>
            <a:noFill/>
          </a:ln>
        </p:spPr>
        <p:txBody>
          <a:bodyPr anchorCtr="0" anchor="t" bIns="91425" lIns="91425" spcFirstLastPara="1" rIns="91425" wrap="square" tIns="91425">
            <a:spAutoFit/>
          </a:bodyPr>
          <a:lstStyle/>
          <a:p>
            <a:pPr indent="0" lvl="0" marL="0" rtl="0" algn="l">
              <a:lnSpc>
                <a:spcPct val="145588"/>
              </a:lnSpc>
              <a:spcBef>
                <a:spcPts val="0"/>
              </a:spcBef>
              <a:spcAft>
                <a:spcPts val="0"/>
              </a:spcAft>
              <a:buNone/>
            </a:pPr>
            <a:r>
              <a:rPr lang="en" sz="850">
                <a:solidFill>
                  <a:srgbClr val="37474F"/>
                </a:solidFill>
                <a:latin typeface="Roboto Mono"/>
                <a:ea typeface="Roboto Mono"/>
                <a:cs typeface="Roboto Mono"/>
                <a:sym typeface="Roboto Mono"/>
              </a:rPr>
              <a:t>&lt;</a:t>
            </a:r>
            <a:r>
              <a:rPr lang="en" sz="850">
                <a:solidFill>
                  <a:srgbClr val="3F51B5"/>
                </a:solidFill>
                <a:latin typeface="Roboto Mono"/>
                <a:ea typeface="Roboto Mono"/>
                <a:cs typeface="Roboto Mono"/>
                <a:sym typeface="Roboto Mono"/>
              </a:rPr>
              <a:t>a </a:t>
            </a:r>
            <a:r>
              <a:rPr lang="en" sz="850">
                <a:solidFill>
                  <a:srgbClr val="9C27B0"/>
                </a:solidFill>
                <a:latin typeface="Roboto Mono"/>
                <a:ea typeface="Roboto Mono"/>
                <a:cs typeface="Roboto Mono"/>
                <a:sym typeface="Roboto Mono"/>
              </a:rPr>
              <a:t>href</a:t>
            </a:r>
            <a:r>
              <a:rPr lang="en" sz="850">
                <a:solidFill>
                  <a:srgbClr val="3F51B5"/>
                </a:solidFill>
                <a:latin typeface="Roboto Mono"/>
                <a:ea typeface="Roboto Mono"/>
                <a:cs typeface="Roboto Mono"/>
                <a:sym typeface="Roboto Mono"/>
              </a:rPr>
              <a:t> </a:t>
            </a:r>
            <a:r>
              <a:rPr lang="en" sz="850">
                <a:solidFill>
                  <a:srgbClr val="37474F"/>
                </a:solidFill>
                <a:latin typeface="Roboto Mono"/>
                <a:ea typeface="Roboto Mono"/>
                <a:cs typeface="Roboto Mono"/>
                <a:sym typeface="Roboto Mono"/>
              </a:rPr>
              <a:t>=</a:t>
            </a:r>
            <a:r>
              <a:rPr lang="en" sz="850">
                <a:solidFill>
                  <a:srgbClr val="388E3C"/>
                </a:solidFill>
                <a:latin typeface="Roboto Mono"/>
                <a:ea typeface="Roboto Mono"/>
                <a:cs typeface="Roboto Mono"/>
                <a:sym typeface="Roboto Mono"/>
              </a:rPr>
              <a:t> </a:t>
            </a:r>
            <a:r>
              <a:rPr lang="en" sz="850">
                <a:solidFill>
                  <a:srgbClr val="37474F"/>
                </a:solidFill>
                <a:latin typeface="Roboto Mono"/>
                <a:ea typeface="Roboto Mono"/>
                <a:cs typeface="Roboto Mono"/>
                <a:sym typeface="Roboto Mono"/>
              </a:rPr>
              <a:t>""&gt;</a:t>
            </a:r>
            <a:endParaRPr sz="85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120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HTML Basics - id/class </a:t>
            </a:r>
            <a:endParaRPr b="1"/>
          </a:p>
          <a:p>
            <a:pPr indent="0" lvl="0" marL="0" rtl="0" algn="l">
              <a:spcBef>
                <a:spcPts val="0"/>
              </a:spcBef>
              <a:spcAft>
                <a:spcPts val="0"/>
              </a:spcAft>
              <a:buNone/>
            </a:pPr>
            <a:r>
              <a:t/>
            </a:r>
            <a:endParaRPr/>
          </a:p>
        </p:txBody>
      </p:sp>
      <p:sp>
        <p:nvSpPr>
          <p:cNvPr id="105" name="Google Shape;105;p19"/>
          <p:cNvSpPr txBox="1"/>
          <p:nvPr>
            <p:ph idx="1" type="body"/>
          </p:nvPr>
        </p:nvSpPr>
        <p:spPr>
          <a:xfrm>
            <a:off x="311700" y="1017725"/>
            <a:ext cx="8520600" cy="383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Finally, elements can have two </a:t>
            </a:r>
            <a:r>
              <a:rPr lang="en" sz="1600"/>
              <a:t>significant</a:t>
            </a:r>
            <a:r>
              <a:rPr lang="en" sz="1600"/>
              <a:t> attributes - an id and a class. </a:t>
            </a:r>
            <a:endParaRPr sz="1600"/>
          </a:p>
          <a:p>
            <a:pPr indent="-317500" lvl="0" marL="457200" rtl="0" algn="l">
              <a:spcBef>
                <a:spcPts val="1200"/>
              </a:spcBef>
              <a:spcAft>
                <a:spcPts val="0"/>
              </a:spcAft>
              <a:buSzPts val="1400"/>
              <a:buChar char="●"/>
            </a:pPr>
            <a:r>
              <a:rPr lang="en" sz="1400"/>
              <a:t>An id is a </a:t>
            </a:r>
            <a:r>
              <a:rPr lang="en" sz="1400"/>
              <a:t>unique</a:t>
            </a:r>
            <a:r>
              <a:rPr lang="en" sz="1400"/>
              <a:t> identifier for a </a:t>
            </a:r>
            <a:r>
              <a:rPr b="1" lang="en" sz="1400"/>
              <a:t>single </a:t>
            </a:r>
            <a:r>
              <a:rPr lang="en" sz="1400"/>
              <a:t>html element. </a:t>
            </a:r>
            <a:endParaRPr sz="1400"/>
          </a:p>
          <a:p>
            <a:pPr indent="-317500" lvl="1" marL="914400" rtl="0" algn="l">
              <a:spcBef>
                <a:spcPts val="0"/>
              </a:spcBef>
              <a:spcAft>
                <a:spcPts val="0"/>
              </a:spcAft>
              <a:buSzPts val="1400"/>
              <a:buChar char="○"/>
            </a:pPr>
            <a:r>
              <a:rPr lang="en"/>
              <a:t>This means that you cannot have multiple elements with the same id </a:t>
            </a:r>
            <a:endParaRPr/>
          </a:p>
          <a:p>
            <a:pPr indent="-317500" lvl="0" marL="457200" rtl="0" algn="l">
              <a:spcBef>
                <a:spcPts val="0"/>
              </a:spcBef>
              <a:spcAft>
                <a:spcPts val="0"/>
              </a:spcAft>
              <a:buSzPts val="1400"/>
              <a:buChar char="●"/>
            </a:pPr>
            <a:r>
              <a:rPr lang="en" sz="1400"/>
              <a:t>A class is another identifier that can be used for multiple HTML </a:t>
            </a:r>
            <a:r>
              <a:rPr lang="en" sz="1400"/>
              <a:t>elements</a:t>
            </a:r>
            <a:r>
              <a:rPr lang="en" sz="1400"/>
              <a:t>  </a:t>
            </a:r>
            <a:endParaRPr sz="1400"/>
          </a:p>
          <a:p>
            <a:pPr indent="-317500" lvl="1" marL="914400" rtl="0" algn="l">
              <a:spcBef>
                <a:spcPts val="0"/>
              </a:spcBef>
              <a:spcAft>
                <a:spcPts val="0"/>
              </a:spcAft>
              <a:buSzPts val="1400"/>
              <a:buChar char="○"/>
            </a:pPr>
            <a:r>
              <a:rPr lang="en"/>
              <a:t>Unlike an id, multiple elements can share the same </a:t>
            </a:r>
            <a:r>
              <a:rPr lang="en"/>
              <a:t>class</a:t>
            </a:r>
            <a:r>
              <a:rPr lang="en"/>
              <a:t> </a:t>
            </a:r>
            <a:endParaRPr/>
          </a:p>
          <a:p>
            <a:pPr indent="0" lvl="0" marL="0" rtl="0" algn="l">
              <a:spcBef>
                <a:spcPts val="1200"/>
              </a:spcBef>
              <a:spcAft>
                <a:spcPts val="1200"/>
              </a:spcAft>
              <a:buNone/>
            </a:pPr>
            <a:r>
              <a:t/>
            </a:r>
            <a:endParaRPr/>
          </a:p>
        </p:txBody>
      </p:sp>
      <p:sp>
        <p:nvSpPr>
          <p:cNvPr id="106" name="Google Shape;106;p19"/>
          <p:cNvSpPr txBox="1"/>
          <p:nvPr/>
        </p:nvSpPr>
        <p:spPr>
          <a:xfrm>
            <a:off x="311700" y="2749475"/>
            <a:ext cx="4260300" cy="19701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200">
                <a:solidFill>
                  <a:srgbClr val="37474F"/>
                </a:solidFill>
                <a:latin typeface="Roboto Mono"/>
                <a:ea typeface="Roboto Mono"/>
                <a:cs typeface="Roboto Mono"/>
                <a:sym typeface="Roboto Mono"/>
              </a:rPr>
              <a:t>&lt;</a:t>
            </a:r>
            <a:r>
              <a:rPr lang="en" sz="1200">
                <a:solidFill>
                  <a:srgbClr val="3F51B5"/>
                </a:solidFill>
                <a:latin typeface="Roboto Mono"/>
                <a:ea typeface="Roboto Mono"/>
                <a:cs typeface="Roboto Mono"/>
                <a:sym typeface="Roboto Mono"/>
              </a:rPr>
              <a:t>html</a:t>
            </a:r>
            <a:r>
              <a:rPr lang="en" sz="1200">
                <a:solidFill>
                  <a:srgbClr val="37474F"/>
                </a:solidFill>
                <a:latin typeface="Roboto Mono"/>
                <a:ea typeface="Roboto Mono"/>
                <a:cs typeface="Roboto Mono"/>
                <a:sym typeface="Roboto Mono"/>
              </a:rPr>
              <a:t>&gt;  </a:t>
            </a:r>
            <a:endParaRPr sz="12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200">
                <a:solidFill>
                  <a:srgbClr val="37474F"/>
                </a:solidFill>
                <a:latin typeface="Roboto Mono"/>
                <a:ea typeface="Roboto Mono"/>
                <a:cs typeface="Roboto Mono"/>
                <a:sym typeface="Roboto Mono"/>
              </a:rPr>
              <a:t>    &lt;</a:t>
            </a:r>
            <a:r>
              <a:rPr lang="en" sz="1200">
                <a:solidFill>
                  <a:srgbClr val="3F51B5"/>
                </a:solidFill>
                <a:latin typeface="Roboto Mono"/>
                <a:ea typeface="Roboto Mono"/>
                <a:cs typeface="Roboto Mono"/>
                <a:sym typeface="Roboto Mono"/>
              </a:rPr>
              <a:t>head</a:t>
            </a:r>
            <a:r>
              <a:rPr lang="en" sz="1200">
                <a:solidFill>
                  <a:srgbClr val="37474F"/>
                </a:solidFill>
                <a:latin typeface="Roboto Mono"/>
                <a:ea typeface="Roboto Mono"/>
                <a:cs typeface="Roboto Mono"/>
                <a:sym typeface="Roboto Mono"/>
              </a:rPr>
              <a:t>&gt;</a:t>
            </a:r>
            <a:endParaRPr sz="12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200">
                <a:solidFill>
                  <a:srgbClr val="37474F"/>
                </a:solidFill>
                <a:latin typeface="Roboto Mono"/>
                <a:ea typeface="Roboto Mono"/>
                <a:cs typeface="Roboto Mono"/>
                <a:sym typeface="Roboto Mono"/>
              </a:rPr>
              <a:t>    &lt;/</a:t>
            </a:r>
            <a:r>
              <a:rPr lang="en" sz="1200">
                <a:solidFill>
                  <a:srgbClr val="3F51B5"/>
                </a:solidFill>
                <a:latin typeface="Roboto Mono"/>
                <a:ea typeface="Roboto Mono"/>
                <a:cs typeface="Roboto Mono"/>
                <a:sym typeface="Roboto Mono"/>
              </a:rPr>
              <a:t>head</a:t>
            </a:r>
            <a:r>
              <a:rPr lang="en" sz="1200">
                <a:solidFill>
                  <a:srgbClr val="37474F"/>
                </a:solidFill>
                <a:latin typeface="Roboto Mono"/>
                <a:ea typeface="Roboto Mono"/>
                <a:cs typeface="Roboto Mono"/>
                <a:sym typeface="Roboto Mono"/>
              </a:rPr>
              <a:t>&gt;</a:t>
            </a:r>
            <a:endParaRPr sz="12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200">
                <a:solidFill>
                  <a:srgbClr val="37474F"/>
                </a:solidFill>
                <a:latin typeface="Roboto Mono"/>
                <a:ea typeface="Roboto Mono"/>
                <a:cs typeface="Roboto Mono"/>
                <a:sym typeface="Roboto Mono"/>
              </a:rPr>
              <a:t>    &lt;</a:t>
            </a:r>
            <a:r>
              <a:rPr lang="en" sz="1200">
                <a:solidFill>
                  <a:srgbClr val="3F51B5"/>
                </a:solidFill>
                <a:latin typeface="Roboto Mono"/>
                <a:ea typeface="Roboto Mono"/>
                <a:cs typeface="Roboto Mono"/>
                <a:sym typeface="Roboto Mono"/>
              </a:rPr>
              <a:t>body</a:t>
            </a:r>
            <a:r>
              <a:rPr lang="en" sz="1200">
                <a:solidFill>
                  <a:srgbClr val="37474F"/>
                </a:solidFill>
                <a:latin typeface="Roboto Mono"/>
                <a:ea typeface="Roboto Mono"/>
                <a:cs typeface="Roboto Mono"/>
                <a:sym typeface="Roboto Mono"/>
              </a:rPr>
              <a:t>&gt;</a:t>
            </a:r>
            <a:endParaRPr sz="12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200">
                <a:solidFill>
                  <a:srgbClr val="37474F"/>
                </a:solidFill>
                <a:latin typeface="Roboto Mono"/>
                <a:ea typeface="Roboto Mono"/>
                <a:cs typeface="Roboto Mono"/>
                <a:sym typeface="Roboto Mono"/>
              </a:rPr>
              <a:t>        &lt;</a:t>
            </a:r>
            <a:r>
              <a:rPr lang="en" sz="1200">
                <a:solidFill>
                  <a:srgbClr val="3F51B5"/>
                </a:solidFill>
                <a:latin typeface="Roboto Mono"/>
                <a:ea typeface="Roboto Mono"/>
                <a:cs typeface="Roboto Mono"/>
                <a:sym typeface="Roboto Mono"/>
              </a:rPr>
              <a:t>h1 </a:t>
            </a:r>
            <a:r>
              <a:rPr lang="en" sz="1200">
                <a:solidFill>
                  <a:srgbClr val="9C27B0"/>
                </a:solidFill>
                <a:latin typeface="Roboto Mono"/>
                <a:ea typeface="Roboto Mono"/>
                <a:cs typeface="Roboto Mono"/>
                <a:sym typeface="Roboto Mono"/>
              </a:rPr>
              <a:t>id</a:t>
            </a:r>
            <a:r>
              <a:rPr lang="en" sz="1200">
                <a:solidFill>
                  <a:srgbClr val="3F51B5"/>
                </a:solidFill>
                <a:latin typeface="Roboto Mono"/>
                <a:ea typeface="Roboto Mono"/>
                <a:cs typeface="Roboto Mono"/>
                <a:sym typeface="Roboto Mono"/>
              </a:rPr>
              <a:t> </a:t>
            </a:r>
            <a:r>
              <a:rPr lang="en" sz="1200">
                <a:solidFill>
                  <a:srgbClr val="37474F"/>
                </a:solidFill>
                <a:latin typeface="Roboto Mono"/>
                <a:ea typeface="Roboto Mono"/>
                <a:cs typeface="Roboto Mono"/>
                <a:sym typeface="Roboto Mono"/>
              </a:rPr>
              <a:t>=</a:t>
            </a:r>
            <a:r>
              <a:rPr lang="en" sz="1200">
                <a:solidFill>
                  <a:srgbClr val="388E3C"/>
                </a:solidFill>
                <a:latin typeface="Roboto Mono"/>
                <a:ea typeface="Roboto Mono"/>
                <a:cs typeface="Roboto Mono"/>
                <a:sym typeface="Roboto Mono"/>
              </a:rPr>
              <a:t> </a:t>
            </a:r>
            <a:r>
              <a:rPr lang="en" sz="1200">
                <a:solidFill>
                  <a:srgbClr val="37474F"/>
                </a:solidFill>
                <a:latin typeface="Roboto Mono"/>
                <a:ea typeface="Roboto Mono"/>
                <a:cs typeface="Roboto Mono"/>
                <a:sym typeface="Roboto Mono"/>
              </a:rPr>
              <a:t>"</a:t>
            </a:r>
            <a:r>
              <a:rPr lang="en" sz="1200">
                <a:solidFill>
                  <a:srgbClr val="388E3C"/>
                </a:solidFill>
                <a:latin typeface="Roboto Mono"/>
                <a:ea typeface="Roboto Mono"/>
                <a:cs typeface="Roboto Mono"/>
                <a:sym typeface="Roboto Mono"/>
              </a:rPr>
              <a:t>mainHeader</a:t>
            </a:r>
            <a:r>
              <a:rPr lang="en" sz="1200">
                <a:solidFill>
                  <a:srgbClr val="37474F"/>
                </a:solidFill>
                <a:latin typeface="Roboto Mono"/>
                <a:ea typeface="Roboto Mono"/>
                <a:cs typeface="Roboto Mono"/>
                <a:sym typeface="Roboto Mono"/>
              </a:rPr>
              <a:t>"&gt; Header &lt;/</a:t>
            </a:r>
            <a:r>
              <a:rPr lang="en" sz="1200">
                <a:solidFill>
                  <a:srgbClr val="3F51B5"/>
                </a:solidFill>
                <a:latin typeface="Roboto Mono"/>
                <a:ea typeface="Roboto Mono"/>
                <a:cs typeface="Roboto Mono"/>
                <a:sym typeface="Roboto Mono"/>
              </a:rPr>
              <a:t>h1</a:t>
            </a:r>
            <a:r>
              <a:rPr lang="en" sz="1200">
                <a:solidFill>
                  <a:srgbClr val="37474F"/>
                </a:solidFill>
                <a:latin typeface="Roboto Mono"/>
                <a:ea typeface="Roboto Mono"/>
                <a:cs typeface="Roboto Mono"/>
                <a:sym typeface="Roboto Mono"/>
              </a:rPr>
              <a:t>&gt;</a:t>
            </a:r>
            <a:endParaRPr sz="12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200">
                <a:solidFill>
                  <a:srgbClr val="37474F"/>
                </a:solidFill>
                <a:latin typeface="Roboto Mono"/>
                <a:ea typeface="Roboto Mono"/>
                <a:cs typeface="Roboto Mono"/>
                <a:sym typeface="Roboto Mono"/>
              </a:rPr>
              <a:t>    &lt;/</a:t>
            </a:r>
            <a:r>
              <a:rPr lang="en" sz="1200">
                <a:solidFill>
                  <a:srgbClr val="3F51B5"/>
                </a:solidFill>
                <a:latin typeface="Roboto Mono"/>
                <a:ea typeface="Roboto Mono"/>
                <a:cs typeface="Roboto Mono"/>
                <a:sym typeface="Roboto Mono"/>
              </a:rPr>
              <a:t>body</a:t>
            </a:r>
            <a:r>
              <a:rPr lang="en" sz="1200">
                <a:solidFill>
                  <a:srgbClr val="37474F"/>
                </a:solidFill>
                <a:latin typeface="Roboto Mono"/>
                <a:ea typeface="Roboto Mono"/>
                <a:cs typeface="Roboto Mono"/>
                <a:sym typeface="Roboto Mono"/>
              </a:rPr>
              <a:t>&gt;</a:t>
            </a:r>
            <a:endParaRPr sz="12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37474F"/>
                </a:solidFill>
                <a:latin typeface="Roboto Mono"/>
                <a:ea typeface="Roboto Mono"/>
                <a:cs typeface="Roboto Mono"/>
                <a:sym typeface="Roboto Mono"/>
              </a:rPr>
              <a:t>&lt;/</a:t>
            </a:r>
            <a:r>
              <a:rPr lang="en" sz="1200">
                <a:solidFill>
                  <a:srgbClr val="3F51B5"/>
                </a:solidFill>
                <a:latin typeface="Roboto Mono"/>
                <a:ea typeface="Roboto Mono"/>
                <a:cs typeface="Roboto Mono"/>
                <a:sym typeface="Roboto Mono"/>
              </a:rPr>
              <a:t>html</a:t>
            </a:r>
            <a:r>
              <a:rPr lang="en" sz="1200">
                <a:solidFill>
                  <a:srgbClr val="37474F"/>
                </a:solidFill>
                <a:latin typeface="Roboto Mono"/>
                <a:ea typeface="Roboto Mono"/>
                <a:cs typeface="Roboto Mono"/>
                <a:sym typeface="Roboto Mono"/>
              </a:rPr>
              <a:t>&gt;</a:t>
            </a:r>
            <a:endParaRPr sz="120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07" name="Google Shape;107;p19"/>
          <p:cNvSpPr txBox="1"/>
          <p:nvPr/>
        </p:nvSpPr>
        <p:spPr>
          <a:xfrm>
            <a:off x="352500" y="4668793"/>
            <a:ext cx="41787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a:solidFill>
                  <a:schemeClr val="accent3"/>
                </a:solidFill>
                <a:latin typeface="Proxima Nova"/>
                <a:ea typeface="Proxima Nova"/>
                <a:cs typeface="Proxima Nova"/>
                <a:sym typeface="Proxima Nova"/>
              </a:rPr>
              <a:t>The </a:t>
            </a:r>
            <a:r>
              <a:rPr lang="en" sz="1200">
                <a:solidFill>
                  <a:srgbClr val="3F51B5"/>
                </a:solidFill>
                <a:latin typeface="Roboto Mono"/>
                <a:ea typeface="Roboto Mono"/>
                <a:cs typeface="Roboto Mono"/>
                <a:sym typeface="Roboto Mono"/>
              </a:rPr>
              <a:t>h1 </a:t>
            </a:r>
            <a:r>
              <a:rPr lang="en">
                <a:solidFill>
                  <a:schemeClr val="accent3"/>
                </a:solidFill>
                <a:latin typeface="Proxima Nova"/>
                <a:ea typeface="Proxima Nova"/>
                <a:cs typeface="Proxima Nova"/>
                <a:sym typeface="Proxima Nova"/>
              </a:rPr>
              <a:t>element has an id “</a:t>
            </a:r>
            <a:r>
              <a:rPr lang="en" sz="1200">
                <a:solidFill>
                  <a:srgbClr val="388E3C"/>
                </a:solidFill>
                <a:latin typeface="Roboto Mono"/>
                <a:ea typeface="Roboto Mono"/>
                <a:cs typeface="Roboto Mono"/>
                <a:sym typeface="Roboto Mono"/>
              </a:rPr>
              <a:t>mainHeader</a:t>
            </a:r>
            <a:r>
              <a:rPr lang="en">
                <a:solidFill>
                  <a:schemeClr val="accent3"/>
                </a:solidFill>
                <a:latin typeface="Proxima Nova"/>
                <a:ea typeface="Proxima Nova"/>
                <a:cs typeface="Proxima Nova"/>
                <a:sym typeface="Proxima Nova"/>
              </a:rPr>
              <a:t>”</a:t>
            </a:r>
            <a:endParaRPr>
              <a:latin typeface="Proxima Nova"/>
              <a:ea typeface="Proxima Nova"/>
              <a:cs typeface="Proxima Nova"/>
              <a:sym typeface="Proxima Nova"/>
            </a:endParaRPr>
          </a:p>
        </p:txBody>
      </p:sp>
      <p:sp>
        <p:nvSpPr>
          <p:cNvPr id="108" name="Google Shape;108;p19"/>
          <p:cNvSpPr txBox="1"/>
          <p:nvPr/>
        </p:nvSpPr>
        <p:spPr>
          <a:xfrm>
            <a:off x="4715300" y="2741675"/>
            <a:ext cx="4260300" cy="19857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900">
                <a:solidFill>
                  <a:srgbClr val="37474F"/>
                </a:solidFill>
                <a:latin typeface="Roboto Mono"/>
                <a:ea typeface="Roboto Mono"/>
                <a:cs typeface="Roboto Mono"/>
                <a:sym typeface="Roboto Mono"/>
              </a:rPr>
              <a:t>&lt;</a:t>
            </a:r>
            <a:r>
              <a:rPr lang="en" sz="900">
                <a:solidFill>
                  <a:srgbClr val="3F51B5"/>
                </a:solidFill>
                <a:latin typeface="Roboto Mono"/>
                <a:ea typeface="Roboto Mono"/>
                <a:cs typeface="Roboto Mono"/>
                <a:sym typeface="Roboto Mono"/>
              </a:rPr>
              <a:t>html</a:t>
            </a:r>
            <a:r>
              <a:rPr lang="en" sz="900">
                <a:solidFill>
                  <a:srgbClr val="37474F"/>
                </a:solidFill>
                <a:latin typeface="Roboto Mono"/>
                <a:ea typeface="Roboto Mono"/>
                <a:cs typeface="Roboto Mono"/>
                <a:sym typeface="Roboto Mono"/>
              </a:rPr>
              <a:t>&gt;  </a:t>
            </a:r>
            <a:endParaRPr sz="9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37474F"/>
                </a:solidFill>
                <a:latin typeface="Roboto Mono"/>
                <a:ea typeface="Roboto Mono"/>
                <a:cs typeface="Roboto Mono"/>
                <a:sym typeface="Roboto Mono"/>
              </a:rPr>
              <a:t>    &lt;</a:t>
            </a:r>
            <a:r>
              <a:rPr lang="en" sz="900">
                <a:solidFill>
                  <a:srgbClr val="3F51B5"/>
                </a:solidFill>
                <a:latin typeface="Roboto Mono"/>
                <a:ea typeface="Roboto Mono"/>
                <a:cs typeface="Roboto Mono"/>
                <a:sym typeface="Roboto Mono"/>
              </a:rPr>
              <a:t>head</a:t>
            </a:r>
            <a:r>
              <a:rPr lang="en" sz="900">
                <a:solidFill>
                  <a:srgbClr val="37474F"/>
                </a:solidFill>
                <a:latin typeface="Roboto Mono"/>
                <a:ea typeface="Roboto Mono"/>
                <a:cs typeface="Roboto Mono"/>
                <a:sym typeface="Roboto Mono"/>
              </a:rPr>
              <a:t>&gt;</a:t>
            </a:r>
            <a:endParaRPr sz="9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37474F"/>
                </a:solidFill>
                <a:latin typeface="Roboto Mono"/>
                <a:ea typeface="Roboto Mono"/>
                <a:cs typeface="Roboto Mono"/>
                <a:sym typeface="Roboto Mono"/>
              </a:rPr>
              <a:t>    &lt;/</a:t>
            </a:r>
            <a:r>
              <a:rPr lang="en" sz="900">
                <a:solidFill>
                  <a:srgbClr val="3F51B5"/>
                </a:solidFill>
                <a:latin typeface="Roboto Mono"/>
                <a:ea typeface="Roboto Mono"/>
                <a:cs typeface="Roboto Mono"/>
                <a:sym typeface="Roboto Mono"/>
              </a:rPr>
              <a:t>head</a:t>
            </a:r>
            <a:r>
              <a:rPr lang="en" sz="900">
                <a:solidFill>
                  <a:srgbClr val="37474F"/>
                </a:solidFill>
                <a:latin typeface="Roboto Mono"/>
                <a:ea typeface="Roboto Mono"/>
                <a:cs typeface="Roboto Mono"/>
                <a:sym typeface="Roboto Mono"/>
              </a:rPr>
              <a:t>&gt;</a:t>
            </a:r>
            <a:endParaRPr sz="9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37474F"/>
                </a:solidFill>
                <a:latin typeface="Roboto Mono"/>
                <a:ea typeface="Roboto Mono"/>
                <a:cs typeface="Roboto Mono"/>
                <a:sym typeface="Roboto Mono"/>
              </a:rPr>
              <a:t>    &lt;</a:t>
            </a:r>
            <a:r>
              <a:rPr lang="en" sz="900">
                <a:solidFill>
                  <a:srgbClr val="3F51B5"/>
                </a:solidFill>
                <a:latin typeface="Roboto Mono"/>
                <a:ea typeface="Roboto Mono"/>
                <a:cs typeface="Roboto Mono"/>
                <a:sym typeface="Roboto Mono"/>
              </a:rPr>
              <a:t>body</a:t>
            </a:r>
            <a:r>
              <a:rPr lang="en" sz="900">
                <a:solidFill>
                  <a:srgbClr val="37474F"/>
                </a:solidFill>
                <a:latin typeface="Roboto Mono"/>
                <a:ea typeface="Roboto Mono"/>
                <a:cs typeface="Roboto Mono"/>
                <a:sym typeface="Roboto Mono"/>
              </a:rPr>
              <a:t>&gt;</a:t>
            </a:r>
            <a:endParaRPr sz="9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37474F"/>
                </a:solidFill>
                <a:latin typeface="Roboto Mono"/>
                <a:ea typeface="Roboto Mono"/>
                <a:cs typeface="Roboto Mono"/>
                <a:sym typeface="Roboto Mono"/>
              </a:rPr>
              <a:t>        &lt;</a:t>
            </a:r>
            <a:r>
              <a:rPr lang="en" sz="900">
                <a:solidFill>
                  <a:srgbClr val="3F51B5"/>
                </a:solidFill>
                <a:latin typeface="Roboto Mono"/>
                <a:ea typeface="Roboto Mono"/>
                <a:cs typeface="Roboto Mono"/>
                <a:sym typeface="Roboto Mono"/>
              </a:rPr>
              <a:t>h1 </a:t>
            </a:r>
            <a:r>
              <a:rPr lang="en" sz="900">
                <a:solidFill>
                  <a:srgbClr val="9C27B0"/>
                </a:solidFill>
                <a:latin typeface="Roboto Mono"/>
                <a:ea typeface="Roboto Mono"/>
                <a:cs typeface="Roboto Mono"/>
                <a:sym typeface="Roboto Mono"/>
              </a:rPr>
              <a:t>class</a:t>
            </a:r>
            <a:r>
              <a:rPr lang="en" sz="900">
                <a:solidFill>
                  <a:srgbClr val="3F51B5"/>
                </a:solidFill>
                <a:latin typeface="Roboto Mono"/>
                <a:ea typeface="Roboto Mono"/>
                <a:cs typeface="Roboto Mono"/>
                <a:sym typeface="Roboto Mono"/>
              </a:rPr>
              <a:t> </a:t>
            </a:r>
            <a:r>
              <a:rPr lang="en" sz="900">
                <a:solidFill>
                  <a:srgbClr val="37474F"/>
                </a:solidFill>
                <a:latin typeface="Roboto Mono"/>
                <a:ea typeface="Roboto Mono"/>
                <a:cs typeface="Roboto Mono"/>
                <a:sym typeface="Roboto Mono"/>
              </a:rPr>
              <a:t>=</a:t>
            </a:r>
            <a:r>
              <a:rPr lang="en" sz="900">
                <a:solidFill>
                  <a:srgbClr val="388E3C"/>
                </a:solidFill>
                <a:latin typeface="Roboto Mono"/>
                <a:ea typeface="Roboto Mono"/>
                <a:cs typeface="Roboto Mono"/>
                <a:sym typeface="Roboto Mono"/>
              </a:rPr>
              <a:t> </a:t>
            </a:r>
            <a:r>
              <a:rPr lang="en" sz="900">
                <a:solidFill>
                  <a:srgbClr val="37474F"/>
                </a:solidFill>
                <a:latin typeface="Roboto Mono"/>
                <a:ea typeface="Roboto Mono"/>
                <a:cs typeface="Roboto Mono"/>
                <a:sym typeface="Roboto Mono"/>
              </a:rPr>
              <a:t>"</a:t>
            </a:r>
            <a:r>
              <a:rPr lang="en" sz="900">
                <a:solidFill>
                  <a:srgbClr val="388E3C"/>
                </a:solidFill>
                <a:latin typeface="Roboto Mono"/>
                <a:ea typeface="Roboto Mono"/>
                <a:cs typeface="Roboto Mono"/>
                <a:sym typeface="Roboto Mono"/>
              </a:rPr>
              <a:t>mainHeaders</a:t>
            </a:r>
            <a:r>
              <a:rPr lang="en" sz="900">
                <a:solidFill>
                  <a:srgbClr val="37474F"/>
                </a:solidFill>
                <a:latin typeface="Roboto Mono"/>
                <a:ea typeface="Roboto Mono"/>
                <a:cs typeface="Roboto Mono"/>
                <a:sym typeface="Roboto Mono"/>
              </a:rPr>
              <a:t>"&gt; Section 1 &lt;/</a:t>
            </a:r>
            <a:r>
              <a:rPr lang="en" sz="900">
                <a:solidFill>
                  <a:srgbClr val="3F51B5"/>
                </a:solidFill>
                <a:latin typeface="Roboto Mono"/>
                <a:ea typeface="Roboto Mono"/>
                <a:cs typeface="Roboto Mono"/>
                <a:sym typeface="Roboto Mono"/>
              </a:rPr>
              <a:t>h1</a:t>
            </a:r>
            <a:r>
              <a:rPr lang="en" sz="900">
                <a:solidFill>
                  <a:srgbClr val="37474F"/>
                </a:solidFill>
                <a:latin typeface="Roboto Mono"/>
                <a:ea typeface="Roboto Mono"/>
                <a:cs typeface="Roboto Mono"/>
                <a:sym typeface="Roboto Mono"/>
              </a:rPr>
              <a:t>&gt;</a:t>
            </a:r>
            <a:endParaRPr sz="9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37474F"/>
                </a:solidFill>
                <a:latin typeface="Roboto Mono"/>
                <a:ea typeface="Roboto Mono"/>
                <a:cs typeface="Roboto Mono"/>
                <a:sym typeface="Roboto Mono"/>
              </a:rPr>
              <a:t>        &lt;</a:t>
            </a:r>
            <a:r>
              <a:rPr lang="en" sz="900">
                <a:solidFill>
                  <a:srgbClr val="3F51B5"/>
                </a:solidFill>
                <a:latin typeface="Roboto Mono"/>
                <a:ea typeface="Roboto Mono"/>
                <a:cs typeface="Roboto Mono"/>
                <a:sym typeface="Roboto Mono"/>
              </a:rPr>
              <a:t>h1 </a:t>
            </a:r>
            <a:r>
              <a:rPr lang="en" sz="900">
                <a:solidFill>
                  <a:srgbClr val="9C27B0"/>
                </a:solidFill>
                <a:latin typeface="Roboto Mono"/>
                <a:ea typeface="Roboto Mono"/>
                <a:cs typeface="Roboto Mono"/>
                <a:sym typeface="Roboto Mono"/>
              </a:rPr>
              <a:t>class</a:t>
            </a:r>
            <a:r>
              <a:rPr lang="en" sz="900">
                <a:solidFill>
                  <a:srgbClr val="3F51B5"/>
                </a:solidFill>
                <a:latin typeface="Roboto Mono"/>
                <a:ea typeface="Roboto Mono"/>
                <a:cs typeface="Roboto Mono"/>
                <a:sym typeface="Roboto Mono"/>
              </a:rPr>
              <a:t> </a:t>
            </a:r>
            <a:r>
              <a:rPr lang="en" sz="900">
                <a:solidFill>
                  <a:srgbClr val="37474F"/>
                </a:solidFill>
                <a:latin typeface="Roboto Mono"/>
                <a:ea typeface="Roboto Mono"/>
                <a:cs typeface="Roboto Mono"/>
                <a:sym typeface="Roboto Mono"/>
              </a:rPr>
              <a:t>=</a:t>
            </a:r>
            <a:r>
              <a:rPr lang="en" sz="900">
                <a:solidFill>
                  <a:srgbClr val="388E3C"/>
                </a:solidFill>
                <a:latin typeface="Roboto Mono"/>
                <a:ea typeface="Roboto Mono"/>
                <a:cs typeface="Roboto Mono"/>
                <a:sym typeface="Roboto Mono"/>
              </a:rPr>
              <a:t> </a:t>
            </a:r>
            <a:r>
              <a:rPr lang="en" sz="900">
                <a:solidFill>
                  <a:srgbClr val="37474F"/>
                </a:solidFill>
                <a:latin typeface="Roboto Mono"/>
                <a:ea typeface="Roboto Mono"/>
                <a:cs typeface="Roboto Mono"/>
                <a:sym typeface="Roboto Mono"/>
              </a:rPr>
              <a:t>"</a:t>
            </a:r>
            <a:r>
              <a:rPr lang="en" sz="900">
                <a:solidFill>
                  <a:srgbClr val="388E3C"/>
                </a:solidFill>
                <a:latin typeface="Roboto Mono"/>
                <a:ea typeface="Roboto Mono"/>
                <a:cs typeface="Roboto Mono"/>
                <a:sym typeface="Roboto Mono"/>
              </a:rPr>
              <a:t>mainHeaders</a:t>
            </a:r>
            <a:r>
              <a:rPr lang="en" sz="900">
                <a:solidFill>
                  <a:srgbClr val="37474F"/>
                </a:solidFill>
                <a:latin typeface="Roboto Mono"/>
                <a:ea typeface="Roboto Mono"/>
                <a:cs typeface="Roboto Mono"/>
                <a:sym typeface="Roboto Mono"/>
              </a:rPr>
              <a:t>"&gt; Section 2 &lt;/</a:t>
            </a:r>
            <a:r>
              <a:rPr lang="en" sz="900">
                <a:solidFill>
                  <a:srgbClr val="3F51B5"/>
                </a:solidFill>
                <a:latin typeface="Roboto Mono"/>
                <a:ea typeface="Roboto Mono"/>
                <a:cs typeface="Roboto Mono"/>
                <a:sym typeface="Roboto Mono"/>
              </a:rPr>
              <a:t>h1</a:t>
            </a:r>
            <a:r>
              <a:rPr lang="en" sz="900">
                <a:solidFill>
                  <a:srgbClr val="37474F"/>
                </a:solidFill>
                <a:latin typeface="Roboto Mono"/>
                <a:ea typeface="Roboto Mono"/>
                <a:cs typeface="Roboto Mono"/>
                <a:sym typeface="Roboto Mono"/>
              </a:rPr>
              <a:t>&gt;</a:t>
            </a:r>
            <a:endParaRPr sz="9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37474F"/>
                </a:solidFill>
                <a:latin typeface="Roboto Mono"/>
                <a:ea typeface="Roboto Mono"/>
                <a:cs typeface="Roboto Mono"/>
                <a:sym typeface="Roboto Mono"/>
              </a:rPr>
              <a:t>        &lt;</a:t>
            </a:r>
            <a:r>
              <a:rPr lang="en" sz="900">
                <a:solidFill>
                  <a:srgbClr val="3F51B5"/>
                </a:solidFill>
                <a:latin typeface="Roboto Mono"/>
                <a:ea typeface="Roboto Mono"/>
                <a:cs typeface="Roboto Mono"/>
                <a:sym typeface="Roboto Mono"/>
              </a:rPr>
              <a:t>h1 </a:t>
            </a:r>
            <a:r>
              <a:rPr lang="en" sz="900">
                <a:solidFill>
                  <a:srgbClr val="9C27B0"/>
                </a:solidFill>
                <a:latin typeface="Roboto Mono"/>
                <a:ea typeface="Roboto Mono"/>
                <a:cs typeface="Roboto Mono"/>
                <a:sym typeface="Roboto Mono"/>
              </a:rPr>
              <a:t>class</a:t>
            </a:r>
            <a:r>
              <a:rPr lang="en" sz="900">
                <a:solidFill>
                  <a:srgbClr val="3F51B5"/>
                </a:solidFill>
                <a:latin typeface="Roboto Mono"/>
                <a:ea typeface="Roboto Mono"/>
                <a:cs typeface="Roboto Mono"/>
                <a:sym typeface="Roboto Mono"/>
              </a:rPr>
              <a:t> </a:t>
            </a:r>
            <a:r>
              <a:rPr lang="en" sz="900">
                <a:solidFill>
                  <a:srgbClr val="37474F"/>
                </a:solidFill>
                <a:latin typeface="Roboto Mono"/>
                <a:ea typeface="Roboto Mono"/>
                <a:cs typeface="Roboto Mono"/>
                <a:sym typeface="Roboto Mono"/>
              </a:rPr>
              <a:t>=</a:t>
            </a:r>
            <a:r>
              <a:rPr lang="en" sz="900">
                <a:solidFill>
                  <a:srgbClr val="388E3C"/>
                </a:solidFill>
                <a:latin typeface="Roboto Mono"/>
                <a:ea typeface="Roboto Mono"/>
                <a:cs typeface="Roboto Mono"/>
                <a:sym typeface="Roboto Mono"/>
              </a:rPr>
              <a:t> </a:t>
            </a:r>
            <a:r>
              <a:rPr lang="en" sz="900">
                <a:solidFill>
                  <a:srgbClr val="37474F"/>
                </a:solidFill>
                <a:latin typeface="Roboto Mono"/>
                <a:ea typeface="Roboto Mono"/>
                <a:cs typeface="Roboto Mono"/>
                <a:sym typeface="Roboto Mono"/>
              </a:rPr>
              <a:t>"</a:t>
            </a:r>
            <a:r>
              <a:rPr lang="en" sz="900">
                <a:solidFill>
                  <a:srgbClr val="388E3C"/>
                </a:solidFill>
                <a:latin typeface="Roboto Mono"/>
                <a:ea typeface="Roboto Mono"/>
                <a:cs typeface="Roboto Mono"/>
                <a:sym typeface="Roboto Mono"/>
              </a:rPr>
              <a:t>mainHeaders</a:t>
            </a:r>
            <a:r>
              <a:rPr lang="en" sz="900">
                <a:solidFill>
                  <a:srgbClr val="37474F"/>
                </a:solidFill>
                <a:latin typeface="Roboto Mono"/>
                <a:ea typeface="Roboto Mono"/>
                <a:cs typeface="Roboto Mono"/>
                <a:sym typeface="Roboto Mono"/>
              </a:rPr>
              <a:t>"&gt; Section 3 &lt;/</a:t>
            </a:r>
            <a:r>
              <a:rPr lang="en" sz="900">
                <a:solidFill>
                  <a:srgbClr val="3F51B5"/>
                </a:solidFill>
                <a:latin typeface="Roboto Mono"/>
                <a:ea typeface="Roboto Mono"/>
                <a:cs typeface="Roboto Mono"/>
                <a:sym typeface="Roboto Mono"/>
              </a:rPr>
              <a:t>h1</a:t>
            </a:r>
            <a:r>
              <a:rPr lang="en" sz="900">
                <a:solidFill>
                  <a:srgbClr val="37474F"/>
                </a:solidFill>
                <a:latin typeface="Roboto Mono"/>
                <a:ea typeface="Roboto Mono"/>
                <a:cs typeface="Roboto Mono"/>
                <a:sym typeface="Roboto Mono"/>
              </a:rPr>
              <a:t>&gt;</a:t>
            </a:r>
            <a:endParaRPr sz="9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37474F"/>
                </a:solidFill>
                <a:latin typeface="Roboto Mono"/>
                <a:ea typeface="Roboto Mono"/>
                <a:cs typeface="Roboto Mono"/>
                <a:sym typeface="Roboto Mono"/>
              </a:rPr>
              <a:t>    &lt;/</a:t>
            </a:r>
            <a:r>
              <a:rPr lang="en" sz="900">
                <a:solidFill>
                  <a:srgbClr val="3F51B5"/>
                </a:solidFill>
                <a:latin typeface="Roboto Mono"/>
                <a:ea typeface="Roboto Mono"/>
                <a:cs typeface="Roboto Mono"/>
                <a:sym typeface="Roboto Mono"/>
              </a:rPr>
              <a:t>body</a:t>
            </a:r>
            <a:r>
              <a:rPr lang="en" sz="900">
                <a:solidFill>
                  <a:srgbClr val="37474F"/>
                </a:solidFill>
                <a:latin typeface="Roboto Mono"/>
                <a:ea typeface="Roboto Mono"/>
                <a:cs typeface="Roboto Mono"/>
                <a:sym typeface="Roboto Mono"/>
              </a:rPr>
              <a:t>&gt;</a:t>
            </a:r>
            <a:endParaRPr sz="9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37474F"/>
                </a:solidFill>
                <a:latin typeface="Roboto Mono"/>
                <a:ea typeface="Roboto Mono"/>
                <a:cs typeface="Roboto Mono"/>
                <a:sym typeface="Roboto Mono"/>
              </a:rPr>
              <a:t>&lt;/</a:t>
            </a:r>
            <a:r>
              <a:rPr lang="en" sz="900">
                <a:solidFill>
                  <a:srgbClr val="3F51B5"/>
                </a:solidFill>
                <a:latin typeface="Roboto Mono"/>
                <a:ea typeface="Roboto Mono"/>
                <a:cs typeface="Roboto Mono"/>
                <a:sym typeface="Roboto Mono"/>
              </a:rPr>
              <a:t>html</a:t>
            </a:r>
            <a:r>
              <a:rPr lang="en" sz="900">
                <a:solidFill>
                  <a:srgbClr val="37474F"/>
                </a:solidFill>
                <a:latin typeface="Roboto Mono"/>
                <a:ea typeface="Roboto Mono"/>
                <a:cs typeface="Roboto Mono"/>
                <a:sym typeface="Roboto Mono"/>
              </a:rPr>
              <a:t>&gt;</a:t>
            </a:r>
            <a:endParaRPr sz="1050">
              <a:solidFill>
                <a:srgbClr val="37474F"/>
              </a:solidFill>
              <a:latin typeface="Roboto Mono"/>
              <a:ea typeface="Roboto Mono"/>
              <a:cs typeface="Roboto Mono"/>
              <a:sym typeface="Roboto Mono"/>
            </a:endParaRPr>
          </a:p>
        </p:txBody>
      </p:sp>
      <p:sp>
        <p:nvSpPr>
          <p:cNvPr id="109" name="Google Shape;109;p19"/>
          <p:cNvSpPr txBox="1"/>
          <p:nvPr/>
        </p:nvSpPr>
        <p:spPr>
          <a:xfrm>
            <a:off x="4715300" y="4683309"/>
            <a:ext cx="42603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a:solidFill>
                  <a:schemeClr val="accent3"/>
                </a:solidFill>
                <a:latin typeface="Proxima Nova"/>
                <a:ea typeface="Proxima Nova"/>
                <a:cs typeface="Proxima Nova"/>
                <a:sym typeface="Proxima Nova"/>
              </a:rPr>
              <a:t>All three </a:t>
            </a:r>
            <a:r>
              <a:rPr lang="en" sz="1200">
                <a:solidFill>
                  <a:srgbClr val="3F51B5"/>
                </a:solidFill>
                <a:latin typeface="Roboto Mono"/>
                <a:ea typeface="Roboto Mono"/>
                <a:cs typeface="Roboto Mono"/>
                <a:sym typeface="Roboto Mono"/>
              </a:rPr>
              <a:t>h1 </a:t>
            </a:r>
            <a:r>
              <a:rPr lang="en">
                <a:solidFill>
                  <a:schemeClr val="accent3"/>
                </a:solidFill>
                <a:latin typeface="Proxima Nova"/>
                <a:ea typeface="Proxima Nova"/>
                <a:cs typeface="Proxima Nova"/>
                <a:sym typeface="Proxima Nova"/>
              </a:rPr>
              <a:t>elements have the class “</a:t>
            </a:r>
            <a:r>
              <a:rPr lang="en" sz="1200">
                <a:solidFill>
                  <a:srgbClr val="388E3C"/>
                </a:solidFill>
                <a:latin typeface="Roboto Mono"/>
                <a:ea typeface="Roboto Mono"/>
                <a:cs typeface="Roboto Mono"/>
                <a:sym typeface="Roboto Mono"/>
              </a:rPr>
              <a:t>mainHeaders</a:t>
            </a:r>
            <a:r>
              <a:rPr lang="en">
                <a:solidFill>
                  <a:schemeClr val="accent3"/>
                </a:solidFill>
                <a:latin typeface="Proxima Nova"/>
                <a:ea typeface="Proxima Nova"/>
                <a:cs typeface="Proxima Nova"/>
                <a:sym typeface="Proxima Nova"/>
              </a:rPr>
              <a:t>”</a:t>
            </a:r>
            <a:endParaRPr>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Retrieving the HTML from a website </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5" name="Google Shape;115;p20"/>
          <p:cNvSpPr txBox="1"/>
          <p:nvPr>
            <p:ph idx="1" type="body"/>
          </p:nvPr>
        </p:nvSpPr>
        <p:spPr>
          <a:xfrm>
            <a:off x="311700" y="1017725"/>
            <a:ext cx="8520600" cy="395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The first thing we’ll need to do is to </a:t>
            </a:r>
            <a:r>
              <a:rPr lang="en" sz="1500"/>
              <a:t>retrieve</a:t>
            </a:r>
            <a:r>
              <a:rPr lang="en" sz="1500"/>
              <a:t> the HTML </a:t>
            </a:r>
            <a:r>
              <a:rPr lang="en" sz="1500"/>
              <a:t>content</a:t>
            </a:r>
            <a:r>
              <a:rPr lang="en" sz="1500"/>
              <a:t> from a website. To do this, we can use Python’s                 library. Once we’ve imported this library, we can </a:t>
            </a:r>
            <a:r>
              <a:rPr lang="en" sz="1500"/>
              <a:t>retrieve</a:t>
            </a:r>
            <a:r>
              <a:rPr lang="en" sz="1500"/>
              <a:t> the HTML content of a site through these lines of code: </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rPr lang="en" sz="1500"/>
              <a:t>If we want to print see the HTML content we’ve </a:t>
            </a:r>
            <a:r>
              <a:rPr lang="en" sz="1500"/>
              <a:t>retrieved</a:t>
            </a:r>
            <a:r>
              <a:rPr lang="en" sz="1500"/>
              <a:t>, we can add these lines: </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rPr lang="en" sz="1500"/>
              <a:t>l</a:t>
            </a:r>
            <a:r>
              <a:rPr lang="en" sz="1500"/>
              <a:t>xml is a parser library for the HTML and .prettify() enables us to view how the tags are nested and written on the page. </a:t>
            </a:r>
            <a:endParaRPr sz="1500"/>
          </a:p>
          <a:p>
            <a:pPr indent="0" lvl="0" marL="0" rtl="0" algn="l">
              <a:spcBef>
                <a:spcPts val="1200"/>
              </a:spcBef>
              <a:spcAft>
                <a:spcPts val="0"/>
              </a:spcAft>
              <a:buNone/>
            </a:pPr>
            <a:r>
              <a:rPr lang="en" sz="1500"/>
              <a:t>Let’s see what this code would return if we tested it on a real site: </a:t>
            </a:r>
            <a:endParaRPr sz="1500"/>
          </a:p>
          <a:p>
            <a:pPr indent="0" lvl="0" marL="0" rtl="0" algn="l">
              <a:spcBef>
                <a:spcPts val="1200"/>
              </a:spcBef>
              <a:spcAft>
                <a:spcPts val="1200"/>
              </a:spcAft>
              <a:buNone/>
            </a:pPr>
            <a:r>
              <a:rPr lang="en" sz="1500" u="sng">
                <a:solidFill>
                  <a:schemeClr val="hlink"/>
                </a:solidFill>
                <a:hlinkClick r:id="rId3"/>
              </a:rPr>
              <a:t>http://olympus.realpython.org/profiles/aphrodite</a:t>
            </a:r>
            <a:r>
              <a:rPr lang="en" sz="1500"/>
              <a:t> (</a:t>
            </a:r>
            <a:r>
              <a:rPr lang="en" sz="1500" u="sng">
                <a:solidFill>
                  <a:schemeClr val="hlink"/>
                </a:solidFill>
                <a:hlinkClick r:id="rId4"/>
              </a:rPr>
              <a:t>Code</a:t>
            </a:r>
            <a:r>
              <a:rPr lang="en" sz="1500"/>
              <a:t>)</a:t>
            </a:r>
            <a:endParaRPr sz="1500"/>
          </a:p>
        </p:txBody>
      </p:sp>
      <p:sp>
        <p:nvSpPr>
          <p:cNvPr id="116" name="Google Shape;116;p20"/>
          <p:cNvSpPr txBox="1"/>
          <p:nvPr/>
        </p:nvSpPr>
        <p:spPr>
          <a:xfrm>
            <a:off x="1425300" y="1313080"/>
            <a:ext cx="6318600" cy="361800"/>
          </a:xfrm>
          <a:prstGeom prst="rect">
            <a:avLst/>
          </a:prstGeom>
          <a:noFill/>
          <a:ln>
            <a:noFill/>
          </a:ln>
        </p:spPr>
        <p:txBody>
          <a:bodyPr anchorCtr="0" anchor="t" bIns="91425" lIns="91425" spcFirstLastPara="1" rIns="91425" wrap="square" tIns="91425">
            <a:spAutoFit/>
          </a:bodyPr>
          <a:lstStyle/>
          <a:p>
            <a:pPr indent="0" lvl="0" marL="0" rtl="0" algn="l">
              <a:lnSpc>
                <a:spcPct val="146739"/>
              </a:lnSpc>
              <a:spcBef>
                <a:spcPts val="0"/>
              </a:spcBef>
              <a:spcAft>
                <a:spcPts val="0"/>
              </a:spcAft>
              <a:buNone/>
            </a:pPr>
            <a:r>
              <a:rPr lang="en" sz="1150">
                <a:solidFill>
                  <a:srgbClr val="37474F"/>
                </a:solidFill>
                <a:latin typeface="Roboto Mono"/>
                <a:ea typeface="Roboto Mono"/>
                <a:cs typeface="Roboto Mono"/>
                <a:sym typeface="Roboto Mono"/>
              </a:rPr>
              <a:t>requests</a:t>
            </a:r>
            <a:endParaRPr>
              <a:latin typeface="Proxima Nova"/>
              <a:ea typeface="Proxima Nova"/>
              <a:cs typeface="Proxima Nova"/>
              <a:sym typeface="Proxima Nova"/>
            </a:endParaRPr>
          </a:p>
        </p:txBody>
      </p:sp>
      <p:sp>
        <p:nvSpPr>
          <p:cNvPr id="117" name="Google Shape;117;p20"/>
          <p:cNvSpPr txBox="1"/>
          <p:nvPr/>
        </p:nvSpPr>
        <p:spPr>
          <a:xfrm>
            <a:off x="311700" y="1901275"/>
            <a:ext cx="6761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3F51B5"/>
                </a:solidFill>
                <a:latin typeface="Roboto Mono"/>
                <a:ea typeface="Roboto Mono"/>
                <a:cs typeface="Roboto Mono"/>
                <a:sym typeface="Roboto Mono"/>
              </a:rPr>
              <a:t>import</a:t>
            </a:r>
            <a:r>
              <a:rPr lang="en" sz="1200">
                <a:solidFill>
                  <a:srgbClr val="37474F"/>
                </a:solidFill>
                <a:latin typeface="Roboto Mono"/>
                <a:ea typeface="Roboto Mono"/>
                <a:cs typeface="Roboto Mono"/>
                <a:sym typeface="Roboto Mono"/>
              </a:rPr>
              <a:t> requests </a:t>
            </a:r>
            <a:endParaRPr sz="12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37474F"/>
                </a:solidFill>
                <a:latin typeface="Roboto Mono"/>
                <a:ea typeface="Roboto Mono"/>
                <a:cs typeface="Roboto Mono"/>
                <a:sym typeface="Roboto Mono"/>
              </a:rPr>
              <a:t>page = requests.get(</a:t>
            </a:r>
            <a:r>
              <a:rPr lang="en" sz="1200">
                <a:solidFill>
                  <a:srgbClr val="388E3C"/>
                </a:solidFill>
                <a:latin typeface="Roboto Mono"/>
                <a:ea typeface="Roboto Mono"/>
                <a:cs typeface="Roboto Mono"/>
                <a:sym typeface="Roboto Mono"/>
              </a:rPr>
              <a:t>"URL of page here"</a:t>
            </a:r>
            <a:r>
              <a:rPr lang="en" sz="1200">
                <a:solidFill>
                  <a:srgbClr val="37474F"/>
                </a:solidFill>
                <a:latin typeface="Roboto Mono"/>
                <a:ea typeface="Roboto Mono"/>
                <a:cs typeface="Roboto Mono"/>
                <a:sym typeface="Roboto Mono"/>
              </a:rPr>
              <a:t>).content</a:t>
            </a:r>
            <a:endParaRPr sz="1200">
              <a:solidFill>
                <a:srgbClr val="3F51B5"/>
              </a:solidFill>
              <a:latin typeface="Roboto Mono"/>
              <a:ea typeface="Roboto Mono"/>
              <a:cs typeface="Roboto Mono"/>
              <a:sym typeface="Roboto Mono"/>
            </a:endParaRPr>
          </a:p>
        </p:txBody>
      </p:sp>
      <p:sp>
        <p:nvSpPr>
          <p:cNvPr id="118" name="Google Shape;118;p20"/>
          <p:cNvSpPr txBox="1"/>
          <p:nvPr/>
        </p:nvSpPr>
        <p:spPr>
          <a:xfrm>
            <a:off x="311700" y="2742225"/>
            <a:ext cx="41787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37474F"/>
                </a:solidFill>
                <a:latin typeface="Roboto Mono"/>
                <a:ea typeface="Roboto Mono"/>
                <a:cs typeface="Roboto Mono"/>
                <a:sym typeface="Roboto Mono"/>
              </a:rPr>
              <a:t>soup = BeautifulSoup(page, </a:t>
            </a:r>
            <a:r>
              <a:rPr lang="en" sz="1200">
                <a:solidFill>
                  <a:srgbClr val="388E3C"/>
                </a:solidFill>
                <a:latin typeface="Roboto Mono"/>
                <a:ea typeface="Roboto Mono"/>
                <a:cs typeface="Roboto Mono"/>
                <a:sym typeface="Roboto Mono"/>
              </a:rPr>
              <a:t>'lxml'</a:t>
            </a:r>
            <a:r>
              <a:rPr lang="en" sz="1200">
                <a:solidFill>
                  <a:srgbClr val="37474F"/>
                </a:solidFill>
                <a:latin typeface="Roboto Mono"/>
                <a:ea typeface="Roboto Mono"/>
                <a:cs typeface="Roboto Mono"/>
                <a:sym typeface="Roboto Mono"/>
              </a:rPr>
              <a:t>)</a:t>
            </a:r>
            <a:endParaRPr sz="12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3F51B5"/>
                </a:solidFill>
                <a:latin typeface="Roboto Mono"/>
                <a:ea typeface="Roboto Mono"/>
                <a:cs typeface="Roboto Mono"/>
                <a:sym typeface="Roboto Mono"/>
              </a:rPr>
              <a:t>print</a:t>
            </a:r>
            <a:r>
              <a:rPr lang="en" sz="1200">
                <a:solidFill>
                  <a:srgbClr val="37474F"/>
                </a:solidFill>
                <a:latin typeface="Roboto Mono"/>
                <a:ea typeface="Roboto Mono"/>
                <a:cs typeface="Roboto Mono"/>
                <a:sym typeface="Roboto Mono"/>
              </a:rPr>
              <a:t>(soup.prettify())</a:t>
            </a:r>
            <a:endParaRPr sz="120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Retrieving specific information</a:t>
            </a:r>
            <a:endParaRPr b="1"/>
          </a:p>
          <a:p>
            <a:pPr indent="0" lvl="0" marL="0" rtl="0" algn="l">
              <a:spcBef>
                <a:spcPts val="0"/>
              </a:spcBef>
              <a:spcAft>
                <a:spcPts val="0"/>
              </a:spcAft>
              <a:buNone/>
            </a:pPr>
            <a:r>
              <a:t/>
            </a:r>
            <a:endParaRPr/>
          </a:p>
        </p:txBody>
      </p:sp>
      <p:sp>
        <p:nvSpPr>
          <p:cNvPr id="124" name="Google Shape;124;p21"/>
          <p:cNvSpPr txBox="1"/>
          <p:nvPr>
            <p:ph idx="1" type="body"/>
          </p:nvPr>
        </p:nvSpPr>
        <p:spPr>
          <a:xfrm>
            <a:off x="311700" y="1017725"/>
            <a:ext cx="8520600" cy="405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This website is pretty basic, but that makes it perfect for practicing. </a:t>
            </a:r>
            <a:endParaRPr sz="1400"/>
          </a:p>
          <a:p>
            <a:pPr indent="0" lvl="0" marL="0" rtl="0" algn="l">
              <a:spcBef>
                <a:spcPts val="1200"/>
              </a:spcBef>
              <a:spcAft>
                <a:spcPts val="0"/>
              </a:spcAft>
              <a:buNone/>
            </a:pPr>
            <a:r>
              <a:rPr lang="en" sz="1400"/>
              <a:t>Let’s try to extract the “Name: Aphrodite” from the HTML. If we look at the source code, we can see that it is found within the          tag. </a:t>
            </a:r>
            <a:r>
              <a:rPr lang="en" sz="1400"/>
              <a:t>In BeautifulSoup, we can retrieve this specific tag by using:                                which will assign                                            to name. To actually get the text within the tags, we can simply attach a .text when we’re assigning the name variable: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1200"/>
              </a:spcAft>
              <a:buNone/>
            </a:pPr>
            <a:r>
              <a:rPr lang="en" sz="1400"/>
              <a:t>We can use this method for any other single element on the website - we can query the image path by doing                                                       (we access a tag’s attributes by treating the tag like a dictionary).  However, this method only works since there is only 1          tag or            tag in the webpage. Let’s cover how to retrieve specific information with multiple duplicate tags. </a:t>
            </a:r>
            <a:endParaRPr sz="1400"/>
          </a:p>
        </p:txBody>
      </p:sp>
      <p:sp>
        <p:nvSpPr>
          <p:cNvPr id="125" name="Google Shape;125;p21"/>
          <p:cNvSpPr txBox="1"/>
          <p:nvPr/>
        </p:nvSpPr>
        <p:spPr>
          <a:xfrm>
            <a:off x="1778919" y="1686476"/>
            <a:ext cx="756600" cy="5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50">
                <a:solidFill>
                  <a:srgbClr val="37474F"/>
                </a:solidFill>
                <a:latin typeface="Roboto Mono"/>
                <a:ea typeface="Roboto Mono"/>
                <a:cs typeface="Roboto Mono"/>
                <a:sym typeface="Roboto Mono"/>
              </a:rPr>
              <a:t>&lt;</a:t>
            </a:r>
            <a:r>
              <a:rPr lang="en" sz="1150">
                <a:solidFill>
                  <a:srgbClr val="3F51B5"/>
                </a:solidFill>
                <a:latin typeface="Roboto Mono"/>
                <a:ea typeface="Roboto Mono"/>
                <a:cs typeface="Roboto Mono"/>
                <a:sym typeface="Roboto Mono"/>
              </a:rPr>
              <a:t>h2</a:t>
            </a:r>
            <a:r>
              <a:rPr lang="en" sz="1150">
                <a:solidFill>
                  <a:srgbClr val="37474F"/>
                </a:solidFill>
                <a:latin typeface="Roboto Mono"/>
                <a:ea typeface="Roboto Mono"/>
                <a:cs typeface="Roboto Mono"/>
                <a:sym typeface="Roboto Mono"/>
              </a:rPr>
              <a:t>&gt;</a:t>
            </a:r>
            <a:endParaRPr sz="115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26" name="Google Shape;126;p21"/>
          <p:cNvSpPr txBox="1"/>
          <p:nvPr/>
        </p:nvSpPr>
        <p:spPr>
          <a:xfrm>
            <a:off x="1628636" y="1943223"/>
            <a:ext cx="2488200" cy="5886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050">
                <a:solidFill>
                  <a:srgbClr val="37474F"/>
                </a:solidFill>
                <a:latin typeface="Roboto Mono"/>
                <a:ea typeface="Roboto Mono"/>
                <a:cs typeface="Roboto Mono"/>
                <a:sym typeface="Roboto Mono"/>
              </a:rPr>
              <a:t>&lt;</a:t>
            </a:r>
            <a:r>
              <a:rPr lang="en" sz="1050">
                <a:solidFill>
                  <a:srgbClr val="3F51B5"/>
                </a:solidFill>
                <a:latin typeface="Roboto Mono"/>
                <a:ea typeface="Roboto Mono"/>
                <a:cs typeface="Roboto Mono"/>
                <a:sym typeface="Roboto Mono"/>
              </a:rPr>
              <a:t>h2</a:t>
            </a:r>
            <a:r>
              <a:rPr lang="en" sz="1050">
                <a:solidFill>
                  <a:srgbClr val="37474F"/>
                </a:solidFill>
                <a:latin typeface="Roboto Mono"/>
                <a:ea typeface="Roboto Mono"/>
                <a:cs typeface="Roboto Mono"/>
                <a:sym typeface="Roboto Mono"/>
              </a:rPr>
              <a:t>&gt;Name: Aphrodite&lt;/</a:t>
            </a:r>
            <a:r>
              <a:rPr lang="en" sz="1050">
                <a:solidFill>
                  <a:srgbClr val="3F51B5"/>
                </a:solidFill>
                <a:latin typeface="Roboto Mono"/>
                <a:ea typeface="Roboto Mono"/>
                <a:cs typeface="Roboto Mono"/>
                <a:sym typeface="Roboto Mono"/>
              </a:rPr>
              <a:t>h2</a:t>
            </a:r>
            <a:r>
              <a:rPr lang="en" sz="1050">
                <a:solidFill>
                  <a:srgbClr val="37474F"/>
                </a:solidFill>
                <a:latin typeface="Roboto Mono"/>
                <a:ea typeface="Roboto Mono"/>
                <a:cs typeface="Roboto Mono"/>
                <a:sym typeface="Roboto Mono"/>
              </a:rPr>
              <a:t>&gt;</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sz="1050">
              <a:solidFill>
                <a:srgbClr val="37474F"/>
              </a:solidFill>
              <a:latin typeface="Roboto Mono"/>
              <a:ea typeface="Roboto Mono"/>
              <a:cs typeface="Roboto Mono"/>
              <a:sym typeface="Roboto Mono"/>
            </a:endParaRPr>
          </a:p>
        </p:txBody>
      </p:sp>
      <p:sp>
        <p:nvSpPr>
          <p:cNvPr id="127" name="Google Shape;127;p21"/>
          <p:cNvSpPr txBox="1"/>
          <p:nvPr/>
        </p:nvSpPr>
        <p:spPr>
          <a:xfrm>
            <a:off x="4487692" y="4261427"/>
            <a:ext cx="756600" cy="5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50">
                <a:solidFill>
                  <a:srgbClr val="37474F"/>
                </a:solidFill>
                <a:latin typeface="Roboto Mono"/>
                <a:ea typeface="Roboto Mono"/>
                <a:cs typeface="Roboto Mono"/>
                <a:sym typeface="Roboto Mono"/>
              </a:rPr>
              <a:t>&lt;</a:t>
            </a:r>
            <a:r>
              <a:rPr lang="en" sz="1150">
                <a:solidFill>
                  <a:srgbClr val="3F51B5"/>
                </a:solidFill>
                <a:latin typeface="Roboto Mono"/>
                <a:ea typeface="Roboto Mono"/>
                <a:cs typeface="Roboto Mono"/>
                <a:sym typeface="Roboto Mono"/>
              </a:rPr>
              <a:t>h2</a:t>
            </a:r>
            <a:r>
              <a:rPr lang="en" sz="1150">
                <a:solidFill>
                  <a:srgbClr val="37474F"/>
                </a:solidFill>
                <a:latin typeface="Roboto Mono"/>
                <a:ea typeface="Roboto Mono"/>
                <a:cs typeface="Roboto Mono"/>
                <a:sym typeface="Roboto Mono"/>
              </a:rPr>
              <a:t>&gt;</a:t>
            </a:r>
            <a:endParaRPr sz="115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28" name="Google Shape;128;p21"/>
          <p:cNvSpPr txBox="1"/>
          <p:nvPr/>
        </p:nvSpPr>
        <p:spPr>
          <a:xfrm>
            <a:off x="5401919" y="4257773"/>
            <a:ext cx="756600" cy="5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50">
                <a:solidFill>
                  <a:srgbClr val="37474F"/>
                </a:solidFill>
                <a:latin typeface="Roboto Mono"/>
                <a:ea typeface="Roboto Mono"/>
                <a:cs typeface="Roboto Mono"/>
                <a:sym typeface="Roboto Mono"/>
              </a:rPr>
              <a:t>&lt;</a:t>
            </a:r>
            <a:r>
              <a:rPr lang="en" sz="1150">
                <a:solidFill>
                  <a:srgbClr val="3F51B5"/>
                </a:solidFill>
                <a:latin typeface="Roboto Mono"/>
                <a:ea typeface="Roboto Mono"/>
                <a:cs typeface="Roboto Mono"/>
                <a:sym typeface="Roboto Mono"/>
              </a:rPr>
              <a:t>img</a:t>
            </a:r>
            <a:r>
              <a:rPr lang="en" sz="1150">
                <a:solidFill>
                  <a:srgbClr val="37474F"/>
                </a:solidFill>
                <a:latin typeface="Roboto Mono"/>
                <a:ea typeface="Roboto Mono"/>
                <a:cs typeface="Roboto Mono"/>
                <a:sym typeface="Roboto Mono"/>
              </a:rPr>
              <a:t>&gt;</a:t>
            </a:r>
            <a:endParaRPr sz="115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29" name="Google Shape;129;p21"/>
          <p:cNvSpPr txBox="1"/>
          <p:nvPr/>
        </p:nvSpPr>
        <p:spPr>
          <a:xfrm>
            <a:off x="7116705" y="1683016"/>
            <a:ext cx="4178700" cy="623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200">
                <a:solidFill>
                  <a:srgbClr val="37474F"/>
                </a:solidFill>
                <a:latin typeface="Roboto Mono"/>
                <a:ea typeface="Roboto Mono"/>
                <a:cs typeface="Roboto Mono"/>
                <a:sym typeface="Roboto Mono"/>
              </a:rPr>
              <a:t>soup.find(</a:t>
            </a:r>
            <a:r>
              <a:rPr lang="en" sz="1200">
                <a:solidFill>
                  <a:srgbClr val="388E3C"/>
                </a:solidFill>
                <a:latin typeface="Roboto Mono"/>
                <a:ea typeface="Roboto Mono"/>
                <a:cs typeface="Roboto Mono"/>
                <a:sym typeface="Roboto Mono"/>
              </a:rPr>
              <a:t>"h2"</a:t>
            </a:r>
            <a:r>
              <a:rPr lang="en" sz="1200">
                <a:solidFill>
                  <a:srgbClr val="37474F"/>
                </a:solidFill>
                <a:latin typeface="Roboto Mono"/>
                <a:ea typeface="Roboto Mono"/>
                <a:cs typeface="Roboto Mono"/>
                <a:sym typeface="Roboto Mono"/>
              </a:rPr>
              <a:t>)</a:t>
            </a:r>
            <a:endParaRPr sz="120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sz="1050">
              <a:solidFill>
                <a:srgbClr val="37474F"/>
              </a:solidFill>
              <a:latin typeface="Roboto Mono"/>
              <a:ea typeface="Roboto Mono"/>
              <a:cs typeface="Roboto Mono"/>
              <a:sym typeface="Roboto Mono"/>
            </a:endParaRPr>
          </a:p>
        </p:txBody>
      </p:sp>
      <p:sp>
        <p:nvSpPr>
          <p:cNvPr id="130" name="Google Shape;130;p21"/>
          <p:cNvSpPr txBox="1"/>
          <p:nvPr/>
        </p:nvSpPr>
        <p:spPr>
          <a:xfrm>
            <a:off x="311700" y="2499589"/>
            <a:ext cx="8828700" cy="1612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rgbClr val="3F51B5"/>
                </a:solidFill>
                <a:latin typeface="Roboto Mono"/>
                <a:ea typeface="Roboto Mono"/>
                <a:cs typeface="Roboto Mono"/>
                <a:sym typeface="Roboto Mono"/>
              </a:rPr>
              <a:t>from</a:t>
            </a:r>
            <a:r>
              <a:rPr lang="en" sz="1050">
                <a:solidFill>
                  <a:srgbClr val="37474F"/>
                </a:solidFill>
                <a:latin typeface="Roboto Mono"/>
                <a:ea typeface="Roboto Mono"/>
                <a:cs typeface="Roboto Mono"/>
                <a:sym typeface="Roboto Mono"/>
              </a:rPr>
              <a:t> bs4 </a:t>
            </a:r>
            <a:r>
              <a:rPr lang="en" sz="1050">
                <a:solidFill>
                  <a:srgbClr val="3F51B5"/>
                </a:solidFill>
                <a:latin typeface="Roboto Mono"/>
                <a:ea typeface="Roboto Mono"/>
                <a:cs typeface="Roboto Mono"/>
                <a:sym typeface="Roboto Mono"/>
              </a:rPr>
              <a:t>import</a:t>
            </a:r>
            <a:r>
              <a:rPr lang="en" sz="1050">
                <a:solidFill>
                  <a:srgbClr val="37474F"/>
                </a:solidFill>
                <a:latin typeface="Roboto Mono"/>
                <a:ea typeface="Roboto Mono"/>
                <a:cs typeface="Roboto Mono"/>
                <a:sym typeface="Roboto Mono"/>
              </a:rPr>
              <a:t> BeautifulSoup</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F51B5"/>
                </a:solidFill>
                <a:latin typeface="Roboto Mono"/>
                <a:ea typeface="Roboto Mono"/>
                <a:cs typeface="Roboto Mono"/>
                <a:sym typeface="Roboto Mono"/>
              </a:rPr>
              <a:t>import</a:t>
            </a:r>
            <a:r>
              <a:rPr lang="en" sz="1050">
                <a:solidFill>
                  <a:srgbClr val="37474F"/>
                </a:solidFill>
                <a:latin typeface="Roboto Mono"/>
                <a:ea typeface="Roboto Mono"/>
                <a:cs typeface="Roboto Mono"/>
                <a:sym typeface="Roboto Mono"/>
              </a:rPr>
              <a:t> requests </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7474F"/>
                </a:solidFill>
                <a:latin typeface="Roboto Mono"/>
                <a:ea typeface="Roboto Mono"/>
                <a:cs typeface="Roboto Mono"/>
                <a:sym typeface="Roboto Mono"/>
              </a:rPr>
              <a:t>page = requests.get(</a:t>
            </a:r>
            <a:r>
              <a:rPr lang="en" sz="1050">
                <a:solidFill>
                  <a:srgbClr val="388E3C"/>
                </a:solidFill>
                <a:latin typeface="Roboto Mono"/>
                <a:ea typeface="Roboto Mono"/>
                <a:cs typeface="Roboto Mono"/>
                <a:sym typeface="Roboto Mono"/>
              </a:rPr>
              <a:t>"http://olympus.realpython.org/profiles/aphrodite"</a:t>
            </a:r>
            <a:r>
              <a:rPr lang="en" sz="1050">
                <a:solidFill>
                  <a:srgbClr val="37474F"/>
                </a:solidFill>
                <a:latin typeface="Roboto Mono"/>
                <a:ea typeface="Roboto Mono"/>
                <a:cs typeface="Roboto Mono"/>
                <a:sym typeface="Roboto Mono"/>
              </a:rPr>
              <a:t>).content</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7474F"/>
                </a:solidFill>
                <a:latin typeface="Roboto Mono"/>
                <a:ea typeface="Roboto Mono"/>
                <a:cs typeface="Roboto Mono"/>
                <a:sym typeface="Roboto Mono"/>
              </a:rPr>
              <a:t>soup = BeautifulSoup(page, </a:t>
            </a:r>
            <a:r>
              <a:rPr lang="en" sz="1050">
                <a:solidFill>
                  <a:srgbClr val="388E3C"/>
                </a:solidFill>
                <a:latin typeface="Roboto Mono"/>
                <a:ea typeface="Roboto Mono"/>
                <a:cs typeface="Roboto Mono"/>
                <a:sym typeface="Roboto Mono"/>
              </a:rPr>
              <a:t>'lxml'</a:t>
            </a:r>
            <a:r>
              <a:rPr lang="en" sz="1050">
                <a:solidFill>
                  <a:srgbClr val="37474F"/>
                </a:solidFill>
                <a:latin typeface="Roboto Mono"/>
                <a:ea typeface="Roboto Mono"/>
                <a:cs typeface="Roboto Mono"/>
                <a:sym typeface="Roboto Mono"/>
              </a:rPr>
              <a:t>)</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7474F"/>
                </a:solidFill>
                <a:latin typeface="Roboto Mono"/>
                <a:ea typeface="Roboto Mono"/>
                <a:cs typeface="Roboto Mono"/>
                <a:sym typeface="Roboto Mono"/>
              </a:rPr>
              <a:t>name = soup.find(</a:t>
            </a:r>
            <a:r>
              <a:rPr lang="en" sz="1050">
                <a:solidFill>
                  <a:srgbClr val="388E3C"/>
                </a:solidFill>
                <a:latin typeface="Roboto Mono"/>
                <a:ea typeface="Roboto Mono"/>
                <a:cs typeface="Roboto Mono"/>
                <a:sym typeface="Roboto Mono"/>
              </a:rPr>
              <a:t>"h2"</a:t>
            </a:r>
            <a:r>
              <a:rPr lang="en" sz="1050">
                <a:solidFill>
                  <a:srgbClr val="37474F"/>
                </a:solidFill>
                <a:latin typeface="Roboto Mono"/>
                <a:ea typeface="Roboto Mono"/>
                <a:cs typeface="Roboto Mono"/>
                <a:sym typeface="Roboto Mono"/>
              </a:rPr>
              <a:t>).text</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F51B5"/>
                </a:solidFill>
                <a:latin typeface="Roboto Mono"/>
                <a:ea typeface="Roboto Mono"/>
                <a:cs typeface="Roboto Mono"/>
                <a:sym typeface="Roboto Mono"/>
              </a:rPr>
              <a:t>print</a:t>
            </a:r>
            <a:r>
              <a:rPr lang="en" sz="1050">
                <a:solidFill>
                  <a:srgbClr val="37474F"/>
                </a:solidFill>
                <a:latin typeface="Roboto Mono"/>
                <a:ea typeface="Roboto Mono"/>
                <a:cs typeface="Roboto Mono"/>
                <a:sym typeface="Roboto Mono"/>
              </a:rPr>
              <a:t>(name)</a:t>
            </a:r>
            <a:endParaRPr sz="105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050">
                <a:solidFill>
                  <a:srgbClr val="D81B60"/>
                </a:solidFill>
                <a:latin typeface="Roboto Mono"/>
                <a:ea typeface="Roboto Mono"/>
                <a:cs typeface="Roboto Mono"/>
                <a:sym typeface="Roboto Mono"/>
              </a:rPr>
              <a:t># Prints out "Name: Aphrodite"</a:t>
            </a:r>
            <a:endParaRPr sz="1050">
              <a:solidFill>
                <a:srgbClr val="D81B60"/>
              </a:solidFill>
              <a:latin typeface="Roboto Mono"/>
              <a:ea typeface="Roboto Mono"/>
              <a:cs typeface="Roboto Mono"/>
              <a:sym typeface="Roboto Mono"/>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31" name="Google Shape;131;p21"/>
          <p:cNvSpPr txBox="1"/>
          <p:nvPr/>
        </p:nvSpPr>
        <p:spPr>
          <a:xfrm>
            <a:off x="812450" y="4026250"/>
            <a:ext cx="2727900" cy="6426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050">
                <a:solidFill>
                  <a:srgbClr val="37474F"/>
                </a:solidFill>
                <a:latin typeface="Roboto Mono"/>
                <a:ea typeface="Roboto Mono"/>
                <a:cs typeface="Roboto Mono"/>
                <a:sym typeface="Roboto Mono"/>
              </a:rPr>
              <a:t>name = soup.find(</a:t>
            </a:r>
            <a:r>
              <a:rPr lang="en" sz="1050">
                <a:solidFill>
                  <a:srgbClr val="388E3C"/>
                </a:solidFill>
                <a:latin typeface="Roboto Mono"/>
                <a:ea typeface="Roboto Mono"/>
                <a:cs typeface="Roboto Mono"/>
                <a:sym typeface="Roboto Mono"/>
              </a:rPr>
              <a:t>"img"</a:t>
            </a:r>
            <a:r>
              <a:rPr lang="en" sz="1050">
                <a:solidFill>
                  <a:srgbClr val="37474F"/>
                </a:solidFill>
                <a:latin typeface="Roboto Mono"/>
                <a:ea typeface="Roboto Mono"/>
                <a:cs typeface="Roboto Mono"/>
                <a:sym typeface="Roboto Mono"/>
              </a:rPr>
              <a:t>)[</a:t>
            </a:r>
            <a:r>
              <a:rPr lang="en" sz="1050">
                <a:solidFill>
                  <a:srgbClr val="388E3C"/>
                </a:solidFill>
                <a:latin typeface="Roboto Mono"/>
                <a:ea typeface="Roboto Mono"/>
                <a:cs typeface="Roboto Mono"/>
                <a:sym typeface="Roboto Mono"/>
              </a:rPr>
              <a:t>'src'</a:t>
            </a:r>
            <a:r>
              <a:rPr lang="en" sz="1050">
                <a:solidFill>
                  <a:srgbClr val="37474F"/>
                </a:solidFill>
                <a:latin typeface="Roboto Mono"/>
                <a:ea typeface="Roboto Mono"/>
                <a:cs typeface="Roboto Mono"/>
                <a:sym typeface="Roboto Mono"/>
              </a:rPr>
              <a:t>]</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