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NC - 12DS 713026 The Woodlands S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HelveticaNeue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5-17T13:55:18.004">
    <p:pos x="0" y="2104"/>
    <p:text>that's a weird bit thingy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a336dc37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a336dc37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a336dc37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a336dc37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a61e50a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a61e50a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a61e50a6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a61e50a6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a048f6e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a048f6e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a61e50a6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a61e50a6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a048f6e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a048f6e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a048f6e6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a048f6e6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a2552b4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a2552b4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a2552b4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a2552b4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a048f6e6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a048f6e6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a048f6e6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a048f6e6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a048f6e6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a048f6e6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a336dc3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a336dc3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Cryptography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Woodlands CS Club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17, 2021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Meeting 21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Raleway"/>
                <a:ea typeface="Raleway"/>
                <a:cs typeface="Raleway"/>
                <a:sym typeface="Raleway"/>
              </a:rPr>
              <a:t>RSA Procedure </a:t>
            </a: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(aka the scary math slide)</a:t>
            </a:r>
            <a:endParaRPr b="1"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6361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two distinct primes, </a:t>
            </a:r>
            <a:r>
              <a:rPr i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i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Should be </a:t>
            </a:r>
            <a:r>
              <a:rPr b="1" i="1" lang="en" sz="20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HUGE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 = 61, q = 89 (small for example)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 </a:t>
            </a:r>
            <a:r>
              <a:rPr i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= pq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= 5429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 totient: (p - 1, q - 1).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60*88 = 5280, could also use LCM(60, 88) = 1320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an integer </a:t>
            </a:r>
            <a:r>
              <a:rPr i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such that </a:t>
            </a:r>
            <a:r>
              <a:rPr i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&lt; e &lt; λ(n) 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i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i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coprime.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 = 349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 </a:t>
            </a:r>
            <a:r>
              <a:rPr i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d, 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such that </a:t>
            </a:r>
            <a:r>
              <a:rPr i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= 1 + x*λ(n)</a:t>
            </a:r>
            <a:endParaRPr i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469*349 = 163681= 1 + 31*5280, d = 469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Release (n, e) as public key, which will be used to encrypt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Keep d secret, used to decrypt.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Raleway"/>
                <a:ea typeface="Raleway"/>
                <a:cs typeface="Raleway"/>
                <a:sym typeface="Raleway"/>
              </a:rPr>
              <a:t>RSA Procedure Part 2</a:t>
            </a:r>
            <a:endParaRPr b="1" sz="302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361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Public: (n = 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5429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 = 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349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Private: d = 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469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434550" y="2030325"/>
            <a:ext cx="43170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Encryption</a:t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Bob gives n and e to Alice. Alice turns her message into numbers with an agreed-upon method</a:t>
            </a:r>
            <a:b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 = 01, b = 02, c = 03… z = 26)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encoded text = text</a:t>
            </a:r>
            <a:r>
              <a:rPr baseline="30000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mod n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4911200" y="2030325"/>
            <a:ext cx="46662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Decryption</a:t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Bob to decrypt Alice's</a:t>
            </a:r>
            <a:b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message, he’ll do: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= encoded text</a:t>
            </a:r>
            <a:r>
              <a:rPr baseline="30000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mod n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 is his private key, only he can decrypt Alice's message.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Raleway"/>
                <a:ea typeface="Raleway"/>
                <a:cs typeface="Raleway"/>
                <a:sym typeface="Raleway"/>
              </a:rPr>
              <a:t>Sending the message</a:t>
            </a:r>
            <a:endParaRPr b="1" sz="302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783625" y="2645025"/>
            <a:ext cx="1866600" cy="840600"/>
          </a:xfrm>
          <a:prstGeom prst="rect">
            <a:avLst/>
          </a:prstGeom>
          <a:solidFill>
            <a:srgbClr val="2B3C29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1508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3479300" y="2645025"/>
            <a:ext cx="1866600" cy="840600"/>
          </a:xfrm>
          <a:prstGeom prst="rect">
            <a:avLst/>
          </a:prstGeom>
          <a:solidFill>
            <a:srgbClr val="3C2929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2979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6236250" y="2645025"/>
            <a:ext cx="1866600" cy="840600"/>
          </a:xfrm>
          <a:prstGeom prst="rect">
            <a:avLst/>
          </a:prstGeom>
          <a:solidFill>
            <a:srgbClr val="2B3C29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1508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6" name="Google Shape;146;p24"/>
          <p:cNvCxnSpPr>
            <a:stCxn id="143" idx="3"/>
            <a:endCxn id="144" idx="1"/>
          </p:cNvCxnSpPr>
          <p:nvPr/>
        </p:nvCxnSpPr>
        <p:spPr>
          <a:xfrm>
            <a:off x="2650225" y="3065325"/>
            <a:ext cx="829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cxnSp>
      <p:cxnSp>
        <p:nvCxnSpPr>
          <p:cNvPr id="147" name="Google Shape;147;p24"/>
          <p:cNvCxnSpPr>
            <a:stCxn id="144" idx="3"/>
            <a:endCxn id="145" idx="1"/>
          </p:cNvCxnSpPr>
          <p:nvPr/>
        </p:nvCxnSpPr>
        <p:spPr>
          <a:xfrm>
            <a:off x="5345900" y="3065325"/>
            <a:ext cx="890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cxn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050" y="3485631"/>
            <a:ext cx="799425" cy="757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  <p:sp>
        <p:nvSpPr>
          <p:cNvPr id="149" name="Google Shape;149;p24"/>
          <p:cNvSpPr txBox="1"/>
          <p:nvPr/>
        </p:nvSpPr>
        <p:spPr>
          <a:xfrm>
            <a:off x="2131463" y="4186125"/>
            <a:ext cx="1866600" cy="83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1508</a:t>
            </a:r>
            <a:r>
              <a:rPr b="1" baseline="30000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349</a:t>
            </a:r>
            <a:endParaRPr b="1" baseline="30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 5429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Alice encrypts</a:t>
            </a:r>
            <a:endParaRPr b="1">
              <a:solidFill>
                <a:srgbClr val="EA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600" y="3485631"/>
            <a:ext cx="799425" cy="757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  <p:sp>
        <p:nvSpPr>
          <p:cNvPr id="151" name="Google Shape;151;p24"/>
          <p:cNvSpPr txBox="1"/>
          <p:nvPr/>
        </p:nvSpPr>
        <p:spPr>
          <a:xfrm>
            <a:off x="4848213" y="4186125"/>
            <a:ext cx="1696200" cy="83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2979</a:t>
            </a:r>
            <a:r>
              <a:rPr b="1" baseline="30000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469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 5429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Bob decrypts</a:t>
            </a:r>
            <a:endParaRPr b="1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1253875" y="1652775"/>
            <a:ext cx="92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oh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3" name="Google Shape;153;p24"/>
          <p:cNvCxnSpPr>
            <a:stCxn id="152" idx="2"/>
            <a:endCxn id="143" idx="0"/>
          </p:cNvCxnSpPr>
          <p:nvPr/>
        </p:nvCxnSpPr>
        <p:spPr>
          <a:xfrm>
            <a:off x="1716925" y="2114475"/>
            <a:ext cx="0" cy="53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4"/>
          <p:cNvCxnSpPr>
            <a:stCxn id="145" idx="0"/>
          </p:cNvCxnSpPr>
          <p:nvPr/>
        </p:nvCxnSpPr>
        <p:spPr>
          <a:xfrm rot="10800000">
            <a:off x="7169550" y="2082525"/>
            <a:ext cx="0" cy="562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4"/>
          <p:cNvSpPr txBox="1"/>
          <p:nvPr/>
        </p:nvSpPr>
        <p:spPr>
          <a:xfrm>
            <a:off x="6706500" y="1652775"/>
            <a:ext cx="92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oh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Raleway"/>
                <a:ea typeface="Raleway"/>
                <a:cs typeface="Raleway"/>
                <a:sym typeface="Raleway"/>
              </a:rPr>
              <a:t>RSA Summary</a:t>
            </a:r>
            <a:endParaRPr b="1" sz="302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152475"/>
            <a:ext cx="86361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Widely used, one of the oldest cryptosystems (created in 1977)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Relies on difficulty of factoring numbers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Public-key cryptography, people can send a specific person a message that only they can read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Length limit on messages based on modulus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Computationally slow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781"/>
              <a:buFont typeface="Arial"/>
              <a:buNone/>
            </a:pPr>
            <a:r>
              <a:rPr b="1" lang="en" sz="3020">
                <a:latin typeface="Raleway"/>
                <a:ea typeface="Raleway"/>
                <a:cs typeface="Raleway"/>
                <a:sym typeface="Raleway"/>
              </a:rPr>
              <a:t>Day to Day Uses For Cryptography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rabicPeriod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Authentication → ssh keys, hashing database passwords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lvetica Neue"/>
              <a:buChar char="○"/>
            </a:pPr>
            <a:r>
              <a:rPr lang="en" u="sng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SSH Keys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key-based authentication for SSH; server knows your public key, user knows their private key; could use various 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cryptography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algorithms</a:t>
            </a:r>
            <a:endParaRPr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lvetica Neue"/>
              <a:buChar char="○"/>
            </a:pPr>
            <a:r>
              <a:rPr lang="en" u="sng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encryption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good incase of database leaks; salt and pepper</a:t>
            </a:r>
            <a:endParaRPr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arenR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Encryption/Decryption→ gpg keys, data in storage, transfer of data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lvetica Neue"/>
              <a:buChar char="○"/>
            </a:pPr>
            <a:r>
              <a:rPr lang="en" u="sng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GPG keys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encryption/decryption anything you want; public-key based; 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wonderful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encrypting emails, some super-duper-secret data, signing stuff (like Git commits or other people's keys)</a:t>
            </a:r>
            <a:endParaRPr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lvetica Neue"/>
              <a:buChar char="○"/>
            </a:pPr>
            <a:r>
              <a:rPr lang="en" u="sng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(in storage)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encrypt all your data; many implementations (some FS-based, some directory-based); Linux people: LUKS/dmcrypt, others are basically 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inferior; Everyone else: Truecrypt/Veracrypt, Windows Bitlocker (terrible stuff), Proprietary Methods</a:t>
            </a:r>
            <a:endParaRPr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lvetica Neue"/>
              <a:buChar char="○"/>
            </a:pPr>
            <a:r>
              <a:rPr lang="en" u="sng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(in transfer)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usually public-key based, TCP 4-way handshake, basically say this is our secret way to talk (HTTPS, SSH, many things...)</a:t>
            </a:r>
            <a:endParaRPr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2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20 08 05   05 14 04</a:t>
            </a:r>
            <a:endParaRPr b="1" sz="302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02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Raleway"/>
                <a:ea typeface="Raleway"/>
                <a:cs typeface="Raleway"/>
                <a:sym typeface="Raleway"/>
              </a:rPr>
              <a:t>Meeting Overview</a:t>
            </a:r>
            <a:endParaRPr b="1" sz="302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●"/>
            </a:pPr>
            <a:r>
              <a:rPr lang="en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encryption?</a:t>
            </a:r>
            <a:endParaRPr sz="2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Brief history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○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Computational hardness, one-way functions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 key encryption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●"/>
            </a:pPr>
            <a:r>
              <a:rPr lang="en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Prime factorization</a:t>
            </a:r>
            <a:endParaRPr sz="2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●"/>
            </a:pPr>
            <a:r>
              <a:rPr lang="en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RSA cryptography</a:t>
            </a:r>
            <a:endParaRPr sz="2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Modular arithmetic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Encryption, decryption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●"/>
            </a:pPr>
            <a:r>
              <a:rPr lang="en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 of cryptography</a:t>
            </a:r>
            <a:endParaRPr sz="2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225" y="3122338"/>
            <a:ext cx="1596000" cy="1512250"/>
          </a:xfrm>
          <a:prstGeom prst="rect">
            <a:avLst/>
          </a:prstGeom>
          <a:noFill/>
          <a:ln>
            <a:noFill/>
          </a:ln>
          <a:effectLst>
            <a:outerShdw blurRad="300038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5775" y="2994100"/>
            <a:ext cx="1768724" cy="1768724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5400000" dist="1905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Raleway"/>
                <a:ea typeface="Raleway"/>
                <a:cs typeface="Raleway"/>
                <a:sym typeface="Raleway"/>
              </a:rPr>
              <a:t>What is Encryption?</a:t>
            </a:r>
            <a:endParaRPr b="1" sz="302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Encryption is the process of encoding information with some algorithm.</a:t>
            </a:r>
            <a:b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resulting "ciphertext" is decrypted with a secret key.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Frpsxwhu vflhqfh foxe lv uhdoob juhdw!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Computer science club is really great!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863" y="3008125"/>
            <a:ext cx="3466275" cy="196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2677" y="2144325"/>
            <a:ext cx="2080075" cy="283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2530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Pictured:</a:t>
            </a:r>
            <a:b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i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Enigma machine,</a:t>
            </a:r>
            <a:br>
              <a:rPr i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i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Alan Turing</a:t>
            </a:r>
            <a:endParaRPr i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Raleway"/>
                <a:ea typeface="Raleway"/>
                <a:cs typeface="Raleway"/>
                <a:sym typeface="Raleway"/>
              </a:rPr>
              <a:t>Symmetric-Key </a:t>
            </a:r>
            <a:r>
              <a:rPr b="1" lang="en" sz="3020">
                <a:latin typeface="Raleway"/>
                <a:ea typeface="Raleway"/>
                <a:cs typeface="Raleway"/>
                <a:sym typeface="Raleway"/>
              </a:rPr>
              <a:t>Encryption</a:t>
            </a:r>
            <a:endParaRPr b="1" sz="302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sender and 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receiver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share a </a:t>
            </a:r>
            <a:r>
              <a:rPr lang="en" sz="20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secret </a:t>
            </a:r>
            <a:r>
              <a:rPr lang="en" sz="20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allows them to encrypt and decrypt information.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key is used to encrypt and decrypt messages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must be kept secret: can't be too short, can't be easily attacked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AES (Advanced Encryption Standard) is one example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Raleway"/>
                <a:ea typeface="Raleway"/>
                <a:cs typeface="Raleway"/>
                <a:sym typeface="Raleway"/>
              </a:rPr>
              <a:t>Public-Key Encryption</a:t>
            </a:r>
            <a:endParaRPr b="1" sz="302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981125"/>
            <a:ext cx="8520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Decryption key, </a:t>
            </a:r>
            <a:r>
              <a:rPr i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is 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encryption key, </a:t>
            </a:r>
            <a:r>
              <a:rPr i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i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 is private and difficult to compute, E is public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 a message to someone using their public key E, only they can decrypt it with their private key, D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encryption used from day to day is this type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912388" y="2816000"/>
            <a:ext cx="1866600" cy="840600"/>
          </a:xfrm>
          <a:prstGeom prst="rect">
            <a:avLst/>
          </a:prstGeom>
          <a:solidFill>
            <a:srgbClr val="2B3C29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Alice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Hey Bob, what's going on?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3608063" y="2816000"/>
            <a:ext cx="1866600" cy="840600"/>
          </a:xfrm>
          <a:prstGeom prst="rect">
            <a:avLst/>
          </a:prstGeom>
          <a:solidFill>
            <a:srgbClr val="3C2929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8042033abdc97a20dae7b5a893d3d6d8a947cb4d735f3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6365013" y="2816000"/>
            <a:ext cx="1866600" cy="840600"/>
          </a:xfrm>
          <a:prstGeom prst="rect">
            <a:avLst/>
          </a:prstGeom>
          <a:solidFill>
            <a:srgbClr val="2B3C29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Alice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Hey Bob, what's going on?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8" name="Google Shape;88;p17"/>
          <p:cNvCxnSpPr>
            <a:stCxn id="85" idx="3"/>
            <a:endCxn id="86" idx="1"/>
          </p:cNvCxnSpPr>
          <p:nvPr/>
        </p:nvCxnSpPr>
        <p:spPr>
          <a:xfrm>
            <a:off x="2778988" y="3236300"/>
            <a:ext cx="829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cxnSp>
      <p:cxnSp>
        <p:nvCxnSpPr>
          <p:cNvPr id="89" name="Google Shape;89;p17"/>
          <p:cNvCxnSpPr>
            <a:stCxn id="86" idx="3"/>
            <a:endCxn id="87" idx="1"/>
          </p:cNvCxnSpPr>
          <p:nvPr/>
        </p:nvCxnSpPr>
        <p:spPr>
          <a:xfrm>
            <a:off x="5474663" y="3236300"/>
            <a:ext cx="890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cxn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813" y="3656606"/>
            <a:ext cx="799425" cy="757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  <p:sp>
        <p:nvSpPr>
          <p:cNvPr id="91" name="Google Shape;91;p17"/>
          <p:cNvSpPr txBox="1"/>
          <p:nvPr/>
        </p:nvSpPr>
        <p:spPr>
          <a:xfrm>
            <a:off x="2477575" y="4357100"/>
            <a:ext cx="1317900" cy="61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Bob's public key</a:t>
            </a:r>
            <a:endParaRPr b="1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363" y="3656606"/>
            <a:ext cx="799425" cy="757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</p:pic>
      <p:sp>
        <p:nvSpPr>
          <p:cNvPr id="93" name="Google Shape;93;p17"/>
          <p:cNvSpPr txBox="1"/>
          <p:nvPr/>
        </p:nvSpPr>
        <p:spPr>
          <a:xfrm>
            <a:off x="5139051" y="4357100"/>
            <a:ext cx="1443300" cy="61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Bob's private key</a:t>
            </a:r>
            <a:endParaRPr b="1">
              <a:solidFill>
                <a:srgbClr val="EA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Raleway"/>
                <a:ea typeface="Raleway"/>
                <a:cs typeface="Raleway"/>
                <a:sym typeface="Raleway"/>
              </a:rPr>
              <a:t>Some Problems...</a:t>
            </a:r>
            <a:endParaRPr b="1" sz="302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09875"/>
            <a:ext cx="85206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1793171x6339149 =</a:t>
            </a:r>
            <a:br>
              <a:rPr b="1" lang="en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this problem "easy" or "hard"?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B6D7A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Easy (best algorithms run in </a:t>
            </a:r>
            <a:r>
              <a:rPr b="1" lang="en" sz="2100" u="sng">
                <a:solidFill>
                  <a:srgbClr val="B6D7A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polynomial</a:t>
            </a:r>
            <a:r>
              <a:rPr b="1" lang="en" sz="2100">
                <a:solidFill>
                  <a:srgbClr val="B6D7A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time)</a:t>
            </a:r>
            <a:endParaRPr b="1"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Factor 11367178151479</a:t>
            </a:r>
            <a:br>
              <a:rPr b="1" lang="en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this problem "easy" or "hard"?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EA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 (best algorithms run in </a:t>
            </a:r>
            <a:r>
              <a:rPr b="1" lang="en" sz="2100" u="sng">
                <a:solidFill>
                  <a:srgbClr val="EA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sub-exponential</a:t>
            </a:r>
            <a:r>
              <a:rPr b="1" lang="en" sz="2100">
                <a:solidFill>
                  <a:srgbClr val="EA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time)</a:t>
            </a:r>
            <a:endParaRPr b="1" sz="2100">
              <a:solidFill>
                <a:srgbClr val="B6D7A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1793171x6339149 = 11367178151479</a:t>
            </a:r>
            <a:endParaRPr sz="2100">
              <a:solidFill>
                <a:srgbClr val="B6D7A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0" name="Google Shape;100;p18"/>
          <p:cNvCxnSpPr/>
          <p:nvPr/>
        </p:nvCxnSpPr>
        <p:spPr>
          <a:xfrm>
            <a:off x="4388400" y="4445350"/>
            <a:ext cx="662400" cy="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8"/>
          <p:cNvCxnSpPr/>
          <p:nvPr/>
        </p:nvCxnSpPr>
        <p:spPr>
          <a:xfrm rot="10800000">
            <a:off x="4374000" y="4718825"/>
            <a:ext cx="676800" cy="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Raleway"/>
                <a:ea typeface="Raleway"/>
                <a:cs typeface="Raleway"/>
                <a:sym typeface="Raleway"/>
              </a:rPr>
              <a:t>Prime Factorization</a:t>
            </a:r>
            <a:endParaRPr b="1" sz="302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5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Prime factorization is "hard": best known algorithm is sub-exponential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Multiplication is "easy": Can be done in Θ(n</a:t>
            </a:r>
            <a:r>
              <a:rPr baseline="30000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even faster with algorithms like Karatsuba (or FFT is even faster!)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</a:t>
            </a:r>
            <a:r>
              <a:rPr b="1" baseline="30000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10000, 2</a:t>
            </a:r>
            <a:r>
              <a:rPr b="1" baseline="30000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</a:t>
            </a: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1.27x10</a:t>
            </a:r>
            <a:r>
              <a:rPr b="1" baseline="30000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</a:t>
            </a:r>
            <a:endParaRPr baseline="30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"one-way" property can be used for encryption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It's possible that one-way functions don't exist at all, and we just haven't found the best algorithm. </a:t>
            </a: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Search: P vs NP</a:t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b="1" lang="en" sz="20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Idea</a:t>
            </a: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Messages sent with a number, decrypted with its factorization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Raleway"/>
                <a:ea typeface="Raleway"/>
                <a:cs typeface="Raleway"/>
                <a:sym typeface="Raleway"/>
              </a:rPr>
              <a:t>RSA</a:t>
            </a:r>
            <a:endParaRPr b="1" sz="302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964125" y="1152475"/>
            <a:ext cx="2462400" cy="3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Ron </a:t>
            </a:r>
            <a:r>
              <a:rPr b="1" lang="en" sz="20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ivest</a:t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11014" l="0" r="0" t="8998"/>
          <a:stretch/>
        </p:blipFill>
        <p:spPr>
          <a:xfrm>
            <a:off x="964125" y="1172175"/>
            <a:ext cx="7331226" cy="33770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9050">
              <a:srgbClr val="000000">
                <a:alpha val="66000"/>
              </a:srgbClr>
            </a:outerShdw>
          </a:effectLst>
        </p:spPr>
      </p:pic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395100" y="2130075"/>
            <a:ext cx="2353800" cy="28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Adi </a:t>
            </a:r>
            <a:r>
              <a:rPr b="1" lang="en" sz="20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hamir</a:t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5787350" y="1152475"/>
            <a:ext cx="2462400" cy="3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Leonard </a:t>
            </a:r>
            <a:r>
              <a:rPr b="1" lang="en" sz="20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dleman</a:t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Raleway"/>
                <a:ea typeface="Raleway"/>
                <a:cs typeface="Raleway"/>
                <a:sym typeface="Raleway"/>
              </a:rPr>
              <a:t>RSA</a:t>
            </a:r>
            <a:endParaRPr b="1" sz="302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63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RSA is an asymmetric public-private key cryptosystem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Created in 1977 by three guys who met at MIT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Still widely used for secure communication and encryption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Relies on the difficulty of factoring (quantum 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computers</a:t>
            </a: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say no problem to cracking)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nearly all CPUs have an integrated chip for encryption/decryption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125" y="3341150"/>
            <a:ext cx="9144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RSA-260</a:t>
            </a: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22112825529529666435281085255026230927612089502470015394413748319128822941402001986512729726569746599085900330031400051170742204560859276357953757185954298838958709229238491006703034124620545784566413664540684214361293017694020846391065875914794251435144458199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