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ono-regular.fntdata"/><Relationship Id="rId25" Type="http://schemas.openxmlformats.org/officeDocument/2006/relationships/font" Target="fonts/Oswald-bold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8d9c7d0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f8d9c7d0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500e22f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500e22f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500e22f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500e22f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500e22f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500e22f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f8d9c7d0a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f8d9c7d0a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500e22f0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500e22f0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500e22f0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500e22f0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f8d9c7d0a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f8d9c7d0a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f8d9c7d0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f8d9c7d0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f8d9c7d0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f8d9c7d0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f8d9c7d0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f8d9c7d0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f8d9c7d0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f8d9c7d0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f8d9c7d0a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f8d9c7d0a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f8d9c7d0a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f8d9c7d0a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f8d9c7d0a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f8d9c7d0a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500d7f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500d7f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WoodlandsComputerScience/" TargetMode="External"/><Relationship Id="rId4" Type="http://schemas.openxmlformats.org/officeDocument/2006/relationships/hyperlink" Target="https://docs.python.org/3/library/functions.html" TargetMode="External"/><Relationship Id="rId5" Type="http://schemas.openxmlformats.org/officeDocument/2006/relationships/hyperlink" Target="https://www.geeksforgeeks.org/functions-in-python/" TargetMode="External"/><Relationship Id="rId6" Type="http://schemas.openxmlformats.org/officeDocument/2006/relationships/hyperlink" Target="http://www.cplusplus.com/doc/tutorial/functions/" TargetMode="External"/><Relationship Id="rId7" Type="http://schemas.openxmlformats.org/officeDocument/2006/relationships/hyperlink" Target="https://www.geeksforgeeks.org/functions-in-c/" TargetMode="External"/><Relationship Id="rId8" Type="http://schemas.openxmlformats.org/officeDocument/2006/relationships/hyperlink" Target="https://docs.google.com/presentation/d/1KgzEwJZ-tLLw1hJdm4woMraBsg7o406LE2yc9Zu5jCQ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71258" y="10520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Woodlands CS Club 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671250" y="3174874"/>
            <a:ext cx="78015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2 - Functions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10/26/2020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Arguments</a:t>
            </a:r>
            <a:endParaRPr/>
          </a:p>
        </p:txBody>
      </p:sp>
      <p:sp>
        <p:nvSpPr>
          <p:cNvPr id="161" name="Google Shape;16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already know that functions can have multiple arguments. Here are some more things you can do with arguments:</a:t>
            </a:r>
            <a:br>
              <a:rPr lang="en"/>
            </a:br>
            <a:br>
              <a:rPr lang="en"/>
            </a:br>
            <a:r>
              <a:rPr lang="en" sz="1400">
                <a:solidFill>
                  <a:srgbClr val="88A4D3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greet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(message,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400">
                <a:solidFill>
                  <a:srgbClr val="87D37C"/>
                </a:solidFill>
                <a:latin typeface="Roboto Mono"/>
                <a:ea typeface="Roboto Mono"/>
                <a:cs typeface="Roboto Mono"/>
                <a:sym typeface="Roboto Mono"/>
              </a:rPr>
              <a:t>"Max"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en" sz="1400">
                <a:solidFill>
                  <a:srgbClr val="87D37C"/>
                </a:solidFill>
                <a:latin typeface="Roboto Mono"/>
                <a:ea typeface="Roboto Mono"/>
                <a:cs typeface="Roboto Mono"/>
                <a:sym typeface="Roboto Mono"/>
              </a:rPr>
              <a:t>"Hi"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name + </a:t>
            </a:r>
            <a:r>
              <a:rPr lang="en" sz="1400">
                <a:solidFill>
                  <a:srgbClr val="87D37C"/>
                </a:solidFill>
                <a:latin typeface="Roboto Mono"/>
                <a:ea typeface="Roboto Mono"/>
                <a:cs typeface="Roboto Mono"/>
                <a:sym typeface="Roboto Mono"/>
              </a:rPr>
              <a:t>", "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+ message)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88A4D3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total_score(*scores):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total = 0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88A4D3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score </a:t>
            </a:r>
            <a:r>
              <a:rPr lang="en" sz="1400">
                <a:solidFill>
                  <a:srgbClr val="88A4D3"/>
                </a:solidFill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lang="en" sz="1400">
                <a:solidFill>
                  <a:srgbClr val="AD6EB8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(0, </a:t>
            </a:r>
            <a:r>
              <a:rPr lang="en" sz="1400">
                <a:solidFill>
                  <a:srgbClr val="AD6EB8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(scores)):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total += scores[score]*(score + 1)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88A4D3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2" name="Google Shape;162;p34"/>
          <p:cNvCxnSpPr/>
          <p:nvPr/>
        </p:nvCxnSpPr>
        <p:spPr>
          <a:xfrm flipH="1">
            <a:off x="3498825" y="1854050"/>
            <a:ext cx="23823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34"/>
          <p:cNvCxnSpPr/>
          <p:nvPr/>
        </p:nvCxnSpPr>
        <p:spPr>
          <a:xfrm flipH="1">
            <a:off x="2564450" y="2757875"/>
            <a:ext cx="1004100" cy="1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34"/>
          <p:cNvCxnSpPr/>
          <p:nvPr/>
        </p:nvCxnSpPr>
        <p:spPr>
          <a:xfrm rot="10800000">
            <a:off x="1943775" y="4232225"/>
            <a:ext cx="1186200" cy="4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is a process where a function calls itself to solve a problem which depends on smaller versions of the same problem.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example of a problem that can be solved with recursion is the factorial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8A4D3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factorial(x):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88A4D3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(x == 1):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400">
                <a:solidFill>
                  <a:srgbClr val="88A4D3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88A4D3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400">
                <a:solidFill>
                  <a:srgbClr val="88A4D3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(x * factorial(x - 1))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Docstrings</a:t>
            </a:r>
            <a:endParaRPr/>
          </a:p>
        </p:txBody>
      </p:sp>
      <p:sp>
        <p:nvSpPr>
          <p:cNvPr id="176" name="Google Shape;17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comments which we learned about last week, docstrings are a way to keep track of what a function does.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8A4D3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cool_function(x):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400">
                <a:solidFill>
                  <a:srgbClr val="87D37C"/>
                </a:solidFill>
                <a:latin typeface="Roboto Mono"/>
                <a:ea typeface="Roboto Mono"/>
                <a:cs typeface="Roboto Mono"/>
                <a:sym typeface="Roboto Mono"/>
              </a:rPr>
              <a:t>"""This function outputs the input plus 99, times 2, divided by the cube        </a:t>
            </a:r>
            <a:br>
              <a:rPr lang="en" sz="1400">
                <a:solidFill>
                  <a:srgbClr val="87D37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87D37C"/>
                </a:solidFill>
                <a:latin typeface="Roboto Mono"/>
                <a:ea typeface="Roboto Mono"/>
                <a:cs typeface="Roboto Mono"/>
                <a:sym typeface="Roboto Mono"/>
              </a:rPr>
              <a:t>    root of x."""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88A4D3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(2*(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+ 99))/(x**1/3)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read the docstring by calling the Python attribute __doc__, or using the function help().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Docstrings are useful when you are importing a function from somewhere else and you want to see its purpose.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11769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you were given the height (AB) and width (BC) of triangle ABC which is right angled at B. You are told to form N new right-angled triangles such that one of the "legs" share a common edge with the previous triangle and is similar to the previous triangle. Find the final length of the </a:t>
            </a:r>
            <a:r>
              <a:rPr lang="en"/>
              <a:t>hypotenuse</a:t>
            </a:r>
            <a:r>
              <a:rPr lang="en"/>
              <a:t> of the last triangle.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400"/>
              <a:t>We will be tackling this problem in future meetings.</a:t>
            </a:r>
            <a:endParaRPr i="1" sz="1400"/>
          </a:p>
        </p:txBody>
      </p:sp>
      <p:sp>
        <p:nvSpPr>
          <p:cNvPr id="182" name="Google Shape;18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</a:t>
            </a:r>
            <a:endParaRPr/>
          </a:p>
        </p:txBody>
      </p:sp>
      <p:sp>
        <p:nvSpPr>
          <p:cNvPr id="183" name="Google Shape;183;p37"/>
          <p:cNvSpPr/>
          <p:nvPr/>
        </p:nvSpPr>
        <p:spPr>
          <a:xfrm>
            <a:off x="4684975" y="2860825"/>
            <a:ext cx="1933800" cy="12261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7"/>
          <p:cNvSpPr/>
          <p:nvPr/>
        </p:nvSpPr>
        <p:spPr>
          <a:xfrm rot="1921366">
            <a:off x="4834034" y="2299679"/>
            <a:ext cx="2304923" cy="1257592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7"/>
          <p:cNvSpPr/>
          <p:nvPr/>
        </p:nvSpPr>
        <p:spPr>
          <a:xfrm flipH="1" rot="3647171">
            <a:off x="5392951" y="1756619"/>
            <a:ext cx="2621550" cy="1582813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7"/>
          <p:cNvSpPr/>
          <p:nvPr/>
        </p:nvSpPr>
        <p:spPr>
          <a:xfrm rot="1787355">
            <a:off x="5546639" y="1122681"/>
            <a:ext cx="3074810" cy="1498687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idx="1" type="body"/>
          </p:nvPr>
        </p:nvSpPr>
        <p:spPr>
          <a:xfrm>
            <a:off x="311700" y="1176975"/>
            <a:ext cx="8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800"/>
              <a:t>Original Problem: Suppose you were given the height (AB) and width (BC) of triangle ABC which is right angled at B. You are told to form N new right-angled triangles such that one of the "legs" share a common edge with the previous triangle and is similar to the previous triangle. Find the final length of the hypotenuse of the last triangle.</a:t>
            </a:r>
            <a:endParaRPr i="1" sz="800"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 - Solution using Recursion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idx="1" type="body"/>
          </p:nvPr>
        </p:nvSpPr>
        <p:spPr>
          <a:xfrm>
            <a:off x="311700" y="1176975"/>
            <a:ext cx="8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800"/>
              <a:t>Original Problem: </a:t>
            </a:r>
            <a:r>
              <a:rPr i="1" lang="en" sz="800"/>
              <a:t>Suppose you were given the height (AB) and width (BC) of triangle ABC which is right angled at B. You are told to form N new right-angled triangles such that one of the "legs" share a common edge with the previous triangle and is similar to the previous triangle. Find the final length of the hypotenuse of the last triangle.</a:t>
            </a:r>
            <a:endParaRPr i="1" sz="800"/>
          </a:p>
        </p:txBody>
      </p:sp>
      <p:sp>
        <p:nvSpPr>
          <p:cNvPr id="198" name="Google Shape;19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 - Solution using Recursion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76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Github Organization</a:t>
            </a:r>
            <a:r>
              <a:rPr lang="en"/>
              <a:t>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https://github.com/WoodlandsComputerScience/</a:t>
            </a:r>
            <a:br>
              <a:rPr lang="en"/>
            </a:br>
            <a:r>
              <a:rPr i="1" lang="en"/>
              <a:t>(join if you are interested, we will be using this for teaching Git)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Python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Built-in</a:t>
            </a:r>
            <a:r>
              <a:rPr lang="en"/>
              <a:t> Functions: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https://docs.python.org/3/library/functions.html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Writing</a:t>
            </a:r>
            <a:r>
              <a:rPr lang="en"/>
              <a:t> functions in Python: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https://www.geeksforgeeks.org/functions-in-python/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C++</a:t>
            </a:r>
            <a:r>
              <a:rPr lang="en"/>
              <a:t> (for those who are </a:t>
            </a:r>
            <a:r>
              <a:rPr lang="en"/>
              <a:t>adventurous</a:t>
            </a:r>
            <a:r>
              <a:rPr lang="en"/>
              <a:t>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Official Docs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http://www.cplusplus.com/doc/tutorial/functions/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G4G Article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https://www.geeksforgeeks.org/functions-in-c/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This presentation link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https://docs.google.com/presentation/d/1KgzEwJZ-tLLw1hJdm4woMraBsg7o406LE2yc9Zu5jCQ/edit?usp=sharing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176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Before we start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Review of First Lesson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Functions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What are functions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Why are functions used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Examples of using functions (before and after)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Practice Problem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Useful Links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Kahoot!</a:t>
            </a:r>
            <a:endParaRPr b="1" sz="2000"/>
          </a:p>
        </p:txBody>
      </p:sp>
      <p:sp>
        <p:nvSpPr>
          <p:cNvPr id="111" name="Google Shape;11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Meeting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1176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If you have any </a:t>
            </a:r>
            <a:r>
              <a:rPr b="1" lang="en" sz="2000"/>
              <a:t>problems</a:t>
            </a:r>
            <a:r>
              <a:rPr lang="en" sz="2000"/>
              <a:t> or </a:t>
            </a:r>
            <a:r>
              <a:rPr b="1" lang="en" sz="2000"/>
              <a:t>questions</a:t>
            </a:r>
            <a:r>
              <a:rPr lang="en" sz="2000"/>
              <a:t>, please feel free to ask them in chat.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 this meeting, we will </a:t>
            </a:r>
            <a:r>
              <a:rPr b="1" lang="en" sz="2000"/>
              <a:t>assume</a:t>
            </a:r>
            <a:r>
              <a:rPr lang="en" sz="2000"/>
              <a:t> that you have already </a:t>
            </a:r>
            <a:r>
              <a:rPr b="1" lang="en" sz="2000"/>
              <a:t>attended</a:t>
            </a:r>
            <a:r>
              <a:rPr lang="en" sz="2000"/>
              <a:t> our previous meetings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There is </a:t>
            </a:r>
            <a:r>
              <a:rPr b="1" lang="en" sz="2000"/>
              <a:t>no prior knowledge</a:t>
            </a:r>
            <a:r>
              <a:rPr lang="en" sz="2000"/>
              <a:t> of experience required to follow along with us!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All </a:t>
            </a:r>
            <a:r>
              <a:rPr b="1" lang="en" sz="2000"/>
              <a:t>coded examples</a:t>
            </a:r>
            <a:r>
              <a:rPr lang="en" sz="2000"/>
              <a:t> will be done in Python 3.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If you have any </a:t>
            </a:r>
            <a:r>
              <a:rPr b="1" lang="en" sz="2000"/>
              <a:t>suggestions</a:t>
            </a:r>
            <a:r>
              <a:rPr lang="en" sz="2000"/>
              <a:t> for the meetings or next week's topic, please let us know :)</a:t>
            </a:r>
            <a:endParaRPr sz="2000"/>
          </a:p>
        </p:txBody>
      </p:sp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start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311700" y="1176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first lesson, we covered many Python topics: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If-Else</a:t>
            </a:r>
            <a:r>
              <a:rPr lang="en"/>
              <a:t> Statements - conditions will control ho</a:t>
            </a:r>
            <a:r>
              <a:rPr lang="en"/>
              <a:t>w your code bahaves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Variables</a:t>
            </a:r>
            <a:r>
              <a:rPr lang="en"/>
              <a:t> - store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Basic Data Types</a:t>
            </a:r>
            <a:r>
              <a:rPr lang="en"/>
              <a:t> (string, int, list) - different types of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User Input </a:t>
            </a:r>
            <a:r>
              <a:rPr lang="en"/>
              <a:t>- taking outside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Comments</a:t>
            </a:r>
            <a:r>
              <a:rPr lang="en"/>
              <a:t> - making code easier to understand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Loops</a:t>
            </a:r>
            <a:r>
              <a:rPr lang="en"/>
              <a:t> (while, for) - repeat code multiple times</a:t>
            </a:r>
            <a:endParaRPr/>
          </a:p>
        </p:txBody>
      </p:sp>
      <p:sp>
        <p:nvSpPr>
          <p:cNvPr id="123" name="Google Shape;1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First Lesson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Functions</a:t>
            </a:r>
            <a:endParaRPr/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311700" y="1173850"/>
            <a:ext cx="85206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that in our </a:t>
            </a:r>
            <a:r>
              <a:rPr b="1" lang="en"/>
              <a:t>last lesson</a:t>
            </a:r>
            <a:r>
              <a:rPr lang="en"/>
              <a:t>, we coded a solution to </a:t>
            </a:r>
            <a:r>
              <a:rPr b="1" lang="en" u="sng"/>
              <a:t>CCC '11 S2 </a:t>
            </a:r>
            <a:r>
              <a:rPr b="1" lang="en" u="sng"/>
              <a:t>- "Multiple Choice"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lines = </a:t>
            </a:r>
            <a:r>
              <a:rPr lang="en" sz="1400">
                <a:solidFill>
                  <a:srgbClr val="AD6EB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AD6EB8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student_answers = []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points = 0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400">
                <a:solidFill>
                  <a:srgbClr val="42424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lang="en" sz="1400">
                <a:solidFill>
                  <a:srgbClr val="AD6EB8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(0, lines):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student_answers.append(input())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400">
                <a:solidFill>
                  <a:srgbClr val="42424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lang="en" sz="1400">
                <a:solidFill>
                  <a:srgbClr val="AD6EB8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(0, lines):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424242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(input() == student_answers[i]):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		points += 1</a:t>
            </a:r>
            <a:br>
              <a:rPr lang="en" sz="1400">
                <a:solidFill>
                  <a:srgbClr val="42424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AD6EB8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(points)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While sometimes it is possible to code everything in </a:t>
            </a:r>
            <a:r>
              <a:rPr b="1" lang="en"/>
              <a:t>one block</a:t>
            </a:r>
            <a:r>
              <a:rPr lang="en"/>
              <a:t>, when programs become larger it can be useful to segment code using functions.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311700" y="1176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is a component of a program that </a:t>
            </a:r>
            <a:r>
              <a:rPr b="1" lang="en"/>
              <a:t>performs a specific task</a:t>
            </a:r>
            <a:r>
              <a:rPr lang="en"/>
              <a:t> (a function)</a:t>
            </a:r>
            <a:r>
              <a:rPr lang="en"/>
              <a:t>. Functions can have (but do not require) inputs and outputs.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Functions may be </a:t>
            </a:r>
            <a:r>
              <a:rPr b="1" lang="en"/>
              <a:t>multiple lines</a:t>
            </a:r>
            <a:r>
              <a:rPr lang="en"/>
              <a:t>, but are given a </a:t>
            </a:r>
            <a:r>
              <a:rPr i="1" lang="en"/>
              <a:t>short</a:t>
            </a:r>
            <a:r>
              <a:rPr lang="en"/>
              <a:t> </a:t>
            </a:r>
            <a:r>
              <a:rPr b="1" lang="en"/>
              <a:t>name</a:t>
            </a:r>
            <a:r>
              <a:rPr lang="en"/>
              <a:t> that can be referred to which runs the whole chunk of code.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Built-in functions</a:t>
            </a:r>
            <a:r>
              <a:rPr lang="en"/>
              <a:t>: range(), print(), input()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	(refer to last slide for a link to all Python Built-in functions)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User defined functions</a:t>
            </a:r>
            <a:r>
              <a:rPr lang="en"/>
              <a:t>: draw_circle(size), print_line(length)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i="1" lang="en"/>
              <a:t>(functions written by yourself (the programmer))</a:t>
            </a:r>
            <a:endParaRPr i="1"/>
          </a:p>
        </p:txBody>
      </p:sp>
      <p:sp>
        <p:nvSpPr>
          <p:cNvPr id="135" name="Google Shape;1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Functions?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311700" y="1176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Reusing</a:t>
            </a:r>
            <a:r>
              <a:rPr lang="en"/>
              <a:t> the same code in other areas of a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code more </a:t>
            </a:r>
            <a:r>
              <a:rPr b="1" lang="en"/>
              <a:t>readable</a:t>
            </a:r>
            <a:r>
              <a:rPr lang="en"/>
              <a:t> and </a:t>
            </a:r>
            <a:r>
              <a:rPr b="1" lang="en"/>
              <a:t>organized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Naming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Testing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Flow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function that </a:t>
            </a:r>
            <a:r>
              <a:rPr b="1" lang="en"/>
              <a:t>calls itself</a:t>
            </a:r>
            <a:r>
              <a:rPr lang="en"/>
              <a:t> (</a:t>
            </a:r>
            <a:r>
              <a:rPr b="1" lang="en"/>
              <a:t>recursion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the same function </a:t>
            </a:r>
            <a:r>
              <a:rPr b="1" lang="en"/>
              <a:t>dynamic</a:t>
            </a:r>
            <a:r>
              <a:rPr lang="en"/>
              <a:t> and changing every time you run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Unix Philosophy</a:t>
            </a:r>
            <a:r>
              <a:rPr i="1" lang="en"/>
              <a:t>: "Make each program do one thing well."</a:t>
            </a:r>
            <a:endParaRPr i="1"/>
          </a:p>
          <a:p>
            <a:pPr indent="-317500" lvl="7" marL="3657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(function)</a:t>
            </a:r>
            <a:endParaRPr i="1"/>
          </a:p>
        </p:txBody>
      </p:sp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Functions Used?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311700" y="1176975"/>
            <a:ext cx="861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are defined in Python with the keyword "</a:t>
            </a:r>
            <a:r>
              <a:rPr b="1" lang="en"/>
              <a:t>def</a:t>
            </a:r>
            <a:r>
              <a:rPr lang="en"/>
              <a:t>".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function header has "def" followed by the </a:t>
            </a:r>
            <a:r>
              <a:rPr b="1" lang="en"/>
              <a:t>function name</a:t>
            </a:r>
            <a:r>
              <a:rPr lang="en"/>
              <a:t>, </a:t>
            </a:r>
            <a:r>
              <a:rPr b="1" lang="en"/>
              <a:t>parameters</a:t>
            </a:r>
            <a:r>
              <a:rPr lang="en"/>
              <a:t>, and a </a:t>
            </a:r>
            <a:r>
              <a:rPr b="1" lang="en"/>
              <a:t>colon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Within the function body, there are lines of code and an </a:t>
            </a:r>
            <a:r>
              <a:rPr i="1" lang="en"/>
              <a:t>optional</a:t>
            </a:r>
            <a:r>
              <a:rPr lang="en"/>
              <a:t> </a:t>
            </a:r>
            <a:r>
              <a:rPr b="1" lang="en"/>
              <a:t>return</a:t>
            </a:r>
            <a:r>
              <a:rPr lang="en"/>
              <a:t> statement.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display_input(input_str):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AD6EB8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87D37C"/>
                </a:solidFill>
                <a:latin typeface="Roboto Mono"/>
                <a:ea typeface="Roboto Mono"/>
                <a:cs typeface="Roboto Mono"/>
                <a:sym typeface="Roboto Mono"/>
              </a:rPr>
              <a:t>"The user's input is: "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input_str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AD6EB8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87D37C"/>
                </a:solidFill>
                <a:latin typeface="Roboto Mono"/>
                <a:ea typeface="Roboto Mono"/>
                <a:cs typeface="Roboto Mono"/>
                <a:sym typeface="Roboto Mono"/>
              </a:rPr>
              <a:t>"So awesome!!!"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AD6EB8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pythagorean(a, b):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math.sqrt(a**2 + b**2)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Using Functions</a:t>
            </a:r>
            <a:endParaRPr/>
          </a:p>
        </p:txBody>
      </p:sp>
      <p:cxnSp>
        <p:nvCxnSpPr>
          <p:cNvPr id="148" name="Google Shape;148;p32"/>
          <p:cNvCxnSpPr>
            <a:stCxn id="149" idx="1"/>
          </p:cNvCxnSpPr>
          <p:nvPr/>
        </p:nvCxnSpPr>
        <p:spPr>
          <a:xfrm rot="10800000">
            <a:off x="3588650" y="4473750"/>
            <a:ext cx="1126200" cy="3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32"/>
          <p:cNvSpPr txBox="1"/>
          <p:nvPr/>
        </p:nvSpPr>
        <p:spPr>
          <a:xfrm>
            <a:off x="4714850" y="4473600"/>
            <a:ext cx="5741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** means "to the power of" so b**2 means "b squared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Functions</a:t>
            </a:r>
            <a:endParaRPr/>
          </a:p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set_num():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num = 10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400">
                <a:solidFill>
                  <a:srgbClr val="AD6EB8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87D37C"/>
                </a:solidFill>
                <a:latin typeface="Roboto Mono"/>
                <a:ea typeface="Roboto Mono"/>
                <a:cs typeface="Roboto Mono"/>
                <a:sym typeface="Roboto Mono"/>
              </a:rPr>
              <a:t>"Value inside function: "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= 20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set_num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AD6EB8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87D37C"/>
                </a:solidFill>
                <a:latin typeface="Roboto Mono"/>
                <a:ea typeface="Roboto Mono"/>
                <a:cs typeface="Roboto Mono"/>
                <a:sym typeface="Roboto Mono"/>
              </a:rPr>
              <a:t>"Value outside function: "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Variables defined in the function body are</a:t>
            </a:r>
            <a:r>
              <a:rPr b="1" lang="en"/>
              <a:t> local. </a:t>
            </a:r>
            <a:r>
              <a:rPr lang="en"/>
              <a:t>They cannot be accessed outside of the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change global variables in a function, use the keyword "</a:t>
            </a:r>
            <a:r>
              <a:rPr b="1" lang="en"/>
              <a:t>global</a:t>
            </a:r>
            <a:r>
              <a:rPr lang="en"/>
              <a:t>".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