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regular.fntdata"/><Relationship Id="rId25" Type="http://schemas.openxmlformats.org/officeDocument/2006/relationships/font" Target="fonts/ProximaNova-boldItalic.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fefd3e6d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fefd3e6d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fefd3e6d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fefd3e6d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8dc253b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8dc253b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8dc253ba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8dc253ba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8c858bc7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8c858bc7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8dc253ba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8dc253ba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8dc253ba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8dc253ba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8a00f27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8a00f27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8c858bc7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8c858bc7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https://create.kahoot.it/share/kahoot-of-evil-problem-solving-with-loops-and-functions/2462723c-f97f-40c2-bdd1-ba7408460c8c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8c858bc7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8c858bc7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8c858bc7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8c858bc7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8c858bc7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8c858bc7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fefd3e6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fefd3e6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fefd3e6d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fefd3e6d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fefd3e6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fefd3e6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moj.ca/problem/globexcup18j4" TargetMode="External"/><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learnpython.org/en/Loops" TargetMode="External"/><Relationship Id="rId4" Type="http://schemas.openxmlformats.org/officeDocument/2006/relationships/hyperlink" Target="https://www.learnpython.org/en/Lists" TargetMode="External"/><Relationship Id="rId5" Type="http://schemas.openxmlformats.org/officeDocument/2006/relationships/hyperlink" Target="https://www.learnpython.org/en/Dictionari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reate.kahoot.it/share/kahoot-of-evil-problem-solving-with-loops-and-functions/2462723c-f97f-40c2-bdd1-ba7408460c8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Woodlands CS Club</a:t>
            </a:r>
            <a:endParaRPr/>
          </a:p>
        </p:txBody>
      </p:sp>
      <p:sp>
        <p:nvSpPr>
          <p:cNvPr id="60" name="Google Shape;60;p13"/>
          <p:cNvSpPr txBox="1"/>
          <p:nvPr>
            <p:ph idx="1" type="subTitle"/>
          </p:nvPr>
        </p:nvSpPr>
        <p:spPr>
          <a:xfrm>
            <a:off x="510450" y="3182340"/>
            <a:ext cx="8123100" cy="140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B - Meeting 4</a:t>
            </a:r>
            <a:endParaRPr/>
          </a:p>
          <a:p>
            <a:pPr indent="0" lvl="0" marL="0" rtl="0" algn="l">
              <a:spcBef>
                <a:spcPts val="0"/>
              </a:spcBef>
              <a:spcAft>
                <a:spcPts val="0"/>
              </a:spcAft>
              <a:buNone/>
            </a:pPr>
            <a:r>
              <a:rPr lang="en"/>
              <a:t>11/02/2020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File Input/Output</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To read from a file:</a:t>
            </a:r>
            <a:endParaRPr>
              <a:solidFill>
                <a:srgbClr val="666666"/>
              </a:solidFill>
            </a:endParaRPr>
          </a:p>
          <a:p>
            <a:pPr indent="0" lvl="0" marL="0" rtl="0" algn="l">
              <a:spcBef>
                <a:spcPts val="1600"/>
              </a:spcBef>
              <a:spcAft>
                <a:spcPts val="0"/>
              </a:spcAft>
              <a:buNone/>
            </a:pPr>
            <a:r>
              <a:rPr lang="en" sz="1600">
                <a:latin typeface="Roboto Mono"/>
                <a:ea typeface="Roboto Mono"/>
                <a:cs typeface="Roboto Mono"/>
                <a:sym typeface="Roboto Mono"/>
              </a:rPr>
              <a:t>f.read(</a:t>
            </a:r>
            <a:r>
              <a:rPr lang="en" sz="1600">
                <a:solidFill>
                  <a:srgbClr val="666666"/>
                </a:solidFill>
                <a:latin typeface="Roboto Mono"/>
                <a:ea typeface="Roboto Mono"/>
                <a:cs typeface="Roboto Mono"/>
                <a:sym typeface="Roboto Mono"/>
              </a:rPr>
              <a:t>7</a:t>
            </a:r>
            <a:r>
              <a:rPr lang="en" sz="1600">
                <a:latin typeface="Roboto Mono"/>
                <a:ea typeface="Roboto Mono"/>
                <a:cs typeface="Roboto Mono"/>
                <a:sym typeface="Roboto Mono"/>
              </a:rPr>
              <a:t>) </a:t>
            </a:r>
            <a:r>
              <a:rPr lang="en" sz="1600">
                <a:solidFill>
                  <a:schemeClr val="accent5"/>
                </a:solidFill>
                <a:latin typeface="Roboto Mono"/>
                <a:ea typeface="Roboto Mono"/>
                <a:cs typeface="Roboto Mono"/>
                <a:sym typeface="Roboto Mono"/>
              </a:rPr>
              <a:t>#first 7 data</a:t>
            </a:r>
            <a:br>
              <a:rPr lang="en" sz="1600">
                <a:latin typeface="Roboto Mono"/>
                <a:ea typeface="Roboto Mono"/>
                <a:cs typeface="Roboto Mono"/>
                <a:sym typeface="Roboto Mono"/>
              </a:rPr>
            </a:br>
            <a:r>
              <a:rPr lang="en" sz="1600">
                <a:latin typeface="Roboto Mono"/>
                <a:ea typeface="Roboto Mono"/>
                <a:cs typeface="Roboto Mono"/>
                <a:sym typeface="Roboto Mono"/>
              </a:rPr>
              <a:t>f.read() </a:t>
            </a:r>
            <a:r>
              <a:rPr lang="en" sz="1600">
                <a:solidFill>
                  <a:schemeClr val="accent5"/>
                </a:solidFill>
                <a:latin typeface="Roboto Mono"/>
                <a:ea typeface="Roboto Mono"/>
                <a:cs typeface="Roboto Mono"/>
                <a:sym typeface="Roboto Mono"/>
              </a:rPr>
              <a:t>#reads rest of fil</a:t>
            </a:r>
            <a:r>
              <a:rPr lang="en" sz="1600">
                <a:solidFill>
                  <a:schemeClr val="accent5"/>
                </a:solidFill>
                <a:latin typeface="Roboto Mono"/>
                <a:ea typeface="Roboto Mono"/>
                <a:cs typeface="Roboto Mono"/>
                <a:sym typeface="Roboto Mono"/>
              </a:rPr>
              <a:t>e</a:t>
            </a:r>
            <a:br>
              <a:rPr lang="en" sz="1600">
                <a:solidFill>
                  <a:schemeClr val="accent5"/>
                </a:solidFill>
                <a:latin typeface="Roboto Mono"/>
                <a:ea typeface="Roboto Mono"/>
                <a:cs typeface="Roboto Mono"/>
                <a:sym typeface="Roboto Mono"/>
              </a:rPr>
            </a:br>
            <a:r>
              <a:rPr lang="en" sz="1600">
                <a:solidFill>
                  <a:srgbClr val="666666"/>
                </a:solidFill>
                <a:latin typeface="Roboto Mono"/>
                <a:ea typeface="Roboto Mono"/>
                <a:cs typeface="Roboto Mono"/>
                <a:sym typeface="Roboto Mono"/>
              </a:rPr>
              <a:t>f.tell() </a:t>
            </a:r>
            <a:r>
              <a:rPr lang="en" sz="1600">
                <a:solidFill>
                  <a:schemeClr val="accent5"/>
                </a:solidFill>
                <a:latin typeface="Roboto Mono"/>
                <a:ea typeface="Roboto Mono"/>
                <a:cs typeface="Roboto Mono"/>
                <a:sym typeface="Roboto Mono"/>
              </a:rPr>
              <a:t>#gets current file position</a:t>
            </a:r>
            <a:br>
              <a:rPr lang="en" sz="1600">
                <a:solidFill>
                  <a:schemeClr val="accent5"/>
                </a:solidFill>
                <a:latin typeface="Roboto Mono"/>
                <a:ea typeface="Roboto Mono"/>
                <a:cs typeface="Roboto Mono"/>
                <a:sym typeface="Roboto Mono"/>
              </a:rPr>
            </a:br>
            <a:r>
              <a:rPr lang="en" sz="1600">
                <a:solidFill>
                  <a:srgbClr val="666666"/>
                </a:solidFill>
                <a:latin typeface="Roboto Mono"/>
                <a:ea typeface="Roboto Mono"/>
                <a:cs typeface="Roboto Mono"/>
                <a:sym typeface="Roboto Mono"/>
              </a:rPr>
              <a:t>f.seek(15)</a:t>
            </a:r>
            <a:r>
              <a:rPr lang="en" sz="1600">
                <a:solidFill>
                  <a:schemeClr val="accent5"/>
                </a:solidFill>
                <a:latin typeface="Roboto Mono"/>
                <a:ea typeface="Roboto Mono"/>
                <a:cs typeface="Roboto Mono"/>
                <a:sym typeface="Roboto Mono"/>
              </a:rPr>
              <a:t> #changes file position</a:t>
            </a:r>
            <a:endParaRPr sz="1600">
              <a:solidFill>
                <a:schemeClr val="accent5"/>
              </a:solidFill>
              <a:latin typeface="Roboto Mono"/>
              <a:ea typeface="Roboto Mono"/>
              <a:cs typeface="Roboto Mono"/>
              <a:sym typeface="Roboto Mono"/>
            </a:endParaRPr>
          </a:p>
          <a:p>
            <a:pPr indent="0" lvl="0" marL="0" rtl="0" algn="l">
              <a:spcBef>
                <a:spcPts val="1600"/>
              </a:spcBef>
              <a:spcAft>
                <a:spcPts val="0"/>
              </a:spcAft>
              <a:buNone/>
            </a:pPr>
            <a:r>
              <a:rPr lang="en">
                <a:solidFill>
                  <a:srgbClr val="666666"/>
                </a:solidFill>
              </a:rPr>
              <a:t>Alternatively, we can use readline().</a:t>
            </a:r>
            <a:endParaRPr>
              <a:solidFill>
                <a:srgbClr val="666666"/>
              </a:solidFill>
            </a:endParaRPr>
          </a:p>
          <a:p>
            <a:pPr indent="0" lvl="0" marL="0" rtl="0" algn="l">
              <a:spcBef>
                <a:spcPts val="1600"/>
              </a:spcBef>
              <a:spcAft>
                <a:spcPts val="0"/>
              </a:spcAft>
              <a:buNone/>
            </a:pPr>
            <a:r>
              <a:rPr lang="en" sz="1600">
                <a:latin typeface="Roboto Mono"/>
                <a:ea typeface="Roboto Mono"/>
                <a:cs typeface="Roboto Mono"/>
                <a:sym typeface="Roboto Mono"/>
              </a:rPr>
              <a:t>f.readline()</a:t>
            </a:r>
            <a:endParaRPr>
              <a:solidFill>
                <a:srgbClr val="666666"/>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File Input/Output</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C78D8"/>
                </a:solidFill>
                <a:latin typeface="Roboto Mono"/>
                <a:ea typeface="Roboto Mono"/>
                <a:cs typeface="Roboto Mono"/>
                <a:sym typeface="Roboto Mono"/>
              </a:rPr>
              <a:t>import </a:t>
            </a:r>
            <a:r>
              <a:rPr lang="en">
                <a:solidFill>
                  <a:srgbClr val="666666"/>
                </a:solidFill>
                <a:latin typeface="Roboto Mono"/>
                <a:ea typeface="Roboto Mono"/>
                <a:cs typeface="Roboto Mono"/>
                <a:sym typeface="Roboto Mono"/>
              </a:rPr>
              <a:t>math</a:t>
            </a:r>
            <a:br>
              <a:rPr lang="en">
                <a:solidFill>
                  <a:srgbClr val="666666"/>
                </a:solidFill>
                <a:latin typeface="Roboto Mono"/>
                <a:ea typeface="Roboto Mono"/>
                <a:cs typeface="Roboto Mono"/>
                <a:sym typeface="Roboto Mono"/>
              </a:rPr>
            </a:br>
            <a:r>
              <a:rPr lang="en">
                <a:solidFill>
                  <a:srgbClr val="3C78D8"/>
                </a:solidFill>
                <a:latin typeface="Roboto Mono"/>
                <a:ea typeface="Roboto Mono"/>
                <a:cs typeface="Roboto Mono"/>
                <a:sym typeface="Roboto Mono"/>
              </a:rPr>
              <a:t>def </a:t>
            </a:r>
            <a:r>
              <a:rPr lang="en">
                <a:solidFill>
                  <a:srgbClr val="666666"/>
                </a:solidFill>
                <a:latin typeface="Roboto Mono"/>
                <a:ea typeface="Roboto Mono"/>
                <a:cs typeface="Roboto Mono"/>
                <a:sym typeface="Roboto Mono"/>
              </a:rPr>
              <a:t>pythagorean(a, b):</a:t>
            </a:r>
            <a:br>
              <a:rPr lang="en">
                <a:solidFill>
                  <a:srgbClr val="666666"/>
                </a:solidFill>
                <a:latin typeface="Roboto Mono"/>
                <a:ea typeface="Roboto Mono"/>
                <a:cs typeface="Roboto Mono"/>
                <a:sym typeface="Roboto Mono"/>
              </a:rPr>
            </a:br>
            <a:r>
              <a:rPr lang="en">
                <a:solidFill>
                  <a:srgbClr val="666666"/>
                </a:solidFill>
                <a:latin typeface="Roboto Mono"/>
                <a:ea typeface="Roboto Mono"/>
                <a:cs typeface="Roboto Mono"/>
                <a:sym typeface="Roboto Mono"/>
              </a:rPr>
              <a:t>	</a:t>
            </a:r>
            <a:r>
              <a:rPr lang="en">
                <a:solidFill>
                  <a:srgbClr val="3C78D8"/>
                </a:solidFill>
                <a:latin typeface="Roboto Mono"/>
                <a:ea typeface="Roboto Mono"/>
                <a:cs typeface="Roboto Mono"/>
                <a:sym typeface="Roboto Mono"/>
              </a:rPr>
              <a:t>return </a:t>
            </a:r>
            <a:r>
              <a:rPr lang="en">
                <a:solidFill>
                  <a:srgbClr val="666666"/>
                </a:solidFill>
                <a:latin typeface="Roboto Mono"/>
                <a:ea typeface="Roboto Mono"/>
                <a:cs typeface="Roboto Mono"/>
                <a:sym typeface="Roboto Mono"/>
              </a:rPr>
              <a:t>math.sqrt(a**2 + b**2)</a:t>
            </a:r>
            <a:br>
              <a:rPr lang="en">
                <a:solidFill>
                  <a:srgbClr val="666666"/>
                </a:solidFill>
                <a:latin typeface="Roboto Mono"/>
                <a:ea typeface="Roboto Mono"/>
                <a:cs typeface="Roboto Mono"/>
                <a:sym typeface="Roboto Mono"/>
              </a:rPr>
            </a:br>
            <a:r>
              <a:rPr lang="en">
                <a:solidFill>
                  <a:srgbClr val="666666"/>
                </a:solidFill>
                <a:latin typeface="Roboto Mono"/>
                <a:ea typeface="Roboto Mono"/>
                <a:cs typeface="Roboto Mono"/>
                <a:sym typeface="Roboto Mono"/>
              </a:rPr>
              <a:t>sides = </a:t>
            </a:r>
            <a:r>
              <a:rPr lang="en">
                <a:solidFill>
                  <a:srgbClr val="A64D79"/>
                </a:solidFill>
                <a:latin typeface="Roboto Mono"/>
                <a:ea typeface="Roboto Mono"/>
                <a:cs typeface="Roboto Mono"/>
                <a:sym typeface="Roboto Mono"/>
              </a:rPr>
              <a:t>open</a:t>
            </a:r>
            <a:r>
              <a:rPr lang="en">
                <a:solidFill>
                  <a:srgbClr val="666666"/>
                </a:solidFill>
                <a:latin typeface="Roboto Mono"/>
                <a:ea typeface="Roboto Mono"/>
                <a:cs typeface="Roboto Mono"/>
                <a:sym typeface="Roboto Mono"/>
              </a:rPr>
              <a:t>(</a:t>
            </a:r>
            <a:r>
              <a:rPr lang="en">
                <a:solidFill>
                  <a:schemeClr val="dk2"/>
                </a:solidFill>
                <a:latin typeface="Roboto Mono"/>
                <a:ea typeface="Roboto Mono"/>
                <a:cs typeface="Roboto Mono"/>
                <a:sym typeface="Roboto Mono"/>
              </a:rPr>
              <a:t>"sides.txt"</a:t>
            </a:r>
            <a:r>
              <a:rPr lang="en">
                <a:solidFill>
                  <a:srgbClr val="666666"/>
                </a:solidFill>
                <a:latin typeface="Roboto Mono"/>
                <a:ea typeface="Roboto Mono"/>
                <a:cs typeface="Roboto Mono"/>
                <a:sym typeface="Roboto Mono"/>
              </a:rPr>
              <a:t>, mode=</a:t>
            </a:r>
            <a:r>
              <a:rPr lang="en">
                <a:solidFill>
                  <a:schemeClr val="dk2"/>
                </a:solidFill>
                <a:latin typeface="Roboto Mono"/>
                <a:ea typeface="Roboto Mono"/>
                <a:cs typeface="Roboto Mono"/>
                <a:sym typeface="Roboto Mono"/>
              </a:rPr>
              <a:t>'r'</a:t>
            </a:r>
            <a:r>
              <a:rPr lang="en">
                <a:solidFill>
                  <a:srgbClr val="666666"/>
                </a:solidFill>
                <a:latin typeface="Roboto Mono"/>
                <a:ea typeface="Roboto Mono"/>
                <a:cs typeface="Roboto Mono"/>
                <a:sym typeface="Roboto Mono"/>
              </a:rPr>
              <a:t>, encoding=</a:t>
            </a:r>
            <a:r>
              <a:rPr lang="en">
                <a:solidFill>
                  <a:schemeClr val="dk2"/>
                </a:solidFill>
                <a:latin typeface="Roboto Mono"/>
                <a:ea typeface="Roboto Mono"/>
                <a:cs typeface="Roboto Mono"/>
                <a:sym typeface="Roboto Mono"/>
              </a:rPr>
              <a:t>'utf-8'</a:t>
            </a:r>
            <a:r>
              <a:rPr lang="en">
                <a:solidFill>
                  <a:srgbClr val="666666"/>
                </a:solidFill>
                <a:latin typeface="Roboto Mono"/>
                <a:ea typeface="Roboto Mono"/>
                <a:cs typeface="Roboto Mono"/>
                <a:sym typeface="Roboto Mono"/>
              </a:rPr>
              <a:t>)</a:t>
            </a:r>
            <a:br>
              <a:rPr lang="en">
                <a:solidFill>
                  <a:srgbClr val="666666"/>
                </a:solidFill>
                <a:latin typeface="Roboto Mono"/>
                <a:ea typeface="Roboto Mono"/>
                <a:cs typeface="Roboto Mono"/>
                <a:sym typeface="Roboto Mono"/>
              </a:rPr>
            </a:br>
            <a:r>
              <a:rPr lang="en">
                <a:solidFill>
                  <a:srgbClr val="666666"/>
                </a:solidFill>
                <a:latin typeface="Roboto Mono"/>
                <a:ea typeface="Roboto Mono"/>
                <a:cs typeface="Roboto Mono"/>
                <a:sym typeface="Roboto Mono"/>
              </a:rPr>
              <a:t>answers = open(</a:t>
            </a:r>
            <a:r>
              <a:rPr lang="en">
                <a:solidFill>
                  <a:schemeClr val="dk2"/>
                </a:solidFill>
                <a:latin typeface="Roboto Mono"/>
                <a:ea typeface="Roboto Mono"/>
                <a:cs typeface="Roboto Mono"/>
                <a:sym typeface="Roboto Mono"/>
              </a:rPr>
              <a:t>"answers.txt"</a:t>
            </a:r>
            <a:r>
              <a:rPr lang="en">
                <a:solidFill>
                  <a:srgbClr val="666666"/>
                </a:solidFill>
                <a:latin typeface="Roboto Mono"/>
                <a:ea typeface="Roboto Mono"/>
                <a:cs typeface="Roboto Mono"/>
                <a:sym typeface="Roboto Mono"/>
              </a:rPr>
              <a:t>, mode=</a:t>
            </a:r>
            <a:r>
              <a:rPr lang="en">
                <a:solidFill>
                  <a:schemeClr val="dk2"/>
                </a:solidFill>
                <a:latin typeface="Roboto Mono"/>
                <a:ea typeface="Roboto Mono"/>
                <a:cs typeface="Roboto Mono"/>
                <a:sym typeface="Roboto Mono"/>
              </a:rPr>
              <a:t>'w'</a:t>
            </a:r>
            <a:r>
              <a:rPr lang="en">
                <a:solidFill>
                  <a:srgbClr val="666666"/>
                </a:solidFill>
                <a:latin typeface="Roboto Mono"/>
                <a:ea typeface="Roboto Mono"/>
                <a:cs typeface="Roboto Mono"/>
                <a:sym typeface="Roboto Mono"/>
              </a:rPr>
              <a:t>, encoding=</a:t>
            </a:r>
            <a:r>
              <a:rPr lang="en">
                <a:solidFill>
                  <a:schemeClr val="dk2"/>
                </a:solidFill>
                <a:latin typeface="Roboto Mono"/>
                <a:ea typeface="Roboto Mono"/>
                <a:cs typeface="Roboto Mono"/>
                <a:sym typeface="Roboto Mono"/>
              </a:rPr>
              <a:t>'utf-8'</a:t>
            </a:r>
            <a:r>
              <a:rPr lang="en">
                <a:solidFill>
                  <a:srgbClr val="666666"/>
                </a:solidFill>
                <a:latin typeface="Roboto Mono"/>
                <a:ea typeface="Roboto Mono"/>
                <a:cs typeface="Roboto Mono"/>
                <a:sym typeface="Roboto Mono"/>
              </a:rPr>
              <a:t>)</a:t>
            </a:r>
            <a:br>
              <a:rPr lang="en">
                <a:solidFill>
                  <a:srgbClr val="666666"/>
                </a:solidFill>
                <a:latin typeface="Roboto Mono"/>
                <a:ea typeface="Roboto Mono"/>
                <a:cs typeface="Roboto Mono"/>
                <a:sym typeface="Roboto Mono"/>
              </a:rPr>
            </a:br>
            <a:r>
              <a:rPr lang="en">
                <a:solidFill>
                  <a:srgbClr val="3C78D8"/>
                </a:solidFill>
                <a:latin typeface="Roboto Mono"/>
                <a:ea typeface="Roboto Mono"/>
                <a:cs typeface="Roboto Mono"/>
                <a:sym typeface="Roboto Mono"/>
              </a:rPr>
              <a:t>for </a:t>
            </a:r>
            <a:r>
              <a:rPr lang="en">
                <a:solidFill>
                  <a:srgbClr val="666666"/>
                </a:solidFill>
                <a:latin typeface="Roboto Mono"/>
                <a:ea typeface="Roboto Mono"/>
                <a:cs typeface="Roboto Mono"/>
                <a:sym typeface="Roboto Mono"/>
              </a:rPr>
              <a:t>line </a:t>
            </a:r>
            <a:r>
              <a:rPr lang="en">
                <a:solidFill>
                  <a:srgbClr val="3D85C6"/>
                </a:solidFill>
                <a:latin typeface="Roboto Mono"/>
                <a:ea typeface="Roboto Mono"/>
                <a:cs typeface="Roboto Mono"/>
                <a:sym typeface="Roboto Mono"/>
              </a:rPr>
              <a:t>in </a:t>
            </a:r>
            <a:r>
              <a:rPr lang="en">
                <a:solidFill>
                  <a:srgbClr val="666666"/>
                </a:solidFill>
                <a:latin typeface="Roboto Mono"/>
                <a:ea typeface="Roboto Mono"/>
                <a:cs typeface="Roboto Mono"/>
                <a:sym typeface="Roboto Mono"/>
              </a:rPr>
              <a:t>sides:</a:t>
            </a:r>
            <a:br>
              <a:rPr lang="en">
                <a:solidFill>
                  <a:srgbClr val="666666"/>
                </a:solidFill>
                <a:latin typeface="Roboto Mono"/>
                <a:ea typeface="Roboto Mono"/>
                <a:cs typeface="Roboto Mono"/>
                <a:sym typeface="Roboto Mono"/>
              </a:rPr>
            </a:br>
            <a:r>
              <a:rPr lang="en">
                <a:solidFill>
                  <a:srgbClr val="666666"/>
                </a:solidFill>
                <a:latin typeface="Roboto Mono"/>
                <a:ea typeface="Roboto Mono"/>
                <a:cs typeface="Roboto Mono"/>
                <a:sym typeface="Roboto Mono"/>
              </a:rPr>
              <a:t>	line_input = </a:t>
            </a:r>
            <a:r>
              <a:rPr lang="en">
                <a:solidFill>
                  <a:srgbClr val="3C78D8"/>
                </a:solidFill>
                <a:latin typeface="Roboto Mono"/>
                <a:ea typeface="Roboto Mono"/>
                <a:cs typeface="Roboto Mono"/>
                <a:sym typeface="Roboto Mono"/>
              </a:rPr>
              <a:t>list</a:t>
            </a:r>
            <a:r>
              <a:rPr lang="en">
                <a:solidFill>
                  <a:srgbClr val="666666"/>
                </a:solidFill>
                <a:latin typeface="Roboto Mono"/>
                <a:ea typeface="Roboto Mono"/>
                <a:cs typeface="Roboto Mono"/>
                <a:sym typeface="Roboto Mono"/>
              </a:rPr>
              <a:t>(</a:t>
            </a:r>
            <a:r>
              <a:rPr lang="en">
                <a:solidFill>
                  <a:srgbClr val="3C78D8"/>
                </a:solidFill>
                <a:latin typeface="Roboto Mono"/>
                <a:ea typeface="Roboto Mono"/>
                <a:cs typeface="Roboto Mono"/>
                <a:sym typeface="Roboto Mono"/>
              </a:rPr>
              <a:t>map</a:t>
            </a:r>
            <a:r>
              <a:rPr lang="en">
                <a:solidFill>
                  <a:srgbClr val="666666"/>
                </a:solidFill>
                <a:latin typeface="Roboto Mono"/>
                <a:ea typeface="Roboto Mono"/>
                <a:cs typeface="Roboto Mono"/>
                <a:sym typeface="Roboto Mono"/>
              </a:rPr>
              <a:t>(</a:t>
            </a:r>
            <a:r>
              <a:rPr lang="en">
                <a:solidFill>
                  <a:srgbClr val="3C78D8"/>
                </a:solidFill>
                <a:latin typeface="Roboto Mono"/>
                <a:ea typeface="Roboto Mono"/>
                <a:cs typeface="Roboto Mono"/>
                <a:sym typeface="Roboto Mono"/>
              </a:rPr>
              <a:t>int</a:t>
            </a:r>
            <a:r>
              <a:rPr lang="en">
                <a:solidFill>
                  <a:srgbClr val="666666"/>
                </a:solidFill>
                <a:latin typeface="Roboto Mono"/>
                <a:ea typeface="Roboto Mono"/>
                <a:cs typeface="Roboto Mono"/>
                <a:sym typeface="Roboto Mono"/>
              </a:rPr>
              <a:t>,line.split()))</a:t>
            </a:r>
            <a:br>
              <a:rPr lang="en">
                <a:solidFill>
                  <a:srgbClr val="666666"/>
                </a:solidFill>
                <a:latin typeface="Roboto Mono"/>
                <a:ea typeface="Roboto Mono"/>
                <a:cs typeface="Roboto Mono"/>
                <a:sym typeface="Roboto Mono"/>
              </a:rPr>
            </a:br>
            <a:r>
              <a:rPr lang="en">
                <a:solidFill>
                  <a:srgbClr val="666666"/>
                </a:solidFill>
                <a:latin typeface="Roboto Mono"/>
                <a:ea typeface="Roboto Mono"/>
                <a:cs typeface="Roboto Mono"/>
                <a:sym typeface="Roboto Mono"/>
              </a:rPr>
              <a:t>	answers.write(</a:t>
            </a:r>
            <a:r>
              <a:rPr lang="en">
                <a:solidFill>
                  <a:srgbClr val="3C78D8"/>
                </a:solidFill>
                <a:latin typeface="Roboto Mono"/>
                <a:ea typeface="Roboto Mono"/>
                <a:cs typeface="Roboto Mono"/>
                <a:sym typeface="Roboto Mono"/>
              </a:rPr>
              <a:t>str</a:t>
            </a:r>
            <a:r>
              <a:rPr lang="en">
                <a:solidFill>
                  <a:srgbClr val="666666"/>
                </a:solidFill>
                <a:latin typeface="Roboto Mono"/>
                <a:ea typeface="Roboto Mono"/>
                <a:cs typeface="Roboto Mono"/>
                <a:sym typeface="Roboto Mono"/>
              </a:rPr>
              <a:t>(pythagorean(line_input[0],line_input[1])))</a:t>
            </a:r>
            <a:br>
              <a:rPr lang="en">
                <a:solidFill>
                  <a:srgbClr val="666666"/>
                </a:solidFill>
                <a:latin typeface="Roboto Mono"/>
                <a:ea typeface="Roboto Mono"/>
                <a:cs typeface="Roboto Mono"/>
                <a:sym typeface="Roboto Mono"/>
              </a:rPr>
            </a:br>
            <a:r>
              <a:rPr lang="en">
                <a:solidFill>
                  <a:srgbClr val="666666"/>
                </a:solidFill>
                <a:latin typeface="Roboto Mono"/>
                <a:ea typeface="Roboto Mono"/>
                <a:cs typeface="Roboto Mono"/>
                <a:sym typeface="Roboto Mono"/>
              </a:rPr>
              <a:t>	answers.write(</a:t>
            </a:r>
            <a:r>
              <a:rPr lang="en">
                <a:solidFill>
                  <a:schemeClr val="dk2"/>
                </a:solidFill>
                <a:latin typeface="Roboto Mono"/>
                <a:ea typeface="Roboto Mono"/>
                <a:cs typeface="Roboto Mono"/>
                <a:sym typeface="Roboto Mono"/>
              </a:rPr>
              <a:t>'\n'</a:t>
            </a:r>
            <a:r>
              <a:rPr lang="en">
                <a:solidFill>
                  <a:srgbClr val="666666"/>
                </a:solidFill>
                <a:latin typeface="Roboto Mono"/>
                <a:ea typeface="Roboto Mono"/>
                <a:cs typeface="Roboto Mono"/>
                <a:sym typeface="Roboto Mono"/>
              </a:rPr>
              <a:t>)</a:t>
            </a:r>
            <a:br>
              <a:rPr lang="en">
                <a:solidFill>
                  <a:srgbClr val="666666"/>
                </a:solidFill>
                <a:latin typeface="Roboto Mono"/>
                <a:ea typeface="Roboto Mono"/>
                <a:cs typeface="Roboto Mono"/>
                <a:sym typeface="Roboto Mono"/>
              </a:rPr>
            </a:br>
            <a:r>
              <a:rPr lang="en">
                <a:solidFill>
                  <a:srgbClr val="666666"/>
                </a:solidFill>
                <a:latin typeface="Roboto Mono"/>
                <a:ea typeface="Roboto Mono"/>
                <a:cs typeface="Roboto Mono"/>
                <a:sym typeface="Roboto Mono"/>
              </a:rPr>
              <a:t>sides.close()</a:t>
            </a:r>
            <a:br>
              <a:rPr lang="en">
                <a:solidFill>
                  <a:srgbClr val="666666"/>
                </a:solidFill>
                <a:latin typeface="Roboto Mono"/>
                <a:ea typeface="Roboto Mono"/>
                <a:cs typeface="Roboto Mono"/>
                <a:sym typeface="Roboto Mono"/>
              </a:rPr>
            </a:br>
            <a:r>
              <a:rPr lang="en">
                <a:solidFill>
                  <a:srgbClr val="666666"/>
                </a:solidFill>
                <a:latin typeface="Roboto Mono"/>
                <a:ea typeface="Roboto Mono"/>
                <a:cs typeface="Roboto Mono"/>
                <a:sym typeface="Roboto Mono"/>
              </a:rPr>
              <a:t>answers.close()</a:t>
            </a:r>
            <a:endParaRPr>
              <a:solidFill>
                <a:srgbClr val="666666"/>
              </a:solidFill>
              <a:latin typeface="Roboto Mono"/>
              <a:ea typeface="Roboto Mono"/>
              <a:cs typeface="Roboto Mono"/>
              <a:sym typeface="Roboto Mono"/>
            </a:endParaRPr>
          </a:p>
          <a:p>
            <a:pPr indent="0" lvl="0" marL="0" rtl="0" algn="l">
              <a:spcBef>
                <a:spcPts val="1600"/>
              </a:spcBef>
              <a:spcAft>
                <a:spcPts val="0"/>
              </a:spcAft>
              <a:buNone/>
            </a:pPr>
            <a:r>
              <a:t/>
            </a:r>
            <a:endParaRPr>
              <a:solidFill>
                <a:srgbClr val="666666"/>
              </a:solidFill>
              <a:latin typeface="Roboto Mono"/>
              <a:ea typeface="Roboto Mono"/>
              <a:cs typeface="Roboto Mono"/>
              <a:sym typeface="Roboto Mono"/>
            </a:endParaRPr>
          </a:p>
          <a:p>
            <a:pPr indent="0" lvl="0" marL="0" rtl="0" algn="l">
              <a:spcBef>
                <a:spcPts val="1600"/>
              </a:spcBef>
              <a:spcAft>
                <a:spcPts val="0"/>
              </a:spcAft>
              <a:buNone/>
            </a:pPr>
            <a:r>
              <a:t/>
            </a:r>
            <a:endParaRPr>
              <a:solidFill>
                <a:srgbClr val="666666"/>
              </a:solidFill>
              <a:latin typeface="Roboto Mono"/>
              <a:ea typeface="Roboto Mono"/>
              <a:cs typeface="Roboto Mono"/>
              <a:sym typeface="Roboto Mono"/>
            </a:endParaRPr>
          </a:p>
          <a:p>
            <a:pPr indent="0" lvl="0" marL="0" rtl="0" algn="l">
              <a:spcBef>
                <a:spcPts val="1600"/>
              </a:spcBef>
              <a:spcAft>
                <a:spcPts val="1600"/>
              </a:spcAft>
              <a:buNone/>
            </a:pPr>
            <a:r>
              <a:t/>
            </a:r>
            <a:endParaRPr>
              <a:solidFill>
                <a:srgbClr val="000000"/>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(last) week's problem: N Triangles</a:t>
            </a:r>
            <a:endParaRPr/>
          </a:p>
        </p:txBody>
      </p:sp>
      <p:sp>
        <p:nvSpPr>
          <p:cNvPr id="127" name="Google Shape;127;p24"/>
          <p:cNvSpPr txBox="1"/>
          <p:nvPr>
            <p:ph idx="1" type="body"/>
          </p:nvPr>
        </p:nvSpPr>
        <p:spPr>
          <a:xfrm>
            <a:off x="361575" y="1116850"/>
            <a:ext cx="3485700" cy="3594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250">
                <a:solidFill>
                  <a:srgbClr val="000000"/>
                </a:solidFill>
                <a:latin typeface="Courier New"/>
                <a:ea typeface="Courier New"/>
                <a:cs typeface="Courier New"/>
                <a:sym typeface="Courier New"/>
              </a:rPr>
              <a:t>Suppose you were given the length (AB) and width (BC) of triangle ABC which is right angled at B. You are told to form N new similar right-angled triangles that are connected by an overlapping edge at the hypotenuse of another triangle (refer to the following diagram). Find the final length of the hypotenuse of the largest triangle.</a:t>
            </a:r>
            <a:br>
              <a:rPr lang="en" sz="1250">
                <a:solidFill>
                  <a:srgbClr val="000000"/>
                </a:solidFill>
                <a:latin typeface="Courier New"/>
                <a:ea typeface="Courier New"/>
                <a:cs typeface="Courier New"/>
                <a:sym typeface="Courier New"/>
              </a:rPr>
            </a:br>
            <a:endParaRPr sz="2000">
              <a:solidFill>
                <a:srgbClr val="000000"/>
              </a:solidFill>
            </a:endParaRPr>
          </a:p>
        </p:txBody>
      </p:sp>
      <p:sp>
        <p:nvSpPr>
          <p:cNvPr id="128" name="Google Shape;128;p24"/>
          <p:cNvSpPr/>
          <p:nvPr/>
        </p:nvSpPr>
        <p:spPr>
          <a:xfrm>
            <a:off x="4572081" y="3323732"/>
            <a:ext cx="399300" cy="9927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4"/>
          <p:cNvSpPr/>
          <p:nvPr/>
        </p:nvSpPr>
        <p:spPr>
          <a:xfrm rot="-1713786">
            <a:off x="4741245" y="3121854"/>
            <a:ext cx="550273" cy="1092836"/>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4"/>
          <p:cNvSpPr/>
          <p:nvPr/>
        </p:nvSpPr>
        <p:spPr>
          <a:xfrm flipH="1" rot="7334679">
            <a:off x="4881125" y="2809507"/>
            <a:ext cx="616829" cy="1193942"/>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4"/>
          <p:cNvSpPr/>
          <p:nvPr/>
        </p:nvSpPr>
        <p:spPr>
          <a:xfrm rot="-1857361">
            <a:off x="5141501" y="2499419"/>
            <a:ext cx="762277" cy="1395643"/>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4"/>
          <p:cNvSpPr/>
          <p:nvPr/>
        </p:nvSpPr>
        <p:spPr>
          <a:xfrm flipH="1" rot="7044569">
            <a:off x="5291226" y="2045607"/>
            <a:ext cx="892154" cy="1511025"/>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4"/>
          <p:cNvSpPr/>
          <p:nvPr/>
        </p:nvSpPr>
        <p:spPr>
          <a:xfrm rot="-2029561">
            <a:off x="5650539" y="1604647"/>
            <a:ext cx="1016935" cy="1839429"/>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4"/>
          <p:cNvCxnSpPr/>
          <p:nvPr/>
        </p:nvCxnSpPr>
        <p:spPr>
          <a:xfrm flipH="1">
            <a:off x="6238830" y="2206804"/>
            <a:ext cx="1767900" cy="171900"/>
          </a:xfrm>
          <a:prstGeom prst="straightConnector1">
            <a:avLst/>
          </a:prstGeom>
          <a:noFill/>
          <a:ln cap="flat" cmpd="sng" w="9525">
            <a:solidFill>
              <a:schemeClr val="dk2"/>
            </a:solidFill>
            <a:prstDash val="solid"/>
            <a:round/>
            <a:headEnd len="med" w="med" type="none"/>
            <a:tailEnd len="med" w="med" type="none"/>
          </a:ln>
        </p:spPr>
      </p:cxnSp>
      <p:sp>
        <p:nvSpPr>
          <p:cNvPr id="135" name="Google Shape;135;p24"/>
          <p:cNvSpPr txBox="1"/>
          <p:nvPr/>
        </p:nvSpPr>
        <p:spPr>
          <a:xfrm>
            <a:off x="8065710" y="1828749"/>
            <a:ext cx="7755300" cy="10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Answer</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N Triangles</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50">
                <a:solidFill>
                  <a:srgbClr val="000000"/>
                </a:solidFill>
                <a:latin typeface="Courier New"/>
                <a:ea typeface="Courier New"/>
                <a:cs typeface="Courier New"/>
                <a:sym typeface="Courier New"/>
              </a:rPr>
              <a:t>Suppose you were given the length (AB) and width (BC) of triangle ABC which is right angled at B. You are told to form N new similar right-angled triangles that are connected by an overlapping edge at the hypotenuse of another triangle (refer to the following diagram). Find the final length of the hypotenuse of the largest triangle.</a:t>
            </a:r>
            <a:endParaRPr sz="20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week's</a:t>
            </a:r>
            <a:r>
              <a:rPr lang="en"/>
              <a:t> Problem: Functions</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Link</a:t>
            </a:r>
            <a:r>
              <a:rPr lang="en"/>
              <a:t>: </a:t>
            </a:r>
            <a:r>
              <a:rPr lang="en" u="sng">
                <a:solidFill>
                  <a:schemeClr val="hlink"/>
                </a:solidFill>
                <a:hlinkClick r:id="rId3"/>
              </a:rPr>
              <a:t>https://dmoj.ca/problem/globexcup18j4</a:t>
            </a:r>
            <a:endParaRPr/>
          </a:p>
          <a:p>
            <a:pPr indent="0" lvl="0" marL="0" rtl="0" algn="l">
              <a:spcBef>
                <a:spcPts val="1600"/>
              </a:spcBef>
              <a:spcAft>
                <a:spcPts val="1600"/>
              </a:spcAft>
              <a:buNone/>
            </a:pPr>
            <a:r>
              <a:t/>
            </a:r>
            <a:endParaRPr/>
          </a:p>
        </p:txBody>
      </p:sp>
      <p:pic>
        <p:nvPicPr>
          <p:cNvPr id="148" name="Google Shape;148;p26"/>
          <p:cNvPicPr preferRelativeResize="0"/>
          <p:nvPr/>
        </p:nvPicPr>
        <p:blipFill>
          <a:blip r:embed="rId4">
            <a:alphaModFix/>
          </a:blip>
          <a:stretch>
            <a:fillRect/>
          </a:stretch>
        </p:blipFill>
        <p:spPr>
          <a:xfrm>
            <a:off x="389375" y="1603000"/>
            <a:ext cx="8209251" cy="363350"/>
          </a:xfrm>
          <a:prstGeom prst="rect">
            <a:avLst/>
          </a:prstGeom>
          <a:noFill/>
          <a:ln>
            <a:noFill/>
          </a:ln>
        </p:spPr>
      </p:pic>
      <p:pic>
        <p:nvPicPr>
          <p:cNvPr id="149" name="Google Shape;149;p26"/>
          <p:cNvPicPr preferRelativeResize="0"/>
          <p:nvPr/>
        </p:nvPicPr>
        <p:blipFill>
          <a:blip r:embed="rId5">
            <a:alphaModFix/>
          </a:blip>
          <a:stretch>
            <a:fillRect/>
          </a:stretch>
        </p:blipFill>
        <p:spPr>
          <a:xfrm>
            <a:off x="389375" y="2118599"/>
            <a:ext cx="7974051" cy="693125"/>
          </a:xfrm>
          <a:prstGeom prst="rect">
            <a:avLst/>
          </a:prstGeom>
          <a:noFill/>
          <a:ln>
            <a:noFill/>
          </a:ln>
        </p:spPr>
      </p:pic>
      <p:pic>
        <p:nvPicPr>
          <p:cNvPr id="150" name="Google Shape;150;p26"/>
          <p:cNvPicPr preferRelativeResize="0"/>
          <p:nvPr/>
        </p:nvPicPr>
        <p:blipFill>
          <a:blip r:embed="rId6">
            <a:alphaModFix/>
          </a:blip>
          <a:stretch>
            <a:fillRect/>
          </a:stretch>
        </p:blipFill>
        <p:spPr>
          <a:xfrm>
            <a:off x="389387" y="2963980"/>
            <a:ext cx="4747938" cy="1749401"/>
          </a:xfrm>
          <a:prstGeom prst="rect">
            <a:avLst/>
          </a:prstGeom>
          <a:noFill/>
          <a:ln>
            <a:noFill/>
          </a:ln>
        </p:spPr>
      </p:pic>
      <p:sp>
        <p:nvSpPr>
          <p:cNvPr id="151" name="Google Shape;151;p26"/>
          <p:cNvSpPr txBox="1"/>
          <p:nvPr/>
        </p:nvSpPr>
        <p:spPr>
          <a:xfrm>
            <a:off x="5067300" y="3467100"/>
            <a:ext cx="29145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600">
                <a:latin typeface="Proxima Nova"/>
                <a:ea typeface="Proxima Nova"/>
                <a:cs typeface="Proxima Nova"/>
                <a:sym typeface="Proxima Nova"/>
              </a:rPr>
              <a:t>We will be covering the solution next week!</a:t>
            </a:r>
            <a:endParaRPr b="1" i="1" sz="1600">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links...</a:t>
            </a:r>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u="sng">
                <a:solidFill>
                  <a:schemeClr val="hlink"/>
                </a:solidFill>
                <a:hlinkClick r:id="rId3"/>
              </a:rPr>
              <a:t>https://www.learnpython.org/en/Loops</a:t>
            </a:r>
            <a:endParaRPr/>
          </a:p>
          <a:p>
            <a:pPr indent="-342900" lvl="0" marL="457200" rtl="0" algn="l">
              <a:lnSpc>
                <a:spcPct val="150000"/>
              </a:lnSpc>
              <a:spcBef>
                <a:spcPts val="0"/>
              </a:spcBef>
              <a:spcAft>
                <a:spcPts val="0"/>
              </a:spcAft>
              <a:buSzPts val="1800"/>
              <a:buChar char="-"/>
            </a:pPr>
            <a:r>
              <a:rPr lang="en" u="sng">
                <a:solidFill>
                  <a:schemeClr val="hlink"/>
                </a:solidFill>
                <a:hlinkClick r:id="rId4"/>
              </a:rPr>
              <a:t>https://www.learnpython.org/en/Lists</a:t>
            </a:r>
            <a:endParaRPr/>
          </a:p>
          <a:p>
            <a:pPr indent="-342900" lvl="0" marL="457200" rtl="0" algn="l">
              <a:lnSpc>
                <a:spcPct val="150000"/>
              </a:lnSpc>
              <a:spcBef>
                <a:spcPts val="0"/>
              </a:spcBef>
              <a:spcAft>
                <a:spcPts val="0"/>
              </a:spcAft>
              <a:buSzPts val="1800"/>
              <a:buChar char="-"/>
            </a:pPr>
            <a:r>
              <a:rPr lang="en" u="sng">
                <a:solidFill>
                  <a:schemeClr val="hlink"/>
                </a:solidFill>
                <a:hlinkClick r:id="rId5"/>
              </a:rPr>
              <a:t>https://www.learnpython.org/en/Dictionaries</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KAHOOT!</a:t>
            </a:r>
            <a:endParaRPr/>
          </a:p>
        </p:txBody>
      </p:sp>
      <p:sp>
        <p:nvSpPr>
          <p:cNvPr id="163" name="Google Shape;16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https://create.kahoot.it/share/kahoot-of-evil-problem-solving-with-loops-and-functions/2462723c-f97f-40c2-bdd1-ba7408460c8c</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start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If you have any problems or questions, please feel free to ask them in chat.</a:t>
            </a:r>
            <a:endParaRPr/>
          </a:p>
          <a:p>
            <a:pPr indent="-342900" lvl="0" marL="457200" rtl="0" algn="l">
              <a:lnSpc>
                <a:spcPct val="150000"/>
              </a:lnSpc>
              <a:spcBef>
                <a:spcPts val="0"/>
              </a:spcBef>
              <a:spcAft>
                <a:spcPts val="0"/>
              </a:spcAft>
              <a:buSzPts val="1800"/>
              <a:buAutoNum type="arabicPeriod"/>
            </a:pPr>
            <a:r>
              <a:rPr lang="en"/>
              <a:t>In this meeting, we will assume that you have already attended our previous meetings</a:t>
            </a:r>
            <a:endParaRPr/>
          </a:p>
          <a:p>
            <a:pPr indent="-342900" lvl="0" marL="457200" rtl="0" algn="l">
              <a:lnSpc>
                <a:spcPct val="150000"/>
              </a:lnSpc>
              <a:spcBef>
                <a:spcPts val="0"/>
              </a:spcBef>
              <a:spcAft>
                <a:spcPts val="0"/>
              </a:spcAft>
              <a:buSzPts val="1800"/>
              <a:buAutoNum type="arabicPeriod"/>
            </a:pPr>
            <a:r>
              <a:rPr lang="en"/>
              <a:t>There is no prior knowledge of experience required to follow along with us!</a:t>
            </a:r>
            <a:endParaRPr/>
          </a:p>
          <a:p>
            <a:pPr indent="-342900" lvl="0" marL="457200" rtl="0" algn="l">
              <a:lnSpc>
                <a:spcPct val="150000"/>
              </a:lnSpc>
              <a:spcBef>
                <a:spcPts val="0"/>
              </a:spcBef>
              <a:spcAft>
                <a:spcPts val="0"/>
              </a:spcAft>
              <a:buSzPts val="1800"/>
              <a:buAutoNum type="arabicPeriod"/>
            </a:pPr>
            <a:r>
              <a:rPr lang="en"/>
              <a:t>All coded examples will be done in Python 3.</a:t>
            </a:r>
            <a:endParaRPr/>
          </a:p>
          <a:p>
            <a:pPr indent="-342900" lvl="0" marL="457200" rtl="0" algn="l">
              <a:lnSpc>
                <a:spcPct val="150000"/>
              </a:lnSpc>
              <a:spcBef>
                <a:spcPts val="0"/>
              </a:spcBef>
              <a:spcAft>
                <a:spcPts val="0"/>
              </a:spcAft>
              <a:buSzPts val="1800"/>
              <a:buAutoNum type="arabicPeriod"/>
            </a:pPr>
            <a:r>
              <a:rPr lang="en"/>
              <a:t>If you have any suggestions for the meetings or next week's topic, please let us know :)</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week's meeting contains...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arenR"/>
            </a:pPr>
            <a:r>
              <a:rPr lang="en"/>
              <a:t>Review (from two weeks ago)</a:t>
            </a:r>
            <a:endParaRPr/>
          </a:p>
          <a:p>
            <a:pPr indent="-317500" lvl="1" marL="914400" rtl="0" algn="l">
              <a:lnSpc>
                <a:spcPct val="150000"/>
              </a:lnSpc>
              <a:spcBef>
                <a:spcPts val="0"/>
              </a:spcBef>
              <a:spcAft>
                <a:spcPts val="0"/>
              </a:spcAft>
              <a:buSzPts val="1400"/>
              <a:buAutoNum type="alphaLcParenR"/>
            </a:pPr>
            <a:r>
              <a:rPr lang="en"/>
              <a:t>Functions</a:t>
            </a:r>
            <a:endParaRPr/>
          </a:p>
          <a:p>
            <a:pPr indent="-317500" lvl="1" marL="914400" rtl="0" algn="l">
              <a:lnSpc>
                <a:spcPct val="150000"/>
              </a:lnSpc>
              <a:spcBef>
                <a:spcPts val="0"/>
              </a:spcBef>
              <a:spcAft>
                <a:spcPts val="0"/>
              </a:spcAft>
              <a:buSzPts val="1400"/>
              <a:buAutoNum type="alphaLcParenR"/>
            </a:pPr>
            <a:r>
              <a:rPr lang="en"/>
              <a:t>Loops</a:t>
            </a:r>
            <a:endParaRPr/>
          </a:p>
          <a:p>
            <a:pPr indent="-317500" lvl="1" marL="914400" rtl="0" algn="l">
              <a:lnSpc>
                <a:spcPct val="150000"/>
              </a:lnSpc>
              <a:spcBef>
                <a:spcPts val="0"/>
              </a:spcBef>
              <a:spcAft>
                <a:spcPts val="0"/>
              </a:spcAft>
              <a:buSzPts val="1400"/>
              <a:buAutoNum type="alphaLcParenR"/>
            </a:pPr>
            <a:r>
              <a:rPr lang="en"/>
              <a:t>Lists</a:t>
            </a:r>
            <a:endParaRPr/>
          </a:p>
          <a:p>
            <a:pPr indent="-342900" lvl="0" marL="457200" rtl="0" algn="l">
              <a:lnSpc>
                <a:spcPct val="150000"/>
              </a:lnSpc>
              <a:spcBef>
                <a:spcPts val="0"/>
              </a:spcBef>
              <a:spcAft>
                <a:spcPts val="0"/>
              </a:spcAft>
              <a:buSzPts val="1800"/>
              <a:buAutoNum type="arabicParenR"/>
            </a:pPr>
            <a:r>
              <a:rPr lang="en"/>
              <a:t>Exploring problems involving loops and functions</a:t>
            </a:r>
            <a:endParaRPr/>
          </a:p>
          <a:p>
            <a:pPr indent="-317500" lvl="1" marL="914400" rtl="0" algn="l">
              <a:lnSpc>
                <a:spcPct val="150000"/>
              </a:lnSpc>
              <a:spcBef>
                <a:spcPts val="0"/>
              </a:spcBef>
              <a:spcAft>
                <a:spcPts val="0"/>
              </a:spcAft>
              <a:buSzPts val="1400"/>
              <a:buAutoNum type="alphaLcParenR"/>
            </a:pPr>
            <a:r>
              <a:rPr lang="en"/>
              <a:t>N Triangles (from last week)</a:t>
            </a:r>
            <a:endParaRPr/>
          </a:p>
          <a:p>
            <a:pPr indent="-317500" lvl="1" marL="914400" rtl="0" algn="l">
              <a:lnSpc>
                <a:spcPct val="150000"/>
              </a:lnSpc>
              <a:spcBef>
                <a:spcPts val="0"/>
              </a:spcBef>
              <a:spcAft>
                <a:spcPts val="0"/>
              </a:spcAft>
              <a:buSzPts val="1400"/>
              <a:buAutoNum type="alphaLcParenR"/>
            </a:pPr>
            <a:r>
              <a:rPr lang="en"/>
              <a:t>"Magical Functions" (GlobeX Cup J4)</a:t>
            </a:r>
            <a:endParaRPr/>
          </a:p>
          <a:p>
            <a:pPr indent="-342900" lvl="0" marL="457200" rtl="0" algn="l">
              <a:lnSpc>
                <a:spcPct val="150000"/>
              </a:lnSpc>
              <a:spcBef>
                <a:spcPts val="0"/>
              </a:spcBef>
              <a:spcAft>
                <a:spcPts val="0"/>
              </a:spcAft>
              <a:buSzPts val="1800"/>
              <a:buAutoNum type="arabicParenR"/>
            </a:pPr>
            <a:r>
              <a:rPr lang="en"/>
              <a:t>Kahoot!</a:t>
            </a:r>
            <a:endParaRPr/>
          </a:p>
          <a:p>
            <a:pPr indent="-317500" lvl="1" marL="914400" rtl="0" algn="l">
              <a:lnSpc>
                <a:spcPct val="150000"/>
              </a:lnSpc>
              <a:spcBef>
                <a:spcPts val="0"/>
              </a:spcBef>
              <a:spcAft>
                <a:spcPts val="0"/>
              </a:spcAft>
              <a:buSzPts val="1400"/>
              <a:buAutoNum type="alphaLcParenR"/>
            </a:pPr>
            <a:r>
              <a:rPr b="1" i="1" lang="en"/>
              <a:t>"Kahoot! of evil problem solving with loops and functions"</a:t>
            </a:r>
            <a:endParaRPr b="1"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Functions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Recall a few things</a:t>
            </a:r>
            <a:r>
              <a:rPr lang="en"/>
              <a:t>:</a:t>
            </a:r>
            <a:endParaRPr/>
          </a:p>
          <a:p>
            <a:pPr indent="-342900" lvl="0" marL="457200" rtl="0" algn="l">
              <a:spcBef>
                <a:spcPts val="1600"/>
              </a:spcBef>
              <a:spcAft>
                <a:spcPts val="0"/>
              </a:spcAft>
              <a:buSzPts val="1800"/>
              <a:buChar char="●"/>
            </a:pPr>
            <a:r>
              <a:rPr lang="en"/>
              <a:t>Functions are components of a program that perform a certain task ("function")</a:t>
            </a:r>
            <a:endParaRPr/>
          </a:p>
          <a:p>
            <a:pPr indent="-342900" lvl="0" marL="457200" rtl="0" algn="l">
              <a:spcBef>
                <a:spcPts val="0"/>
              </a:spcBef>
              <a:spcAft>
                <a:spcPts val="0"/>
              </a:spcAft>
              <a:buSzPts val="1800"/>
              <a:buChar char="●"/>
            </a:pPr>
            <a:r>
              <a:rPr lang="en"/>
              <a:t>They are given a short name to represent multiple lines of code.</a:t>
            </a:r>
            <a:endParaRPr/>
          </a:p>
          <a:p>
            <a:pPr indent="-342900" lvl="0" marL="457200" rtl="0" algn="l">
              <a:spcBef>
                <a:spcPts val="0"/>
              </a:spcBef>
              <a:spcAft>
                <a:spcPts val="0"/>
              </a:spcAft>
              <a:buSzPts val="1800"/>
              <a:buChar char="●"/>
            </a:pPr>
            <a:r>
              <a:rPr lang="en"/>
              <a:t>Benefits of functions:</a:t>
            </a:r>
            <a:endParaRPr/>
          </a:p>
          <a:p>
            <a:pPr indent="-317500" lvl="1" marL="914400" rtl="0" algn="l">
              <a:spcBef>
                <a:spcPts val="0"/>
              </a:spcBef>
              <a:spcAft>
                <a:spcPts val="0"/>
              </a:spcAft>
              <a:buSzPts val="1400"/>
              <a:buChar char="○"/>
            </a:pPr>
            <a:r>
              <a:rPr lang="en"/>
              <a:t>Makes code more </a:t>
            </a:r>
            <a:r>
              <a:rPr b="1" lang="en"/>
              <a:t>reusable</a:t>
            </a:r>
            <a:endParaRPr b="1"/>
          </a:p>
          <a:p>
            <a:pPr indent="-317500" lvl="1" marL="914400" rtl="0" algn="l">
              <a:spcBef>
                <a:spcPts val="0"/>
              </a:spcBef>
              <a:spcAft>
                <a:spcPts val="0"/>
              </a:spcAft>
              <a:buSzPts val="1400"/>
              <a:buChar char="○"/>
            </a:pPr>
            <a:r>
              <a:rPr lang="en"/>
              <a:t>Makes code more </a:t>
            </a:r>
            <a:r>
              <a:rPr b="1" lang="en"/>
              <a:t>readable</a:t>
            </a:r>
            <a:r>
              <a:rPr lang="en"/>
              <a:t> and </a:t>
            </a:r>
            <a:r>
              <a:rPr b="1" lang="en"/>
              <a:t>organized</a:t>
            </a:r>
            <a:endParaRPr b="1"/>
          </a:p>
          <a:p>
            <a:pPr indent="-317500" lvl="1" marL="914400" rtl="0" algn="l">
              <a:spcBef>
                <a:spcPts val="0"/>
              </a:spcBef>
              <a:spcAft>
                <a:spcPts val="0"/>
              </a:spcAft>
              <a:buSzPts val="1400"/>
              <a:buChar char="○"/>
            </a:pPr>
            <a:r>
              <a:rPr lang="en"/>
              <a:t>Allows for a technique called "</a:t>
            </a:r>
            <a:r>
              <a:rPr b="1" lang="en"/>
              <a:t>recursion</a:t>
            </a:r>
            <a:r>
              <a:rPr lang="en"/>
              <a:t>"</a:t>
            </a:r>
            <a:endParaRPr/>
          </a:p>
          <a:p>
            <a:pPr indent="-342900" lvl="0" marL="457200" rtl="0" algn="l">
              <a:spcBef>
                <a:spcPts val="0"/>
              </a:spcBef>
              <a:spcAft>
                <a:spcPts val="0"/>
              </a:spcAft>
              <a:buSzPts val="1800"/>
              <a:buChar char="●"/>
            </a:pPr>
            <a:r>
              <a:rPr lang="en"/>
              <a:t>Python includes "built-in" functions that could be used by the programmer</a:t>
            </a:r>
            <a:endParaRPr/>
          </a:p>
          <a:p>
            <a:pPr indent="-342900" lvl="0" marL="457200" rtl="0" algn="l">
              <a:spcBef>
                <a:spcPts val="0"/>
              </a:spcBef>
              <a:spcAft>
                <a:spcPts val="0"/>
              </a:spcAft>
              <a:buSzPts val="1800"/>
              <a:buChar char="●"/>
            </a:pPr>
            <a:r>
              <a:rPr lang="en"/>
              <a:t>The </a:t>
            </a:r>
            <a:r>
              <a:rPr i="1" lang="en"/>
              <a:t>keyword</a:t>
            </a:r>
            <a:r>
              <a:rPr lang="en"/>
              <a:t> for </a:t>
            </a:r>
            <a:r>
              <a:rPr lang="en"/>
              <a:t>writing</a:t>
            </a:r>
            <a:r>
              <a:rPr lang="en"/>
              <a:t> functions in Python is </a:t>
            </a:r>
            <a:r>
              <a:rPr b="1" lang="en"/>
              <a:t>"def"</a:t>
            </a:r>
            <a:endParaRPr b="1"/>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Loops</a:t>
            </a:r>
            <a:endParaRPr/>
          </a:p>
          <a:p>
            <a:pPr indent="0" lvl="0" marL="0" rtl="0" algn="l">
              <a:spcBef>
                <a:spcPts val="0"/>
              </a:spcBef>
              <a:spcAft>
                <a:spcPts val="0"/>
              </a:spcAft>
              <a:buNone/>
            </a:pPr>
            <a:r>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python, there exists two types of loops: "for" loop and "while" loop. You may stop a loop by running the "</a:t>
            </a:r>
            <a:r>
              <a:rPr i="1" lang="en"/>
              <a:t>break</a:t>
            </a:r>
            <a:r>
              <a:rPr lang="en"/>
              <a:t>" (or "</a:t>
            </a:r>
            <a:r>
              <a:rPr i="1" lang="en"/>
              <a:t>return</a:t>
            </a:r>
            <a:r>
              <a:rPr lang="en"/>
              <a:t>" in some cases) and skip a turn in the loop by running "</a:t>
            </a:r>
            <a:r>
              <a:rPr i="1" lang="en"/>
              <a:t>continue</a:t>
            </a:r>
            <a:r>
              <a:rPr lang="en"/>
              <a:t>".</a:t>
            </a:r>
            <a:endParaRPr/>
          </a:p>
          <a:p>
            <a:pPr indent="0" lvl="0" marL="0" rtl="0" algn="l">
              <a:lnSpc>
                <a:spcPct val="100000"/>
              </a:lnSpc>
              <a:spcBef>
                <a:spcPts val="1600"/>
              </a:spcBef>
              <a:spcAft>
                <a:spcPts val="0"/>
              </a:spcAft>
              <a:buNone/>
            </a:pPr>
            <a:r>
              <a:rPr b="1" lang="en" u="sng"/>
              <a:t>For</a:t>
            </a:r>
            <a:r>
              <a:rPr b="1" lang="en"/>
              <a:t> Loop</a:t>
            </a:r>
            <a:r>
              <a:rPr lang="en"/>
              <a:t>: Iterates over an "</a:t>
            </a:r>
            <a:r>
              <a:rPr lang="en"/>
              <a:t>iterable</a:t>
            </a:r>
            <a:r>
              <a:rPr lang="en"/>
              <a:t> object" → list, string (iterate over each letter) and stops when it is done iterating through the inputted item.</a:t>
            </a:r>
            <a:endParaRPr/>
          </a:p>
          <a:p>
            <a:pPr indent="0" lvl="0" marL="0" rtl="0" algn="l">
              <a:lnSpc>
                <a:spcPct val="100000"/>
              </a:lnSpc>
              <a:spcBef>
                <a:spcPts val="1600"/>
              </a:spcBef>
              <a:spcAft>
                <a:spcPts val="0"/>
              </a:spcAft>
              <a:buNone/>
            </a:pPr>
            <a:r>
              <a:rPr b="1" lang="en" u="sng"/>
              <a:t>While</a:t>
            </a:r>
            <a:r>
              <a:rPr b="1" lang="en"/>
              <a:t> Loop</a:t>
            </a:r>
            <a:r>
              <a:rPr lang="en"/>
              <a:t>: Code repeats until the given condition is met.</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1600"/>
              </a:spcAft>
              <a:buNone/>
            </a:pPr>
            <a:r>
              <a:rPr b="1" lang="en" u="sng"/>
              <a:t>Note</a:t>
            </a:r>
            <a:r>
              <a:rPr lang="en"/>
              <a:t>: </a:t>
            </a:r>
            <a:r>
              <a:rPr i="1" lang="en" sz="2100"/>
              <a:t>loops may run once or even </a:t>
            </a:r>
            <a:r>
              <a:rPr b="1" i="1" lang="en" sz="2100"/>
              <a:t>zero</a:t>
            </a:r>
            <a:r>
              <a:rPr i="1" lang="en" sz="2100"/>
              <a:t> times if the condition is met</a:t>
            </a:r>
            <a:endParaRPr i="1"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Lists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A </a:t>
            </a:r>
            <a:r>
              <a:rPr b="1" lang="en" sz="1600"/>
              <a:t>list</a:t>
            </a:r>
            <a:r>
              <a:rPr lang="en" sz="1600"/>
              <a:t> is a group of variables that can be accessed by its </a:t>
            </a:r>
            <a:r>
              <a:rPr b="1" lang="en" sz="1600"/>
              <a:t>index</a:t>
            </a:r>
            <a:r>
              <a:rPr lang="en" sz="1600"/>
              <a:t>.</a:t>
            </a:r>
            <a:endParaRPr sz="1600"/>
          </a:p>
          <a:p>
            <a:pPr indent="0" lvl="0" marL="0" rtl="0" algn="l">
              <a:lnSpc>
                <a:spcPct val="100000"/>
              </a:lnSpc>
              <a:spcBef>
                <a:spcPts val="1600"/>
              </a:spcBef>
              <a:spcAft>
                <a:spcPts val="0"/>
              </a:spcAft>
              <a:buNone/>
            </a:pPr>
            <a:r>
              <a:rPr lang="en" sz="1400">
                <a:latin typeface="Roboto Mono"/>
                <a:ea typeface="Roboto Mono"/>
                <a:cs typeface="Roboto Mono"/>
                <a:sym typeface="Roboto Mono"/>
              </a:rPr>
              <a:t>new_list = [</a:t>
            </a:r>
            <a:r>
              <a:rPr lang="en" sz="1400">
                <a:solidFill>
                  <a:schemeClr val="dk2"/>
                </a:solidFill>
                <a:latin typeface="Roboto Mono"/>
                <a:ea typeface="Roboto Mono"/>
                <a:cs typeface="Roboto Mono"/>
                <a:sym typeface="Roboto Mono"/>
              </a:rPr>
              <a:t>'apples'</a:t>
            </a:r>
            <a:r>
              <a:rPr lang="en" sz="1400">
                <a:solidFill>
                  <a:srgbClr val="434343"/>
                </a:solidFill>
                <a:latin typeface="Roboto Mono"/>
                <a:ea typeface="Roboto Mono"/>
                <a:cs typeface="Roboto Mono"/>
                <a:sym typeface="Roboto Mono"/>
              </a:rPr>
              <a:t>,</a:t>
            </a:r>
            <a:r>
              <a:rPr lang="en" sz="1400">
                <a:solidFill>
                  <a:schemeClr val="dk2"/>
                </a:solidFill>
                <a:latin typeface="Roboto Mono"/>
                <a:ea typeface="Roboto Mono"/>
                <a:cs typeface="Roboto Mono"/>
                <a:sym typeface="Roboto Mono"/>
              </a:rPr>
              <a:t>'oranges'</a:t>
            </a:r>
            <a:r>
              <a:rPr lang="en" sz="1400">
                <a:solidFill>
                  <a:srgbClr val="434343"/>
                </a:solidFill>
                <a:latin typeface="Roboto Mono"/>
                <a:ea typeface="Roboto Mono"/>
                <a:cs typeface="Roboto Mono"/>
                <a:sym typeface="Roboto Mono"/>
              </a:rPr>
              <a:t>,</a:t>
            </a:r>
            <a:r>
              <a:rPr lang="en" sz="1400">
                <a:solidFill>
                  <a:schemeClr val="dk2"/>
                </a:solidFill>
                <a:latin typeface="Roboto Mono"/>
                <a:ea typeface="Roboto Mono"/>
                <a:cs typeface="Roboto Mono"/>
                <a:sym typeface="Roboto Mono"/>
              </a:rPr>
              <a:t>'pears'</a:t>
            </a:r>
            <a:r>
              <a:rPr lang="en" sz="1400">
                <a:solidFill>
                  <a:srgbClr val="434343"/>
                </a:solidFill>
                <a:latin typeface="Roboto Mono"/>
                <a:ea typeface="Roboto Mono"/>
                <a:cs typeface="Roboto Mono"/>
                <a:sym typeface="Roboto Mono"/>
              </a:rPr>
              <a:t>,</a:t>
            </a:r>
            <a:r>
              <a:rPr lang="en" sz="1400">
                <a:solidFill>
                  <a:schemeClr val="dk2"/>
                </a:solidFill>
                <a:latin typeface="Roboto Mono"/>
                <a:ea typeface="Roboto Mono"/>
                <a:cs typeface="Roboto Mono"/>
                <a:sym typeface="Roboto Mono"/>
              </a:rPr>
              <a:t>'grapes'</a:t>
            </a:r>
            <a:r>
              <a:rPr lang="en" sz="1400">
                <a:latin typeface="Roboto Mono"/>
                <a:ea typeface="Roboto Mono"/>
                <a:cs typeface="Roboto Mono"/>
                <a:sym typeface="Roboto Mono"/>
              </a:rPr>
              <a:t>]</a:t>
            </a:r>
            <a:endParaRPr sz="1400">
              <a:latin typeface="Roboto Mono"/>
              <a:ea typeface="Roboto Mono"/>
              <a:cs typeface="Roboto Mono"/>
              <a:sym typeface="Roboto Mono"/>
            </a:endParaRPr>
          </a:p>
          <a:p>
            <a:pPr indent="0" lvl="0" marL="0" rtl="0" algn="l">
              <a:lnSpc>
                <a:spcPct val="100000"/>
              </a:lnSpc>
              <a:spcBef>
                <a:spcPts val="1600"/>
              </a:spcBef>
              <a:spcAft>
                <a:spcPts val="0"/>
              </a:spcAft>
              <a:buNone/>
            </a:pPr>
            <a:r>
              <a:rPr lang="en" sz="1600"/>
              <a:t>Lists are indexed starting from </a:t>
            </a:r>
            <a:r>
              <a:rPr b="1" lang="en" sz="1600"/>
              <a:t>zero</a:t>
            </a:r>
            <a:r>
              <a:rPr lang="en" sz="1600"/>
              <a:t>.</a:t>
            </a:r>
            <a:endParaRPr sz="1600"/>
          </a:p>
          <a:p>
            <a:pPr indent="0" lvl="0" marL="0" rtl="0" algn="l">
              <a:lnSpc>
                <a:spcPct val="100000"/>
              </a:lnSpc>
              <a:spcBef>
                <a:spcPts val="1600"/>
              </a:spcBef>
              <a:spcAft>
                <a:spcPts val="0"/>
              </a:spcAft>
              <a:buNone/>
            </a:pPr>
            <a:r>
              <a:rPr lang="en" sz="1400">
                <a:latin typeface="Roboto Mono"/>
                <a:ea typeface="Roboto Mono"/>
                <a:cs typeface="Roboto Mono"/>
                <a:sym typeface="Roboto Mono"/>
              </a:rPr>
              <a:t>print(new_list[0])</a:t>
            </a:r>
            <a:endParaRPr sz="1400">
              <a:latin typeface="Roboto Mono"/>
              <a:ea typeface="Roboto Mono"/>
              <a:cs typeface="Roboto Mono"/>
              <a:sym typeface="Roboto Mono"/>
            </a:endParaRPr>
          </a:p>
          <a:p>
            <a:pPr indent="0" lvl="0" marL="0" rtl="0" algn="l">
              <a:lnSpc>
                <a:spcPct val="100000"/>
              </a:lnSpc>
              <a:spcBef>
                <a:spcPts val="1600"/>
              </a:spcBef>
              <a:spcAft>
                <a:spcPts val="0"/>
              </a:spcAft>
              <a:buNone/>
            </a:pPr>
            <a:r>
              <a:rPr lang="en" sz="1400">
                <a:latin typeface="Roboto Mono"/>
                <a:ea typeface="Roboto Mono"/>
                <a:cs typeface="Roboto Mono"/>
                <a:sym typeface="Roboto Mono"/>
              </a:rPr>
              <a:t>Remove an item.</a:t>
            </a:r>
            <a:endParaRPr sz="1400">
              <a:latin typeface="Roboto Mono"/>
              <a:ea typeface="Roboto Mono"/>
              <a:cs typeface="Roboto Mono"/>
              <a:sym typeface="Roboto Mono"/>
            </a:endParaRPr>
          </a:p>
          <a:p>
            <a:pPr indent="0" lvl="0" marL="0" rtl="0" algn="l">
              <a:lnSpc>
                <a:spcPct val="100000"/>
              </a:lnSpc>
              <a:spcBef>
                <a:spcPts val="1600"/>
              </a:spcBef>
              <a:spcAft>
                <a:spcPts val="0"/>
              </a:spcAft>
              <a:buNone/>
            </a:pPr>
            <a:r>
              <a:rPr lang="en" sz="1400">
                <a:latin typeface="Roboto Mono"/>
                <a:ea typeface="Roboto Mono"/>
                <a:cs typeface="Roboto Mono"/>
                <a:sym typeface="Roboto Mono"/>
              </a:rPr>
              <a:t>new_list.pop(2) # removes the item at index 2</a:t>
            </a:r>
            <a:endParaRPr sz="1400">
              <a:latin typeface="Roboto Mono"/>
              <a:ea typeface="Roboto Mono"/>
              <a:cs typeface="Roboto Mono"/>
              <a:sym typeface="Roboto Mono"/>
            </a:endParaRPr>
          </a:p>
          <a:p>
            <a:pPr indent="0" lvl="0" marL="0" rtl="0" algn="l">
              <a:lnSpc>
                <a:spcPct val="100000"/>
              </a:lnSpc>
              <a:spcBef>
                <a:spcPts val="1600"/>
              </a:spcBef>
              <a:spcAft>
                <a:spcPts val="0"/>
              </a:spcAft>
              <a:buNone/>
            </a:pPr>
            <a:r>
              <a:rPr lang="en" sz="1400">
                <a:latin typeface="Roboto Mono"/>
                <a:ea typeface="Roboto Mono"/>
                <a:cs typeface="Roboto Mono"/>
                <a:sym typeface="Roboto Mono"/>
              </a:rPr>
              <a:t>new_list.pop() # if there is no argument, then it defaults to the last item</a:t>
            </a:r>
            <a:endParaRPr sz="1400">
              <a:latin typeface="Roboto Mono"/>
              <a:ea typeface="Roboto Mono"/>
              <a:cs typeface="Roboto Mono"/>
              <a:sym typeface="Roboto Mono"/>
            </a:endParaRPr>
          </a:p>
          <a:p>
            <a:pPr indent="0" lvl="0" marL="0" rtl="0" algn="l">
              <a:lnSpc>
                <a:spcPct val="100000"/>
              </a:lnSpc>
              <a:spcBef>
                <a:spcPts val="1600"/>
              </a:spcBef>
              <a:spcAft>
                <a:spcPts val="0"/>
              </a:spcAft>
              <a:buNone/>
            </a:pPr>
            <a:r>
              <a:t/>
            </a:r>
            <a:endParaRPr sz="1400">
              <a:latin typeface="Roboto Mono"/>
              <a:ea typeface="Roboto Mono"/>
              <a:cs typeface="Roboto Mono"/>
              <a:sym typeface="Roboto Mono"/>
            </a:endParaRPr>
          </a:p>
          <a:p>
            <a:pPr indent="0" lvl="0" marL="0" rtl="0" algn="l">
              <a:lnSpc>
                <a:spcPct val="100000"/>
              </a:lnSpc>
              <a:spcBef>
                <a:spcPts val="1600"/>
              </a:spcBef>
              <a:spcAft>
                <a:spcPts val="0"/>
              </a:spcAft>
              <a:buNone/>
            </a:pPr>
            <a:r>
              <a:t/>
            </a:r>
            <a:endParaRPr sz="1400">
              <a:latin typeface="Roboto Mono"/>
              <a:ea typeface="Roboto Mono"/>
              <a:cs typeface="Roboto Mono"/>
              <a:sym typeface="Roboto Mono"/>
            </a:endParaRPr>
          </a:p>
          <a:p>
            <a:pPr indent="0" lvl="0" marL="0" rtl="0" algn="l">
              <a:lnSpc>
                <a:spcPct val="100000"/>
              </a:lnSpc>
              <a:spcBef>
                <a:spcPts val="1600"/>
              </a:spcBef>
              <a:spcAft>
                <a:spcPts val="1600"/>
              </a:spcAft>
              <a:buNone/>
            </a:pPr>
            <a:r>
              <a:t/>
            </a:r>
            <a:endParaRPr sz="160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Dictionaries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Dictionaries in Python are </a:t>
            </a:r>
            <a:r>
              <a:rPr b="1" lang="en"/>
              <a:t>unordered</a:t>
            </a:r>
            <a:r>
              <a:rPr lang="en"/>
              <a:t> collections of </a:t>
            </a:r>
            <a:r>
              <a:rPr b="1" lang="en"/>
              <a:t>pairs</a:t>
            </a:r>
            <a:r>
              <a:rPr lang="en"/>
              <a:t>. Each pair has a </a:t>
            </a:r>
            <a:r>
              <a:rPr b="1" lang="en"/>
              <a:t>key</a:t>
            </a:r>
            <a:r>
              <a:rPr lang="en"/>
              <a:t> and a </a:t>
            </a:r>
            <a:r>
              <a:rPr b="1" lang="en"/>
              <a:t>value</a:t>
            </a:r>
            <a:r>
              <a:rPr lang="en"/>
              <a:t>. To create dictionaries in Python, use </a:t>
            </a:r>
            <a:r>
              <a:rPr i="1" lang="en"/>
              <a:t>curly</a:t>
            </a:r>
            <a:r>
              <a:rPr lang="en"/>
              <a:t> braces:</a:t>
            </a:r>
            <a:endParaRPr/>
          </a:p>
          <a:p>
            <a:pPr indent="0" lvl="0" marL="0" rtl="0" algn="l">
              <a:spcBef>
                <a:spcPts val="1600"/>
              </a:spcBef>
              <a:spcAft>
                <a:spcPts val="0"/>
              </a:spcAft>
              <a:buNone/>
            </a:pPr>
            <a:r>
              <a:rPr lang="en" sz="1600">
                <a:latin typeface="Roboto Mono"/>
                <a:ea typeface="Roboto Mono"/>
                <a:cs typeface="Roboto Mono"/>
                <a:sym typeface="Roboto Mono"/>
              </a:rPr>
              <a:t>new_dict = {</a:t>
            </a:r>
            <a:r>
              <a:rPr lang="en" sz="1600">
                <a:solidFill>
                  <a:schemeClr val="dk2"/>
                </a:solidFill>
                <a:latin typeface="Roboto Mono"/>
                <a:ea typeface="Roboto Mono"/>
                <a:cs typeface="Roboto Mono"/>
                <a:sym typeface="Roboto Mono"/>
              </a:rPr>
              <a:t>'apple' </a:t>
            </a:r>
            <a:r>
              <a:rPr lang="en" sz="1600">
                <a:solidFill>
                  <a:srgbClr val="434343"/>
                </a:solidFill>
                <a:latin typeface="Roboto Mono"/>
                <a:ea typeface="Roboto Mono"/>
                <a:cs typeface="Roboto Mono"/>
                <a:sym typeface="Roboto Mono"/>
              </a:rPr>
              <a:t>: 1, </a:t>
            </a:r>
            <a:r>
              <a:rPr lang="en" sz="1600">
                <a:solidFill>
                  <a:schemeClr val="dk2"/>
                </a:solidFill>
                <a:latin typeface="Roboto Mono"/>
                <a:ea typeface="Roboto Mono"/>
                <a:cs typeface="Roboto Mono"/>
                <a:sym typeface="Roboto Mono"/>
              </a:rPr>
              <a:t>'orange'</a:t>
            </a:r>
            <a:r>
              <a:rPr lang="en" sz="1600">
                <a:solidFill>
                  <a:srgbClr val="434343"/>
                </a:solidFill>
                <a:latin typeface="Roboto Mono"/>
                <a:ea typeface="Roboto Mono"/>
                <a:cs typeface="Roboto Mono"/>
                <a:sym typeface="Roboto Mono"/>
              </a:rPr>
              <a:t> : 2}</a:t>
            </a:r>
            <a:endParaRPr sz="1600">
              <a:solidFill>
                <a:srgbClr val="434343"/>
              </a:solidFill>
              <a:latin typeface="Roboto Mono"/>
              <a:ea typeface="Roboto Mono"/>
              <a:cs typeface="Roboto Mono"/>
              <a:sym typeface="Roboto Mono"/>
            </a:endParaRPr>
          </a:p>
          <a:p>
            <a:pPr indent="0" lvl="0" marL="0" rtl="0" algn="l">
              <a:spcBef>
                <a:spcPts val="1600"/>
              </a:spcBef>
              <a:spcAft>
                <a:spcPts val="0"/>
              </a:spcAft>
              <a:buNone/>
            </a:pPr>
            <a:r>
              <a:rPr lang="en"/>
              <a:t>To access or add items, use the </a:t>
            </a:r>
            <a:r>
              <a:rPr i="1" lang="en"/>
              <a:t>key</a:t>
            </a:r>
            <a:r>
              <a:rPr lang="en"/>
              <a:t>.</a:t>
            </a:r>
            <a:endParaRPr/>
          </a:p>
          <a:p>
            <a:pPr indent="0" lvl="0" marL="0" rtl="0" algn="l">
              <a:spcBef>
                <a:spcPts val="1600"/>
              </a:spcBef>
              <a:spcAft>
                <a:spcPts val="0"/>
              </a:spcAft>
              <a:buNone/>
            </a:pPr>
            <a:r>
              <a:rPr lang="en" sz="1600">
                <a:latin typeface="Roboto Mono"/>
                <a:ea typeface="Roboto Mono"/>
                <a:cs typeface="Roboto Mono"/>
                <a:sym typeface="Roboto Mono"/>
              </a:rPr>
              <a:t>print(new_dict[</a:t>
            </a:r>
            <a:r>
              <a:rPr lang="en" sz="1600">
                <a:solidFill>
                  <a:schemeClr val="dk2"/>
                </a:solidFill>
                <a:latin typeface="Roboto Mono"/>
                <a:ea typeface="Roboto Mono"/>
                <a:cs typeface="Roboto Mono"/>
                <a:sym typeface="Roboto Mono"/>
              </a:rPr>
              <a:t>'apple'</a:t>
            </a:r>
            <a:r>
              <a:rPr lang="en" sz="1600">
                <a:latin typeface="Roboto Mono"/>
                <a:ea typeface="Roboto Mono"/>
                <a:cs typeface="Roboto Mono"/>
                <a:sym typeface="Roboto Mono"/>
              </a:rPr>
              <a:t>])</a:t>
            </a:r>
            <a:endParaRPr/>
          </a:p>
          <a:p>
            <a:pPr indent="0" lvl="0" marL="0" rtl="0" algn="l">
              <a:spcBef>
                <a:spcPts val="1600"/>
              </a:spcBef>
              <a:spcAft>
                <a:spcPts val="0"/>
              </a:spcAft>
              <a:buNone/>
            </a:pPr>
            <a:r>
              <a:rPr lang="en"/>
              <a:t>To set the value of a key.</a:t>
            </a:r>
            <a:endParaRPr/>
          </a:p>
          <a:p>
            <a:pPr indent="0" lvl="0" marL="0" rtl="0" algn="l">
              <a:spcBef>
                <a:spcPts val="1600"/>
              </a:spcBef>
              <a:spcAft>
                <a:spcPts val="1600"/>
              </a:spcAft>
              <a:buNone/>
            </a:pPr>
            <a:r>
              <a:rPr lang="en" sz="1600">
                <a:latin typeface="Roboto Mono"/>
                <a:ea typeface="Roboto Mono"/>
                <a:cs typeface="Roboto Mono"/>
                <a:sym typeface="Roboto Mono"/>
              </a:rPr>
              <a:t>new_dict[</a:t>
            </a:r>
            <a:r>
              <a:rPr lang="en" sz="1600">
                <a:solidFill>
                  <a:schemeClr val="dk2"/>
                </a:solidFill>
                <a:latin typeface="Roboto Mono"/>
                <a:ea typeface="Roboto Mono"/>
                <a:cs typeface="Roboto Mono"/>
                <a:sym typeface="Roboto Mono"/>
              </a:rPr>
              <a:t>'apple'</a:t>
            </a:r>
            <a:r>
              <a:rPr lang="en" sz="1600">
                <a:latin typeface="Roboto Mono"/>
                <a:ea typeface="Roboto Mono"/>
                <a:cs typeface="Roboto Mono"/>
                <a:sym typeface="Roboto Mono"/>
              </a:rPr>
              <a:t>] = 5</a:t>
            </a:r>
            <a:endParaRPr/>
          </a:p>
        </p:txBody>
      </p:sp>
      <p:sp>
        <p:nvSpPr>
          <p:cNvPr id="97" name="Google Shape;97;p19"/>
          <p:cNvSpPr txBox="1"/>
          <p:nvPr/>
        </p:nvSpPr>
        <p:spPr>
          <a:xfrm>
            <a:off x="5480050" y="3130550"/>
            <a:ext cx="3162300" cy="7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Proxima Nova"/>
                <a:ea typeface="Proxima Nova"/>
                <a:cs typeface="Proxima Nova"/>
                <a:sym typeface="Proxima Nova"/>
              </a:rPr>
              <a:t>Learning Tip</a:t>
            </a:r>
            <a:r>
              <a:rPr lang="en">
                <a:latin typeface="Proxima Nova"/>
                <a:ea typeface="Proxima Nova"/>
                <a:cs typeface="Proxima Nova"/>
                <a:sym typeface="Proxima Nova"/>
              </a:rPr>
              <a:t>: </a:t>
            </a:r>
            <a:r>
              <a:rPr i="1" lang="en">
                <a:latin typeface="Proxima Nova"/>
                <a:ea typeface="Proxima Nova"/>
                <a:cs typeface="Proxima Nova"/>
                <a:sym typeface="Proxima Nova"/>
              </a:rPr>
              <a:t>imagine the </a:t>
            </a:r>
            <a:r>
              <a:rPr b="1" i="1" lang="en">
                <a:latin typeface="Proxima Nova"/>
                <a:ea typeface="Proxima Nova"/>
                <a:cs typeface="Proxima Nova"/>
                <a:sym typeface="Proxima Nova"/>
              </a:rPr>
              <a:t>key</a:t>
            </a:r>
            <a:r>
              <a:rPr i="1" lang="en">
                <a:latin typeface="Proxima Nova"/>
                <a:ea typeface="Proxima Nova"/>
                <a:cs typeface="Proxima Nova"/>
                <a:sym typeface="Proxima Nova"/>
              </a:rPr>
              <a:t> of a dictionary as the </a:t>
            </a:r>
            <a:r>
              <a:rPr b="1" i="1" lang="en">
                <a:latin typeface="Proxima Nova"/>
                <a:ea typeface="Proxima Nova"/>
                <a:cs typeface="Proxima Nova"/>
                <a:sym typeface="Proxima Nova"/>
              </a:rPr>
              <a:t>index</a:t>
            </a:r>
            <a:r>
              <a:rPr i="1" lang="en">
                <a:latin typeface="Proxima Nova"/>
                <a:ea typeface="Proxima Nova"/>
                <a:cs typeface="Proxima Nova"/>
                <a:sym typeface="Proxima Nova"/>
              </a:rPr>
              <a:t> of a list</a:t>
            </a:r>
            <a:endParaRPr i="1">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File Input/Output</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t>
            </a:r>
            <a:r>
              <a:rPr i="1" lang="en"/>
              <a:t>open</a:t>
            </a:r>
            <a:r>
              <a:rPr lang="en"/>
              <a:t> a file in Python, use the built-in function "open", which returns a file object:</a:t>
            </a:r>
            <a:endParaRPr/>
          </a:p>
          <a:p>
            <a:pPr indent="0" lvl="0" marL="0" rtl="0" algn="l">
              <a:spcBef>
                <a:spcPts val="1600"/>
              </a:spcBef>
              <a:spcAft>
                <a:spcPts val="0"/>
              </a:spcAft>
              <a:buNone/>
            </a:pPr>
            <a:r>
              <a:rPr lang="en" sz="1600">
                <a:latin typeface="Roboto Mono"/>
                <a:ea typeface="Roboto Mono"/>
                <a:cs typeface="Roboto Mono"/>
                <a:sym typeface="Roboto Mono"/>
              </a:rPr>
              <a:t>file = open(</a:t>
            </a:r>
            <a:r>
              <a:rPr lang="en" sz="1600">
                <a:solidFill>
                  <a:schemeClr val="dk2"/>
                </a:solidFill>
                <a:latin typeface="Roboto Mono"/>
                <a:ea typeface="Roboto Mono"/>
                <a:cs typeface="Roboto Mono"/>
                <a:sym typeface="Roboto Mono"/>
              </a:rPr>
              <a:t>"input.txt"</a:t>
            </a:r>
            <a:r>
              <a:rPr lang="en" sz="1600">
                <a:latin typeface="Roboto Mono"/>
                <a:ea typeface="Roboto Mono"/>
                <a:cs typeface="Roboto Mono"/>
                <a:sym typeface="Roboto Mono"/>
              </a:rPr>
              <a:t>) </a:t>
            </a:r>
            <a:r>
              <a:rPr lang="en" sz="1600">
                <a:solidFill>
                  <a:schemeClr val="accent5"/>
                </a:solidFill>
                <a:latin typeface="Roboto Mono"/>
                <a:ea typeface="Roboto Mono"/>
                <a:cs typeface="Roboto Mono"/>
                <a:sym typeface="Roboto Mono"/>
              </a:rPr>
              <a:t>#</a:t>
            </a:r>
            <a:r>
              <a:rPr lang="en" sz="1600">
                <a:solidFill>
                  <a:schemeClr val="accent5"/>
                </a:solidFill>
                <a:latin typeface="Roboto Mono"/>
                <a:ea typeface="Roboto Mono"/>
                <a:cs typeface="Roboto Mono"/>
                <a:sym typeface="Roboto Mono"/>
              </a:rPr>
              <a:t> </a:t>
            </a:r>
            <a:r>
              <a:rPr lang="en" sz="1600">
                <a:solidFill>
                  <a:schemeClr val="accent5"/>
                </a:solidFill>
                <a:latin typeface="Roboto Mono"/>
                <a:ea typeface="Roboto Mono"/>
                <a:cs typeface="Roboto Mono"/>
                <a:sym typeface="Roboto Mono"/>
              </a:rPr>
              <a:t>open file in current directory</a:t>
            </a:r>
            <a:br>
              <a:rPr lang="en" sz="1600">
                <a:solidFill>
                  <a:schemeClr val="accent5"/>
                </a:solidFill>
                <a:latin typeface="Roboto Mono"/>
                <a:ea typeface="Roboto Mono"/>
                <a:cs typeface="Roboto Mono"/>
                <a:sym typeface="Roboto Mono"/>
              </a:rPr>
            </a:br>
            <a:r>
              <a:rPr lang="en" sz="1600">
                <a:solidFill>
                  <a:schemeClr val="accent5"/>
                </a:solidFill>
                <a:latin typeface="Roboto Mono"/>
                <a:ea typeface="Roboto Mono"/>
                <a:cs typeface="Roboto Mono"/>
                <a:sym typeface="Roboto Mono"/>
              </a:rPr>
              <a:t>#open file in specific path</a:t>
            </a:r>
            <a:br>
              <a:rPr lang="en" sz="1600">
                <a:latin typeface="Roboto Mono"/>
                <a:ea typeface="Roboto Mono"/>
                <a:cs typeface="Roboto Mono"/>
                <a:sym typeface="Roboto Mono"/>
              </a:rPr>
            </a:br>
            <a:r>
              <a:rPr lang="en" sz="1600">
                <a:latin typeface="Roboto Mono"/>
                <a:ea typeface="Roboto Mono"/>
                <a:cs typeface="Roboto Mono"/>
                <a:sym typeface="Roboto Mono"/>
              </a:rPr>
              <a:t>file_somewhere_else = open(</a:t>
            </a:r>
            <a:r>
              <a:rPr lang="en" sz="1600">
                <a:solidFill>
                  <a:schemeClr val="dk2"/>
                </a:solidFill>
                <a:latin typeface="Roboto Mono"/>
                <a:ea typeface="Roboto Mono"/>
                <a:cs typeface="Roboto Mono"/>
                <a:sym typeface="Roboto Mono"/>
              </a:rPr>
              <a:t>"C:/Python39/input.txt"</a:t>
            </a:r>
            <a:r>
              <a:rPr lang="en" sz="1600">
                <a:latin typeface="Roboto Mono"/>
                <a:ea typeface="Roboto Mono"/>
                <a:cs typeface="Roboto Mono"/>
                <a:sym typeface="Roboto Mono"/>
              </a:rPr>
              <a:t>)</a:t>
            </a:r>
            <a:endParaRPr sz="1600">
              <a:latin typeface="Roboto Mono"/>
              <a:ea typeface="Roboto Mono"/>
              <a:cs typeface="Roboto Mono"/>
              <a:sym typeface="Roboto Mono"/>
            </a:endParaRPr>
          </a:p>
          <a:p>
            <a:pPr indent="0" lvl="0" marL="0" rtl="0" algn="l">
              <a:spcBef>
                <a:spcPts val="1600"/>
              </a:spcBef>
              <a:spcAft>
                <a:spcPts val="1600"/>
              </a:spcAft>
              <a:buNone/>
            </a:pPr>
            <a:r>
              <a:rPr lang="en"/>
              <a:t>If you want to edit the file, it must be specified upon opening. The modes are:</a:t>
            </a:r>
            <a:br>
              <a:rPr lang="en"/>
            </a:br>
            <a:r>
              <a:rPr lang="en" sz="1400">
                <a:latin typeface="Roboto Mono"/>
                <a:ea typeface="Roboto Mono"/>
                <a:cs typeface="Roboto Mono"/>
                <a:sym typeface="Roboto Mono"/>
              </a:rPr>
              <a:t>r = opens file for reading (default)</a:t>
            </a:r>
            <a:br>
              <a:rPr lang="en" sz="1400">
                <a:latin typeface="Roboto Mono"/>
                <a:ea typeface="Roboto Mono"/>
                <a:cs typeface="Roboto Mono"/>
                <a:sym typeface="Roboto Mono"/>
              </a:rPr>
            </a:br>
            <a:r>
              <a:rPr lang="en" sz="1400">
                <a:latin typeface="Roboto Mono"/>
                <a:ea typeface="Roboto Mono"/>
                <a:cs typeface="Roboto Mono"/>
                <a:sym typeface="Roboto Mono"/>
              </a:rPr>
              <a:t>w = opens file for writing</a:t>
            </a:r>
            <a:br>
              <a:rPr lang="en" sz="1400">
                <a:latin typeface="Roboto Mono"/>
                <a:ea typeface="Roboto Mono"/>
                <a:cs typeface="Roboto Mono"/>
                <a:sym typeface="Roboto Mono"/>
              </a:rPr>
            </a:br>
            <a:r>
              <a:rPr lang="en" sz="1400">
                <a:latin typeface="Roboto Mono"/>
                <a:ea typeface="Roboto Mono"/>
                <a:cs typeface="Roboto Mono"/>
                <a:sym typeface="Roboto Mono"/>
              </a:rPr>
              <a:t>x = opens file for exclusive creation</a:t>
            </a:r>
            <a:br>
              <a:rPr lang="en" sz="1400">
                <a:latin typeface="Roboto Mono"/>
                <a:ea typeface="Roboto Mono"/>
                <a:cs typeface="Roboto Mono"/>
                <a:sym typeface="Roboto Mono"/>
              </a:rPr>
            </a:br>
            <a:r>
              <a:rPr lang="en" sz="1400">
                <a:latin typeface="Roboto Mono"/>
                <a:ea typeface="Roboto Mono"/>
                <a:cs typeface="Roboto Mono"/>
                <a:sym typeface="Roboto Mono"/>
              </a:rPr>
              <a:t>a = opens file for appending</a:t>
            </a:r>
            <a:br>
              <a:rPr lang="en" sz="1400">
                <a:latin typeface="Roboto Mono"/>
                <a:ea typeface="Roboto Mono"/>
                <a:cs typeface="Roboto Mono"/>
                <a:sym typeface="Roboto Mono"/>
              </a:rPr>
            </a:br>
            <a:r>
              <a:rPr lang="en" sz="1400">
                <a:latin typeface="Roboto Mono"/>
                <a:ea typeface="Roboto Mono"/>
                <a:cs typeface="Roboto Mono"/>
                <a:sym typeface="Roboto Mono"/>
              </a:rPr>
              <a:t>t = opens file in text mode</a:t>
            </a:r>
            <a:br>
              <a:rPr lang="en" sz="1400">
                <a:latin typeface="Roboto Mono"/>
                <a:ea typeface="Roboto Mono"/>
                <a:cs typeface="Roboto Mono"/>
                <a:sym typeface="Roboto Mono"/>
              </a:rPr>
            </a:br>
            <a:r>
              <a:rPr lang="en" sz="1400">
                <a:latin typeface="Roboto Mono"/>
                <a:ea typeface="Roboto Mono"/>
                <a:cs typeface="Roboto Mono"/>
                <a:sym typeface="Roboto Mono"/>
              </a:rPr>
              <a:t>b = opens file in binary mode</a:t>
            </a:r>
            <a:br>
              <a:rPr lang="en" sz="1400">
                <a:latin typeface="Roboto Mono"/>
                <a:ea typeface="Roboto Mono"/>
                <a:cs typeface="Roboto Mono"/>
                <a:sym typeface="Roboto Mono"/>
              </a:rPr>
            </a:br>
            <a:r>
              <a:rPr lang="en" sz="1400">
                <a:latin typeface="Roboto Mono"/>
                <a:ea typeface="Roboto Mono"/>
                <a:cs typeface="Roboto Mono"/>
                <a:sym typeface="Roboto Mono"/>
              </a:rPr>
              <a:t>+ = opens file for reading and writing</a:t>
            </a:r>
            <a:endParaRPr sz="14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File Input/Output</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Mono"/>
                <a:ea typeface="Roboto Mono"/>
                <a:cs typeface="Roboto Mono"/>
                <a:sym typeface="Roboto Mono"/>
              </a:rPr>
              <a:t>f = open(</a:t>
            </a:r>
            <a:r>
              <a:rPr lang="en" sz="1600">
                <a:solidFill>
                  <a:schemeClr val="dk2"/>
                </a:solidFill>
                <a:latin typeface="Roboto Mono"/>
                <a:ea typeface="Roboto Mono"/>
                <a:cs typeface="Roboto Mono"/>
                <a:sym typeface="Roboto Mono"/>
              </a:rPr>
              <a:t>"test.txt"</a:t>
            </a:r>
            <a:r>
              <a:rPr lang="en" sz="1600">
                <a:latin typeface="Roboto Mono"/>
                <a:ea typeface="Roboto Mono"/>
                <a:cs typeface="Roboto Mono"/>
                <a:sym typeface="Roboto Mono"/>
              </a:rPr>
              <a:t>, mode=</a:t>
            </a:r>
            <a:r>
              <a:rPr lang="en" sz="1600">
                <a:solidFill>
                  <a:schemeClr val="dk2"/>
                </a:solidFill>
                <a:latin typeface="Roboto Mono"/>
                <a:ea typeface="Roboto Mono"/>
                <a:cs typeface="Roboto Mono"/>
                <a:sym typeface="Roboto Mono"/>
              </a:rPr>
              <a:t>'+',</a:t>
            </a:r>
            <a:r>
              <a:rPr lang="en" sz="1600">
                <a:latin typeface="Roboto Mono"/>
                <a:ea typeface="Roboto Mono"/>
                <a:cs typeface="Roboto Mono"/>
                <a:sym typeface="Roboto Mono"/>
              </a:rPr>
              <a:t> encoding=</a:t>
            </a:r>
            <a:r>
              <a:rPr lang="en" sz="1600">
                <a:solidFill>
                  <a:schemeClr val="dk2"/>
                </a:solidFill>
                <a:latin typeface="Roboto Mono"/>
                <a:ea typeface="Roboto Mono"/>
                <a:cs typeface="Roboto Mono"/>
                <a:sym typeface="Roboto Mono"/>
              </a:rPr>
              <a:t>'utf-8'</a:t>
            </a:r>
            <a:r>
              <a:rPr lang="en" sz="1600">
                <a:latin typeface="Roboto Mono"/>
                <a:ea typeface="Roboto Mono"/>
                <a:cs typeface="Roboto Mono"/>
                <a:sym typeface="Roboto Mono"/>
              </a:rPr>
              <a:t>)</a:t>
            </a:r>
            <a:br>
              <a:rPr lang="en" sz="1600">
                <a:latin typeface="Roboto Mono"/>
                <a:ea typeface="Roboto Mono"/>
                <a:cs typeface="Roboto Mono"/>
                <a:sym typeface="Roboto Mono"/>
              </a:rPr>
            </a:br>
            <a:r>
              <a:rPr lang="en" sz="1600">
                <a:solidFill>
                  <a:schemeClr val="accent5"/>
                </a:solidFill>
                <a:latin typeface="Roboto Mono"/>
                <a:ea typeface="Roboto Mono"/>
                <a:cs typeface="Roboto Mono"/>
                <a:sym typeface="Roboto Mono"/>
              </a:rPr>
              <a:t>#file operations</a:t>
            </a:r>
            <a:br>
              <a:rPr lang="en" sz="1600">
                <a:solidFill>
                  <a:schemeClr val="accent5"/>
                </a:solidFill>
                <a:latin typeface="Roboto Mono"/>
                <a:ea typeface="Roboto Mono"/>
                <a:cs typeface="Roboto Mono"/>
                <a:sym typeface="Roboto Mono"/>
              </a:rPr>
            </a:br>
            <a:r>
              <a:rPr lang="en" sz="1600">
                <a:solidFill>
                  <a:srgbClr val="666666"/>
                </a:solidFill>
                <a:latin typeface="Roboto Mono"/>
                <a:ea typeface="Roboto Mono"/>
                <a:cs typeface="Roboto Mono"/>
                <a:sym typeface="Roboto Mono"/>
              </a:rPr>
              <a:t>f.close()</a:t>
            </a:r>
            <a:endParaRPr sz="1600">
              <a:solidFill>
                <a:srgbClr val="666666"/>
              </a:solidFill>
              <a:latin typeface="Roboto Mono"/>
              <a:ea typeface="Roboto Mono"/>
              <a:cs typeface="Roboto Mono"/>
              <a:sym typeface="Roboto Mono"/>
            </a:endParaRPr>
          </a:p>
          <a:p>
            <a:pPr indent="0" lvl="0" marL="0" rtl="0" algn="l">
              <a:spcBef>
                <a:spcPts val="1600"/>
              </a:spcBef>
              <a:spcAft>
                <a:spcPts val="0"/>
              </a:spcAft>
              <a:buNone/>
            </a:pPr>
            <a:r>
              <a:rPr lang="en">
                <a:solidFill>
                  <a:srgbClr val="666666"/>
                </a:solidFill>
              </a:rPr>
              <a:t>To write to a file:</a:t>
            </a:r>
            <a:endParaRPr>
              <a:solidFill>
                <a:srgbClr val="666666"/>
              </a:solidFill>
            </a:endParaRPr>
          </a:p>
          <a:p>
            <a:pPr indent="0" lvl="0" marL="0" rtl="0" algn="l">
              <a:spcBef>
                <a:spcPts val="1600"/>
              </a:spcBef>
              <a:spcAft>
                <a:spcPts val="0"/>
              </a:spcAft>
              <a:buNone/>
            </a:pPr>
            <a:r>
              <a:rPr lang="en" sz="1600">
                <a:latin typeface="Roboto Mono"/>
                <a:ea typeface="Roboto Mono"/>
                <a:cs typeface="Roboto Mono"/>
                <a:sym typeface="Roboto Mono"/>
              </a:rPr>
              <a:t>f.write(</a:t>
            </a:r>
            <a:r>
              <a:rPr lang="en" sz="1600">
                <a:solidFill>
                  <a:schemeClr val="dk2"/>
                </a:solidFill>
                <a:latin typeface="Roboto Mono"/>
                <a:ea typeface="Roboto Mono"/>
                <a:cs typeface="Roboto Mono"/>
                <a:sym typeface="Roboto Mono"/>
              </a:rPr>
              <a:t>"This is a great file!\n"</a:t>
            </a:r>
            <a:r>
              <a:rPr lang="en" sz="1600">
                <a:latin typeface="Roboto Mono"/>
                <a:ea typeface="Roboto Mono"/>
                <a:cs typeface="Roboto Mono"/>
                <a:sym typeface="Roboto Mono"/>
              </a:rPr>
              <a:t>)</a:t>
            </a:r>
            <a:br>
              <a:rPr lang="en" sz="1600">
                <a:latin typeface="Roboto Mono"/>
                <a:ea typeface="Roboto Mono"/>
                <a:cs typeface="Roboto Mono"/>
                <a:sym typeface="Roboto Mono"/>
              </a:rPr>
            </a:br>
            <a:r>
              <a:rPr lang="en" sz="1600">
                <a:latin typeface="Roboto Mono"/>
                <a:ea typeface="Roboto Mono"/>
                <a:cs typeface="Roboto Mono"/>
                <a:sym typeface="Roboto Mono"/>
              </a:rPr>
              <a:t>f.write(</a:t>
            </a:r>
            <a:r>
              <a:rPr lang="en" sz="1600">
                <a:solidFill>
                  <a:schemeClr val="dk2"/>
                </a:solidFill>
                <a:latin typeface="Roboto Mono"/>
                <a:ea typeface="Roboto Mono"/>
                <a:cs typeface="Roboto Mono"/>
                <a:sym typeface="Roboto Mono"/>
              </a:rPr>
              <a:t>"It has two lines now!\n"</a:t>
            </a:r>
            <a:r>
              <a:rPr lang="en" sz="1600">
                <a:latin typeface="Roboto Mono"/>
                <a:ea typeface="Roboto Mono"/>
                <a:cs typeface="Roboto Mono"/>
                <a:sym typeface="Roboto Mono"/>
              </a:rPr>
              <a:t>)</a:t>
            </a:r>
            <a:endParaRPr sz="1600">
              <a:latin typeface="Roboto Mono"/>
              <a:ea typeface="Roboto Mono"/>
              <a:cs typeface="Roboto Mono"/>
              <a:sym typeface="Roboto Mono"/>
            </a:endParaRPr>
          </a:p>
          <a:p>
            <a:pPr indent="0" lvl="0" marL="0" rtl="0" algn="l">
              <a:spcBef>
                <a:spcPts val="1600"/>
              </a:spcBef>
              <a:spcAft>
                <a:spcPts val="1600"/>
              </a:spcAft>
              <a:buNone/>
            </a:pPr>
            <a:r>
              <a:rPr lang="en">
                <a:solidFill>
                  <a:srgbClr val="666666"/>
                </a:solidFill>
              </a:rPr>
              <a:t>This will create a new file if it didn't already exist.</a:t>
            </a:r>
            <a:endParaRPr sz="1600">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