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Bungee Shade"/>
      <p:regular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Dancing Script"/>
      <p:regular r:id="rId32"/>
      <p:bold r:id="rId33"/>
    </p:embeddedFont>
    <p:embeddedFont>
      <p:font typeface="Source Sans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RobotoMono-regular.fntdata"/><Relationship Id="rId27" Type="http://schemas.openxmlformats.org/officeDocument/2006/relationships/font" Target="fonts/BungeeShad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33" Type="http://schemas.openxmlformats.org/officeDocument/2006/relationships/font" Target="fonts/DancingScript-bold.fntdata"/><Relationship Id="rId10" Type="http://schemas.openxmlformats.org/officeDocument/2006/relationships/slide" Target="slides/slide5.xml"/><Relationship Id="rId32" Type="http://schemas.openxmlformats.org/officeDocument/2006/relationships/font" Target="fonts/DancingScript-regular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7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fbe43a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fbe43a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fbe43af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fbe43af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be43afa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be43af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fbe43afa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fbe43af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7a9f33bf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7a9f33b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72d06ff7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72d06ff7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74e6b6c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74e6b6c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fc170788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fc170788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74e6b6c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74e6b6c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fb9e5f7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fb9e5f7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8c4f03c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8c4f03c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fc170788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fc170788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o5ANABuPToAyRpE6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schools.com/tags/default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html/html_formatting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html/html_classes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html/html_id.a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css/css_selector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84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Woodlands CS Club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Web Dev</a:t>
            </a:r>
            <a:endParaRPr b="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2813975"/>
            <a:ext cx="8183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2021-01-25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Text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 fonts are specified using the font-family property. Five main families: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Serif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Sans-serif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Monospace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ancing Script"/>
              <a:buChar char="●"/>
            </a:pPr>
            <a:r>
              <a:rPr b="1" lang="en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Cursive</a:t>
            </a:r>
            <a:endParaRPr b="1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ungee Shade"/>
              <a:buChar char="●"/>
            </a:pPr>
            <a:r>
              <a:rPr b="1" lang="en">
                <a:solidFill>
                  <a:srgbClr val="000000"/>
                </a:solidFill>
                <a:latin typeface="Bungee Shade"/>
                <a:ea typeface="Bungee Shade"/>
                <a:cs typeface="Bungee Shade"/>
                <a:sym typeface="Bungee Shade"/>
              </a:rPr>
              <a:t>FANTASY</a:t>
            </a:r>
            <a:endParaRPr b="1">
              <a:solidFill>
                <a:srgbClr val="000000"/>
              </a:solidFill>
              <a:latin typeface="Bungee Shade"/>
              <a:ea typeface="Bungee Shade"/>
              <a:cs typeface="Bungee Shade"/>
              <a:sym typeface="Bungee Shad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font-family: </a:t>
            </a:r>
            <a:r>
              <a:rPr lang="en">
                <a:solidFill>
                  <a:srgbClr val="60884E"/>
                </a:solidFill>
                <a:latin typeface="Roboto Mono"/>
                <a:ea typeface="Roboto Mono"/>
                <a:cs typeface="Roboto Mono"/>
                <a:sym typeface="Roboto Mono"/>
              </a:rPr>
              <a:t>"Times New Roman"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Times, serif;</a:t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977125" y="1814075"/>
            <a:ext cx="32160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Notes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: the different entries in this setting states to use the first listed font but keep trying in this specific order if a font could not be found.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CSS Positioning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45350"/>
            <a:ext cx="83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vs Inline</a:t>
            </a:r>
            <a:endParaRPr i="1" sz="1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●"/>
            </a:pPr>
            <a:r>
              <a:rPr b="1" lang="en"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elements</a:t>
            </a:r>
            <a:r>
              <a:rPr lang="en"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start on a </a:t>
            </a:r>
            <a:r>
              <a:rPr i="1" lang="en" sz="1900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line</a:t>
            </a:r>
            <a:r>
              <a:rPr lang="en"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i="1" lang="en" sz="1900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 up the full width</a:t>
            </a:r>
            <a:r>
              <a:rPr lang="en"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screen</a:t>
            </a:r>
            <a:endParaRPr sz="1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●"/>
            </a:pPr>
            <a:r>
              <a:rPr b="1" lang="en"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Inline elements</a:t>
            </a:r>
            <a:r>
              <a:rPr lang="en"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en" sz="1900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</a:t>
            </a:r>
            <a:r>
              <a:rPr b="1" i="1" lang="en" sz="1900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i="1" lang="en" sz="1900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start on a new line</a:t>
            </a:r>
            <a:r>
              <a:rPr lang="en"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i="1" lang="en" sz="1900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 up </a:t>
            </a:r>
            <a:r>
              <a:rPr b="1" i="1" lang="en" sz="1900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</a:t>
            </a:r>
            <a:r>
              <a:rPr i="1" lang="en" sz="1900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space they require</a:t>
            </a:r>
            <a:endParaRPr i="1" sz="1900"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●"/>
            </a:pPr>
            <a:r>
              <a:rPr lang="en"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elements include  	</a:t>
            </a:r>
            <a:r>
              <a:rPr lang="en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&lt;div&gt;, &lt;h1&gt;, &lt;p&gt;</a:t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●"/>
            </a:pPr>
            <a:r>
              <a:rPr lang="en"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Inline elements include  	</a:t>
            </a:r>
            <a:r>
              <a:rPr lang="en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&lt;img&gt;, &lt;span&gt;, &lt;a&gt;</a:t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CSS Positioning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 elements can be positioned using the </a:t>
            </a:r>
            <a:r>
              <a:rPr i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i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bottom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i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</a:t>
            </a:r>
            <a:r>
              <a:rPr i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properties. 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five different position values: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b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Static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not affected by those properties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b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Relative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positioned relative to its static position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b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Fixed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positioned relative to the viewport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b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(usually bad practice), positioned relative to the closest positioned parent element (could be "html" which is based on the view port of the page)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b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Sticky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functions like relative normally and then fixed at the edge of viewport 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90250" y="526350"/>
            <a:ext cx="7690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On to the Live Demo...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Start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-"/>
            </a:pPr>
            <a:r>
              <a:rPr lang="en"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Hope everyone has taken some time in the past week to look into Web Dev</a:t>
            </a:r>
            <a:endParaRPr sz="1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-"/>
            </a:pPr>
            <a:r>
              <a:rPr lang="en"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questions for GNU/Linux? Problems? Questions? Something random?</a:t>
            </a:r>
            <a:endParaRPr sz="1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-"/>
            </a:pPr>
            <a:r>
              <a:rPr lang="en"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questions about Web Dev?</a:t>
            </a:r>
            <a:endParaRPr sz="1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-"/>
            </a:pPr>
            <a:r>
              <a:rPr lang="en"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be covering on HTML and CSS today, hopefully everyone will be </a:t>
            </a:r>
            <a:r>
              <a:rPr lang="en"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comfortable</a:t>
            </a:r>
            <a:r>
              <a:rPr lang="en"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these two languages after the meeting</a:t>
            </a:r>
            <a:endParaRPr sz="1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b="1" lang="en"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next week's topic here</a:t>
            </a:r>
            <a:r>
              <a:rPr lang="en"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 sz="1900" u="sng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https://forms.gle/o5ANABuPToAyRpE67</a:t>
            </a:r>
            <a:endParaRPr sz="1900">
              <a:solidFill>
                <a:srgbClr val="4A86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-"/>
            </a:pPr>
            <a:r>
              <a:rPr lang="en"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 after the presentation :)</a:t>
            </a:r>
            <a:endParaRPr sz="1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Overview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F0F0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 knowledge of basic HTML, what HTML/CSS are</a:t>
            </a:r>
            <a:endParaRPr>
              <a:solidFill>
                <a:srgbClr val="0F0F0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0F0F0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 elements, tags</a:t>
            </a:r>
            <a:endParaRPr sz="1800">
              <a:solidFill>
                <a:srgbClr val="0F0F0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0F0F0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formatting (bold, italics, etc.)</a:t>
            </a:r>
            <a:endParaRPr sz="1800">
              <a:solidFill>
                <a:srgbClr val="0F0F0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800"/>
              <a:buFont typeface="Helvetica Neue"/>
              <a:buChar char="■"/>
            </a:pPr>
            <a:r>
              <a:rPr lang="en" sz="1800">
                <a:solidFill>
                  <a:srgbClr val="0F0F0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(Full Reference: </a:t>
            </a:r>
            <a:r>
              <a:rPr lang="en" sz="1800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https://www.w3schools.com/tags/default.asp</a:t>
            </a:r>
            <a:r>
              <a:rPr lang="en" sz="1800">
                <a:solidFill>
                  <a:srgbClr val="0F0F0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>
              <a:solidFill>
                <a:srgbClr val="0F0F0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F0F0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meeting, we will cover more advanced CSS</a:t>
            </a:r>
            <a:endParaRPr>
              <a:solidFill>
                <a:srgbClr val="0F0F0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0F0F0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 classes</a:t>
            </a:r>
            <a:endParaRPr sz="1800">
              <a:solidFill>
                <a:srgbClr val="0F0F0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0F0F0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 colours, fonts</a:t>
            </a:r>
            <a:endParaRPr sz="1800">
              <a:solidFill>
                <a:srgbClr val="0F0F0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0F0F0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 positioning, margins, padding, align</a:t>
            </a:r>
            <a:endParaRPr sz="1800">
              <a:solidFill>
                <a:srgbClr val="0F0F0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0F0F0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Making an image gallery (demo)</a:t>
            </a:r>
            <a:endParaRPr sz="1800">
              <a:solidFill>
                <a:srgbClr val="0F0F0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Review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600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tag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&gt;Content&lt;/</a:t>
            </a:r>
            <a:r>
              <a:rPr lang="en" sz="1600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tag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HTML elements can contain other elements.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600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en" sz="1600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&gt;Coffee&lt;/</a:t>
            </a:r>
            <a:r>
              <a:rPr lang="en" sz="1600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en" sz="1600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&gt;Tea&lt;/</a:t>
            </a:r>
            <a:r>
              <a:rPr lang="en" sz="1600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en" sz="1600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&gt;Milk&lt;/</a:t>
            </a:r>
            <a:r>
              <a:rPr lang="en" sz="1600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600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HTML elements can by styled with CSS.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600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B85E00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60884E"/>
                </a:solidFill>
                <a:latin typeface="Roboto Mono"/>
                <a:ea typeface="Roboto Mono"/>
                <a:cs typeface="Roboto Mono"/>
                <a:sym typeface="Roboto Mono"/>
              </a:rPr>
              <a:t>"color:red"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&gt;CS Club&lt;/</a:t>
            </a:r>
            <a:r>
              <a:rPr lang="en" sz="1600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2275" y="4853175"/>
            <a:ext cx="323575" cy="20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HTML Tags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b="1"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should be the tag that wraps everything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</a:t>
            </a: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run something that is Javascript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 a link to somewhere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</a:t>
            </a: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a divider that is usually used to separate the content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</a:t>
            </a: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header </a:t>
            </a: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some metadata and non-content information related to the page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h1</a:t>
            </a: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</a:t>
            </a:r>
            <a:r>
              <a:rPr b="1"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h6</a:t>
            </a: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some header on the page; like for a title of a paragraph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b="1"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a paragraph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img</a:t>
            </a: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an SVG or some display a image (found at some link)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</a:t>
            </a: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there are sometimes "non-standard" tags which are used by various web frameworks. eg: YouTube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HTML Formatting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776300"/>
            <a:ext cx="8520600" cy="4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&lt;b&gt;      - </a:t>
            </a:r>
            <a:r>
              <a:rPr b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Bold text</a:t>
            </a:r>
            <a:endParaRPr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&lt;strong&gt; - </a:t>
            </a:r>
            <a:r>
              <a:rPr b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Important text</a:t>
            </a:r>
            <a:endParaRPr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&lt;i&gt;      - </a:t>
            </a:r>
            <a:r>
              <a:rPr i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Italic text</a:t>
            </a:r>
            <a:endParaRPr i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&lt;em&gt;     - </a:t>
            </a:r>
            <a:r>
              <a:rPr i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Emphasized text</a:t>
            </a:r>
            <a:endParaRPr i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&lt;mark&gt;   -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Marked text</a:t>
            </a:r>
            <a:endParaRPr>
              <a:solidFill>
                <a:srgbClr val="000000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&lt;small&gt;  - </a:t>
            </a: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Smaller text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&lt;del&gt;    - </a:t>
            </a:r>
            <a:r>
              <a:rPr lang="en" strike="sng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Deleted text</a:t>
            </a:r>
            <a:endParaRPr strike="sng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&lt;ins&gt;    - </a:t>
            </a:r>
            <a:r>
              <a:rPr lang="en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Inserted text</a:t>
            </a:r>
            <a:endParaRPr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&lt;sub&gt;    - </a:t>
            </a:r>
            <a:r>
              <a:rPr baseline="-25000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Subscript text</a:t>
            </a:r>
            <a:endParaRPr baseline="-250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&lt;sup&gt;    - </a:t>
            </a:r>
            <a:r>
              <a:rPr baseline="30000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Superscript text</a:t>
            </a:r>
            <a:endParaRPr baseline="300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Source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https://www.w3schools.com/html/html_formatting.asp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Classes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98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 elements can have a "class" attribute.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B85E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60884E"/>
                </a:solidFill>
                <a:latin typeface="Roboto Mono"/>
                <a:ea typeface="Roboto Mono"/>
                <a:cs typeface="Roboto Mono"/>
                <a:sym typeface="Roboto Mono"/>
              </a:rPr>
              <a:t>"shadow"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en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&gt;This has a shadow on it!&lt;/</a:t>
            </a:r>
            <a:r>
              <a:rPr lang="en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classes can be modified using CSS.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B85E00"/>
                </a:solidFill>
                <a:latin typeface="Roboto Mono"/>
                <a:ea typeface="Roboto Mono"/>
                <a:cs typeface="Roboto Mono"/>
                <a:sym typeface="Roboto Mono"/>
              </a:rPr>
              <a:t>dropshadow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box-shadow: 0px 0px 25px rgb(255,255,255,0.8);</a:t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border: solid 3px rgb(0,0,0,0.8);</a:t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785600" y="32300"/>
            <a:ext cx="62283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Ref: </a:t>
            </a:r>
            <a:r>
              <a:rPr lang="en" sz="1600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https://www.w3schools.com/html/html_classes.asp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HTML ID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class, but </a:t>
            </a:r>
            <a:r>
              <a:rPr b="1"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unique</a:t>
            </a:r>
            <a:endParaRPr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B85E00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60884E"/>
                </a:solidFill>
                <a:latin typeface="Roboto Mono"/>
                <a:ea typeface="Roboto Mono"/>
                <a:cs typeface="Roboto Mono"/>
                <a:sym typeface="Roboto Mono"/>
              </a:rPr>
              <a:t>"main-navigation"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en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&gt;This has a shadow on it!&lt;/</a:t>
            </a:r>
            <a:r>
              <a:rPr lang="en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>
                <a:solidFill>
                  <a:srgbClr val="CC4949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IDs can be modified using CSS.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B85E00"/>
                </a:solidFill>
                <a:latin typeface="Roboto Mono"/>
                <a:ea typeface="Roboto Mono"/>
                <a:cs typeface="Roboto Mono"/>
                <a:sym typeface="Roboto Mono"/>
              </a:rPr>
              <a:t>#main-navigation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text-align: center;</a:t>
            </a:r>
            <a:b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border: solid 3px rgb(0,0,0,0.8);</a:t>
            </a:r>
            <a:b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785600" y="32300"/>
            <a:ext cx="62283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Ref: </a:t>
            </a:r>
            <a:r>
              <a:rPr lang="en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https://www.w3schools.com/html/html_id.asp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CSS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-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 changes the way the browser displays HTML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-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use CSS, use the following syntax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selector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specifies what criteria is needed for the styles to apply to; they can be very specific or even unspecific (such as *)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selector]{</a:t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[declaration 1]: [value 1];</a:t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...</a:t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[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declaration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n]: [value n]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