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C - 12DS 713026 The Woodlands 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2-21T21:43:55.069">
    <p:pos x="196" y="725"/>
    <p:text>sort</p:text>
  </p:cm>
  <p:cm authorId="0" idx="2" dt="2021-02-21T21:43:55.069">
    <p:pos x="196" y="725"/>
    <p:text>and format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7b3469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e7b3469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a55567c3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a55567c3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a55567c3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a55567c3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55567c3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a55567c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55567c3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55567c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55567c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55567c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55567c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55567c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55567c3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55567c3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55567c3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55567c3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rms.gle/2nxQk8Qis4kvA9Js8" TargetMode="External"/><Relationship Id="rId4" Type="http://schemas.openxmlformats.org/officeDocument/2006/relationships/hyperlink" Target="https://github.com/WoodlandsComputerScience/WCSBot2" TargetMode="External"/><Relationship Id="rId5" Type="http://schemas.openxmlformats.org/officeDocument/2006/relationships/hyperlink" Target="https://nodejs.org/en/docs/guides/nodejs-docker-webapp/" TargetMode="External"/><Relationship Id="rId6" Type="http://schemas.openxmlformats.org/officeDocument/2006/relationships/hyperlink" Target="https://hub.docker.com/_/node/" TargetMode="External"/><Relationship Id="rId7" Type="http://schemas.openxmlformats.org/officeDocument/2006/relationships/hyperlink" Target="https://192.168.10.250:8006/#v1:0:=qemu%2F269:4: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moPrZ3TJTppspuup9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420"/>
              <a:t>"Brief Introduction to Running GNU/Linux servers, Containers (Docker), and Hyper-Converged Deployments"</a:t>
            </a:r>
            <a:endParaRPr i="1" sz="34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80"/>
              <a:t>Woodlands Computer Science</a:t>
            </a:r>
            <a:endParaRPr sz="2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80"/>
              <a:t>Meeting 13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 and Info for Demo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https://forms.gle/2nxQk8Qis4kvA9Js8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https://github.com/WoodlandsComputerScience/WCSBot2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https://nodejs.org/en/docs/guides/nodejs-docker-webapp/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https://hub.docker.com/_/node/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https://192.168.10.250:8006/#v1:0:=qemu%2F269:4:5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Some things in a GNU/Linux server</a:t>
            </a:r>
            <a:endParaRPr i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Packages (for APT)</a:t>
            </a:r>
            <a:r>
              <a:rPr lang="en">
                <a:solidFill>
                  <a:srgbClr val="000000"/>
                </a:solidFill>
              </a:rPr>
              <a:t>: neofetch, openssh-server, vim, tmux, sudo, htop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User stuff</a:t>
            </a:r>
            <a:r>
              <a:rPr lang="en">
                <a:solidFill>
                  <a:srgbClr val="000000"/>
                </a:solidFill>
              </a:rPr>
              <a:t>: useradd, usermod, visudo, /etc/passwd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Networking</a:t>
            </a:r>
            <a:r>
              <a:rPr lang="en">
                <a:solidFill>
                  <a:srgbClr val="000000"/>
                </a:solidFill>
              </a:rPr>
              <a:t>: ip addr, macchanger?, /etc/hosts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Host information</a:t>
            </a:r>
            <a:r>
              <a:rPr lang="en">
                <a:solidFill>
                  <a:srgbClr val="000000"/>
                </a:solidFill>
              </a:rPr>
              <a:t>: /etc/hostname, uname, neofetch, htop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File System</a:t>
            </a:r>
            <a:r>
              <a:rPr lang="en">
                <a:solidFill>
                  <a:srgbClr val="000000"/>
                </a:solidFill>
              </a:rPr>
              <a:t>: /etc/fstab, df, fdisk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Services</a:t>
            </a:r>
            <a:r>
              <a:rPr lang="en">
                <a:solidFill>
                  <a:srgbClr val="000000"/>
                </a:solidFill>
              </a:rPr>
              <a:t>: systemd commands… dmesg, systemctl, journalctl -b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Meeting Overview</a:t>
            </a:r>
            <a:endParaRPr b="1" sz="30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ntroductory understanding of GNU/Linux servers, containers (Docker specifically) and Virtual Machine ("Hyper-Converged") deployments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Focusing mostly on containers as it's the new hot-topic nowadays (it is probably also more practical)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</a:t>
            </a:r>
            <a:r>
              <a:rPr lang="en" sz="2000">
                <a:solidFill>
                  <a:srgbClr val="000000"/>
                </a:solidFill>
              </a:rPr>
              <a:t>riefly</a:t>
            </a:r>
            <a:r>
              <a:rPr lang="en" sz="2000">
                <a:solidFill>
                  <a:srgbClr val="000000"/>
                </a:solidFill>
              </a:rPr>
              <a:t> talk about Kubernetes but we won't be showing how to use it (maybe for another meeting?)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Live demo on headless Linux servers in VMs and using Docker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Linux-based Operating Systems?</a:t>
            </a:r>
            <a:endParaRPr b="1" sz="30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97350"/>
            <a:ext cx="85206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</a:rPr>
              <a:t>This applies </a:t>
            </a:r>
            <a:r>
              <a:rPr lang="en" sz="1530">
                <a:solidFill>
                  <a:srgbClr val="000000"/>
                </a:solidFill>
              </a:rPr>
              <a:t>especially for </a:t>
            </a:r>
            <a:r>
              <a:rPr lang="en" sz="1530">
                <a:solidFill>
                  <a:srgbClr val="000000"/>
                </a:solidFill>
              </a:rPr>
              <a:t>servers but also personal systems!</a:t>
            </a:r>
            <a:endParaRPr sz="1530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Performance</a:t>
            </a:r>
            <a:endParaRPr sz="1629">
              <a:solidFill>
                <a:srgbClr val="000000"/>
              </a:solidFill>
            </a:endParaRPr>
          </a:p>
          <a:p>
            <a:pPr indent="-32131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○"/>
            </a:pPr>
            <a:r>
              <a:rPr lang="en" sz="1460">
                <a:solidFill>
                  <a:srgbClr val="000000"/>
                </a:solidFill>
              </a:rPr>
              <a:t>Linux requires fewer resources than operating systems such as Windows and performs well on all computers</a:t>
            </a:r>
            <a:endParaRPr sz="1460">
              <a:solidFill>
                <a:srgbClr val="000000"/>
              </a:solidFill>
            </a:endParaRPr>
          </a:p>
          <a:p>
            <a:pPr indent="-32131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○"/>
            </a:pPr>
            <a:r>
              <a:rPr lang="en" sz="1460">
                <a:solidFill>
                  <a:srgbClr val="000000"/>
                </a:solidFill>
              </a:rPr>
              <a:t>Very stable, rarely need to reboot, rarely crashes or updates</a:t>
            </a:r>
            <a:endParaRPr sz="1460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Control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Many CLI (and GUI) tools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Powerful terminal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Modularity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Security</a:t>
            </a:r>
            <a:endParaRPr sz="1629">
              <a:solidFill>
                <a:srgbClr val="000000"/>
              </a:solidFill>
            </a:endParaRPr>
          </a:p>
          <a:p>
            <a:pPr indent="-31999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9"/>
              <a:buChar char="○"/>
            </a:pPr>
            <a:r>
              <a:rPr lang="en" sz="1439">
                <a:solidFill>
                  <a:srgbClr val="000000"/>
                </a:solidFill>
              </a:rPr>
              <a:t>Better privilege assignment, can control what can be accessed by users and services</a:t>
            </a:r>
            <a:endParaRPr sz="1439">
              <a:solidFill>
                <a:srgbClr val="000000"/>
              </a:solidFill>
            </a:endParaRPr>
          </a:p>
          <a:p>
            <a:pPr indent="-31999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9"/>
              <a:buChar char="○"/>
            </a:pPr>
            <a:r>
              <a:rPr lang="en" sz="1439">
                <a:solidFill>
                  <a:srgbClr val="000000"/>
                </a:solidFill>
              </a:rPr>
              <a:t>Less viruses are made for Linux</a:t>
            </a:r>
            <a:endParaRPr sz="1439">
              <a:solidFill>
                <a:srgbClr val="000000"/>
              </a:solidFill>
            </a:endParaRPr>
          </a:p>
          <a:p>
            <a:pPr indent="-3199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9"/>
              <a:buChar char="●"/>
            </a:pPr>
            <a:r>
              <a:rPr lang="en" sz="1629">
                <a:solidFill>
                  <a:srgbClr val="000000"/>
                </a:solidFill>
              </a:rPr>
              <a:t>Free and great public support!</a:t>
            </a:r>
            <a:endParaRPr sz="14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330">
                <a:solidFill>
                  <a:srgbClr val="000000"/>
                </a:solidFill>
              </a:rPr>
              <a:t>Some commonly used Linux distributions for servers: Debian, Ubuntu, Fedora Server and CoreOS, RHEL, CentOS (discontinued but alternatives exists), Alpine (great for Docker too!), other container based distributions</a:t>
            </a:r>
            <a:endParaRPr i="1" sz="133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25" y="1071549"/>
            <a:ext cx="5245926" cy="28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Virtual Machines or Containers?</a:t>
            </a:r>
            <a:endParaRPr b="1" sz="30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8950" y="9718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</a:rPr>
              <a:t>Answer: It depends!</a:t>
            </a:r>
            <a:endParaRPr sz="16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</a:rPr>
              <a:t>VMs emulate an entire </a:t>
            </a:r>
            <a:r>
              <a:rPr lang="en" sz="1629">
                <a:solidFill>
                  <a:srgbClr val="000000"/>
                </a:solidFill>
              </a:rPr>
              <a:t>computer</a:t>
            </a:r>
            <a:r>
              <a:rPr lang="en" sz="1629">
                <a:solidFill>
                  <a:srgbClr val="000000"/>
                </a:solidFill>
              </a:rPr>
              <a:t> system,</a:t>
            </a:r>
            <a:br>
              <a:rPr lang="en" sz="1629">
                <a:solidFill>
                  <a:srgbClr val="000000"/>
                </a:solidFill>
              </a:rPr>
            </a:br>
            <a:r>
              <a:rPr lang="en" sz="1629">
                <a:solidFill>
                  <a:srgbClr val="000000"/>
                </a:solidFill>
              </a:rPr>
              <a:t>and run unique operating systems.</a:t>
            </a:r>
            <a:endParaRPr sz="16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</a:rPr>
              <a:t>Containers run on a "Container Host"</a:t>
            </a:r>
            <a:br>
              <a:rPr lang="en" sz="1629">
                <a:solidFill>
                  <a:srgbClr val="000000"/>
                </a:solidFill>
              </a:rPr>
            </a:br>
            <a:r>
              <a:rPr lang="en" sz="1629">
                <a:solidFill>
                  <a:srgbClr val="000000"/>
                </a:solidFill>
              </a:rPr>
              <a:t>which contain the container runtime and</a:t>
            </a:r>
            <a:br>
              <a:rPr lang="en" sz="1629">
                <a:solidFill>
                  <a:srgbClr val="000000"/>
                </a:solidFill>
              </a:rPr>
            </a:br>
            <a:r>
              <a:rPr lang="en" sz="1629">
                <a:solidFill>
                  <a:srgbClr val="000000"/>
                </a:solidFill>
              </a:rPr>
              <a:t>other processes to simulate a system.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VM Upsides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Better control over the system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Familiar to many users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Direct access to the hardware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Container </a:t>
            </a:r>
            <a:r>
              <a:rPr lang="en" sz="1629">
                <a:solidFill>
                  <a:srgbClr val="000000"/>
                </a:solidFill>
              </a:rPr>
              <a:t>Upsides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Less overhead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"Stateless" applications</a:t>
            </a:r>
            <a:endParaRPr sz="1629">
              <a:solidFill>
                <a:srgbClr val="000000"/>
              </a:solidFill>
            </a:endParaRPr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○"/>
            </a:pPr>
            <a:r>
              <a:rPr lang="en" sz="1629">
                <a:solidFill>
                  <a:srgbClr val="000000"/>
                </a:solidFill>
              </a:rPr>
              <a:t>Portable development environment</a:t>
            </a:r>
            <a:endParaRPr sz="1629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57750" y="3804200"/>
            <a:ext cx="3747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>
                <a:latin typeface="Proxima Nova"/>
                <a:ea typeface="Proxima Nova"/>
                <a:cs typeface="Proxima Nova"/>
                <a:sym typeface="Proxima Nova"/>
              </a:rPr>
              <a:t>Reference:</a:t>
            </a:r>
            <a:endParaRPr sz="123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230">
                <a:latin typeface="Proxima Nova"/>
                <a:ea typeface="Proxima Nova"/>
                <a:cs typeface="Proxima Nova"/>
                <a:sym typeface="Proxima Nova"/>
              </a:rPr>
              <a:t>https://blog.netapp.com/blogs/containers-vs-vms/</a:t>
            </a:r>
            <a:endParaRPr sz="123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Use of Containers</a:t>
            </a:r>
            <a:endParaRPr b="1" sz="30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many reasons to use containers: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Containers run the same no matter where they're deployed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 less system resources, requires little disk space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 to start up, quick development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Containers share resources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Scales easily, simple to add more containers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secure (easy to read Dockerfiles, harder to attack)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"Dockerfile" and "Docker Image"</a:t>
            </a:r>
            <a:endParaRPr b="1" sz="302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Docker is a popular container runtime to run Docker containers with.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Docker images are built based on the Dockerfile which defines the steps to create an image and various other port and environment variable settings.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docker image is built, then tagged and can be deployed across all systems with the Docker runtime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Sometimes</a:t>
            </a:r>
            <a:r>
              <a:rPr lang="en">
                <a:solidFill>
                  <a:srgbClr val="000000"/>
                </a:solidFill>
              </a:rPr>
              <a:t>, these images are "published" and a container registry to be able to download these images elsewhere.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75" y="3657028"/>
            <a:ext cx="4479400" cy="1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Note about Kubernetes (k8s)</a:t>
            </a:r>
            <a:endParaRPr b="1" sz="302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Kubernetes - Open source container platform developed by Google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Automates setup of deployment, scaling, container managing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Allows for HA (high-availability) setups and cluster of many nodes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Kubernetes useful, it must be combined with a number of other components. Kubernetes distributions make it much simpler.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Various runtimes are available; the main ones include Docker, CRI-O, Kata (imagine container VMs)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Kubernetes distributions make it easier to team together. Notable k8s distributions include: RKE, Canonical K8s, </a:t>
            </a:r>
            <a:r>
              <a:rPr lang="en">
                <a:solidFill>
                  <a:srgbClr val="000000"/>
                </a:solidFill>
              </a:rPr>
              <a:t>Red Hat</a:t>
            </a:r>
            <a:r>
              <a:rPr lang="en">
                <a:solidFill>
                  <a:srgbClr val="000000"/>
                </a:solidFill>
              </a:rPr>
              <a:t> Openshift (or upstream project is "OKD")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Other Cloud specific ones: </a:t>
            </a:r>
            <a:r>
              <a:rPr lang="en">
                <a:solidFill>
                  <a:srgbClr val="000000"/>
                </a:solidFill>
              </a:rPr>
              <a:t>Amazon Elastic Kubernetes Service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</a:rPr>
              <a:t>Azure Kubernetes Service</a:t>
            </a:r>
            <a:r>
              <a:rPr lang="en">
                <a:solidFill>
                  <a:srgbClr val="000000"/>
                </a:solidFill>
              </a:rPr>
              <a:t>, Google Kubernetes Engine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50" y="3861971"/>
            <a:ext cx="4757199" cy="1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Docker Hub and Docker Components</a:t>
            </a:r>
            <a:endParaRPr b="1" sz="30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04475"/>
            <a:ext cx="8520600" cy="4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3">
                <a:solidFill>
                  <a:srgbClr val="000000"/>
                </a:solidFill>
              </a:rPr>
              <a:t>Docker Hub is a "container registry" for Docker containers. People can publish their containers along with "tags". The Docker Engine runs on a container host and runs all tasks using the same program. This includes managing the images, networking, container runtime, persistent storage and communicating with the Docker CLI.</a:t>
            </a:r>
            <a:endParaRPr sz="24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5">
                <a:solidFill>
                  <a:srgbClr val="000000"/>
                </a:solidFill>
              </a:rPr>
              <a:t>Docker C</a:t>
            </a:r>
            <a:r>
              <a:rPr b="1" lang="en" sz="2445">
                <a:solidFill>
                  <a:srgbClr val="000000"/>
                </a:solidFill>
              </a:rPr>
              <a:t>ommands</a:t>
            </a:r>
            <a:r>
              <a:rPr b="1" lang="en" sz="2445">
                <a:solidFill>
                  <a:srgbClr val="000000"/>
                </a:solidFill>
              </a:rPr>
              <a:t>:</a:t>
            </a:r>
            <a:endParaRPr b="1" sz="2445"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run          - runs a command in a new container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exec         - runs a command in a running container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rm/kill      - removes/kills a container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login/logout - login to a docker registry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build        - builds image from dockerfile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tag          - creates a tag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push/pull    - push/pull an image from a repository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ps           - lists containers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stats        - displays live container resource statistics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logs         - fetches logs of a container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Demo</a:t>
            </a:r>
            <a:endParaRPr b="1" sz="30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Creating virtual machines: demo on "Proxmox" (just because it's what I have already)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Installing Debian GNU/Linux on a VM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Connecting to network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Demonstrating how to interact with a server using SSH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Docker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Installing Docker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Creating and building a Docker image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Testing the Docker image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Running the Docker image in a container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Deploying a container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Next week's topic poll: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https://forms.gle/moPrZ3TJTppspuup9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875" y="1976925"/>
            <a:ext cx="1960101" cy="12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1600" y="1914595"/>
            <a:ext cx="2336525" cy="131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