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19F491-45B8-4956-BC01-6EDFBC021E4A}">
  <a:tblStyle styleId="{EB19F491-45B8-4956-BC01-6EDFBC021E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verage-regular.fntdata"/><Relationship Id="rId21" Type="http://schemas.openxmlformats.org/officeDocument/2006/relationships/slide" Target="slides/slide15.xml"/><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2d28045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2d28045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2d2804594_1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2d2804594_1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2d2804594_1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2d2804594_1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80f723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80f723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80f723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380f723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380f723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380f723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2d5b1cb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2d5b1cb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2d5b1cb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2d5b1cb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2d5b1cb5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2d5b1cb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d5b1cb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d5b1cb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d5b1cb5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d5b1cb5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d5b1cb5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2d5b1cb5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d5b1cb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d5b1cb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d28045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d28045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WoodlandsComputerScience/Tic-Tac-Toe" TargetMode="External"/><Relationship Id="rId4" Type="http://schemas.openxmlformats.org/officeDocument/2006/relationships/hyperlink" Target="https://github.com/WoodlandsComputerScience/Tic-Tac-To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eOHMzAxXSLWXQmkWMskHJsDLKv1cWZWi96n_sG9E5Qw/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0923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000"/>
              <a:t>Woodlands CS Club</a:t>
            </a:r>
            <a:endParaRPr sz="6000"/>
          </a:p>
        </p:txBody>
      </p:sp>
      <p:sp>
        <p:nvSpPr>
          <p:cNvPr id="60" name="Google Shape;60;p13"/>
          <p:cNvSpPr txBox="1"/>
          <p:nvPr>
            <p:ph idx="1" type="subTitle"/>
          </p:nvPr>
        </p:nvSpPr>
        <p:spPr>
          <a:xfrm>
            <a:off x="671250" y="30950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Minimax Algorithm</a:t>
            </a:r>
            <a:endParaRPr/>
          </a:p>
          <a:p>
            <a:pPr indent="0" lvl="0" marL="0" rtl="0" algn="ctr">
              <a:spcBef>
                <a:spcPts val="0"/>
              </a:spcBef>
              <a:spcAft>
                <a:spcPts val="0"/>
              </a:spcAft>
              <a:buNone/>
            </a:pPr>
            <a:r>
              <a:rPr lang="en"/>
              <a:t>04/18/2021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Algorithm Optimizations </a:t>
            </a:r>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Alpha-beta pruning</a:t>
            </a:r>
            <a:endParaRPr/>
          </a:p>
          <a:p>
            <a:pPr indent="-342900" lvl="0" marL="457200" rtl="0" algn="l">
              <a:lnSpc>
                <a:spcPct val="150000"/>
              </a:lnSpc>
              <a:spcBef>
                <a:spcPts val="0"/>
              </a:spcBef>
              <a:spcAft>
                <a:spcPts val="0"/>
              </a:spcAft>
              <a:buSzPts val="1800"/>
              <a:buChar char="-"/>
            </a:pPr>
            <a:r>
              <a:rPr lang="en"/>
              <a:t>Move ordering</a:t>
            </a:r>
            <a:endParaRPr/>
          </a:p>
          <a:p>
            <a:pPr indent="-342900" lvl="0" marL="457200" rtl="0" algn="l">
              <a:lnSpc>
                <a:spcPct val="150000"/>
              </a:lnSpc>
              <a:spcBef>
                <a:spcPts val="0"/>
              </a:spcBef>
              <a:spcAft>
                <a:spcPts val="0"/>
              </a:spcAft>
              <a:buSzPts val="1800"/>
              <a:buChar char="-"/>
            </a:pPr>
            <a:r>
              <a:rPr lang="en"/>
              <a:t>Transposition table / dynamic programming</a:t>
            </a:r>
            <a:endParaRPr/>
          </a:p>
          <a:p>
            <a:pPr indent="-342900" lvl="0" marL="457200" rtl="0" algn="l">
              <a:lnSpc>
                <a:spcPct val="150000"/>
              </a:lnSpc>
              <a:spcBef>
                <a:spcPts val="0"/>
              </a:spcBef>
              <a:spcAft>
                <a:spcPts val="0"/>
              </a:spcAft>
              <a:buSzPts val="1800"/>
              <a:buChar char="-"/>
            </a:pPr>
            <a:r>
              <a:rPr lang="en"/>
              <a:t>Bit manipulation</a:t>
            </a:r>
            <a:endParaRPr/>
          </a:p>
          <a:p>
            <a:pPr indent="-342900" lvl="0" marL="457200" rtl="0" algn="l">
              <a:lnSpc>
                <a:spcPct val="150000"/>
              </a:lnSpc>
              <a:spcBef>
                <a:spcPts val="0"/>
              </a:spcBef>
              <a:spcAft>
                <a:spcPts val="0"/>
              </a:spcAft>
              <a:buSzPts val="1800"/>
              <a:buChar char="-"/>
            </a:pPr>
            <a:r>
              <a:rPr lang="en"/>
              <a:t>Limiting calculations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Alpha-Beta Pruning</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Optimization to prune away branches in our search tree. Some moves will not affect the final outcome because a more optimal move has already been made/calculated. </a:t>
            </a:r>
            <a:endParaRPr/>
          </a:p>
        </p:txBody>
      </p:sp>
      <p:pic>
        <p:nvPicPr>
          <p:cNvPr descr="Minimax Algorithm in Game Theory | Set 4 (Alpha-Beta Pruning) -  GeeksforGeeks" id="143" name="Google Shape;143;p23"/>
          <p:cNvPicPr preferRelativeResize="0"/>
          <p:nvPr/>
        </p:nvPicPr>
        <p:blipFill>
          <a:blip r:embed="rId3">
            <a:alphaModFix/>
          </a:blip>
          <a:stretch>
            <a:fillRect/>
          </a:stretch>
        </p:blipFill>
        <p:spPr>
          <a:xfrm>
            <a:off x="643825" y="2392825"/>
            <a:ext cx="4648249" cy="1992100"/>
          </a:xfrm>
          <a:prstGeom prst="rect">
            <a:avLst/>
          </a:prstGeom>
          <a:noFill/>
          <a:ln>
            <a:noFill/>
          </a:ln>
        </p:spPr>
      </p:pic>
      <p:sp>
        <p:nvSpPr>
          <p:cNvPr id="144" name="Google Shape;144;p23"/>
          <p:cNvSpPr txBox="1"/>
          <p:nvPr>
            <p:ph idx="1" type="body"/>
          </p:nvPr>
        </p:nvSpPr>
        <p:spPr>
          <a:xfrm>
            <a:off x="5553900" y="2879475"/>
            <a:ext cx="3226200" cy="10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Worst-case :  O(b</a:t>
            </a:r>
            <a:r>
              <a:rPr baseline="30000" lang="en"/>
              <a:t>m</a:t>
            </a:r>
            <a:r>
              <a:rPr lang="en"/>
              <a:t>)</a:t>
            </a:r>
            <a:endParaRPr/>
          </a:p>
          <a:p>
            <a:pPr indent="0" lvl="0" marL="0" rtl="0" algn="l">
              <a:spcBef>
                <a:spcPts val="1200"/>
              </a:spcBef>
              <a:spcAft>
                <a:spcPts val="1200"/>
              </a:spcAft>
              <a:buNone/>
            </a:pPr>
            <a:r>
              <a:rPr lang="en"/>
              <a:t>Best-case :  O(b</a:t>
            </a:r>
            <a:r>
              <a:rPr baseline="30000" lang="en"/>
              <a:t>m/2</a:t>
            </a:r>
            <a:r>
              <a:rPr lang="en"/>
              <a:t>)</a:t>
            </a:r>
            <a:endParaRPr/>
          </a:p>
        </p:txBody>
      </p:sp>
      <p:sp>
        <p:nvSpPr>
          <p:cNvPr id="145" name="Google Shape;145;p23"/>
          <p:cNvSpPr txBox="1"/>
          <p:nvPr/>
        </p:nvSpPr>
        <p:spPr>
          <a:xfrm>
            <a:off x="2108350" y="2957325"/>
            <a:ext cx="36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≤5</a:t>
            </a:r>
            <a:endParaRPr b="1" sz="1000"/>
          </a:p>
        </p:txBody>
      </p:sp>
      <p:sp>
        <p:nvSpPr>
          <p:cNvPr id="146" name="Google Shape;146;p23"/>
          <p:cNvSpPr txBox="1"/>
          <p:nvPr/>
        </p:nvSpPr>
        <p:spPr>
          <a:xfrm>
            <a:off x="2621550" y="3477625"/>
            <a:ext cx="36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a:t>
            </a:r>
            <a:r>
              <a:rPr b="1" lang="en" sz="1000"/>
              <a:t>6</a:t>
            </a:r>
            <a:endParaRPr b="1"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Alpha-Beta Pruning (Cont.)</a:t>
            </a:r>
            <a:endParaRPr/>
          </a:p>
        </p:txBody>
      </p:sp>
      <p:sp>
        <p:nvSpPr>
          <p:cNvPr id="152" name="Google Shape;15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Keep </a:t>
            </a:r>
            <a:r>
              <a:rPr lang="en"/>
              <a:t>track</a:t>
            </a:r>
            <a:r>
              <a:rPr lang="en"/>
              <a:t> of variables </a:t>
            </a:r>
            <a:r>
              <a:rPr b="1" i="1" lang="en"/>
              <a:t>alpha </a:t>
            </a:r>
            <a:r>
              <a:rPr lang="en"/>
              <a:t>and </a:t>
            </a:r>
            <a:r>
              <a:rPr b="1" i="1" lang="en"/>
              <a:t>beta </a:t>
            </a:r>
            <a:r>
              <a:rPr lang="en"/>
              <a:t>in minimax.</a:t>
            </a:r>
            <a:endParaRPr/>
          </a:p>
          <a:p>
            <a:pPr indent="457200" lvl="0" marL="0" rtl="0" algn="l">
              <a:spcBef>
                <a:spcPts val="1200"/>
              </a:spcBef>
              <a:spcAft>
                <a:spcPts val="0"/>
              </a:spcAft>
              <a:buNone/>
            </a:pPr>
            <a:r>
              <a:rPr lang="en"/>
              <a:t>alpha = score that the </a:t>
            </a:r>
            <a:r>
              <a:rPr lang="en"/>
              <a:t>maximizing </a:t>
            </a:r>
            <a:r>
              <a:rPr lang="en"/>
              <a:t>player is assured</a:t>
            </a:r>
            <a:endParaRPr/>
          </a:p>
          <a:p>
            <a:pPr indent="457200" lvl="0" marL="0" rtl="0" algn="l">
              <a:spcBef>
                <a:spcPts val="1200"/>
              </a:spcBef>
              <a:spcAft>
                <a:spcPts val="0"/>
              </a:spcAft>
              <a:buNone/>
            </a:pPr>
            <a:r>
              <a:rPr lang="en"/>
              <a:t>beta = score that the minimizing player is assured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Whenever the best score for the minimizing player is less than or equal to the best score for the maximizing player, we can prune the other branches from this node.</a:t>
            </a:r>
            <a:endParaRPr/>
          </a:p>
          <a:p>
            <a:pPr indent="457200" lvl="0" marL="0" rtl="0" algn="l">
              <a:spcBef>
                <a:spcPts val="1200"/>
              </a:spcBef>
              <a:spcAft>
                <a:spcPts val="0"/>
              </a:spcAft>
              <a:buNone/>
            </a:pPr>
            <a:r>
              <a:rPr b="1" i="1" lang="en"/>
              <a:t>if (beta &lt;= alpha):</a:t>
            </a:r>
            <a:endParaRPr b="1" i="1"/>
          </a:p>
          <a:p>
            <a:pPr indent="457200" lvl="0" marL="0" rtl="0" algn="l">
              <a:spcBef>
                <a:spcPts val="0"/>
              </a:spcBef>
              <a:spcAft>
                <a:spcPts val="0"/>
              </a:spcAft>
              <a:buNone/>
            </a:pPr>
            <a:r>
              <a:rPr b="1" i="1" lang="en"/>
              <a:t>	</a:t>
            </a:r>
            <a:r>
              <a:rPr b="1" i="1" lang="en"/>
              <a:t>p</a:t>
            </a:r>
            <a:r>
              <a:rPr b="1" i="1" lang="en"/>
              <a:t>rune other descendants</a:t>
            </a:r>
            <a:endParaRPr b="1"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Move Ordering</a:t>
            </a:r>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can actually use another optimization to improve the number of branches that our alpha-beta </a:t>
            </a:r>
            <a:r>
              <a:rPr lang="en" sz="1600"/>
              <a:t>algorithm</a:t>
            </a:r>
            <a:r>
              <a:rPr lang="en" sz="1600"/>
              <a:t> prunes. </a:t>
            </a:r>
            <a:endParaRPr sz="1600"/>
          </a:p>
          <a:p>
            <a:pPr indent="0" lvl="0" marL="0" rtl="0" algn="l">
              <a:spcBef>
                <a:spcPts val="1200"/>
              </a:spcBef>
              <a:spcAft>
                <a:spcPts val="0"/>
              </a:spcAft>
              <a:buNone/>
            </a:pPr>
            <a:r>
              <a:rPr lang="en" sz="1600"/>
              <a:t>We sort the moves so that those with a higher chance of being good are considered first. This is a huge optimization for games like chess, and they are often based on certain rules of thumb - it is more likely that a capture move in chess would be a better move than a non-capture move. </a:t>
            </a:r>
            <a:endParaRPr sz="1600"/>
          </a:p>
          <a:p>
            <a:pPr indent="0" lvl="0" marL="0" rtl="0" algn="l">
              <a:spcBef>
                <a:spcPts val="1200"/>
              </a:spcBef>
              <a:spcAft>
                <a:spcPts val="0"/>
              </a:spcAft>
              <a:buNone/>
            </a:pPr>
            <a:r>
              <a:rPr lang="en" sz="1600"/>
              <a:t>As an example for tic-tac-toe: </a:t>
            </a:r>
            <a:endParaRPr sz="1600"/>
          </a:p>
          <a:p>
            <a:pPr indent="0" lvl="0" marL="0" rtl="0" algn="l">
              <a:spcBef>
                <a:spcPts val="1200"/>
              </a:spcBef>
              <a:spcAft>
                <a:spcPts val="1200"/>
              </a:spcAft>
              <a:buNone/>
            </a:pPr>
            <a:r>
              <a:t/>
            </a:r>
            <a:endParaRPr sz="1600"/>
          </a:p>
        </p:txBody>
      </p:sp>
      <p:graphicFrame>
        <p:nvGraphicFramePr>
          <p:cNvPr id="159" name="Google Shape;159;p25"/>
          <p:cNvGraphicFramePr/>
          <p:nvPr/>
        </p:nvGraphicFramePr>
        <p:xfrm>
          <a:off x="758425" y="3348025"/>
          <a:ext cx="3000000" cy="3000000"/>
        </p:xfrm>
        <a:graphic>
          <a:graphicData uri="http://schemas.openxmlformats.org/drawingml/2006/table">
            <a:tbl>
              <a:tblPr>
                <a:noFill/>
                <a:tableStyleId>{EB19F491-45B8-4956-BC01-6EDFBC021E4A}</a:tableStyleId>
              </a:tblPr>
              <a:tblGrid>
                <a:gridCol w="1497550"/>
                <a:gridCol w="6129575"/>
              </a:tblGrid>
              <a:tr h="478725">
                <a:tc>
                  <a:txBody>
                    <a:bodyPr/>
                    <a:lstStyle/>
                    <a:p>
                      <a:pPr indent="0" lvl="0" marL="0" rtl="0" algn="ctr">
                        <a:spcBef>
                          <a:spcPts val="0"/>
                        </a:spcBef>
                        <a:spcAft>
                          <a:spcPts val="0"/>
                        </a:spcAft>
                        <a:buNone/>
                      </a:pPr>
                      <a:r>
                        <a:rPr lang="en">
                          <a:latin typeface="Average"/>
                          <a:ea typeface="Average"/>
                          <a:cs typeface="Average"/>
                          <a:sym typeface="Average"/>
                        </a:rPr>
                        <a:t>Rank</a:t>
                      </a:r>
                      <a:endParaRPr>
                        <a:latin typeface="Average"/>
                        <a:ea typeface="Average"/>
                        <a:cs typeface="Average"/>
                        <a:sym typeface="Average"/>
                      </a:endParaRPr>
                    </a:p>
                  </a:txBody>
                  <a:tcPr marT="91425" marB="91425" marR="91425" marL="91425">
                    <a:solidFill>
                      <a:srgbClr val="D9D2E9"/>
                    </a:solidFill>
                  </a:tcPr>
                </a:tc>
                <a:tc>
                  <a:txBody>
                    <a:bodyPr/>
                    <a:lstStyle/>
                    <a:p>
                      <a:pPr indent="0" lvl="0" marL="0" rtl="0" algn="ctr">
                        <a:spcBef>
                          <a:spcPts val="0"/>
                        </a:spcBef>
                        <a:spcAft>
                          <a:spcPts val="0"/>
                        </a:spcAft>
                        <a:buNone/>
                      </a:pPr>
                      <a:r>
                        <a:rPr lang="en">
                          <a:latin typeface="Average"/>
                          <a:ea typeface="Average"/>
                          <a:cs typeface="Average"/>
                          <a:sym typeface="Average"/>
                        </a:rPr>
                        <a:t>Move</a:t>
                      </a:r>
                      <a:endParaRPr>
                        <a:latin typeface="Average"/>
                        <a:ea typeface="Average"/>
                        <a:cs typeface="Average"/>
                        <a:sym typeface="Average"/>
                      </a:endParaRPr>
                    </a:p>
                  </a:txBody>
                  <a:tcPr marT="91425" marB="91425" marR="91425" marL="91425">
                    <a:solidFill>
                      <a:srgbClr val="D9D2E9"/>
                    </a:solidFill>
                  </a:tcPr>
                </a:tc>
              </a:tr>
              <a:tr h="478725">
                <a:tc>
                  <a:txBody>
                    <a:bodyPr/>
                    <a:lstStyle/>
                    <a:p>
                      <a:pPr indent="0" lvl="0" marL="0" rtl="0" algn="ctr">
                        <a:spcBef>
                          <a:spcPts val="0"/>
                        </a:spcBef>
                        <a:spcAft>
                          <a:spcPts val="0"/>
                        </a:spcAft>
                        <a:buNone/>
                      </a:pPr>
                      <a:r>
                        <a:rPr lang="en">
                          <a:latin typeface="Average"/>
                          <a:ea typeface="Average"/>
                          <a:cs typeface="Average"/>
                          <a:sym typeface="Average"/>
                        </a:rPr>
                        <a:t>1</a:t>
                      </a:r>
                      <a:endParaRPr>
                        <a:latin typeface="Average"/>
                        <a:ea typeface="Average"/>
                        <a:cs typeface="Average"/>
                        <a:sym typeface="Average"/>
                      </a:endParaRPr>
                    </a:p>
                  </a:txBody>
                  <a:tcPr marT="91425" marB="91425" marR="91425" marL="91425">
                    <a:solidFill>
                      <a:srgbClr val="CFE2F3"/>
                    </a:solidFill>
                  </a:tcPr>
                </a:tc>
                <a:tc>
                  <a:txBody>
                    <a:bodyPr/>
                    <a:lstStyle/>
                    <a:p>
                      <a:pPr indent="0" lvl="0" marL="0" rtl="0" algn="ctr">
                        <a:spcBef>
                          <a:spcPts val="0"/>
                        </a:spcBef>
                        <a:spcAft>
                          <a:spcPts val="0"/>
                        </a:spcAft>
                        <a:buNone/>
                      </a:pPr>
                      <a:r>
                        <a:rPr lang="en">
                          <a:latin typeface="Average"/>
                          <a:ea typeface="Average"/>
                          <a:cs typeface="Average"/>
                          <a:sym typeface="Average"/>
                        </a:rPr>
                        <a:t>Win the game (</a:t>
                      </a:r>
                      <a:r>
                        <a:rPr i="1" lang="en">
                          <a:latin typeface="Average"/>
                          <a:ea typeface="Average"/>
                          <a:cs typeface="Average"/>
                          <a:sym typeface="Average"/>
                        </a:rPr>
                        <a:t>move around previous placed pieces</a:t>
                      </a:r>
                      <a:r>
                        <a:rPr lang="en">
                          <a:latin typeface="Average"/>
                          <a:ea typeface="Average"/>
                          <a:cs typeface="Average"/>
                          <a:sym typeface="Average"/>
                        </a:rPr>
                        <a:t>)</a:t>
                      </a:r>
                      <a:endParaRPr>
                        <a:latin typeface="Average"/>
                        <a:ea typeface="Average"/>
                        <a:cs typeface="Average"/>
                        <a:sym typeface="Average"/>
                      </a:endParaRPr>
                    </a:p>
                  </a:txBody>
                  <a:tcPr marT="91425" marB="91425" marR="91425" marL="91425">
                    <a:solidFill>
                      <a:srgbClr val="D9D9D9"/>
                    </a:solidFill>
                  </a:tcPr>
                </a:tc>
              </a:tr>
              <a:tr h="478725">
                <a:tc>
                  <a:txBody>
                    <a:bodyPr/>
                    <a:lstStyle/>
                    <a:p>
                      <a:pPr indent="0" lvl="0" marL="0" rtl="0" algn="ctr">
                        <a:spcBef>
                          <a:spcPts val="0"/>
                        </a:spcBef>
                        <a:spcAft>
                          <a:spcPts val="0"/>
                        </a:spcAft>
                        <a:buNone/>
                      </a:pPr>
                      <a:r>
                        <a:rPr lang="en">
                          <a:latin typeface="Average"/>
                          <a:ea typeface="Average"/>
                          <a:cs typeface="Average"/>
                          <a:sym typeface="Average"/>
                        </a:rPr>
                        <a:t>2</a:t>
                      </a:r>
                      <a:endParaRPr>
                        <a:latin typeface="Average"/>
                        <a:ea typeface="Average"/>
                        <a:cs typeface="Average"/>
                        <a:sym typeface="Average"/>
                      </a:endParaRPr>
                    </a:p>
                  </a:txBody>
                  <a:tcPr marT="91425" marB="91425" marR="91425" marL="91425">
                    <a:solidFill>
                      <a:srgbClr val="CFE2F3"/>
                    </a:solidFill>
                  </a:tcPr>
                </a:tc>
                <a:tc>
                  <a:txBody>
                    <a:bodyPr/>
                    <a:lstStyle/>
                    <a:p>
                      <a:pPr indent="0" lvl="0" marL="0" rtl="0" algn="ctr">
                        <a:spcBef>
                          <a:spcPts val="0"/>
                        </a:spcBef>
                        <a:spcAft>
                          <a:spcPts val="0"/>
                        </a:spcAft>
                        <a:buNone/>
                      </a:pPr>
                      <a:r>
                        <a:rPr lang="en">
                          <a:latin typeface="Average"/>
                          <a:ea typeface="Average"/>
                          <a:cs typeface="Average"/>
                          <a:sym typeface="Average"/>
                        </a:rPr>
                        <a:t>Prevent a loss (</a:t>
                      </a:r>
                      <a:r>
                        <a:rPr i="1" lang="en">
                          <a:latin typeface="Average"/>
                          <a:ea typeface="Average"/>
                          <a:cs typeface="Average"/>
                          <a:sym typeface="Average"/>
                        </a:rPr>
                        <a:t>search the squares around the opponent’s newly placed piece</a:t>
                      </a:r>
                      <a:r>
                        <a:rPr lang="en">
                          <a:latin typeface="Average"/>
                          <a:ea typeface="Average"/>
                          <a:cs typeface="Average"/>
                          <a:sym typeface="Average"/>
                        </a:rPr>
                        <a:t>)</a:t>
                      </a:r>
                      <a:endParaRPr>
                        <a:latin typeface="Average"/>
                        <a:ea typeface="Average"/>
                        <a:cs typeface="Average"/>
                        <a:sym typeface="Average"/>
                      </a:endParaRPr>
                    </a:p>
                  </a:txBody>
                  <a:tcPr marT="91425" marB="91425" marR="91425" marL="91425">
                    <a:solidFill>
                      <a:srgbClr val="D9D9D9"/>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 </a:t>
            </a:r>
            <a:endParaRPr/>
          </a:p>
        </p:txBody>
      </p:sp>
      <p:sp>
        <p:nvSpPr>
          <p:cNvPr id="165" name="Google Shape;165;p2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Since </a:t>
            </a:r>
            <a:r>
              <a:rPr lang="en" sz="1600"/>
              <a:t>each function call</a:t>
            </a:r>
            <a:r>
              <a:rPr lang="en" sz="1600"/>
              <a:t> is very expensive (requires us to brute </a:t>
            </a:r>
            <a:r>
              <a:rPr lang="en" sz="1600"/>
              <a:t>f</a:t>
            </a:r>
            <a:r>
              <a:rPr lang="en" sz="1600"/>
              <a:t>orce a significant number of games), </a:t>
            </a:r>
            <a:r>
              <a:rPr lang="en" sz="1600"/>
              <a:t>caching</a:t>
            </a:r>
            <a:r>
              <a:rPr lang="en" sz="1600"/>
              <a:t> the information for a certain position can allow us to instantly find the best move if we ever reach this position again. </a:t>
            </a:r>
            <a:endParaRPr sz="1600"/>
          </a:p>
          <a:p>
            <a:pPr indent="0" lvl="0" marL="0" rtl="0" algn="l">
              <a:spcBef>
                <a:spcPts val="1200"/>
              </a:spcBef>
              <a:spcAft>
                <a:spcPts val="1200"/>
              </a:spcAft>
              <a:buNone/>
            </a:pPr>
            <a:r>
              <a:rPr lang="en" sz="1600"/>
              <a:t>This optimization relies on the fact that there are multiple ways to reach the same position, and once at this same position, the optimal move remains the same. </a:t>
            </a:r>
            <a:endParaRPr sz="1600"/>
          </a:p>
        </p:txBody>
      </p:sp>
      <p:grpSp>
        <p:nvGrpSpPr>
          <p:cNvPr id="166" name="Google Shape;166;p26"/>
          <p:cNvGrpSpPr/>
          <p:nvPr/>
        </p:nvGrpSpPr>
        <p:grpSpPr>
          <a:xfrm>
            <a:off x="2832583" y="2756763"/>
            <a:ext cx="3478852" cy="2248853"/>
            <a:chOff x="6275212" y="-362725"/>
            <a:chExt cx="3079175" cy="1857175"/>
          </a:xfrm>
        </p:grpSpPr>
        <p:pic>
          <p:nvPicPr>
            <p:cNvPr id="167" name="Google Shape;167;p26"/>
            <p:cNvPicPr preferRelativeResize="0"/>
            <p:nvPr/>
          </p:nvPicPr>
          <p:blipFill>
            <a:blip r:embed="rId3">
              <a:alphaModFix/>
            </a:blip>
            <a:stretch>
              <a:fillRect/>
            </a:stretch>
          </p:blipFill>
          <p:spPr>
            <a:xfrm>
              <a:off x="6275212" y="-362725"/>
              <a:ext cx="3079175" cy="1857175"/>
            </a:xfrm>
            <a:prstGeom prst="rect">
              <a:avLst/>
            </a:prstGeom>
            <a:noFill/>
            <a:ln>
              <a:noFill/>
            </a:ln>
          </p:spPr>
        </p:pic>
        <p:sp>
          <p:nvSpPr>
            <p:cNvPr id="168" name="Google Shape;168;p26"/>
            <p:cNvSpPr/>
            <p:nvPr/>
          </p:nvSpPr>
          <p:spPr>
            <a:xfrm>
              <a:off x="6453223" y="570052"/>
              <a:ext cx="993900" cy="87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8189834" y="225105"/>
              <a:ext cx="1016400" cy="87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Limiting Calculations</a:t>
            </a:r>
            <a:endParaRPr/>
          </a:p>
          <a:p>
            <a:pPr indent="0" lvl="0" marL="0" rtl="0" algn="l">
              <a:spcBef>
                <a:spcPts val="0"/>
              </a:spcBef>
              <a:spcAft>
                <a:spcPts val="0"/>
              </a:spcAft>
              <a:buNone/>
            </a:pPr>
            <a:r>
              <a:t/>
            </a:r>
            <a:endParaRPr/>
          </a:p>
        </p:txBody>
      </p:sp>
      <p:sp>
        <p:nvSpPr>
          <p:cNvPr id="175" name="Google Shape;175;p27"/>
          <p:cNvSpPr txBox="1"/>
          <p:nvPr>
            <p:ph idx="1" type="body"/>
          </p:nvPr>
        </p:nvSpPr>
        <p:spPr>
          <a:xfrm>
            <a:off x="311700" y="1058175"/>
            <a:ext cx="8520600" cy="39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With bigger board sizes, even with the previous optimizations, it is still requires too many operations to simulate all the possible games. </a:t>
            </a:r>
            <a:endParaRPr sz="1600"/>
          </a:p>
          <a:p>
            <a:pPr indent="0" lvl="0" marL="0" rtl="0" algn="l">
              <a:spcBef>
                <a:spcPts val="1200"/>
              </a:spcBef>
              <a:spcAft>
                <a:spcPts val="0"/>
              </a:spcAft>
              <a:buNone/>
            </a:pPr>
            <a:r>
              <a:rPr lang="en" sz="1600"/>
              <a:t>Instead, we only allow our minimax </a:t>
            </a:r>
            <a:r>
              <a:rPr lang="en" sz="1600"/>
              <a:t>algorithm</a:t>
            </a:r>
            <a:r>
              <a:rPr lang="en" sz="1600"/>
              <a:t> to search up to a certain depth. Consequently, our bot will not play perfectly, but the exponential searching time is main </a:t>
            </a:r>
            <a:r>
              <a:rPr lang="en" sz="1600"/>
              <a:t>limitation</a:t>
            </a:r>
            <a:r>
              <a:rPr lang="en" sz="1600"/>
              <a:t> of the minimax algorithm in the first place. </a:t>
            </a:r>
            <a:endParaRPr sz="1600"/>
          </a:p>
          <a:p>
            <a:pPr indent="0" lvl="0" marL="0" rtl="0" algn="l">
              <a:spcBef>
                <a:spcPts val="1200"/>
              </a:spcBef>
              <a:spcAft>
                <a:spcPts val="0"/>
              </a:spcAft>
              <a:buNone/>
            </a:pPr>
            <a:r>
              <a:rPr lang="en" sz="1600"/>
              <a:t>Since we are unable to simulate games to their finish, we </a:t>
            </a:r>
            <a:r>
              <a:rPr lang="en" sz="1600"/>
              <a:t>also</a:t>
            </a:r>
            <a:r>
              <a:rPr lang="en" sz="1600"/>
              <a:t> have to create an evaluation function to determine the </a:t>
            </a:r>
            <a:r>
              <a:rPr lang="en" sz="1600"/>
              <a:t>favorability</a:t>
            </a:r>
            <a:r>
              <a:rPr lang="en" sz="1600"/>
              <a:t> of a position. </a:t>
            </a:r>
            <a:endParaRPr sz="1600"/>
          </a:p>
          <a:p>
            <a:pPr indent="0" lvl="0" marL="0" rtl="0" algn="l">
              <a:spcBef>
                <a:spcPts val="1200"/>
              </a:spcBef>
              <a:spcAft>
                <a:spcPts val="0"/>
              </a:spcAft>
              <a:buNone/>
            </a:pPr>
            <a:r>
              <a:rPr lang="en" sz="1600"/>
              <a:t>For tic-tac-toe, our evaluation function can be based on: </a:t>
            </a:r>
            <a:endParaRPr sz="1600"/>
          </a:p>
          <a:p>
            <a:pPr indent="-330200" lvl="0" marL="457200" rtl="0" algn="l">
              <a:spcBef>
                <a:spcPts val="1200"/>
              </a:spcBef>
              <a:spcAft>
                <a:spcPts val="0"/>
              </a:spcAft>
              <a:buClr>
                <a:srgbClr val="FFFFFF"/>
              </a:buClr>
              <a:buSzPts val="1600"/>
              <a:buChar char="●"/>
            </a:pPr>
            <a:r>
              <a:rPr lang="en" sz="1600">
                <a:solidFill>
                  <a:srgbClr val="FFFFFF"/>
                </a:solidFill>
              </a:rPr>
              <a:t>Number of straight lines (number of 3 in a rows, </a:t>
            </a:r>
            <a:r>
              <a:rPr lang="en" sz="1600">
                <a:solidFill>
                  <a:srgbClr val="FFFFFF"/>
                </a:solidFill>
              </a:rPr>
              <a:t>number of </a:t>
            </a:r>
            <a:r>
              <a:rPr lang="en" sz="1600">
                <a:solidFill>
                  <a:srgbClr val="FFFFFF"/>
                </a:solidFill>
              </a:rPr>
              <a:t>4 in a rows, etc.)</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Number of opponent’s straight lines </a:t>
            </a:r>
            <a:r>
              <a:rPr lang="en" sz="1600">
                <a:solidFill>
                  <a:srgbClr val="FFFFFF"/>
                </a:solidFill>
              </a:rPr>
              <a:t>(number of 3 in a rows, number of 4 in a rows, etc.)</a:t>
            </a:r>
            <a:endParaRPr sz="1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Review: </a:t>
            </a:r>
            <a:endParaRPr sz="3600"/>
          </a:p>
        </p:txBody>
      </p:sp>
      <p:sp>
        <p:nvSpPr>
          <p:cNvPr id="66" name="Google Shape;66;p14"/>
          <p:cNvSpPr txBox="1"/>
          <p:nvPr>
            <p:ph idx="1" type="body"/>
          </p:nvPr>
        </p:nvSpPr>
        <p:spPr>
          <a:xfrm>
            <a:off x="311700" y="1072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This is our second meeting creating a tic-tac-toe bot! Last time, we created the game itself, and today, we’ll be creating the bot that plays against the player. </a:t>
            </a:r>
            <a:endParaRPr sz="2300"/>
          </a:p>
          <a:p>
            <a:pPr indent="-355600" lvl="0" marL="457200" rtl="0" algn="l">
              <a:spcBef>
                <a:spcPts val="1200"/>
              </a:spcBef>
              <a:spcAft>
                <a:spcPts val="0"/>
              </a:spcAft>
              <a:buSzPts val="2000"/>
              <a:buChar char="●"/>
            </a:pPr>
            <a:r>
              <a:rPr lang="en" sz="2000"/>
              <a:t>As always, you can find all the code used in this project on GitHub: </a:t>
            </a:r>
            <a:r>
              <a:rPr lang="en" sz="2000" u="sng">
                <a:solidFill>
                  <a:schemeClr val="hlink"/>
                </a:solidFill>
                <a:hlinkClick r:id="rId3"/>
              </a:rPr>
              <a:t>h</a:t>
            </a:r>
            <a:r>
              <a:rPr lang="en" sz="2000" u="sng">
                <a:solidFill>
                  <a:schemeClr val="hlink"/>
                </a:solidFill>
                <a:hlinkClick r:id="rId4"/>
              </a:rPr>
              <a:t>ttps://github.com/WoodlandsComputerScience/Tic-Tac-Toe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What is minimax? </a:t>
            </a:r>
            <a:endParaRPr sz="3400"/>
          </a:p>
        </p:txBody>
      </p:sp>
      <p:sp>
        <p:nvSpPr>
          <p:cNvPr id="72" name="Google Shape;72;p15"/>
          <p:cNvSpPr txBox="1"/>
          <p:nvPr>
            <p:ph idx="1" type="body"/>
          </p:nvPr>
        </p:nvSpPr>
        <p:spPr>
          <a:xfrm>
            <a:off x="311700" y="1087175"/>
            <a:ext cx="8520600" cy="38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Minimax is a decision rule that makes decisions by minimizing the worst-case scenario while maximizing the minimum gain. </a:t>
            </a:r>
            <a:endParaRPr sz="1600"/>
          </a:p>
          <a:p>
            <a:pPr indent="0" lvl="0" marL="0" rtl="0" algn="l">
              <a:spcBef>
                <a:spcPts val="1200"/>
              </a:spcBef>
              <a:spcAft>
                <a:spcPts val="0"/>
              </a:spcAft>
              <a:buNone/>
            </a:pPr>
            <a:r>
              <a:rPr lang="en" sz="1600"/>
              <a:t>We’ll be looking at the minimax algorithm and how it pertains to game theory. </a:t>
            </a:r>
            <a:endParaRPr sz="1600"/>
          </a:p>
          <a:p>
            <a:pPr indent="0" lvl="0" marL="0" rtl="0" algn="l">
              <a:spcBef>
                <a:spcPts val="1200"/>
              </a:spcBef>
              <a:spcAft>
                <a:spcPts val="0"/>
              </a:spcAft>
              <a:buNone/>
            </a:pPr>
            <a:r>
              <a:rPr lang="en" sz="1600"/>
              <a:t>In the game of tic-tac-toe, each player can either </a:t>
            </a:r>
            <a:r>
              <a:rPr b="1" lang="en" sz="1600" u="sng"/>
              <a:t>win</a:t>
            </a:r>
            <a:r>
              <a:rPr lang="en" sz="1600"/>
              <a:t>, </a:t>
            </a:r>
            <a:r>
              <a:rPr b="1" lang="en" sz="1600" u="sng"/>
              <a:t>lose</a:t>
            </a:r>
            <a:r>
              <a:rPr lang="en" sz="1600"/>
              <a:t>, or </a:t>
            </a:r>
            <a:r>
              <a:rPr b="1" lang="en" sz="1600" u="sng"/>
              <a:t>draw</a:t>
            </a:r>
            <a:r>
              <a:rPr lang="en" sz="1600"/>
              <a:t>. Using these states, we can then define some terms: </a:t>
            </a:r>
            <a:endParaRPr sz="1600"/>
          </a:p>
          <a:p>
            <a:pPr indent="0" lvl="0" marL="0" rtl="0" algn="l">
              <a:spcBef>
                <a:spcPts val="1200"/>
              </a:spcBef>
              <a:spcAft>
                <a:spcPts val="0"/>
              </a:spcAft>
              <a:buNone/>
            </a:pPr>
            <a:r>
              <a:rPr lang="en" sz="1600" u="sng">
                <a:solidFill>
                  <a:srgbClr val="FFFFFF"/>
                </a:solidFill>
              </a:rPr>
              <a:t>Maximum Gain</a:t>
            </a:r>
            <a:r>
              <a:rPr lang="en" sz="1600">
                <a:solidFill>
                  <a:srgbClr val="FFFFFF"/>
                </a:solidFill>
              </a:rPr>
              <a:t>: </a:t>
            </a:r>
            <a:r>
              <a:rPr lang="en" sz="1600"/>
              <a:t>Winning in the least amount of moves </a:t>
            </a:r>
            <a:endParaRPr sz="1600"/>
          </a:p>
          <a:p>
            <a:pPr indent="-330200" lvl="0" marL="457200" rtl="0" algn="l">
              <a:spcBef>
                <a:spcPts val="1200"/>
              </a:spcBef>
              <a:spcAft>
                <a:spcPts val="0"/>
              </a:spcAft>
              <a:buSzPts val="1600"/>
              <a:buChar char="●"/>
            </a:pPr>
            <a:r>
              <a:rPr lang="en" sz="1600"/>
              <a:t>Specifically, if the player or bot can win in 1 move, then that is the optimal move. </a:t>
            </a:r>
            <a:endParaRPr sz="1600"/>
          </a:p>
          <a:p>
            <a:pPr indent="0" lvl="0" marL="0" rtl="0" algn="l">
              <a:spcBef>
                <a:spcPts val="1200"/>
              </a:spcBef>
              <a:spcAft>
                <a:spcPts val="0"/>
              </a:spcAft>
              <a:buNone/>
            </a:pPr>
            <a:r>
              <a:rPr lang="en" sz="1600" u="sng">
                <a:solidFill>
                  <a:srgbClr val="FFFFFF"/>
                </a:solidFill>
              </a:rPr>
              <a:t>Worst-case Scenario</a:t>
            </a:r>
            <a:r>
              <a:rPr lang="en" sz="1600">
                <a:solidFill>
                  <a:srgbClr val="FFFFFF"/>
                </a:solidFill>
              </a:rPr>
              <a:t>:  </a:t>
            </a:r>
            <a:r>
              <a:rPr lang="en" sz="1600"/>
              <a:t>Losing in the least amount of moves </a:t>
            </a:r>
            <a:endParaRPr sz="1600"/>
          </a:p>
          <a:p>
            <a:pPr indent="-330200" lvl="0" marL="457200" rtl="0" algn="l">
              <a:spcBef>
                <a:spcPts val="1200"/>
              </a:spcBef>
              <a:spcAft>
                <a:spcPts val="0"/>
              </a:spcAft>
              <a:buSzPts val="1600"/>
              <a:buChar char="●"/>
            </a:pPr>
            <a:r>
              <a:rPr lang="en" sz="1600"/>
              <a:t>Specifically</a:t>
            </a:r>
            <a:r>
              <a:rPr lang="en" sz="1600"/>
              <a:t>, if the player can either draw or lose, then the optimal move to play for the draw.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567000"/>
            <a:ext cx="8520600" cy="3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player is trying to maximize, then the minimax algorithm assumes that the bot is trying to minimize the player’s score (by maximizing </a:t>
            </a:r>
            <a:r>
              <a:rPr lang="en"/>
              <a:t>its</a:t>
            </a:r>
            <a:r>
              <a:rPr lang="en"/>
              <a:t> own score).  </a:t>
            </a:r>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cxnSp>
        <p:nvCxnSpPr>
          <p:cNvPr id="78" name="Google Shape;78;p16"/>
          <p:cNvCxnSpPr/>
          <p:nvPr/>
        </p:nvCxnSpPr>
        <p:spPr>
          <a:xfrm>
            <a:off x="4383445" y="805225"/>
            <a:ext cx="4075500" cy="0"/>
          </a:xfrm>
          <a:prstGeom prst="straightConnector1">
            <a:avLst/>
          </a:prstGeom>
          <a:noFill/>
          <a:ln cap="flat" cmpd="sng" w="114300">
            <a:solidFill>
              <a:schemeClr val="dk2"/>
            </a:solidFill>
            <a:prstDash val="solid"/>
            <a:round/>
            <a:headEnd len="med" w="med" type="none"/>
            <a:tailEnd len="med" w="med" type="triangle"/>
          </a:ln>
        </p:spPr>
      </p:cxnSp>
      <p:cxnSp>
        <p:nvCxnSpPr>
          <p:cNvPr id="79" name="Google Shape;79;p16"/>
          <p:cNvCxnSpPr/>
          <p:nvPr/>
        </p:nvCxnSpPr>
        <p:spPr>
          <a:xfrm rot="10800000">
            <a:off x="515000" y="805225"/>
            <a:ext cx="3875700" cy="0"/>
          </a:xfrm>
          <a:prstGeom prst="straightConnector1">
            <a:avLst/>
          </a:prstGeom>
          <a:noFill/>
          <a:ln cap="flat" cmpd="sng" w="114300">
            <a:solidFill>
              <a:schemeClr val="dk2"/>
            </a:solidFill>
            <a:prstDash val="solid"/>
            <a:round/>
            <a:headEnd len="med" w="med" type="none"/>
            <a:tailEnd len="med" w="med" type="triangle"/>
          </a:ln>
        </p:spPr>
      </p:cxnSp>
      <p:sp>
        <p:nvSpPr>
          <p:cNvPr id="80" name="Google Shape;80;p16"/>
          <p:cNvSpPr txBox="1"/>
          <p:nvPr/>
        </p:nvSpPr>
        <p:spPr>
          <a:xfrm>
            <a:off x="515000" y="1117200"/>
            <a:ext cx="8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Average"/>
                <a:ea typeface="Average"/>
                <a:cs typeface="Average"/>
                <a:sym typeface="Average"/>
              </a:rPr>
              <a:t>LOSING</a:t>
            </a:r>
            <a:endParaRPr b="1">
              <a:solidFill>
                <a:srgbClr val="FFFFFF"/>
              </a:solidFill>
              <a:latin typeface="Average"/>
              <a:ea typeface="Average"/>
              <a:cs typeface="Average"/>
              <a:sym typeface="Average"/>
            </a:endParaRPr>
          </a:p>
        </p:txBody>
      </p:sp>
      <p:sp>
        <p:nvSpPr>
          <p:cNvPr id="81" name="Google Shape;81;p16"/>
          <p:cNvSpPr txBox="1"/>
          <p:nvPr/>
        </p:nvSpPr>
        <p:spPr>
          <a:xfrm>
            <a:off x="7581150" y="1117200"/>
            <a:ext cx="13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Average"/>
                <a:ea typeface="Average"/>
                <a:cs typeface="Average"/>
                <a:sym typeface="Average"/>
              </a:rPr>
              <a:t>WINNING</a:t>
            </a:r>
            <a:endParaRPr b="1">
              <a:solidFill>
                <a:srgbClr val="FFFFFF"/>
              </a:solidFill>
              <a:latin typeface="Average"/>
              <a:ea typeface="Average"/>
              <a:cs typeface="Average"/>
              <a:sym typeface="Average"/>
            </a:endParaRPr>
          </a:p>
        </p:txBody>
      </p:sp>
      <p:sp>
        <p:nvSpPr>
          <p:cNvPr id="82" name="Google Shape;82;p16"/>
          <p:cNvSpPr txBox="1"/>
          <p:nvPr/>
        </p:nvSpPr>
        <p:spPr>
          <a:xfrm>
            <a:off x="3882900" y="1117200"/>
            <a:ext cx="137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Average"/>
                <a:ea typeface="Average"/>
                <a:cs typeface="Average"/>
                <a:sym typeface="Average"/>
              </a:rPr>
              <a:t>DRAW</a:t>
            </a:r>
            <a:endParaRPr b="1">
              <a:solidFill>
                <a:srgbClr val="FFFFFF"/>
              </a:solidFill>
              <a:latin typeface="Average"/>
              <a:ea typeface="Average"/>
              <a:cs typeface="Average"/>
              <a:sym typeface="Average"/>
            </a:endParaRPr>
          </a:p>
        </p:txBody>
      </p:sp>
      <p:sp>
        <p:nvSpPr>
          <p:cNvPr id="83" name="Google Shape;83;p16"/>
          <p:cNvSpPr txBox="1"/>
          <p:nvPr/>
        </p:nvSpPr>
        <p:spPr>
          <a:xfrm>
            <a:off x="932257" y="467466"/>
            <a:ext cx="32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FFFFFF"/>
                </a:solidFill>
                <a:latin typeface="Average"/>
                <a:ea typeface="Average"/>
                <a:cs typeface="Average"/>
                <a:sym typeface="Average"/>
              </a:rPr>
              <a:t>-</a:t>
            </a:r>
            <a:endParaRPr b="1" sz="3000">
              <a:solidFill>
                <a:srgbClr val="FFFFFF"/>
              </a:solidFill>
              <a:latin typeface="Average"/>
              <a:ea typeface="Average"/>
              <a:cs typeface="Average"/>
              <a:sym typeface="Average"/>
            </a:endParaRPr>
          </a:p>
        </p:txBody>
      </p:sp>
      <p:sp>
        <p:nvSpPr>
          <p:cNvPr id="84" name="Google Shape;84;p16"/>
          <p:cNvSpPr txBox="1"/>
          <p:nvPr/>
        </p:nvSpPr>
        <p:spPr>
          <a:xfrm>
            <a:off x="7704443" y="467466"/>
            <a:ext cx="32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FFFFFF"/>
                </a:solidFill>
                <a:latin typeface="Average"/>
                <a:ea typeface="Average"/>
                <a:cs typeface="Average"/>
                <a:sym typeface="Average"/>
              </a:rPr>
              <a:t>+</a:t>
            </a:r>
            <a:endParaRPr b="1" sz="3000">
              <a:solidFill>
                <a:srgbClr val="FFFFFF"/>
              </a:solidFill>
              <a:latin typeface="Average"/>
              <a:ea typeface="Average"/>
              <a:cs typeface="Average"/>
              <a:sym typeface="Average"/>
            </a:endParaRPr>
          </a:p>
        </p:txBody>
      </p:sp>
      <p:cxnSp>
        <p:nvCxnSpPr>
          <p:cNvPr id="85" name="Google Shape;85;p16"/>
          <p:cNvCxnSpPr/>
          <p:nvPr/>
        </p:nvCxnSpPr>
        <p:spPr>
          <a:xfrm rot="10800000">
            <a:off x="1487275" y="558600"/>
            <a:ext cx="2045700" cy="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6"/>
          <p:cNvSpPr txBox="1"/>
          <p:nvPr/>
        </p:nvSpPr>
        <p:spPr>
          <a:xfrm>
            <a:off x="1939552" y="204600"/>
            <a:ext cx="131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Average"/>
                <a:ea typeface="Average"/>
                <a:cs typeface="Average"/>
                <a:sym typeface="Average"/>
              </a:rPr>
              <a:t>LESS MOVES</a:t>
            </a:r>
            <a:endParaRPr sz="1100">
              <a:solidFill>
                <a:srgbClr val="FFFFFF"/>
              </a:solidFill>
              <a:latin typeface="Average"/>
              <a:ea typeface="Average"/>
              <a:cs typeface="Average"/>
              <a:sym typeface="Average"/>
            </a:endParaRPr>
          </a:p>
        </p:txBody>
      </p:sp>
      <p:cxnSp>
        <p:nvCxnSpPr>
          <p:cNvPr id="87" name="Google Shape;87;p16"/>
          <p:cNvCxnSpPr/>
          <p:nvPr/>
        </p:nvCxnSpPr>
        <p:spPr>
          <a:xfrm>
            <a:off x="5398350" y="558600"/>
            <a:ext cx="2045700" cy="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6"/>
          <p:cNvSpPr txBox="1"/>
          <p:nvPr/>
        </p:nvSpPr>
        <p:spPr>
          <a:xfrm>
            <a:off x="5907901" y="204600"/>
            <a:ext cx="119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Average"/>
                <a:ea typeface="Average"/>
                <a:cs typeface="Average"/>
                <a:sym typeface="Average"/>
              </a:rPr>
              <a:t>LESS MOVES</a:t>
            </a:r>
            <a:endParaRPr sz="1100">
              <a:solidFill>
                <a:srgbClr val="FFFFFF"/>
              </a:solidFill>
              <a:latin typeface="Average"/>
              <a:ea typeface="Average"/>
              <a:cs typeface="Average"/>
              <a:sym typeface="Average"/>
            </a:endParaRPr>
          </a:p>
        </p:txBody>
      </p:sp>
      <p:sp>
        <p:nvSpPr>
          <p:cNvPr id="89" name="Google Shape;89;p16"/>
          <p:cNvSpPr txBox="1"/>
          <p:nvPr/>
        </p:nvSpPr>
        <p:spPr>
          <a:xfrm>
            <a:off x="413400" y="2394000"/>
            <a:ext cx="8317200" cy="182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200">
                <a:solidFill>
                  <a:srgbClr val="FFFFFF"/>
                </a:solidFill>
                <a:latin typeface="Average"/>
                <a:ea typeface="Average"/>
                <a:cs typeface="Average"/>
                <a:sym typeface="Average"/>
              </a:rPr>
              <a:t>How Do We Write the Minimax Algorithm? </a:t>
            </a:r>
            <a:endParaRPr sz="2200">
              <a:solidFill>
                <a:srgbClr val="FFFFFF"/>
              </a:solidFill>
              <a:latin typeface="Average"/>
              <a:ea typeface="Average"/>
              <a:cs typeface="Average"/>
              <a:sym typeface="Average"/>
            </a:endParaRPr>
          </a:p>
          <a:p>
            <a:pPr indent="-330200" lvl="0" marL="457200" rtl="0" algn="l">
              <a:lnSpc>
                <a:spcPct val="115000"/>
              </a:lnSpc>
              <a:spcBef>
                <a:spcPts val="120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How do we evaluate the score at a position? </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Since our opponent is trying to minimize our score, how do we “predict” our opponent’s move? </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How do we know if we are winning or losing in less moves?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Algorithm</a:t>
            </a:r>
            <a:endParaRPr/>
          </a:p>
        </p:txBody>
      </p:sp>
      <p:sp>
        <p:nvSpPr>
          <p:cNvPr id="95" name="Google Shape;95;p17"/>
          <p:cNvSpPr txBox="1"/>
          <p:nvPr>
            <p:ph idx="1" type="body"/>
          </p:nvPr>
        </p:nvSpPr>
        <p:spPr>
          <a:xfrm>
            <a:off x="311700" y="974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use the minimax </a:t>
            </a:r>
            <a:r>
              <a:rPr lang="en"/>
              <a:t>algorithm</a:t>
            </a:r>
            <a:r>
              <a:rPr lang="en"/>
              <a:t> for tic-tac-toe, we will write the function recursively and then work backwards from the end of the game to determine the score at any given board position. </a:t>
            </a:r>
            <a:endParaRPr/>
          </a:p>
          <a:p>
            <a:pPr indent="0" lvl="0" marL="0" rtl="0" algn="l">
              <a:spcBef>
                <a:spcPts val="1200"/>
              </a:spcBef>
              <a:spcAft>
                <a:spcPts val="0"/>
              </a:spcAft>
              <a:buNone/>
            </a:pPr>
            <a:r>
              <a:rPr lang="en"/>
              <a:t>Before we get into the details though, let’s quickly review what recursion is! </a:t>
            </a:r>
            <a:endParaRPr/>
          </a:p>
          <a:p>
            <a:pPr indent="0" lvl="0" marL="0" rtl="0" algn="l">
              <a:spcBef>
                <a:spcPts val="1200"/>
              </a:spcBef>
              <a:spcAft>
                <a:spcPts val="1200"/>
              </a:spcAft>
              <a:buNone/>
            </a:pPr>
            <a:r>
              <a:rPr lang="en"/>
              <a:t>Group A has covered this topic in a previous lesson, so we’ll quickly go over those slides </a:t>
            </a:r>
            <a:r>
              <a:rPr lang="en" u="sng">
                <a:solidFill>
                  <a:schemeClr val="hlink"/>
                </a:solidFill>
                <a:hlinkClick r:id="rId3"/>
              </a:rPr>
              <a:t>now</a:t>
            </a:r>
            <a:r>
              <a:rPr lang="en"/>
              <a:t>.</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Algorithm (Cont.)</a:t>
            </a:r>
            <a:endParaRPr/>
          </a:p>
          <a:p>
            <a:pPr indent="0" lvl="0" marL="0" rtl="0" algn="l">
              <a:spcBef>
                <a:spcPts val="0"/>
              </a:spcBef>
              <a:spcAft>
                <a:spcPts val="0"/>
              </a:spcAft>
              <a:buNone/>
            </a:pPr>
            <a:r>
              <a:t/>
            </a:r>
            <a:endParaRPr/>
          </a:p>
        </p:txBody>
      </p:sp>
      <p:sp>
        <p:nvSpPr>
          <p:cNvPr id="101" name="Google Shape;101;p18"/>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 our case, we’ll be using backtracking to generate all possible game states and take the ones that maximize the score for the player and minimize the score for the bot. Defining some terms: </a:t>
            </a:r>
            <a:endParaRPr sz="1600"/>
          </a:p>
          <a:p>
            <a:pPr indent="0" lvl="0" marL="0" rtl="0" algn="l">
              <a:spcBef>
                <a:spcPts val="1200"/>
              </a:spcBef>
              <a:spcAft>
                <a:spcPts val="0"/>
              </a:spcAft>
              <a:buNone/>
            </a:pPr>
            <a:r>
              <a:rPr lang="en" sz="1600">
                <a:solidFill>
                  <a:srgbClr val="FFFFFF"/>
                </a:solidFill>
              </a:rPr>
              <a:t>Base Cases: </a:t>
            </a:r>
            <a:endParaRPr sz="1600"/>
          </a:p>
          <a:p>
            <a:pPr indent="-317500" lvl="0" marL="457200" rtl="0" algn="l">
              <a:spcBef>
                <a:spcPts val="1200"/>
              </a:spcBef>
              <a:spcAft>
                <a:spcPts val="0"/>
              </a:spcAft>
              <a:buSzPts val="1400"/>
              <a:buChar char="●"/>
            </a:pPr>
            <a:r>
              <a:rPr lang="en" sz="1400"/>
              <a:t>There are no more moves left to play on the board and </a:t>
            </a:r>
            <a:r>
              <a:rPr lang="en" sz="1400"/>
              <a:t>neither</a:t>
            </a:r>
            <a:r>
              <a:rPr lang="en" sz="1400"/>
              <a:t> player has won (</a:t>
            </a:r>
            <a:r>
              <a:rPr lang="en" sz="1400" u="sng">
                <a:solidFill>
                  <a:srgbClr val="FFFFFF"/>
                </a:solidFill>
              </a:rPr>
              <a:t>draw</a:t>
            </a:r>
            <a:r>
              <a:rPr lang="en" sz="1400"/>
              <a:t>)</a:t>
            </a:r>
            <a:endParaRPr sz="1400"/>
          </a:p>
          <a:p>
            <a:pPr indent="-317500" lvl="0" marL="457200" rtl="0" algn="l">
              <a:spcBef>
                <a:spcPts val="0"/>
              </a:spcBef>
              <a:spcAft>
                <a:spcPts val="0"/>
              </a:spcAft>
              <a:buSzPts val="1400"/>
              <a:buChar char="●"/>
            </a:pPr>
            <a:r>
              <a:rPr lang="en" sz="1400"/>
              <a:t>Either the bot or the player has won the game (</a:t>
            </a:r>
            <a:r>
              <a:rPr lang="en" sz="1400" u="sng">
                <a:solidFill>
                  <a:srgbClr val="FFFFFF"/>
                </a:solidFill>
              </a:rPr>
              <a:t>positive</a:t>
            </a:r>
            <a:r>
              <a:rPr lang="en" sz="1400">
                <a:solidFill>
                  <a:srgbClr val="FFFFFF"/>
                </a:solidFill>
              </a:rPr>
              <a:t> </a:t>
            </a:r>
            <a:r>
              <a:rPr lang="en" sz="1400"/>
              <a:t>or </a:t>
            </a:r>
            <a:r>
              <a:rPr lang="en" sz="1400" u="sng">
                <a:solidFill>
                  <a:srgbClr val="FFFFFF"/>
                </a:solidFill>
              </a:rPr>
              <a:t>negative</a:t>
            </a:r>
            <a:r>
              <a:rPr lang="en" sz="1400"/>
              <a:t>)</a:t>
            </a:r>
            <a:endParaRPr sz="1400"/>
          </a:p>
          <a:p>
            <a:pPr indent="0" lvl="0" marL="0" rtl="0" algn="l">
              <a:spcBef>
                <a:spcPts val="1200"/>
              </a:spcBef>
              <a:spcAft>
                <a:spcPts val="0"/>
              </a:spcAft>
              <a:buNone/>
            </a:pPr>
            <a:r>
              <a:rPr lang="en" sz="1600">
                <a:solidFill>
                  <a:srgbClr val="FFFFFF"/>
                </a:solidFill>
              </a:rPr>
              <a:t>Recurrence:</a:t>
            </a:r>
            <a:endParaRPr sz="1600">
              <a:solidFill>
                <a:srgbClr val="FFFFFF"/>
              </a:solidFill>
            </a:endParaRPr>
          </a:p>
          <a:p>
            <a:pPr indent="-317500" lvl="0" marL="457200" rtl="0" algn="l">
              <a:spcBef>
                <a:spcPts val="1200"/>
              </a:spcBef>
              <a:spcAft>
                <a:spcPts val="0"/>
              </a:spcAft>
              <a:buSzPts val="1400"/>
              <a:buChar char="●"/>
            </a:pPr>
            <a:r>
              <a:rPr lang="en" sz="1400"/>
              <a:t>We’re generating all possible game states, so our recurrence is to play in any open squares. </a:t>
            </a:r>
            <a:endParaRPr sz="14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43525" y="257550"/>
            <a:ext cx="6507300" cy="46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def</a:t>
            </a:r>
            <a:r>
              <a:rPr lang="en" sz="1150">
                <a:solidFill>
                  <a:srgbClr val="ECEFF1"/>
                </a:solidFill>
                <a:latin typeface="Roboto Mono"/>
                <a:ea typeface="Roboto Mono"/>
                <a:cs typeface="Roboto Mono"/>
                <a:sym typeface="Roboto Mono"/>
              </a:rPr>
              <a:t> minimax(board, bot):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gameWon, player = check_win(board)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(gameWon):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(player == </a:t>
            </a:r>
            <a:r>
              <a:rPr lang="en" sz="1150">
                <a:solidFill>
                  <a:srgbClr val="FBC02D"/>
                </a:solidFill>
                <a:latin typeface="Roboto Mono"/>
                <a:ea typeface="Roboto Mono"/>
                <a:cs typeface="Roboto Mono"/>
                <a:sym typeface="Roboto Mono"/>
              </a:rPr>
              <a:t>1</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1</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else</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1</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not</a:t>
            </a:r>
            <a:r>
              <a:rPr lang="en" sz="1150">
                <a:solidFill>
                  <a:srgbClr val="ECEFF1"/>
                </a:solidFill>
                <a:latin typeface="Roboto Mono"/>
                <a:ea typeface="Roboto Mono"/>
                <a:cs typeface="Roboto Mono"/>
                <a:sym typeface="Roboto Mono"/>
              </a:rPr>
              <a:t> moves_left(board)):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(bot): </a:t>
            </a:r>
            <a:r>
              <a:rPr lang="en" sz="1150">
                <a:solidFill>
                  <a:srgbClr val="F06292"/>
                </a:solidFill>
                <a:latin typeface="Roboto Mono"/>
                <a:ea typeface="Roboto Mono"/>
                <a:cs typeface="Roboto Mono"/>
                <a:sym typeface="Roboto Mono"/>
              </a:rPr>
              <a:t># bot's turn (minimizing)</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bestScore = </a:t>
            </a:r>
            <a:r>
              <a:rPr lang="en" sz="1150">
                <a:solidFill>
                  <a:srgbClr val="CE93D8"/>
                </a:solidFill>
                <a:latin typeface="Roboto Mono"/>
                <a:ea typeface="Roboto Mono"/>
                <a:cs typeface="Roboto Mono"/>
                <a:sym typeface="Roboto Mono"/>
              </a:rPr>
              <a:t>float</a:t>
            </a:r>
            <a:r>
              <a:rPr lang="en" sz="1150">
                <a:solidFill>
                  <a:srgbClr val="ECEFF1"/>
                </a:solidFill>
                <a:latin typeface="Roboto Mono"/>
                <a:ea typeface="Roboto Mono"/>
                <a:cs typeface="Roboto Mono"/>
                <a:sym typeface="Roboto Mono"/>
              </a:rPr>
              <a:t>(</a:t>
            </a:r>
            <a:r>
              <a:rPr lang="en" sz="1150">
                <a:solidFill>
                  <a:srgbClr val="9CCC65"/>
                </a:solidFill>
                <a:latin typeface="Roboto Mono"/>
                <a:ea typeface="Roboto Mono"/>
                <a:cs typeface="Roboto Mono"/>
                <a:sym typeface="Roboto Mono"/>
              </a:rPr>
              <a:t>'inf'</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for</a:t>
            </a:r>
            <a:r>
              <a:rPr lang="en" sz="1150">
                <a:solidFill>
                  <a:srgbClr val="ECEFF1"/>
                </a:solidFill>
                <a:latin typeface="Roboto Mono"/>
                <a:ea typeface="Roboto Mono"/>
                <a:cs typeface="Roboto Mono"/>
                <a:sym typeface="Roboto Mono"/>
              </a:rPr>
              <a:t> i </a:t>
            </a:r>
            <a:r>
              <a:rPr lang="en" sz="1150">
                <a:solidFill>
                  <a:srgbClr val="4DD0E1"/>
                </a:solidFill>
                <a:latin typeface="Roboto Mono"/>
                <a:ea typeface="Roboto Mono"/>
                <a:cs typeface="Roboto Mono"/>
                <a:sym typeface="Roboto Mono"/>
              </a:rPr>
              <a:t>in</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range</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for</a:t>
            </a:r>
            <a:r>
              <a:rPr lang="en" sz="1150">
                <a:solidFill>
                  <a:srgbClr val="ECEFF1"/>
                </a:solidFill>
                <a:latin typeface="Roboto Mono"/>
                <a:ea typeface="Roboto Mono"/>
                <a:cs typeface="Roboto Mono"/>
                <a:sym typeface="Roboto Mono"/>
              </a:rPr>
              <a:t> j </a:t>
            </a:r>
            <a:r>
              <a:rPr lang="en" sz="1150">
                <a:solidFill>
                  <a:srgbClr val="4DD0E1"/>
                </a:solidFill>
                <a:latin typeface="Roboto Mono"/>
                <a:ea typeface="Roboto Mono"/>
                <a:cs typeface="Roboto Mono"/>
                <a:sym typeface="Roboto Mono"/>
              </a:rPr>
              <a:t>in</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range</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(board[i][j] == </a:t>
            </a:r>
            <a:r>
              <a:rPr lang="en" sz="1150">
                <a:solidFill>
                  <a:srgbClr val="FBC02D"/>
                </a:solidFill>
                <a:latin typeface="Roboto Mono"/>
                <a:ea typeface="Roboto Mono"/>
                <a:cs typeface="Roboto Mono"/>
                <a:sym typeface="Roboto Mono"/>
              </a:rPr>
              <a:t>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board[i][j] = </a:t>
            </a:r>
            <a:r>
              <a:rPr lang="en" sz="1150">
                <a:solidFill>
                  <a:srgbClr val="FBC02D"/>
                </a:solidFill>
                <a:latin typeface="Roboto Mono"/>
                <a:ea typeface="Roboto Mono"/>
                <a:cs typeface="Roboto Mono"/>
                <a:sym typeface="Roboto Mono"/>
              </a:rPr>
              <a:t>2</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bestScore = </a:t>
            </a:r>
            <a:r>
              <a:rPr lang="en" sz="1150">
                <a:solidFill>
                  <a:srgbClr val="CE93D8"/>
                </a:solidFill>
                <a:latin typeface="Roboto Mono"/>
                <a:ea typeface="Roboto Mono"/>
                <a:cs typeface="Roboto Mono"/>
                <a:sym typeface="Roboto Mono"/>
              </a:rPr>
              <a:t>min</a:t>
            </a:r>
            <a:r>
              <a:rPr lang="en" sz="1150">
                <a:solidFill>
                  <a:srgbClr val="ECEFF1"/>
                </a:solidFill>
                <a:latin typeface="Roboto Mono"/>
                <a:ea typeface="Roboto Mono"/>
                <a:cs typeface="Roboto Mono"/>
                <a:sym typeface="Roboto Mono"/>
              </a:rPr>
              <a:t>(bestScore, minimax(board, </a:t>
            </a:r>
            <a:r>
              <a:rPr lang="en" sz="1150">
                <a:solidFill>
                  <a:srgbClr val="4DD0E1"/>
                </a:solidFill>
                <a:latin typeface="Roboto Mono"/>
                <a:ea typeface="Roboto Mono"/>
                <a:cs typeface="Roboto Mono"/>
                <a:sym typeface="Roboto Mono"/>
              </a:rPr>
              <a:t>False</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board[i][j] = </a:t>
            </a:r>
            <a:r>
              <a:rPr lang="en" sz="1150">
                <a:solidFill>
                  <a:srgbClr val="FBC02D"/>
                </a:solidFill>
                <a:latin typeface="Roboto Mono"/>
                <a:ea typeface="Roboto Mono"/>
                <a:cs typeface="Roboto Mono"/>
                <a:sym typeface="Roboto Mono"/>
              </a:rPr>
              <a:t>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else</a:t>
            </a: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player's turn (maximizing)</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bestScore = </a:t>
            </a:r>
            <a:r>
              <a:rPr lang="en" sz="1150">
                <a:solidFill>
                  <a:srgbClr val="CE93D8"/>
                </a:solidFill>
                <a:latin typeface="Roboto Mono"/>
                <a:ea typeface="Roboto Mono"/>
                <a:cs typeface="Roboto Mono"/>
                <a:sym typeface="Roboto Mono"/>
              </a:rPr>
              <a:t>float</a:t>
            </a:r>
            <a:r>
              <a:rPr lang="en" sz="1150">
                <a:solidFill>
                  <a:srgbClr val="ECEFF1"/>
                </a:solidFill>
                <a:latin typeface="Roboto Mono"/>
                <a:ea typeface="Roboto Mono"/>
                <a:cs typeface="Roboto Mono"/>
                <a:sym typeface="Roboto Mono"/>
              </a:rPr>
              <a:t>(</a:t>
            </a:r>
            <a:r>
              <a:rPr lang="en" sz="1150">
                <a:solidFill>
                  <a:srgbClr val="9CCC65"/>
                </a:solidFill>
                <a:latin typeface="Roboto Mono"/>
                <a:ea typeface="Roboto Mono"/>
                <a:cs typeface="Roboto Mono"/>
                <a:sym typeface="Roboto Mono"/>
              </a:rPr>
              <a:t>'-inf'</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for</a:t>
            </a:r>
            <a:r>
              <a:rPr lang="en" sz="1150">
                <a:solidFill>
                  <a:srgbClr val="ECEFF1"/>
                </a:solidFill>
                <a:latin typeface="Roboto Mono"/>
                <a:ea typeface="Roboto Mono"/>
                <a:cs typeface="Roboto Mono"/>
                <a:sym typeface="Roboto Mono"/>
              </a:rPr>
              <a:t> i </a:t>
            </a:r>
            <a:r>
              <a:rPr lang="en" sz="1150">
                <a:solidFill>
                  <a:srgbClr val="4DD0E1"/>
                </a:solidFill>
                <a:latin typeface="Roboto Mono"/>
                <a:ea typeface="Roboto Mono"/>
                <a:cs typeface="Roboto Mono"/>
                <a:sym typeface="Roboto Mono"/>
              </a:rPr>
              <a:t>in</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range</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for</a:t>
            </a:r>
            <a:r>
              <a:rPr lang="en" sz="1150">
                <a:solidFill>
                  <a:srgbClr val="ECEFF1"/>
                </a:solidFill>
                <a:latin typeface="Roboto Mono"/>
                <a:ea typeface="Roboto Mono"/>
                <a:cs typeface="Roboto Mono"/>
                <a:sym typeface="Roboto Mono"/>
              </a:rPr>
              <a:t> j </a:t>
            </a:r>
            <a:r>
              <a:rPr lang="en" sz="1150">
                <a:solidFill>
                  <a:srgbClr val="4DD0E1"/>
                </a:solidFill>
                <a:latin typeface="Roboto Mono"/>
                <a:ea typeface="Roboto Mono"/>
                <a:cs typeface="Roboto Mono"/>
                <a:sym typeface="Roboto Mono"/>
              </a:rPr>
              <a:t>in</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range</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(board[i][j] == </a:t>
            </a:r>
            <a:r>
              <a:rPr lang="en" sz="1150">
                <a:solidFill>
                  <a:srgbClr val="FBC02D"/>
                </a:solidFill>
                <a:latin typeface="Roboto Mono"/>
                <a:ea typeface="Roboto Mono"/>
                <a:cs typeface="Roboto Mono"/>
                <a:sym typeface="Roboto Mono"/>
              </a:rPr>
              <a:t>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board[i][j] = </a:t>
            </a:r>
            <a:r>
              <a:rPr lang="en" sz="1150">
                <a:solidFill>
                  <a:srgbClr val="FBC02D"/>
                </a:solidFill>
                <a:latin typeface="Roboto Mono"/>
                <a:ea typeface="Roboto Mono"/>
                <a:cs typeface="Roboto Mono"/>
                <a:sym typeface="Roboto Mono"/>
              </a:rPr>
              <a:t>1</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bestScore = </a:t>
            </a:r>
            <a:r>
              <a:rPr lang="en" sz="1150">
                <a:solidFill>
                  <a:srgbClr val="CE93D8"/>
                </a:solidFill>
                <a:latin typeface="Roboto Mono"/>
                <a:ea typeface="Roboto Mono"/>
                <a:cs typeface="Roboto Mono"/>
                <a:sym typeface="Roboto Mono"/>
              </a:rPr>
              <a:t>max</a:t>
            </a:r>
            <a:r>
              <a:rPr lang="en" sz="1150">
                <a:solidFill>
                  <a:srgbClr val="ECEFF1"/>
                </a:solidFill>
                <a:latin typeface="Roboto Mono"/>
                <a:ea typeface="Roboto Mono"/>
                <a:cs typeface="Roboto Mono"/>
                <a:sym typeface="Roboto Mono"/>
              </a:rPr>
              <a:t>(bestScore, minimax(board, </a:t>
            </a:r>
            <a:r>
              <a:rPr lang="en" sz="1150">
                <a:solidFill>
                  <a:srgbClr val="4DD0E1"/>
                </a:solidFill>
                <a:latin typeface="Roboto Mono"/>
                <a:ea typeface="Roboto Mono"/>
                <a:cs typeface="Roboto Mono"/>
                <a:sym typeface="Roboto Mono"/>
              </a:rPr>
              <a:t>True</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                    board[i][j] = </a:t>
            </a:r>
            <a:r>
              <a:rPr lang="en" sz="1150">
                <a:solidFill>
                  <a:srgbClr val="FBC02D"/>
                </a:solidFill>
                <a:latin typeface="Roboto Mono"/>
                <a:ea typeface="Roboto Mono"/>
                <a:cs typeface="Roboto Mono"/>
                <a:sym typeface="Roboto Mono"/>
              </a:rPr>
              <a:t>0</a:t>
            </a:r>
            <a:endParaRPr sz="1150">
              <a:solidFill>
                <a:srgbClr val="FBC02D"/>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7BAAF7"/>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cxnSp>
        <p:nvCxnSpPr>
          <p:cNvPr id="111" name="Google Shape;111;p20"/>
          <p:cNvCxnSpPr/>
          <p:nvPr/>
        </p:nvCxnSpPr>
        <p:spPr>
          <a:xfrm>
            <a:off x="4383445" y="805225"/>
            <a:ext cx="4075500" cy="0"/>
          </a:xfrm>
          <a:prstGeom prst="straightConnector1">
            <a:avLst/>
          </a:prstGeom>
          <a:noFill/>
          <a:ln cap="flat" cmpd="sng" w="114300">
            <a:solidFill>
              <a:schemeClr val="dk2"/>
            </a:solidFill>
            <a:prstDash val="solid"/>
            <a:round/>
            <a:headEnd len="med" w="med" type="none"/>
            <a:tailEnd len="med" w="med" type="triangle"/>
          </a:ln>
        </p:spPr>
      </p:cxnSp>
      <p:cxnSp>
        <p:nvCxnSpPr>
          <p:cNvPr id="112" name="Google Shape;112;p20"/>
          <p:cNvCxnSpPr/>
          <p:nvPr/>
        </p:nvCxnSpPr>
        <p:spPr>
          <a:xfrm rot="10800000">
            <a:off x="515000" y="805225"/>
            <a:ext cx="3875700" cy="0"/>
          </a:xfrm>
          <a:prstGeom prst="straightConnector1">
            <a:avLst/>
          </a:prstGeom>
          <a:noFill/>
          <a:ln cap="flat" cmpd="sng" w="114300">
            <a:solidFill>
              <a:schemeClr val="dk2"/>
            </a:solidFill>
            <a:prstDash val="solid"/>
            <a:round/>
            <a:headEnd len="med" w="med" type="none"/>
            <a:tailEnd len="med" w="med" type="triangle"/>
          </a:ln>
        </p:spPr>
      </p:cxnSp>
      <p:sp>
        <p:nvSpPr>
          <p:cNvPr id="113" name="Google Shape;113;p20"/>
          <p:cNvSpPr txBox="1"/>
          <p:nvPr/>
        </p:nvSpPr>
        <p:spPr>
          <a:xfrm>
            <a:off x="515000" y="1117200"/>
            <a:ext cx="8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Average"/>
                <a:ea typeface="Average"/>
                <a:cs typeface="Average"/>
                <a:sym typeface="Average"/>
              </a:rPr>
              <a:t>LOSING</a:t>
            </a:r>
            <a:endParaRPr b="1">
              <a:solidFill>
                <a:srgbClr val="FFFFFF"/>
              </a:solidFill>
              <a:latin typeface="Average"/>
              <a:ea typeface="Average"/>
              <a:cs typeface="Average"/>
              <a:sym typeface="Average"/>
            </a:endParaRPr>
          </a:p>
        </p:txBody>
      </p:sp>
      <p:sp>
        <p:nvSpPr>
          <p:cNvPr id="114" name="Google Shape;114;p20"/>
          <p:cNvSpPr txBox="1"/>
          <p:nvPr/>
        </p:nvSpPr>
        <p:spPr>
          <a:xfrm>
            <a:off x="7581150" y="1117200"/>
            <a:ext cx="13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Average"/>
                <a:ea typeface="Average"/>
                <a:cs typeface="Average"/>
                <a:sym typeface="Average"/>
              </a:rPr>
              <a:t>WINNING</a:t>
            </a:r>
            <a:endParaRPr b="1">
              <a:solidFill>
                <a:srgbClr val="FFFFFF"/>
              </a:solidFill>
              <a:latin typeface="Average"/>
              <a:ea typeface="Average"/>
              <a:cs typeface="Average"/>
              <a:sym typeface="Average"/>
            </a:endParaRPr>
          </a:p>
        </p:txBody>
      </p:sp>
      <p:sp>
        <p:nvSpPr>
          <p:cNvPr id="115" name="Google Shape;115;p20"/>
          <p:cNvSpPr txBox="1"/>
          <p:nvPr/>
        </p:nvSpPr>
        <p:spPr>
          <a:xfrm>
            <a:off x="3882900" y="1117200"/>
            <a:ext cx="137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Average"/>
                <a:ea typeface="Average"/>
                <a:cs typeface="Average"/>
                <a:sym typeface="Average"/>
              </a:rPr>
              <a:t>DRAW</a:t>
            </a:r>
            <a:endParaRPr b="1">
              <a:solidFill>
                <a:srgbClr val="FFFFFF"/>
              </a:solidFill>
              <a:latin typeface="Average"/>
              <a:ea typeface="Average"/>
              <a:cs typeface="Average"/>
              <a:sym typeface="Average"/>
            </a:endParaRPr>
          </a:p>
        </p:txBody>
      </p:sp>
      <p:sp>
        <p:nvSpPr>
          <p:cNvPr id="116" name="Google Shape;116;p20"/>
          <p:cNvSpPr txBox="1"/>
          <p:nvPr/>
        </p:nvSpPr>
        <p:spPr>
          <a:xfrm>
            <a:off x="932257" y="467466"/>
            <a:ext cx="32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FFFFFF"/>
                </a:solidFill>
                <a:latin typeface="Average"/>
                <a:ea typeface="Average"/>
                <a:cs typeface="Average"/>
                <a:sym typeface="Average"/>
              </a:rPr>
              <a:t>-</a:t>
            </a:r>
            <a:endParaRPr b="1" sz="3000">
              <a:solidFill>
                <a:srgbClr val="FFFFFF"/>
              </a:solidFill>
              <a:latin typeface="Average"/>
              <a:ea typeface="Average"/>
              <a:cs typeface="Average"/>
              <a:sym typeface="Average"/>
            </a:endParaRPr>
          </a:p>
        </p:txBody>
      </p:sp>
      <p:sp>
        <p:nvSpPr>
          <p:cNvPr id="117" name="Google Shape;117;p20"/>
          <p:cNvSpPr txBox="1"/>
          <p:nvPr/>
        </p:nvSpPr>
        <p:spPr>
          <a:xfrm>
            <a:off x="7704443" y="467466"/>
            <a:ext cx="32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FFFFFF"/>
                </a:solidFill>
                <a:latin typeface="Average"/>
                <a:ea typeface="Average"/>
                <a:cs typeface="Average"/>
                <a:sym typeface="Average"/>
              </a:rPr>
              <a:t>+</a:t>
            </a:r>
            <a:endParaRPr b="1" sz="3000">
              <a:solidFill>
                <a:srgbClr val="FFFFFF"/>
              </a:solidFill>
              <a:latin typeface="Average"/>
              <a:ea typeface="Average"/>
              <a:cs typeface="Average"/>
              <a:sym typeface="Average"/>
            </a:endParaRPr>
          </a:p>
        </p:txBody>
      </p:sp>
      <p:cxnSp>
        <p:nvCxnSpPr>
          <p:cNvPr id="118" name="Google Shape;118;p20"/>
          <p:cNvCxnSpPr/>
          <p:nvPr/>
        </p:nvCxnSpPr>
        <p:spPr>
          <a:xfrm rot="10800000">
            <a:off x="1487275" y="558600"/>
            <a:ext cx="2045700" cy="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20"/>
          <p:cNvSpPr txBox="1"/>
          <p:nvPr/>
        </p:nvSpPr>
        <p:spPr>
          <a:xfrm>
            <a:off x="1939552" y="204600"/>
            <a:ext cx="131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Average"/>
                <a:ea typeface="Average"/>
                <a:cs typeface="Average"/>
                <a:sym typeface="Average"/>
              </a:rPr>
              <a:t>LESS MOVES</a:t>
            </a:r>
            <a:endParaRPr sz="1100">
              <a:solidFill>
                <a:srgbClr val="FFFFFF"/>
              </a:solidFill>
              <a:latin typeface="Average"/>
              <a:ea typeface="Average"/>
              <a:cs typeface="Average"/>
              <a:sym typeface="Average"/>
            </a:endParaRPr>
          </a:p>
        </p:txBody>
      </p:sp>
      <p:cxnSp>
        <p:nvCxnSpPr>
          <p:cNvPr id="120" name="Google Shape;120;p20"/>
          <p:cNvCxnSpPr/>
          <p:nvPr/>
        </p:nvCxnSpPr>
        <p:spPr>
          <a:xfrm>
            <a:off x="5398350" y="558600"/>
            <a:ext cx="2045700" cy="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20"/>
          <p:cNvSpPr txBox="1"/>
          <p:nvPr/>
        </p:nvSpPr>
        <p:spPr>
          <a:xfrm>
            <a:off x="5907901" y="204600"/>
            <a:ext cx="119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Average"/>
                <a:ea typeface="Average"/>
                <a:cs typeface="Average"/>
                <a:sym typeface="Average"/>
              </a:rPr>
              <a:t>LESS MOVES</a:t>
            </a:r>
            <a:endParaRPr sz="1100">
              <a:solidFill>
                <a:srgbClr val="FFFFFF"/>
              </a:solidFill>
              <a:latin typeface="Average"/>
              <a:ea typeface="Average"/>
              <a:cs typeface="Average"/>
              <a:sym typeface="Average"/>
            </a:endParaRPr>
          </a:p>
        </p:txBody>
      </p:sp>
      <p:sp>
        <p:nvSpPr>
          <p:cNvPr id="122" name="Google Shape;122;p20"/>
          <p:cNvSpPr txBox="1"/>
          <p:nvPr/>
        </p:nvSpPr>
        <p:spPr>
          <a:xfrm>
            <a:off x="413400" y="1520625"/>
            <a:ext cx="8317200" cy="3351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FFFFFF"/>
                </a:solidFill>
                <a:latin typeface="Average"/>
                <a:ea typeface="Average"/>
                <a:cs typeface="Average"/>
                <a:sym typeface="Average"/>
              </a:rPr>
              <a:t>Solution:</a:t>
            </a:r>
            <a:r>
              <a:rPr lang="en" sz="2200" u="sng">
                <a:solidFill>
                  <a:srgbClr val="FFFFFF"/>
                </a:solidFill>
                <a:latin typeface="Average"/>
                <a:ea typeface="Average"/>
                <a:cs typeface="Average"/>
                <a:sym typeface="Average"/>
              </a:rPr>
              <a:t>  </a:t>
            </a:r>
            <a:endParaRPr sz="2200" u="sng">
              <a:solidFill>
                <a:srgbClr val="FFFFFF"/>
              </a:solidFill>
              <a:latin typeface="Average"/>
              <a:ea typeface="Average"/>
              <a:cs typeface="Average"/>
              <a:sym typeface="Average"/>
            </a:endParaRPr>
          </a:p>
          <a:p>
            <a:pPr indent="-342900" lvl="0" marL="457200" rtl="0" algn="l">
              <a:lnSpc>
                <a:spcPct val="115000"/>
              </a:lnSpc>
              <a:spcBef>
                <a:spcPts val="12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We can add a “depth” variable to our recursive function:</a:t>
            </a:r>
            <a:endParaRPr sz="1800">
              <a:solidFill>
                <a:schemeClr val="accent3"/>
              </a:solidFill>
              <a:latin typeface="Average"/>
              <a:ea typeface="Average"/>
              <a:cs typeface="Average"/>
              <a:sym typeface="Average"/>
            </a:endParaRPr>
          </a:p>
          <a:p>
            <a:pPr indent="-323850" lvl="1" marL="9144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If we initialize this depth variable as the number of possible moves, and decrease it with every recurrence, when the game is a win, we can multiply the depth by 1 or -1 (depending on whether the bot or the player won). </a:t>
            </a:r>
            <a:endParaRPr sz="1500">
              <a:solidFill>
                <a:schemeClr val="accent3"/>
              </a:solidFill>
              <a:latin typeface="Average"/>
              <a:ea typeface="Average"/>
              <a:cs typeface="Average"/>
              <a:sym typeface="Average"/>
            </a:endParaRPr>
          </a:p>
          <a:p>
            <a:pPr indent="-323850" lvl="2" marL="13716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Since the player is trying to </a:t>
            </a:r>
            <a:r>
              <a:rPr lang="en" sz="1500" u="sng">
                <a:solidFill>
                  <a:schemeClr val="accent3"/>
                </a:solidFill>
                <a:latin typeface="Average"/>
                <a:ea typeface="Average"/>
                <a:cs typeface="Average"/>
                <a:sym typeface="Average"/>
              </a:rPr>
              <a:t>maximize</a:t>
            </a:r>
            <a:r>
              <a:rPr lang="en" sz="1500">
                <a:solidFill>
                  <a:schemeClr val="accent3"/>
                </a:solidFill>
                <a:latin typeface="Average"/>
                <a:ea typeface="Average"/>
                <a:cs typeface="Average"/>
                <a:sym typeface="Average"/>
              </a:rPr>
              <a:t> their score, a lower depth (more moves) will </a:t>
            </a:r>
            <a:r>
              <a:rPr lang="en" sz="1500" u="sng">
                <a:solidFill>
                  <a:schemeClr val="accent3"/>
                </a:solidFill>
                <a:latin typeface="Average"/>
                <a:ea typeface="Average"/>
                <a:cs typeface="Average"/>
                <a:sym typeface="Average"/>
              </a:rPr>
              <a:t>decrease</a:t>
            </a:r>
            <a:r>
              <a:rPr lang="en" sz="1500">
                <a:solidFill>
                  <a:schemeClr val="accent3"/>
                </a:solidFill>
                <a:latin typeface="Average"/>
                <a:ea typeface="Average"/>
                <a:cs typeface="Average"/>
                <a:sym typeface="Average"/>
              </a:rPr>
              <a:t> the score. </a:t>
            </a:r>
            <a:endParaRPr sz="1500">
              <a:solidFill>
                <a:schemeClr val="accent3"/>
              </a:solidFill>
              <a:latin typeface="Average"/>
              <a:ea typeface="Average"/>
              <a:cs typeface="Average"/>
              <a:sym typeface="Average"/>
            </a:endParaRPr>
          </a:p>
          <a:p>
            <a:pPr indent="-323850" lvl="2" marL="13716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Similarly, since the bot is trying to </a:t>
            </a:r>
            <a:r>
              <a:rPr lang="en" sz="1500" u="sng">
                <a:solidFill>
                  <a:schemeClr val="accent3"/>
                </a:solidFill>
                <a:latin typeface="Average"/>
                <a:ea typeface="Average"/>
                <a:cs typeface="Average"/>
                <a:sym typeface="Average"/>
              </a:rPr>
              <a:t>minimize</a:t>
            </a:r>
            <a:r>
              <a:rPr lang="en" sz="1500">
                <a:solidFill>
                  <a:schemeClr val="accent3"/>
                </a:solidFill>
                <a:latin typeface="Average"/>
                <a:ea typeface="Average"/>
                <a:cs typeface="Average"/>
                <a:sym typeface="Average"/>
              </a:rPr>
              <a:t> their score, a greater depth (less moves) will </a:t>
            </a:r>
            <a:r>
              <a:rPr lang="en" sz="1500" u="sng">
                <a:solidFill>
                  <a:schemeClr val="accent3"/>
                </a:solidFill>
                <a:latin typeface="Average"/>
                <a:ea typeface="Average"/>
                <a:cs typeface="Average"/>
                <a:sym typeface="Average"/>
              </a:rPr>
              <a:t>increase</a:t>
            </a:r>
            <a:r>
              <a:rPr lang="en" sz="1500">
                <a:solidFill>
                  <a:schemeClr val="accent3"/>
                </a:solidFill>
                <a:latin typeface="Average"/>
                <a:ea typeface="Average"/>
                <a:cs typeface="Average"/>
                <a:sym typeface="Average"/>
              </a:rPr>
              <a:t> the bot’s score. </a:t>
            </a:r>
            <a:endParaRPr sz="1500">
              <a:solidFill>
                <a:schemeClr val="accent3"/>
              </a:solidFill>
              <a:latin typeface="Average"/>
              <a:ea typeface="Average"/>
              <a:cs typeface="Average"/>
              <a:sym typeface="Average"/>
            </a:endParaRPr>
          </a:p>
          <a:p>
            <a:pPr indent="-323850" lvl="2" marL="1371600" rtl="0" algn="l">
              <a:lnSpc>
                <a:spcPct val="115000"/>
              </a:lnSpc>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Moreover, when the depth is 0, if there is no win on the board, then the game is a draw (removes the need for a moves_left function) </a:t>
            </a:r>
            <a:endParaRPr sz="1500">
              <a:solidFill>
                <a:schemeClr val="accent3"/>
              </a:solidFill>
              <a:latin typeface="Average"/>
              <a:ea typeface="Average"/>
              <a:cs typeface="Average"/>
              <a:sym typeface="Average"/>
            </a:endParaRPr>
          </a:p>
        </p:txBody>
      </p:sp>
      <p:sp>
        <p:nvSpPr>
          <p:cNvPr id="123" name="Google Shape;123;p20"/>
          <p:cNvSpPr txBox="1"/>
          <p:nvPr>
            <p:ph idx="1" type="body"/>
          </p:nvPr>
        </p:nvSpPr>
        <p:spPr>
          <a:xfrm>
            <a:off x="311700" y="1481125"/>
            <a:ext cx="8520600" cy="80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We get a greater score if we win in less moves and a worse score if we lose in fewer moves, but how do we track how many moves are played before the end of the game?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3"/>
                                        </p:tgtEl>
                                      </p:cBhvr>
                                    </p:animEffect>
                                    <p:set>
                                      <p:cBhvr>
                                        <p:cTn dur="1" fill="hold">
                                          <p:stCondLst>
                                            <p:cond delay="1000"/>
                                          </p:stCondLst>
                                        </p:cTn>
                                        <p:tgtEl>
                                          <p:spTgt spid="1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1058175"/>
            <a:ext cx="8520600" cy="39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Although the minimax algorithm will play optimally, it brute-forces all the possible games.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In this diagram, it assumes that for each state, there are only two </a:t>
            </a:r>
            <a:r>
              <a:rPr lang="en" sz="1600"/>
              <a:t>possible</a:t>
            </a:r>
            <a:r>
              <a:rPr lang="en" sz="1600"/>
              <a:t> moves that can be played. For games like tic-tac-toe, the branching factor (# of possible moves at a certain position) is not very large. However, for more complex games such as chess, this branching factor is much greater (time complexity of O(b</a:t>
            </a:r>
            <a:r>
              <a:rPr baseline="30000" lang="en" sz="1600"/>
              <a:t>m</a:t>
            </a:r>
            <a:r>
              <a:rPr lang="en" sz="1600"/>
              <a:t>) where b is the branching factor and m is the maximum depth), meaning that this </a:t>
            </a:r>
            <a:r>
              <a:rPr lang="en" sz="1600"/>
              <a:t>algorithm</a:t>
            </a:r>
            <a:r>
              <a:rPr lang="en" sz="1600"/>
              <a:t> becomes tremendously slow. </a:t>
            </a:r>
            <a:endParaRPr sz="1600"/>
          </a:p>
        </p:txBody>
      </p:sp>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Algorithm Limitations</a:t>
            </a:r>
            <a:endParaRPr/>
          </a:p>
        </p:txBody>
      </p:sp>
      <p:pic>
        <p:nvPicPr>
          <p:cNvPr id="130" name="Google Shape;130;p21"/>
          <p:cNvPicPr preferRelativeResize="0"/>
          <p:nvPr/>
        </p:nvPicPr>
        <p:blipFill>
          <a:blip r:embed="rId3">
            <a:alphaModFix/>
          </a:blip>
          <a:stretch>
            <a:fillRect/>
          </a:stretch>
        </p:blipFill>
        <p:spPr>
          <a:xfrm>
            <a:off x="2462090" y="1501100"/>
            <a:ext cx="4219824" cy="2068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