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73" r:id="rId3"/>
    <p:sldId id="296" r:id="rId4"/>
    <p:sldId id="298" r:id="rId5"/>
    <p:sldId id="300" r:id="rId6"/>
    <p:sldId id="299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8"/>
    <p:restoredTop sz="94663"/>
  </p:normalViewPr>
  <p:slideViewPr>
    <p:cSldViewPr snapToGrid="0" snapToObjects="1">
      <p:cViewPr>
        <p:scale>
          <a:sx n="77" d="100"/>
          <a:sy n="77" d="100"/>
        </p:scale>
        <p:origin x="14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633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866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60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2456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787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949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70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31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884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301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218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481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481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복제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다중 리더 복제</a:t>
            </a:r>
            <a:endParaRPr kumimoji="1" lang="ko-Kore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90CC4-10D6-0B4F-AFF0-33312225CF03}"/>
              </a:ext>
            </a:extLst>
          </p:cNvPr>
          <p:cNvSpPr/>
          <p:nvPr/>
        </p:nvSpPr>
        <p:spPr>
          <a:xfrm>
            <a:off x="838200" y="1051466"/>
            <a:ext cx="10515600" cy="858977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리더가 하나만 존재하는 리더 기반 복제의 단점은 리더에 연결할 수 없는 경우 데이터베이스에 쓰기를 할 수 없다는 것이다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 기반 복제 모델은 쓰기를 허용하는 노드를 하나 이상 두고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처리를 하는 각 노드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데이터 변경을 다른 모든 노드에 전달한다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20">
            <a:extLst>
              <a:ext uri="{FF2B5EF4-FFF2-40B4-BE49-F238E27FC236}">
                <a16:creationId xmlns:a16="http://schemas.microsoft.com/office/drawing/2014/main" id="{5701242F-BCFA-594A-BEA6-9F3DD8F2A73F}"/>
              </a:ext>
            </a:extLst>
          </p:cNvPr>
          <p:cNvSpPr/>
          <p:nvPr/>
        </p:nvSpPr>
        <p:spPr>
          <a:xfrm>
            <a:off x="838200" y="2691836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다중 데이터센터 배포에서의 단일 리더 설정과 다중 리더 설정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973376-C20D-BF42-8C1B-400D29C3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71624"/>
              </p:ext>
            </p:extLst>
          </p:nvPr>
        </p:nvGraphicFramePr>
        <p:xfrm>
          <a:off x="838201" y="3351511"/>
          <a:ext cx="10515600" cy="2278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993">
                  <a:extLst>
                    <a:ext uri="{9D8B030D-6E8A-4147-A177-3AD203B41FA5}">
                      <a16:colId xmlns:a16="http://schemas.microsoft.com/office/drawing/2014/main" val="1745825476"/>
                    </a:ext>
                  </a:extLst>
                </a:gridCol>
                <a:gridCol w="3271869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3271869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3271869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167241"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KR" sz="1400" b="1" kern="1200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성능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데이터센터 중단 내성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네트워크 문제 내성</a:t>
                      </a:r>
                      <a:endParaRPr kumimoji="1" lang="ko-Kore-KR" altLang="en-US" sz="1400" b="1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725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단일리더설정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ü"/>
                      </a:pP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모든 쓰기는 인터넷을 통해 리더가 있는 </a:t>
                      </a:r>
                      <a:r>
                        <a:rPr lang="en-KR" altLang="en-US" sz="1400" b="1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데이터 센터</a:t>
                      </a: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로 이동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ü"/>
                      </a:pP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쓰기에 지연 시간을 늘리는 원인</a:t>
                      </a:r>
                      <a:endParaRPr lang="ko-Kore-KR" altLang="en-US" sz="14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 고장 시 장애 복구를 위해 다른 데이터센터에서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한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팔로워를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리더로 승진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시킴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데이터센터 내 연결의 쓰기는 동기식이기 때문에 데이터센터 내 연결 문제에 민감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4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다중리더설정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ü"/>
                      </a:pP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모든 쓰기는 </a:t>
                      </a:r>
                      <a:r>
                        <a:rPr lang="en-KR" altLang="en-US" sz="1400" b="1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로컬 데이터센터</a:t>
                      </a: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에서 처리한 다음 </a:t>
                      </a:r>
                      <a:r>
                        <a:rPr lang="en-KR" altLang="en-US" sz="1400" b="1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비동기 방식</a:t>
                      </a: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으로 다른 데이터센터에 복제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ü"/>
                      </a:pPr>
                      <a:r>
                        <a:rPr lang="en-KR" altLang="en-US" sz="1400" b="0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데이터센터 간 네트워크 지연은 사용자에게 숨김</a:t>
                      </a:r>
                      <a:endParaRPr lang="ko-Kore-KR" altLang="en-US" sz="14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 데이터센터는 다른 데이터센터와 독립적으로 동작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고장 난 데이터센터가 온라인으로 돌아왔을 때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복제를 따라잡음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(?)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itchFamily="2" charset="2"/>
                        <a:buChar char="ü"/>
                      </a:pP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비동기 복제를 사용하기 때문에 네트워크 문제에 보다 잘 견딤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ü"/>
                      </a:pP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일시적인 네트워크 중단에도 쓰기 처리는 진행됨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97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다중 리더 복제의 문제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충돌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90CC4-10D6-0B4F-AFF0-33312225CF03}"/>
              </a:ext>
            </a:extLst>
          </p:cNvPr>
          <p:cNvSpPr/>
          <p:nvPr/>
        </p:nvSpPr>
        <p:spPr>
          <a:xfrm>
            <a:off x="838200" y="1568463"/>
            <a:ext cx="10515600" cy="858977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위키 페이지를 동시에 두 사용자가 편집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en-KR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사용자의 변경은 로컬 리더에 성공적으로 적용</a:t>
            </a:r>
            <a:endParaRPr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하지만 변경을 비동기로 복제할 때 충돌을 감지</a:t>
            </a:r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20">
            <a:extLst>
              <a:ext uri="{FF2B5EF4-FFF2-40B4-BE49-F238E27FC236}">
                <a16:creationId xmlns:a16="http://schemas.microsoft.com/office/drawing/2014/main" id="{5701242F-BCFA-594A-BEA6-9F3DD8F2A73F}"/>
              </a:ext>
            </a:extLst>
          </p:cNvPr>
          <p:cNvSpPr/>
          <p:nvPr/>
        </p:nvSpPr>
        <p:spPr>
          <a:xfrm>
            <a:off x="838200" y="996034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충돌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CAE6F8A2-3568-2041-9432-165F339D0746}"/>
              </a:ext>
            </a:extLst>
          </p:cNvPr>
          <p:cNvSpPr/>
          <p:nvPr/>
        </p:nvSpPr>
        <p:spPr>
          <a:xfrm>
            <a:off x="838200" y="2665998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 감지를 동기식으로 만들면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5E69A-1F87-D349-8128-8464D1491546}"/>
              </a:ext>
            </a:extLst>
          </p:cNvPr>
          <p:cNvSpPr/>
          <p:nvPr/>
        </p:nvSpPr>
        <p:spPr>
          <a:xfrm>
            <a:off x="838200" y="3115502"/>
            <a:ext cx="10515600" cy="85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쓰기가 성공한 사실을 사용자에게 말하기 전에 모든 복제 서버가 쓰기를 복제하기를 기다리는 경우</a:t>
            </a:r>
          </a:p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en-KR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다중 리더 복제의 주요 장점인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복제 서버가 독립적으로 쓰기를 허용함을 잃는다</a:t>
            </a:r>
            <a:r>
              <a:rPr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단일 리더 복제에만 적합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6C250735-9C76-FB49-9F33-5459ED1A360D}"/>
              </a:ext>
            </a:extLst>
          </p:cNvPr>
          <p:cNvSpPr/>
          <p:nvPr/>
        </p:nvSpPr>
        <p:spPr>
          <a:xfrm>
            <a:off x="838200" y="4290242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 회피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CC179-3440-464E-B4FF-2EB261FD0DD7}"/>
              </a:ext>
            </a:extLst>
          </p:cNvPr>
          <p:cNvSpPr/>
          <p:nvPr/>
        </p:nvSpPr>
        <p:spPr>
          <a:xfrm>
            <a:off x="838200" y="4690759"/>
            <a:ext cx="10515600" cy="155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충돌을 처리하는 가장 간단한 방법 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회피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특정 레코드의 모든 쓰기가 동일한 리더를 거치도록 함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다중 리더 복제 구현에서는 충돌 처리가 어려워 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 회피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자주 권장되는 방법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특정 사용자의 요청을 동일한 데이터센터로 라우팅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데이터센터 내 리더를 사용해 읽기와 쓰기 보장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단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데이터센터로의 라우팅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지정된 리더의 변경을 원하는 경우 충돌 회피는 실패</a:t>
            </a:r>
            <a:endParaRPr lang="en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91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다중 리더 복제의 문제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충돌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CAE6F8A2-3568-2041-9432-165F339D0746}"/>
              </a:ext>
            </a:extLst>
          </p:cNvPr>
          <p:cNvSpPr/>
          <p:nvPr/>
        </p:nvSpPr>
        <p:spPr>
          <a:xfrm>
            <a:off x="838200" y="1012357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일관된 상태 수렴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5E69A-1F87-D349-8128-8464D1491546}"/>
              </a:ext>
            </a:extLst>
          </p:cNvPr>
          <p:cNvSpPr/>
          <p:nvPr/>
        </p:nvSpPr>
        <p:spPr>
          <a:xfrm>
            <a:off x="838200" y="1461861"/>
            <a:ext cx="10515600" cy="1428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데이터베이스는</a:t>
            </a:r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KR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변경이 복제돼 모든 복제 서버에 동일한 최종 값이 전달되게 해야하는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수렴</a:t>
            </a:r>
            <a:r>
              <a:rPr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(convergent)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방식으로 충돌을 해소해야 함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복제 서버가 최종적으로 동일하다는 사실 보장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왜냐하면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다중 리더 설정에서는 쓰기 순서가 정해지지 않아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 값이 무엇인지 명확하지 않고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필드의 최종 값으로 갱신하기 어려움</a:t>
            </a:r>
            <a:endParaRPr lang="en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F128CD-6E96-A84F-949F-C02CC21E629B}"/>
              </a:ext>
            </a:extLst>
          </p:cNvPr>
          <p:cNvSpPr/>
          <p:nvPr/>
        </p:nvSpPr>
        <p:spPr>
          <a:xfrm>
            <a:off x="838200" y="2910172"/>
            <a:ext cx="10515600" cy="1280828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쓰기에 고유ID 부여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타임스탬프를 사용하는 경우가 일반적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last write wins, LWW) -&gt;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가장 높은 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r>
              <a:rPr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고름</a:t>
            </a:r>
            <a:endParaRPr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서버에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고유ID</a:t>
            </a:r>
            <a:r>
              <a:rPr 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부여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높은 숫자의 복제 서버에서 생긴 쓰기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낮은 숫자의 복제 서버에서 생긴 쓰기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보다 항상 우선적으로 적용</a:t>
            </a:r>
            <a:endParaRPr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병합</a:t>
            </a:r>
            <a:endParaRPr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명시적 데이터 구조에 충돌을 기록해 모든 정보를 보존</a:t>
            </a:r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직사각형 20">
            <a:extLst>
              <a:ext uri="{FF2B5EF4-FFF2-40B4-BE49-F238E27FC236}">
                <a16:creationId xmlns:a16="http://schemas.microsoft.com/office/drawing/2014/main" id="{63F13E16-FC56-814E-BC5D-F8DD69FEB248}"/>
              </a:ext>
            </a:extLst>
          </p:cNvPr>
          <p:cNvSpPr/>
          <p:nvPr/>
        </p:nvSpPr>
        <p:spPr>
          <a:xfrm>
            <a:off x="838200" y="4456592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애플리케이션에 따른 충돌 해소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ED68AB-E856-E448-BE1C-66AB362EDA74}"/>
              </a:ext>
            </a:extLst>
          </p:cNvPr>
          <p:cNvSpPr/>
          <p:nvPr/>
        </p:nvSpPr>
        <p:spPr>
          <a:xfrm>
            <a:off x="838200" y="4906095"/>
            <a:ext cx="10515600" cy="157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대부분의 다중 리더 복제 도구는 애플리케이션 코드를 사용해 충돌 해소 로직을 작성</a:t>
            </a:r>
          </a:p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en-KR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수행 중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복제된 변경 사항 로그에서 시스템이 충돌을 감지하면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 </a:t>
            </a: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핸들러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호출 및 백그라운드 프로세스에서 빠르게 실행됨</a:t>
            </a:r>
            <a:endParaRPr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읽기 수행 중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충돌을 감지하면 모든 쓰기 저장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다음 번 데이터를 읽을 때 여러 버전의 데이터 애플리케이션에 반환하여 충돌 내용을 보여주거나 자동으로 충돌을 해소할 수 있도록 함</a:t>
            </a:r>
            <a:endParaRPr lang="en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25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다중 리더 복제 토폴로지</a:t>
            </a:r>
            <a:endParaRPr kumimoji="1" lang="ko-Kore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F128CD-6E96-A84F-949F-C02CC21E629B}"/>
              </a:ext>
            </a:extLst>
          </p:cNvPr>
          <p:cNvSpPr/>
          <p:nvPr/>
        </p:nvSpPr>
        <p:spPr>
          <a:xfrm>
            <a:off x="838200" y="1058257"/>
            <a:ext cx="10515600" cy="389543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토폴로지는 쓰기를 한 노드에서 다른 노드로 전달하는 통신 경로를 설명한다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29114F-A1DF-7C48-9284-9D4F8F9F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1545944"/>
            <a:ext cx="8331200" cy="2679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8A2278-7432-2047-AEF1-6567D18C7E08}"/>
              </a:ext>
            </a:extLst>
          </p:cNvPr>
          <p:cNvSpPr/>
          <p:nvPr/>
        </p:nvSpPr>
        <p:spPr>
          <a:xfrm>
            <a:off x="8042906" y="4225644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  <a: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연결</a:t>
            </a:r>
            <a:endParaRPr lang="en-KR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C8282D-11EC-BC4B-BD83-4255C99D550B}"/>
              </a:ext>
            </a:extLst>
          </p:cNvPr>
          <p:cNvSpPr/>
          <p:nvPr/>
        </p:nvSpPr>
        <p:spPr>
          <a:xfrm>
            <a:off x="5101586" y="4225644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 복제 서버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0A880E7-12D7-7D49-84F9-A8A6B99F7481}"/>
              </a:ext>
            </a:extLst>
          </p:cNvPr>
          <p:cNvSpPr/>
          <p:nvPr/>
        </p:nvSpPr>
        <p:spPr>
          <a:xfrm>
            <a:off x="2221226" y="4225644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원형 토폴로지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739A29D-BE05-0D48-B31A-BDE7B2E6651C}"/>
              </a:ext>
            </a:extLst>
          </p:cNvPr>
          <p:cNvSpPr/>
          <p:nvPr/>
        </p:nvSpPr>
        <p:spPr>
          <a:xfrm>
            <a:off x="8042906" y="4820004"/>
            <a:ext cx="1998134" cy="18551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각자의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</a:t>
            </a:r>
            <a:endParaRPr lang="en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6BC12FB-7B62-0B4A-8F00-1AFA9DB7D37C}"/>
              </a:ext>
            </a:extLst>
          </p:cNvPr>
          <p:cNvSpPr/>
          <p:nvPr/>
        </p:nvSpPr>
        <p:spPr>
          <a:xfrm>
            <a:off x="2221226" y="4820004"/>
            <a:ext cx="1998134" cy="18551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하나의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로부터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쓰기를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받고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쓰기를 </a:t>
            </a:r>
            <a:r>
              <a:rPr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한 노드에 전달</a:t>
            </a:r>
            <a:endParaRPr lang="en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3D094F6-FAB5-5E48-B7B6-AB8D0433ACE5}"/>
              </a:ext>
            </a:extLst>
          </p:cNvPr>
          <p:cNvSpPr/>
          <p:nvPr/>
        </p:nvSpPr>
        <p:spPr>
          <a:xfrm>
            <a:off x="5116826" y="4820004"/>
            <a:ext cx="1998134" cy="18551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지정된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루트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하나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</a:t>
            </a:r>
            <a:r>
              <a: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</a:t>
            </a:r>
            <a:r>
              <a:rPr lang="en-US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</a:t>
            </a:r>
            <a:r>
              <a:rPr 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전달</a:t>
            </a:r>
            <a:endParaRPr lang="en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AD8B66-6332-C543-9CE6-4E03F7A389A3}"/>
              </a:ext>
            </a:extLst>
          </p:cNvPr>
          <p:cNvSpPr/>
          <p:nvPr/>
        </p:nvSpPr>
        <p:spPr>
          <a:xfrm>
            <a:off x="2150960" y="1783080"/>
            <a:ext cx="4964000" cy="2179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직사각형 20">
            <a:extLst>
              <a:ext uri="{FF2B5EF4-FFF2-40B4-BE49-F238E27FC236}">
                <a16:creationId xmlns:a16="http://schemas.microsoft.com/office/drawing/2014/main" id="{1372CFF6-494E-554F-930A-C7125B2700F9}"/>
              </a:ext>
            </a:extLst>
          </p:cNvPr>
          <p:cNvSpPr/>
          <p:nvPr/>
        </p:nvSpPr>
        <p:spPr>
          <a:xfrm>
            <a:off x="0" y="1783080"/>
            <a:ext cx="1930400" cy="4057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복제 서버에 도달하기 전에 여러 노드를 거친다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무한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루프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방지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AutoNum type="arabicParenBoth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노드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고유식별자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AutoNum type="arabicParenBoth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로그에 각 쓰기는 거치는 모든 노드의 식별자가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태깅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하나의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장애가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흐름에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방해를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줌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AutoNum type="arabicParenBoth"/>
            </a:pP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66D2CE-6111-2044-875E-2C6E03F7C91D}"/>
              </a:ext>
            </a:extLst>
          </p:cNvPr>
          <p:cNvCxnSpPr>
            <a:cxnSpLocks/>
          </p:cNvCxnSpPr>
          <p:nvPr/>
        </p:nvCxnSpPr>
        <p:spPr>
          <a:xfrm flipV="1">
            <a:off x="1767840" y="2787184"/>
            <a:ext cx="383120" cy="98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526FA1-F29D-3145-AFDA-98C802C99356}"/>
              </a:ext>
            </a:extLst>
          </p:cNvPr>
          <p:cNvCxnSpPr>
            <a:cxnSpLocks/>
          </p:cNvCxnSpPr>
          <p:nvPr/>
        </p:nvCxnSpPr>
        <p:spPr>
          <a:xfrm>
            <a:off x="9845040" y="2872740"/>
            <a:ext cx="57912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20">
            <a:extLst>
              <a:ext uri="{FF2B5EF4-FFF2-40B4-BE49-F238E27FC236}">
                <a16:creationId xmlns:a16="http://schemas.microsoft.com/office/drawing/2014/main" id="{5C323101-D1D5-0F4B-80B1-5D03895B9353}"/>
              </a:ext>
            </a:extLst>
          </p:cNvPr>
          <p:cNvSpPr/>
          <p:nvPr/>
        </p:nvSpPr>
        <p:spPr>
          <a:xfrm>
            <a:off x="10261600" y="3154680"/>
            <a:ext cx="1778000" cy="3396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 연결은 토폴로지 내결함성이 좋음</a:t>
            </a:r>
          </a:p>
          <a:p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 일부 네트워크 연결이 다른 연결보다 빠르다면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추월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문제가 일어날 수 있음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45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리더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없는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복제</a:t>
            </a:r>
            <a:endParaRPr kumimoji="1" lang="ko-Kore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F128CD-6E96-A84F-949F-C02CC21E629B}"/>
              </a:ext>
            </a:extLst>
          </p:cNvPr>
          <p:cNvSpPr/>
          <p:nvPr/>
        </p:nvSpPr>
        <p:spPr>
          <a:xfrm>
            <a:off x="838200" y="1058257"/>
            <a:ext cx="10515600" cy="389543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98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복제의 용도와 주요 접근 방식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051466"/>
            <a:ext cx="10515600" cy="345717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복제란 동일한 데이터의 복사본을 네트워크로 연결된 여러 장비에 유지한다는 의미</a:t>
            </a:r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5796586F-1995-AF44-A7E9-26A78ADE5E25}"/>
              </a:ext>
            </a:extLst>
          </p:cNvPr>
          <p:cNvSpPr/>
          <p:nvPr/>
        </p:nvSpPr>
        <p:spPr>
          <a:xfrm>
            <a:off x="838200" y="1810599"/>
            <a:ext cx="10515599" cy="2457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고가용성</a:t>
            </a:r>
          </a:p>
          <a:p>
            <a:r>
              <a:rPr kumimoji="1" lang="en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 장비</a:t>
            </a:r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또는 여러 장비나 전체 데이터센터</a:t>
            </a:r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다운될 때도 시스템이 계속 동작하게 함</a:t>
            </a:r>
            <a:endParaRPr kumimoji="1" lang="en-KR" alt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연결이 끊긴 작업</a:t>
            </a:r>
          </a:p>
          <a:p>
            <a:r>
              <a:rPr kumimoji="1" lang="en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중단이 있을 때도 애플리케이션이 계속 동작할 수 있게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지연 시간</a:t>
            </a:r>
          </a:p>
          <a:p>
            <a:r>
              <a:rPr kumimoji="1" lang="en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지리적으로 사용자에게 가까이 데이터를 배치해 사용자가 더 빠르게 작업할 수 있게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확장성</a:t>
            </a:r>
          </a:p>
          <a:p>
            <a:r>
              <a:rPr kumimoji="1" lang="en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복제본에서 읽기를 수행해 단일 장비에서 다룰 수 있는 양보다 많은 양의 읽기 작업을 처리할 수 있음</a:t>
            </a:r>
            <a:endParaRPr kumimoji="1" lang="ko-Kore-KR" alt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5CD9AA-7AC8-8A48-A35B-4A30FE43C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49877"/>
              </p:ext>
            </p:extLst>
          </p:nvPr>
        </p:nvGraphicFramePr>
        <p:xfrm>
          <a:off x="838199" y="4681573"/>
          <a:ext cx="10515600" cy="21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01">
                  <a:extLst>
                    <a:ext uri="{9D8B030D-6E8A-4147-A177-3AD203B41FA5}">
                      <a16:colId xmlns:a16="http://schemas.microsoft.com/office/drawing/2014/main" val="2109425475"/>
                    </a:ext>
                  </a:extLst>
                </a:gridCol>
                <a:gridCol w="1690350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2009863796"/>
                    </a:ext>
                  </a:extLst>
                </a:gridCol>
              </a:tblGrid>
              <a:tr h="167241">
                <a:tc rowSpan="3">
                  <a:txBody>
                    <a:bodyPr/>
                    <a:lstStyle/>
                    <a:p>
                      <a:pPr algn="ctr"/>
                      <a:r>
                        <a:rPr lang="en-KR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주요접근방식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단일 리더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다중 리더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리더 없는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8348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쓰기 처리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쓰기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KR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단일 노드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리더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</a:t>
                      </a:r>
                      <a:endParaRPr lang="en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리더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노드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쓰기를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받아들일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있는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노드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</a:t>
                      </a:r>
                      <a:endParaRPr lang="en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쓰기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KR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 노드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91740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데이터 변경 이벤트 스트림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복제 서버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팔로워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전송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리더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</a:t>
                      </a:r>
                      <a:r>
                        <a:rPr lang="ko-KR" altLang="en-US" sz="14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팔로워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노드로 전송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클라어언트는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오래된 데이터를 감지하고 이를 바로잡기 위해 </a:t>
                      </a: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병렬로 여로 노드에서 읽음</a:t>
                      </a:r>
                      <a:endParaRPr lang="en-US" altLang="ko-KR" sz="14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  <p:sp>
        <p:nvSpPr>
          <p:cNvPr id="15" name="직사각형 20">
            <a:extLst>
              <a:ext uri="{FF2B5EF4-FFF2-40B4-BE49-F238E27FC236}">
                <a16:creationId xmlns:a16="http://schemas.microsoft.com/office/drawing/2014/main" id="{DF7D51CC-83D7-9F4B-947C-484EC76DD42A}"/>
              </a:ext>
            </a:extLst>
          </p:cNvPr>
          <p:cNvSpPr/>
          <p:nvPr/>
        </p:nvSpPr>
        <p:spPr>
          <a:xfrm>
            <a:off x="838200" y="1342324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복제의 용도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8" name="직사각형 20">
            <a:extLst>
              <a:ext uri="{FF2B5EF4-FFF2-40B4-BE49-F238E27FC236}">
                <a16:creationId xmlns:a16="http://schemas.microsoft.com/office/drawing/2014/main" id="{C41D2414-B6FC-854F-A2DD-1E883C6BE2AC}"/>
              </a:ext>
            </a:extLst>
          </p:cNvPr>
          <p:cNvSpPr/>
          <p:nvPr/>
        </p:nvSpPr>
        <p:spPr>
          <a:xfrm>
            <a:off x="838200" y="4164003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복제의 주요 접근 방식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5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C5A100-E164-AA4A-9707-C2A66D718B37}"/>
              </a:ext>
            </a:extLst>
          </p:cNvPr>
          <p:cNvCxnSpPr>
            <a:cxnSpLocks/>
          </p:cNvCxnSpPr>
          <p:nvPr/>
        </p:nvCxnSpPr>
        <p:spPr>
          <a:xfrm flipV="1">
            <a:off x="888998" y="3131115"/>
            <a:ext cx="9474202" cy="24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 서버별 데이터 변경 내용 적용과 전달</a:t>
            </a:r>
            <a:endParaRPr kumimoji="1" lang="ko-Kore-KR" altLang="en-US" dirty="0"/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84875819-7E46-DC43-97C6-3C5FDECC66A4}"/>
              </a:ext>
            </a:extLst>
          </p:cNvPr>
          <p:cNvSpPr/>
          <p:nvPr/>
        </p:nvSpPr>
        <p:spPr>
          <a:xfrm>
            <a:off x="838198" y="3787540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데이터 변경 전달과 동기</a:t>
            </a:r>
            <a:r>
              <a:rPr kumimoji="1" lang="en-US" altLang="ko-KR" b="1" dirty="0">
                <a:solidFill>
                  <a:srgbClr val="00B050"/>
                </a:solidFill>
              </a:rPr>
              <a:t>/</a:t>
            </a:r>
            <a:r>
              <a:rPr kumimoji="1" lang="ko-KR" altLang="en-US" b="1" dirty="0">
                <a:solidFill>
                  <a:srgbClr val="00B050"/>
                </a:solidFill>
              </a:rPr>
              <a:t>비동기 복제의 장단점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C86A8A7-F58A-0A43-9FD7-3C4B419641DD}"/>
              </a:ext>
            </a:extLst>
          </p:cNvPr>
          <p:cNvSpPr/>
          <p:nvPr/>
        </p:nvSpPr>
        <p:spPr>
          <a:xfrm>
            <a:off x="4537706" y="2621010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 복제 서버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B71DCF9-65E3-DC4F-8D41-26215EDF5AAC}"/>
              </a:ext>
            </a:extLst>
          </p:cNvPr>
          <p:cNvSpPr/>
          <p:nvPr/>
        </p:nvSpPr>
        <p:spPr>
          <a:xfrm>
            <a:off x="888998" y="2621010"/>
            <a:ext cx="1609093" cy="4494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51F9A44-8C46-214B-875B-C063A857E344}"/>
              </a:ext>
            </a:extLst>
          </p:cNvPr>
          <p:cNvSpPr/>
          <p:nvPr/>
        </p:nvSpPr>
        <p:spPr>
          <a:xfrm>
            <a:off x="888998" y="3196743"/>
            <a:ext cx="1609093" cy="4494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AF70D8-38F6-A94D-84E6-3EF02E7B2059}"/>
              </a:ext>
            </a:extLst>
          </p:cNvPr>
          <p:cNvSpPr/>
          <p:nvPr/>
        </p:nvSpPr>
        <p:spPr>
          <a:xfrm>
            <a:off x="2616199" y="2621010"/>
            <a:ext cx="1075268" cy="102518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612CB-2289-E044-92DC-EEED1B03F16A}"/>
              </a:ext>
            </a:extLst>
          </p:cNvPr>
          <p:cNvCxnSpPr>
            <a:cxnSpLocks/>
          </p:cNvCxnSpPr>
          <p:nvPr/>
        </p:nvCxnSpPr>
        <p:spPr>
          <a:xfrm flipV="1">
            <a:off x="3691467" y="2842835"/>
            <a:ext cx="846239" cy="28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0A5A81E-D22B-2443-8237-8852B865B851}"/>
              </a:ext>
            </a:extLst>
          </p:cNvPr>
          <p:cNvSpPr/>
          <p:nvPr/>
        </p:nvSpPr>
        <p:spPr>
          <a:xfrm>
            <a:off x="4537706" y="3176909"/>
            <a:ext cx="1998560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팔로워 복제 서버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5050D7-51C8-8649-AA66-00A4793A886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691467" y="3133602"/>
            <a:ext cx="846239" cy="26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6D393CF-BF8C-EA42-9A5F-189D50A044A3}"/>
              </a:ext>
            </a:extLst>
          </p:cNvPr>
          <p:cNvSpPr/>
          <p:nvPr/>
        </p:nvSpPr>
        <p:spPr>
          <a:xfrm>
            <a:off x="7823627" y="2621010"/>
            <a:ext cx="2426006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팔로워 복제 서버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E252C9-11EA-3549-ACB4-DD54B8DE0E28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6535840" y="2845736"/>
            <a:ext cx="128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9E9831-7F35-A14A-AB2C-99CC164FC2D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052032" y="2786477"/>
            <a:ext cx="0" cy="8597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695C84-AAA7-814A-8460-6A7B97E89AC6}"/>
              </a:ext>
            </a:extLst>
          </p:cNvPr>
          <p:cNvCxnSpPr>
            <a:cxnSpLocks/>
          </p:cNvCxnSpPr>
          <p:nvPr/>
        </p:nvCxnSpPr>
        <p:spPr>
          <a:xfrm>
            <a:off x="7150832" y="2650072"/>
            <a:ext cx="0" cy="9762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20">
            <a:extLst>
              <a:ext uri="{FF2B5EF4-FFF2-40B4-BE49-F238E27FC236}">
                <a16:creationId xmlns:a16="http://schemas.microsoft.com/office/drawing/2014/main" id="{7DC48D27-96EA-C94A-9089-ACEC9BBA0040}"/>
              </a:ext>
            </a:extLst>
          </p:cNvPr>
          <p:cNvSpPr/>
          <p:nvPr/>
        </p:nvSpPr>
        <p:spPr>
          <a:xfrm>
            <a:off x="4213798" y="1274549"/>
            <a:ext cx="3118317" cy="118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쓰기는 리더에게만 허용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변경을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복제로그나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변경 스트림 일부로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팔로워에게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전송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D6CE6E-1D0B-644D-B332-F534CF9BFF21}"/>
              </a:ext>
            </a:extLst>
          </p:cNvPr>
          <p:cNvCxnSpPr>
            <a:cxnSpLocks/>
          </p:cNvCxnSpPr>
          <p:nvPr/>
        </p:nvCxnSpPr>
        <p:spPr>
          <a:xfrm flipH="1" flipV="1">
            <a:off x="5418668" y="2331738"/>
            <a:ext cx="118105" cy="289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20">
            <a:extLst>
              <a:ext uri="{FF2B5EF4-FFF2-40B4-BE49-F238E27FC236}">
                <a16:creationId xmlns:a16="http://schemas.microsoft.com/office/drawing/2014/main" id="{97E7FA9F-4948-5949-9CD2-1B6F1DACAFD8}"/>
              </a:ext>
            </a:extLst>
          </p:cNvPr>
          <p:cNvSpPr/>
          <p:nvPr/>
        </p:nvSpPr>
        <p:spPr>
          <a:xfrm>
            <a:off x="10337257" y="1390989"/>
            <a:ext cx="1397472" cy="2144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리더로부터 로그를 받으면 리더가 처리한 것과 동일한 순서로 모든 쓰기를 적용해 데이터베이스의 로컬 복사본을 갱신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D083D0-7BD6-3747-AF20-177BF2381DE1}"/>
              </a:ext>
            </a:extLst>
          </p:cNvPr>
          <p:cNvCxnSpPr>
            <a:cxnSpLocks/>
          </p:cNvCxnSpPr>
          <p:nvPr/>
        </p:nvCxnSpPr>
        <p:spPr>
          <a:xfrm flipV="1">
            <a:off x="9442980" y="2169029"/>
            <a:ext cx="920220" cy="469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440938B-DC75-6743-89AE-B6C71D3DB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96037"/>
              </p:ext>
            </p:extLst>
          </p:nvPr>
        </p:nvGraphicFramePr>
        <p:xfrm>
          <a:off x="838200" y="4350804"/>
          <a:ext cx="10515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01">
                  <a:extLst>
                    <a:ext uri="{9D8B030D-6E8A-4147-A177-3AD203B41FA5}">
                      <a16:colId xmlns:a16="http://schemas.microsoft.com/office/drawing/2014/main" val="2109425475"/>
                    </a:ext>
                  </a:extLst>
                </a:gridCol>
                <a:gridCol w="1690350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2009863796"/>
                    </a:ext>
                  </a:extLst>
                </a:gridCol>
              </a:tblGrid>
              <a:tr h="178953">
                <a:tc rowSpan="3">
                  <a:txBody>
                    <a:bodyPr/>
                    <a:lstStyle/>
                    <a:p>
                      <a:pPr algn="ctr"/>
                      <a:r>
                        <a:rPr lang="en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리더와 팔로우 통신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장점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단점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방법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98254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동기식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팔로워가 리더와 일관성 있게 최신 데이터 복사본을 가지는 것을 보장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동기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팔로워가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응답하지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않으면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쓰기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진행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</a:t>
                      </a:r>
                      <a:endParaRPr lang="en-KR" sz="1400" b="1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리더는 팔로워 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 쓰기를 수신했는지 확인해줄 때가지 기다림</a:t>
                      </a:r>
                      <a:endParaRPr lang="en-KR" sz="1400" b="1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842666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비동기식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모든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팔로워가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잘못되더라도 리더가 쓰기 처리를 계속 할 수 있음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많은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팔로워가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있거나 지리적으로 분산되었다면 유리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변경에 걸리는 시간 보장 불가</a:t>
                      </a:r>
                      <a:endParaRPr lang="en-US" altLang="ko-KR" sz="1400" b="1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리더가 잘못된 경우 데이터 변경의 지속성 보장 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리더는 메시지를 전송하지만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팔로워의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응답을 기다리지 않음</a:t>
                      </a:r>
                      <a:endParaRPr lang="en-US" altLang="ko-KR" sz="1400" b="1" u="sng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  <p:sp>
        <p:nvSpPr>
          <p:cNvPr id="64" name="직사각형 20">
            <a:extLst>
              <a:ext uri="{FF2B5EF4-FFF2-40B4-BE49-F238E27FC236}">
                <a16:creationId xmlns:a16="http://schemas.microsoft.com/office/drawing/2014/main" id="{786891C2-3638-F448-A610-6AE009BCB1EA}"/>
              </a:ext>
            </a:extLst>
          </p:cNvPr>
          <p:cNvSpPr/>
          <p:nvPr/>
        </p:nvSpPr>
        <p:spPr>
          <a:xfrm>
            <a:off x="1102413" y="1452871"/>
            <a:ext cx="1350320" cy="1010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쓰기는 모든 복제 서버에서 처리돼야 함</a:t>
            </a:r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5D6F92-FF44-9E4B-B40F-B7FF08A79E67}"/>
              </a:ext>
            </a:extLst>
          </p:cNvPr>
          <p:cNvCxnSpPr>
            <a:cxnSpLocks/>
          </p:cNvCxnSpPr>
          <p:nvPr/>
        </p:nvCxnSpPr>
        <p:spPr>
          <a:xfrm flipH="1" flipV="1">
            <a:off x="1642533" y="2352977"/>
            <a:ext cx="135041" cy="268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20">
            <a:extLst>
              <a:ext uri="{FF2B5EF4-FFF2-40B4-BE49-F238E27FC236}">
                <a16:creationId xmlns:a16="http://schemas.microsoft.com/office/drawing/2014/main" id="{95D9014D-06C1-F246-8F8E-69261C8C4697}"/>
              </a:ext>
            </a:extLst>
          </p:cNvPr>
          <p:cNvSpPr/>
          <p:nvPr/>
        </p:nvSpPr>
        <p:spPr>
          <a:xfrm>
            <a:off x="5711072" y="2200309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변경</a:t>
            </a:r>
            <a:endParaRPr kumimoji="1" lang="en-US" altLang="ko-KR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스트림</a:t>
            </a:r>
            <a:endParaRPr kumimoji="1" lang="ko-Kore-KR" alt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A60B8919-CFC1-4244-9C96-0A37CDE1D12F}"/>
              </a:ext>
            </a:extLst>
          </p:cNvPr>
          <p:cNvSpPr/>
          <p:nvPr/>
        </p:nvSpPr>
        <p:spPr>
          <a:xfrm>
            <a:off x="838199" y="960113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복제 서버에 모든 데이터가 있다는 사실을 어떻게 보장하는가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직사각형 20">
            <a:extLst>
              <a:ext uri="{FF2B5EF4-FFF2-40B4-BE49-F238E27FC236}">
                <a16:creationId xmlns:a16="http://schemas.microsoft.com/office/drawing/2014/main" id="{FDF70C98-B4A5-C247-A97B-D0FE50295CCB}"/>
              </a:ext>
            </a:extLst>
          </p:cNvPr>
          <p:cNvSpPr/>
          <p:nvPr/>
        </p:nvSpPr>
        <p:spPr>
          <a:xfrm>
            <a:off x="2567291" y="2214048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질의</a:t>
            </a:r>
            <a:endParaRPr kumimoji="1" lang="ko-Kore-KR" alt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32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노드의 장애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고가용성</a:t>
            </a:r>
            <a:r>
              <a:rPr kumimoji="1" lang="ko-KR" altLang="en-US" dirty="0"/>
              <a:t> 달성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D350F5-A644-2B45-A7A4-6F2F9833F9BC}"/>
              </a:ext>
            </a:extLst>
          </p:cNvPr>
          <p:cNvSpPr/>
          <p:nvPr/>
        </p:nvSpPr>
        <p:spPr>
          <a:xfrm>
            <a:off x="838200" y="1051466"/>
            <a:ext cx="10515600" cy="594987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개별 노드의 장애에도 전체 시스템은 동작해야 함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노드 중단의 영향을 최소화하는 것이 목표</a:t>
            </a:r>
            <a:endParaRPr lang="en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4A47BB-1E49-0847-BFB3-6AC4875D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70276"/>
              </p:ext>
            </p:extLst>
          </p:nvPr>
        </p:nvGraphicFramePr>
        <p:xfrm>
          <a:off x="838200" y="1887573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507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2364765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5721328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167241"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장애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장애 대처 방법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8348"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 장애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sng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따라잡기 복구</a:t>
                      </a:r>
                      <a:endParaRPr lang="en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팔로는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리더로부터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수신한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로컬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디스크에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보관</a:t>
                      </a:r>
                      <a:endParaRPr lang="en-US" sz="1400" b="0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보관된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중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결함이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발생하기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처리한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마지막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트랜잭션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확인</a:t>
                      </a:r>
                      <a:endParaRPr lang="en-US" sz="1400" b="0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리더에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연결해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연결이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끊어진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동안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발생한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변경을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모두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</a:t>
                      </a:r>
                      <a:endParaRPr lang="en-KR" sz="1400" b="1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41927"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 장애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장애 복구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(Failover)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리더의 장애 판단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타임아웃을 사용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새로운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리더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선택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이전 리더의 최신 데이터 변경사항을 가진 복제 서버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새로운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리더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사용을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위해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시스템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재설정</a:t>
                      </a:r>
                      <a:endParaRPr lang="en-US" altLang="en-US" sz="1400" b="0" u="none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클라이언트와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새로운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리더간</a:t>
                      </a:r>
                      <a:endParaRPr lang="en-US" altLang="en-US" sz="1400" b="0" u="none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이전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리더와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팔로워간</a:t>
                      </a:r>
                      <a:endParaRPr lang="en-KR" altLang="en-US" sz="1400" b="0" u="none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58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리더 기반 복제의 다양한 복제 방법(1)</a:t>
            </a:r>
            <a:endParaRPr kumimoji="1" lang="ko-Kore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4A47BB-1E49-0847-BFB3-6AC4875D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90672"/>
              </p:ext>
            </p:extLst>
          </p:nvPr>
        </p:nvGraphicFramePr>
        <p:xfrm>
          <a:off x="644976" y="1178402"/>
          <a:ext cx="107088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59">
                  <a:extLst>
                    <a:ext uri="{9D8B030D-6E8A-4147-A177-3AD203B41FA5}">
                      <a16:colId xmlns:a16="http://schemas.microsoft.com/office/drawing/2014/main" val="1745825476"/>
                    </a:ext>
                  </a:extLst>
                </a:gridCol>
                <a:gridCol w="1657257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4211303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4211303">
                  <a:extLst>
                    <a:ext uri="{9D8B030D-6E8A-4147-A177-3AD203B41FA5}">
                      <a16:colId xmlns:a16="http://schemas.microsoft.com/office/drawing/2014/main" val="220731309"/>
                    </a:ext>
                  </a:extLst>
                </a:gridCol>
              </a:tblGrid>
              <a:tr h="167241"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방법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장점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주의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보완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83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기반</a:t>
                      </a:r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모든 요청 구문</a:t>
                      </a:r>
                      <a:b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관계형 데이터베이스는 모든 요청 구문을 팔로워에게 전달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 팔로워가 SQL 구문 직접 파싱</a:t>
                      </a:r>
                      <a:b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 팔로워는 클라이언트에서 직접 받은 것처럼 SQL 구문 파싱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비결정 함수 호출에 대한 고정값을 반환하여 비결정 함수 호출의 다른 값 생성에 따른 복제 깨짐 현상을 제어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간편하기 때문에 오늘날에도 여전히 사용됨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자동증가 컬럼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의존 구문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부수 효과를 가진 구문은 주의가 필요</a:t>
                      </a:r>
                      <a:endParaRPr lang="en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4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WA</a:t>
                      </a:r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L(</a:t>
                      </a:r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쓰기</a:t>
                      </a:r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전</a:t>
                      </a:r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로그</a:t>
                      </a:r>
                      <a:r>
                        <a:rPr kumimoji="1" lang="en-US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배송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Wingdings" pitchFamily="2" charset="2"/>
                        </a:rPr>
                        <a:t>)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완전 동일 로그 사용해 복제 서버 구축</a:t>
                      </a:r>
                      <a:b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데이터베이스의 모든 쓰기를 포함하는 추가 전용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(append-only)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바이트 열이 로그일 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완전히 동일한 로그를 사용해 다른 노드에서 복제 서버 구축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리더는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팔로워에게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네트워크로 로그를 전송하기도 함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디스크에 로그를 기록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팔로워에게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네트워크 로그 전송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로그 처리 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리더의 동일한 데이터 구조의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복제본이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말들어짐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WAL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은 어떤 디스크 블록에서 어떤 바이트를 변경했는지 상세 정보 포함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복제와 저장소 엔진과 밀접한 관련됨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데이터베이스가 저장소 형식을 다른 버전으로 변경할 때 유용</a:t>
                      </a:r>
                      <a:b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데이터베이스 소프트웨어 버전이 다를 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복제 프로토콜이 버전의 불일치를 허용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97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리더 기반 복제의 다양한 복제 방법</a:t>
            </a:r>
            <a:endParaRPr kumimoji="1" lang="ko-Kore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C088F2-BB6B-B44E-82D5-9DDAD33AC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71627"/>
              </p:ext>
            </p:extLst>
          </p:nvPr>
        </p:nvGraphicFramePr>
        <p:xfrm>
          <a:off x="838199" y="1097914"/>
          <a:ext cx="1051559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993">
                  <a:extLst>
                    <a:ext uri="{9D8B030D-6E8A-4147-A177-3AD203B41FA5}">
                      <a16:colId xmlns:a16="http://schemas.microsoft.com/office/drawing/2014/main" val="1745825476"/>
                    </a:ext>
                  </a:extLst>
                </a:gridCol>
                <a:gridCol w="1844425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4686924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3284257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167241"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방법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장점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주의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보완</a:t>
                      </a:r>
                      <a:endParaRPr kumimoji="1" lang="ko-Kore-KR" altLang="en-US" sz="1400" b="1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83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논리적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로우 기반</a:t>
                      </a:r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논리적 로그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다른 로그 형식 사용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복제 로그</a:t>
                      </a: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 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저장소 엔진 내부 분리</a:t>
                      </a:r>
                      <a:r>
                        <a:rPr lang="en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를 위해 다른 로그 형식 사용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관계형 데이터베이스용 논리적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  <a:b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로우 단위로 데이터베이스 테이블에 쓰기를 기술한 레코드 열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KR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논리적 로그</a:t>
                      </a:r>
                      <a:r>
                        <a:rPr lang="en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를 저장소 엔진 내부와 분리했기 때문에 </a:t>
                      </a:r>
                      <a:r>
                        <a:rPr lang="en-KR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하위 호완성 유지가 쉬움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다른 버전의 데이터베이스 소프트웨어나 다른 저장소 엔진 실행 가능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리더와 </a:t>
                      </a:r>
                      <a:r>
                        <a:rPr lang="ko-KR" alt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팔로워간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외부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애플리케이션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파싱이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쉬움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외부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시스템에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데이터베이스의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내용을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전송하고자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할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때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유용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 데이터 캡처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KR" sz="1400" b="0" u="none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4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트리거 기반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정의 애플리케이션 코드 등록 가능 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 애플리케이션 코드는 데이터베이스 시스템에서 데이터가 변경되면 자동으로 실행됨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트리거는 데이터 변경을 분리된 테이블에 로깅할 수 있음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 테이블로부터 외부 프로세스가 읽을 수 있음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다른 시스템으로 데이터 변경을 복제</a:t>
                      </a:r>
                      <a:br>
                        <a:rPr lang="en-US" altLang="ko-KR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외부 프로세스는 필요한 애플리케이션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로직을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적용해 다른 시스템으로 데이터 변경을 복제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ü"/>
                      </a:pPr>
                      <a:endParaRPr lang="en-US" altLang="ko-KR" sz="14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itchFamily="2" charset="2"/>
                        <a:buChar char="ü"/>
                      </a:pPr>
                      <a:r>
                        <a:rPr lang="en-KR" altLang="en-US" sz="1400" b="1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유연성</a:t>
                      </a: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이 높음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ü"/>
                      </a:pP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하지만 다른 복제 방식보다 많은 오버헤드 존재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ü"/>
                      </a:pP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버그나 제한 사항 많이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56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 지연과 데이터베이스의 불일치</a:t>
            </a:r>
            <a:r>
              <a:rPr kumimoji="1" lang="en-US" altLang="ko-KR" dirty="0"/>
              <a:t>(</a:t>
            </a:r>
            <a:r>
              <a:rPr kumimoji="1" lang="ko-KR" altLang="en-US" dirty="0"/>
              <a:t>최종적 일관성</a:t>
            </a:r>
            <a:r>
              <a:rPr kumimoji="1" lang="en-US" altLang="ko-KR" dirty="0"/>
              <a:t>) 1</a:t>
            </a:r>
            <a:endParaRPr kumimoji="1" lang="ko-Kore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2701E-04D1-D044-B137-76A936A8ACBB}"/>
              </a:ext>
            </a:extLst>
          </p:cNvPr>
          <p:cNvSpPr/>
          <p:nvPr/>
        </p:nvSpPr>
        <p:spPr>
          <a:xfrm>
            <a:off x="838200" y="1051466"/>
            <a:ext cx="10515600" cy="1120234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애플리케이션이 비동기 팔로워에서 데이터를 읽을 때 팔로워가 뒤쳐지면 </a:t>
            </a:r>
            <a:r>
              <a:rPr lang="en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데이터베이스에 불일치 발생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데이터베이스에 발생한 불일치를</a:t>
            </a:r>
            <a:r>
              <a:rPr lang="en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팔로워는 결국 따라잡게 되고 리더와 일치하게 됨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최종적 일관성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KR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리더에 팔로워에 동일한 질의를 수행하면 모든 쓰기가 팔로워에 반영되지 앟기 때문에 데이터베이스에 불일치 발생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불일치는 일시적인 상태에 불과하나</a:t>
            </a:r>
            <a:r>
              <a:rPr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서버가 얼마나 뒤처질 수 있는지에 대한 제한은 없음</a:t>
            </a:r>
            <a:endParaRPr lang="en-KR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A9FBC11D-B389-F44B-8EB3-D6CE128CC66D}"/>
              </a:ext>
            </a:extLst>
          </p:cNvPr>
          <p:cNvSpPr/>
          <p:nvPr/>
        </p:nvSpPr>
        <p:spPr>
          <a:xfrm>
            <a:off x="838200" y="2263053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지연이 발생할 수 있는 사례와 해결 방법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가지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20">
            <a:extLst>
              <a:ext uri="{FF2B5EF4-FFF2-40B4-BE49-F238E27FC236}">
                <a16:creationId xmlns:a16="http://schemas.microsoft.com/office/drawing/2014/main" id="{E4013B85-BBCF-2845-BB0E-EDCB3D2DFDBB}"/>
              </a:ext>
            </a:extLst>
          </p:cNvPr>
          <p:cNvSpPr/>
          <p:nvPr/>
        </p:nvSpPr>
        <p:spPr>
          <a:xfrm>
            <a:off x="838200" y="2710543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(1) 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후 읽기 일관성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자신이 쓴 내용 읽기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06435-1A86-EF40-B170-BB33B39E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2972"/>
            <a:ext cx="6232071" cy="30323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D53A4D-F0F8-2742-8E94-0C29BE94E9C2}"/>
              </a:ext>
            </a:extLst>
          </p:cNvPr>
          <p:cNvSpPr/>
          <p:nvPr/>
        </p:nvSpPr>
        <p:spPr>
          <a:xfrm>
            <a:off x="7070271" y="2485806"/>
            <a:ext cx="4283529" cy="412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b="1" dirty="0">
                <a:solidFill>
                  <a:schemeClr val="tx1"/>
                </a:solidFill>
              </a:rPr>
              <a:t>Case)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</a:rPr>
              <a:t>사용자가 쓰기를 수행한 직후 데이터를 본다면 새로운 데이터는 아직 복제 서버에 반영되지 않았을 수 있음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r>
              <a:rPr lang="en-KR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사용자가 페이지를 </a:t>
            </a:r>
            <a:r>
              <a:rPr lang="ko-KR" altLang="en-US" sz="1400" dirty="0" err="1">
                <a:solidFill>
                  <a:schemeClr val="tx1"/>
                </a:solidFill>
              </a:rPr>
              <a:t>재로딩했을</a:t>
            </a:r>
            <a:r>
              <a:rPr lang="ko-KR" altLang="en-US" sz="1400" dirty="0">
                <a:solidFill>
                  <a:schemeClr val="tx1"/>
                </a:solidFill>
              </a:rPr>
              <a:t> 때 항상 자신이 제출한 모든 갱신을 볼 수 있음을 보장하며 다른 사용자에 대해서는 보장하지 않음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구현방법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사용자가 수정한 내용을 읽을 때는 리더에서 읽음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그 밖은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사용자 쓰기가 많은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마지막 갱신 시각을 찾아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마지막 갱신 후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분 동안은 리더에서 모든 읽기 수행 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클라이언트가 가장 최근 쓰기의 타임스탬프를 기억하여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시스템은 사용자 읽기를 위한 복제 서버가 일기를 처리하거나 복제 서버가 따라잡을 때까지 질의를 대기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64B6F-49D9-A845-B79A-FB2AEB79BEF7}"/>
              </a:ext>
            </a:extLst>
          </p:cNvPr>
          <p:cNvSpPr/>
          <p:nvPr/>
        </p:nvSpPr>
        <p:spPr>
          <a:xfrm>
            <a:off x="3771899" y="3507709"/>
            <a:ext cx="2498271" cy="2174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07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 지연과 데이터베이스의 불일치</a:t>
            </a:r>
            <a:r>
              <a:rPr kumimoji="1" lang="en-US" altLang="ko-KR" dirty="0"/>
              <a:t>(</a:t>
            </a:r>
            <a:r>
              <a:rPr kumimoji="1" lang="ko-KR" altLang="en-US" dirty="0"/>
              <a:t>최종적 일관성</a:t>
            </a:r>
            <a:r>
              <a:rPr kumimoji="1" lang="en-US" altLang="ko-KR" dirty="0"/>
              <a:t>) 2</a:t>
            </a:r>
            <a:endParaRPr kumimoji="1" lang="ko-Kore-KR" altLang="en-US" dirty="0"/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A9FBC11D-B389-F44B-8EB3-D6CE128CC66D}"/>
              </a:ext>
            </a:extLst>
          </p:cNvPr>
          <p:cNvSpPr/>
          <p:nvPr/>
        </p:nvSpPr>
        <p:spPr>
          <a:xfrm>
            <a:off x="838200" y="1038162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지연이 발생할 수 있는 사례와 해결 방법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가지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20">
            <a:extLst>
              <a:ext uri="{FF2B5EF4-FFF2-40B4-BE49-F238E27FC236}">
                <a16:creationId xmlns:a16="http://schemas.microsoft.com/office/drawing/2014/main" id="{E4013B85-BBCF-2845-BB0E-EDCB3D2DFDBB}"/>
              </a:ext>
            </a:extLst>
          </p:cNvPr>
          <p:cNvSpPr/>
          <p:nvPr/>
        </p:nvSpPr>
        <p:spPr>
          <a:xfrm>
            <a:off x="838200" y="1549113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(2) 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시간이 거꾸로 흐르는 현상 목격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단조 읽기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53A4D-F0F8-2742-8E94-0C29BE94E9C2}"/>
              </a:ext>
            </a:extLst>
          </p:cNvPr>
          <p:cNvSpPr/>
          <p:nvPr/>
        </p:nvSpPr>
        <p:spPr>
          <a:xfrm>
            <a:off x="7070271" y="2661555"/>
            <a:ext cx="4283529" cy="3477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b="1" dirty="0">
                <a:solidFill>
                  <a:schemeClr val="tx1"/>
                </a:solidFill>
              </a:rPr>
              <a:t>Case)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</a:rPr>
              <a:t>사용자가 각기 다른 서버에 동일한 질의를 두번 날렸을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두번째 질의가 첫번째 질의보다 더 </a:t>
            </a:r>
            <a:r>
              <a:rPr lang="ko-KR" altLang="en-US" sz="1400" b="1" dirty="0">
                <a:solidFill>
                  <a:schemeClr val="tx1"/>
                </a:solidFill>
              </a:rPr>
              <a:t>이른 시점의 시스템</a:t>
            </a:r>
            <a:r>
              <a:rPr lang="ko-KR" altLang="en-US" sz="1400" dirty="0">
                <a:solidFill>
                  <a:schemeClr val="tx1"/>
                </a:solidFill>
              </a:rPr>
              <a:t>을 보고 있음</a:t>
            </a:r>
            <a:endParaRPr lang="en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r>
              <a:rPr lang="ko-KR" altLang="en-US" sz="1400" dirty="0">
                <a:solidFill>
                  <a:schemeClr val="tx1"/>
                </a:solidFill>
              </a:rPr>
              <a:t>  단조 읽기</a:t>
            </a:r>
            <a:r>
              <a:rPr lang="en-US" altLang="ko-KR" sz="1400" dirty="0">
                <a:solidFill>
                  <a:schemeClr val="tx1"/>
                </a:solidFill>
              </a:rPr>
              <a:t>(monotonic read)</a:t>
            </a:r>
            <a:r>
              <a:rPr lang="ko-KR" altLang="en-US" sz="1400" dirty="0">
                <a:solidFill>
                  <a:schemeClr val="tx1"/>
                </a:solidFill>
              </a:rPr>
              <a:t>는 이런 종류의 이상 현상이 발생하지 않음을 보장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데이터를 읽을 때 이전 값을 볼 수는 있지만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한 사용자가 새로운 데이터를 읽은 후에는 예전 데이터를 읽도록 하지 않음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구현방법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각 사용자의 읽기가 항상 동일한 복제 서버에서 수행되게끔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복제 서버가 고장 나면 사용자 질의를 다른 복제 서버로 </a:t>
            </a:r>
            <a:r>
              <a:rPr lang="ko-KR" altLang="en-US" sz="1400" dirty="0" err="1">
                <a:solidFill>
                  <a:schemeClr val="tx1"/>
                </a:solidFill>
              </a:rPr>
              <a:t>재라우팅할</a:t>
            </a:r>
            <a:r>
              <a:rPr lang="ko-KR" altLang="en-US" sz="1400" dirty="0">
                <a:solidFill>
                  <a:schemeClr val="tx1"/>
                </a:solidFill>
              </a:rPr>
              <a:t> 필요가 있음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E8444-5BB9-5442-A325-535D564C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4" y="2544407"/>
            <a:ext cx="6429237" cy="3712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00566D-38A1-1142-8D34-DF90BF989605}"/>
              </a:ext>
            </a:extLst>
          </p:cNvPr>
          <p:cNvSpPr/>
          <p:nvPr/>
        </p:nvSpPr>
        <p:spPr>
          <a:xfrm>
            <a:off x="3331029" y="4147457"/>
            <a:ext cx="3331028" cy="1534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157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23B12-D9DE-7344-AE45-235CB977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8" y="1936471"/>
            <a:ext cx="5142593" cy="33399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 지연과 데이터베이스의 불일치</a:t>
            </a:r>
            <a:r>
              <a:rPr kumimoji="1" lang="en-US" altLang="ko-KR" dirty="0"/>
              <a:t>(</a:t>
            </a:r>
            <a:r>
              <a:rPr kumimoji="1" lang="ko-KR" altLang="en-US" dirty="0"/>
              <a:t>최종적 일관성</a:t>
            </a:r>
            <a:r>
              <a:rPr kumimoji="1" lang="en-US" altLang="ko-KR" dirty="0"/>
              <a:t>) 3</a:t>
            </a:r>
            <a:endParaRPr kumimoji="1" lang="ko-Kore-KR" altLang="en-US" dirty="0"/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A9FBC11D-B389-F44B-8EB3-D6CE128CC66D}"/>
              </a:ext>
            </a:extLst>
          </p:cNvPr>
          <p:cNvSpPr/>
          <p:nvPr/>
        </p:nvSpPr>
        <p:spPr>
          <a:xfrm>
            <a:off x="838200" y="1038162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 지연이 발생할 수 있는 사례와 해결 방법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가지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20">
            <a:extLst>
              <a:ext uri="{FF2B5EF4-FFF2-40B4-BE49-F238E27FC236}">
                <a16:creationId xmlns:a16="http://schemas.microsoft.com/office/drawing/2014/main" id="{E4013B85-BBCF-2845-BB0E-EDCB3D2DFDBB}"/>
              </a:ext>
            </a:extLst>
          </p:cNvPr>
          <p:cNvSpPr/>
          <p:nvPr/>
        </p:nvSpPr>
        <p:spPr>
          <a:xfrm>
            <a:off x="838200" y="1385823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(3) 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일관된 순서로 읽기 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인과성 위반 우려</a:t>
            </a:r>
            <a:r>
              <a:rPr kumimoji="1" lang="en-US" altLang="ko-KR" b="1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b="1" dirty="0">
              <a:solidFill>
                <a:srgbClr val="00B05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53A4D-F0F8-2742-8E94-0C29BE94E9C2}"/>
              </a:ext>
            </a:extLst>
          </p:cNvPr>
          <p:cNvSpPr/>
          <p:nvPr/>
        </p:nvSpPr>
        <p:spPr>
          <a:xfrm>
            <a:off x="6379031" y="1994192"/>
            <a:ext cx="4283529" cy="3282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b="1" dirty="0">
                <a:solidFill>
                  <a:schemeClr val="tx1"/>
                </a:solidFill>
              </a:rPr>
              <a:t>Case)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두 문장 사이에 인과성을 지키지 못하면 글의 순서가 뒤죽박죽이 됨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일관된 순서로 읽기</a:t>
            </a:r>
            <a:r>
              <a:rPr lang="en-US" altLang="ko-KR" sz="1400" dirty="0">
                <a:solidFill>
                  <a:schemeClr val="tx1"/>
                </a:solidFill>
              </a:rPr>
              <a:t>(consistent prefix read)</a:t>
            </a:r>
            <a:r>
              <a:rPr lang="ko-KR" altLang="en-US" sz="1400" dirty="0">
                <a:solidFill>
                  <a:schemeClr val="tx1"/>
                </a:solidFill>
              </a:rPr>
              <a:t>는 이런 현상을 방지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일련의 쓰기가 특정 순서로 발생한다면 이 쓰기를 읽는 모든 사용자는 같은 순서로 쓰여진 내용을 봄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구현방법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solidFill>
                  <a:schemeClr val="tx1"/>
                </a:solidFill>
              </a:rPr>
              <a:t>파티셔닝된</a:t>
            </a:r>
            <a:r>
              <a:rPr lang="ko-KR" altLang="en-US" sz="1400" dirty="0">
                <a:solidFill>
                  <a:schemeClr val="tx1"/>
                </a:solidFill>
              </a:rPr>
              <a:t> 데이터베이스에서 발생하는 특징적인 문제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서로 인과성이 있는 쓰기가 동일한 파티션에 기록되게끔 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0566D-38A1-1142-8D34-DF90BF989605}"/>
              </a:ext>
            </a:extLst>
          </p:cNvPr>
          <p:cNvSpPr/>
          <p:nvPr/>
        </p:nvSpPr>
        <p:spPr>
          <a:xfrm>
            <a:off x="2209802" y="2425394"/>
            <a:ext cx="3423556" cy="270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F77EC-F0CE-9A48-BE2F-0B47DBE37EBA}"/>
              </a:ext>
            </a:extLst>
          </p:cNvPr>
          <p:cNvSpPr/>
          <p:nvPr/>
        </p:nvSpPr>
        <p:spPr>
          <a:xfrm>
            <a:off x="838200" y="5472177"/>
            <a:ext cx="10515600" cy="1120234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복제가 비동기식으로 동작하지만 동기식으로 동작하는 척 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쓰기 후 읽기와 같은 강한 보장을 제공하게끔 시스템 설계 필요</a:t>
            </a:r>
            <a:r>
              <a:rPr lang="en-US" altLang="ko-KR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트랜잭션은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애플리케이션이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단순해지기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위해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데이터베이스가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강력한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보장을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제공하는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방법</a:t>
            </a:r>
            <a:endParaRPr lang="en-US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분산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데이터베이스로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전환하는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과정에서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많은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시스템이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트랜잭션을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포기하고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최종적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일관성을</a:t>
            </a:r>
            <a:r>
              <a:rPr 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</a:t>
            </a:r>
            <a:endParaRPr lang="en-KR" sz="1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3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9741</TotalTime>
  <Words>1760</Words>
  <Application>Microsoft Macintosh PowerPoint</Application>
  <PresentationFormat>Widescreen</PresentationFormat>
  <Paragraphs>225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Malgun Gothic</vt:lpstr>
      <vt:lpstr>NanumBarunGothic</vt:lpstr>
      <vt:lpstr>Arial</vt:lpstr>
      <vt:lpstr>Calibri</vt:lpstr>
      <vt:lpstr>Calibri Light</vt:lpstr>
      <vt:lpstr>Wingdings</vt:lpstr>
      <vt:lpstr>Office 테마</vt:lpstr>
      <vt:lpstr>5장. 복제</vt:lpstr>
      <vt:lpstr>복제의 용도와 주요 접근 방식</vt:lpstr>
      <vt:lpstr>복제 서버별 데이터 변경 내용 적용과 전달</vt:lpstr>
      <vt:lpstr>노드의 장애(고가용성 달성)</vt:lpstr>
      <vt:lpstr>리더 기반 복제의 다양한 복제 방법(1)</vt:lpstr>
      <vt:lpstr>리더 기반 복제의 다양한 복제 방법</vt:lpstr>
      <vt:lpstr>복제 지연과 데이터베이스의 불일치(최종적 일관성) 1</vt:lpstr>
      <vt:lpstr>복제 지연과 데이터베이스의 불일치(최종적 일관성) 2</vt:lpstr>
      <vt:lpstr>복제 지연과 데이터베이스의 불일치(최종적 일관성) 3</vt:lpstr>
      <vt:lpstr>다중 리더 복제</vt:lpstr>
      <vt:lpstr>다중 리더 복제의 문제 – 충돌1</vt:lpstr>
      <vt:lpstr>다중 리더 복제의 문제 – 충돌2</vt:lpstr>
      <vt:lpstr>다중 리더 복제 토폴로지</vt:lpstr>
      <vt:lpstr>리더 없는 복제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씨티2</cp:lastModifiedBy>
  <cp:revision>228</cp:revision>
  <dcterms:created xsi:type="dcterms:W3CDTF">2020-07-09T15:11:11Z</dcterms:created>
  <dcterms:modified xsi:type="dcterms:W3CDTF">2020-08-03T09:07:06Z</dcterms:modified>
</cp:coreProperties>
</file>