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3" r:id="rId3"/>
    <p:sldId id="274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8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8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972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848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부호화와 발전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애플리케이션 기능 변화에 따른 시스템 구축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애플리케이션은 필연적으로 시간이 지남에 따라 변화하므로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기능 변경 사항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기능 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쉽게 적용할 수 있는 시스템을 구축해야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애플리케이션 기능 변경을 위해 저장하는 데이터도 변경해야 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데이터 모델에는 이런 변화에 대처하는 다양한 방법이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719B5290-62CD-5847-B41B-8DB355B018F6}"/>
              </a:ext>
            </a:extLst>
          </p:cNvPr>
          <p:cNvSpPr/>
          <p:nvPr/>
        </p:nvSpPr>
        <p:spPr>
          <a:xfrm>
            <a:off x="819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스키마 변경</a:t>
            </a:r>
            <a:endParaRPr kumimoji="1" lang="ko-Kore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91EE-84DB-7843-A68A-6735EB5C77EA}"/>
              </a:ext>
            </a:extLst>
          </p:cNvPr>
          <p:cNvSpPr/>
          <p:nvPr/>
        </p:nvSpPr>
        <p:spPr>
          <a:xfrm>
            <a:off x="819150" y="3621899"/>
            <a:ext cx="3337987" cy="287097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관계형 데이터베이스는 일반적으로 데이터베이스의 모든 데이터가 하나의 스키마를 따른다고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스키마는 변경될 수 있지만 특정 시점에는 정확하게 하나의 스키마 적용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9610-504F-8343-B57E-F8744899EC6F}"/>
              </a:ext>
            </a:extLst>
          </p:cNvPr>
          <p:cNvSpPr/>
          <p:nvPr/>
        </p:nvSpPr>
        <p:spPr>
          <a:xfrm>
            <a:off x="4457699" y="3621899"/>
            <a:ext cx="3337987" cy="287097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읽기 스키마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데이터베이는 스키마를 강요하지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다른 시점에 쓰여진 이전 데이터 타입과 새로운 데이터 타입이 섞여 포함될 수 있음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17B1-18F5-3140-A122-26766BC7703F}"/>
              </a:ext>
            </a:extLst>
          </p:cNvPr>
          <p:cNvSpPr/>
          <p:nvPr/>
        </p:nvSpPr>
        <p:spPr>
          <a:xfrm>
            <a:off x="8058150" y="3640948"/>
            <a:ext cx="3295650" cy="287097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타입이나 스키마 </a:t>
            </a:r>
            <a:r>
              <a:rPr lang="ko-KR" altLang="en-US" dirty="0" err="1">
                <a:solidFill>
                  <a:schemeClr val="tx1"/>
                </a:solidFill>
              </a:rPr>
              <a:t>변가</a:t>
            </a:r>
            <a:r>
              <a:rPr lang="ko-KR" altLang="en-US" dirty="0">
                <a:solidFill>
                  <a:schemeClr val="tx1"/>
                </a:solidFill>
              </a:rPr>
              <a:t> 변경될 때 </a:t>
            </a:r>
            <a:r>
              <a:rPr lang="ko-KR" altLang="en-US" dirty="0" err="1">
                <a:solidFill>
                  <a:schemeClr val="tx1"/>
                </a:solidFill>
              </a:rPr>
              <a:t>애플케이션</a:t>
            </a:r>
            <a:r>
              <a:rPr lang="ko-KR" altLang="en-US" dirty="0">
                <a:solidFill>
                  <a:schemeClr val="tx1"/>
                </a:solidFill>
              </a:rPr>
              <a:t> 코드에 대한 변경이 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대규모 애플리케이션에서 코드 변경은 대개 즉시 반영할 수 없으므로 양방향 호환성을 유지해야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하위 호환성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상위 호환성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AAC913D3-DD3A-9D4F-B251-10E5A7FC3556}"/>
              </a:ext>
            </a:extLst>
          </p:cNvPr>
          <p:cNvSpPr/>
          <p:nvPr/>
        </p:nvSpPr>
        <p:spPr>
          <a:xfrm>
            <a:off x="445770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타입 변경</a:t>
            </a:r>
            <a:endParaRPr kumimoji="1" lang="ko-Kore-KR" altLang="en-US" dirty="0"/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90A7CD31-D8D0-C340-90FF-F5147933058D}"/>
              </a:ext>
            </a:extLst>
          </p:cNvPr>
          <p:cNvSpPr/>
          <p:nvPr/>
        </p:nvSpPr>
        <p:spPr>
          <a:xfrm>
            <a:off x="8058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애플리케이션 코드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부호화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보통 메모리에서 데이터 구조는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효율적으로 접근하고 조작할 수 있도록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보통은 포인터를 이용해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최적화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하지만 포인터는 다른 프로세스가 이해할 수 없으므로 이 일련의 </a:t>
            </a:r>
            <a:r>
              <a:rPr lang="ko-KR" altLang="en-US" dirty="0" err="1">
                <a:solidFill>
                  <a:schemeClr val="tx1"/>
                </a:solidFill>
              </a:rPr>
              <a:t>바이트열은</a:t>
            </a:r>
            <a:r>
              <a:rPr lang="ko-KR" altLang="en-US" dirty="0">
                <a:solidFill>
                  <a:schemeClr val="tx1"/>
                </a:solidFill>
              </a:rPr>
              <a:t> 보통 메모리에서 사용하는 데이터 구조와는 상당히 다르다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따라서 두 가지 표현 사이에 일종의 전환이 필요한데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표현에서 바이트열로의 전환을 </a:t>
            </a:r>
            <a:r>
              <a:rPr lang="ko-KR" altLang="en-US" dirty="0" err="1">
                <a:solidFill>
                  <a:schemeClr val="tx1"/>
                </a:solidFill>
              </a:rPr>
              <a:t>부호화라고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그 반대를 </a:t>
            </a:r>
            <a:r>
              <a:rPr lang="ko-KR" altLang="en-US" dirty="0" err="1">
                <a:solidFill>
                  <a:schemeClr val="tx1"/>
                </a:solidFill>
              </a:rPr>
              <a:t>복호화라고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E24C8CC7-E46A-214E-9C22-DB15FADABC55}"/>
              </a:ext>
            </a:extLst>
          </p:cNvPr>
          <p:cNvSpPr/>
          <p:nvPr/>
        </p:nvSpPr>
        <p:spPr>
          <a:xfrm>
            <a:off x="8382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object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674D34F-14AB-9145-AC72-6DCC96B77D2A}"/>
              </a:ext>
            </a:extLst>
          </p:cNvPr>
          <p:cNvSpPr/>
          <p:nvPr/>
        </p:nvSpPr>
        <p:spPr>
          <a:xfrm>
            <a:off x="21336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struct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1233B918-C5B5-8D4A-80D5-54CDD1A86C4D}"/>
              </a:ext>
            </a:extLst>
          </p:cNvPr>
          <p:cNvSpPr/>
          <p:nvPr/>
        </p:nvSpPr>
        <p:spPr>
          <a:xfrm>
            <a:off x="34290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list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C37FA68A-92CF-B84C-8262-D032A7C242DA}"/>
              </a:ext>
            </a:extLst>
          </p:cNvPr>
          <p:cNvSpPr/>
          <p:nvPr/>
        </p:nvSpPr>
        <p:spPr>
          <a:xfrm>
            <a:off x="8572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array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6EF65E6E-9FC5-FC4D-A21B-BFBCCAB721BE}"/>
              </a:ext>
            </a:extLst>
          </p:cNvPr>
          <p:cNvSpPr/>
          <p:nvPr/>
        </p:nvSpPr>
        <p:spPr>
          <a:xfrm>
            <a:off x="21526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Hash table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8AD97AC-EE01-7549-8360-BAFCEFE216E9}"/>
              </a:ext>
            </a:extLst>
          </p:cNvPr>
          <p:cNvSpPr/>
          <p:nvPr/>
        </p:nvSpPr>
        <p:spPr>
          <a:xfrm>
            <a:off x="34480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tree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3EE651FD-393A-934E-802A-8682140804D4}"/>
              </a:ext>
            </a:extLst>
          </p:cNvPr>
          <p:cNvSpPr/>
          <p:nvPr/>
        </p:nvSpPr>
        <p:spPr>
          <a:xfrm>
            <a:off x="8550235" y="3669619"/>
            <a:ext cx="1619249" cy="98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00B050"/>
                </a:solidFill>
              </a:rPr>
              <a:t>바이트열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C2F99B68-E05A-0447-BF1E-E7D0B284A9F8}"/>
              </a:ext>
            </a:extLst>
          </p:cNvPr>
          <p:cNvSpPr/>
          <p:nvPr/>
        </p:nvSpPr>
        <p:spPr>
          <a:xfrm>
            <a:off x="1239410" y="5170592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인메모리의</a:t>
            </a:r>
            <a:r>
              <a:rPr kumimoji="1" lang="ko-KR" altLang="en-US" dirty="0">
                <a:solidFill>
                  <a:schemeClr val="tx1"/>
                </a:solidFill>
              </a:rPr>
              <a:t>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DD601C-A594-CD4B-970A-69D9DA6CB70C}"/>
              </a:ext>
            </a:extLst>
          </p:cNvPr>
          <p:cNvSpPr/>
          <p:nvPr/>
        </p:nvSpPr>
        <p:spPr>
          <a:xfrm>
            <a:off x="7883612" y="5009144"/>
            <a:ext cx="2969482" cy="95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데이터를 파일에 쓰거나 네트워크를 통해 전송할 때 사용되는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F385E-6549-B645-A15D-A61064FD9F23}"/>
              </a:ext>
            </a:extLst>
          </p:cNvPr>
          <p:cNvCxnSpPr/>
          <p:nvPr/>
        </p:nvCxnSpPr>
        <p:spPr>
          <a:xfrm>
            <a:off x="5260374" y="3808710"/>
            <a:ext cx="15075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80B33C1D-3E4E-E342-A885-9A135483A595}"/>
              </a:ext>
            </a:extLst>
          </p:cNvPr>
          <p:cNvSpPr/>
          <p:nvPr/>
        </p:nvSpPr>
        <p:spPr>
          <a:xfrm>
            <a:off x="5351443" y="3925282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0CF4CC1-589A-6C4E-98FA-50FF42041E35}"/>
              </a:ext>
            </a:extLst>
          </p:cNvPr>
          <p:cNvSpPr/>
          <p:nvPr/>
        </p:nvSpPr>
        <p:spPr>
          <a:xfrm>
            <a:off x="4455644" y="3277808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전환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6E4A-D38C-1543-B093-A7DBCDAB7949}"/>
              </a:ext>
            </a:extLst>
          </p:cNvPr>
          <p:cNvSpPr/>
          <p:nvPr/>
        </p:nvSpPr>
        <p:spPr>
          <a:xfrm>
            <a:off x="7663826" y="3189010"/>
            <a:ext cx="3626712" cy="173738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D8ED7-7262-3147-9CF3-7D335E7973FD}"/>
              </a:ext>
            </a:extLst>
          </p:cNvPr>
          <p:cNvSpPr/>
          <p:nvPr/>
        </p:nvSpPr>
        <p:spPr>
          <a:xfrm>
            <a:off x="892261" y="3189010"/>
            <a:ext cx="3626712" cy="173738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표준화된 텍스트 형식 </a:t>
            </a:r>
            <a:r>
              <a:rPr kumimoji="1" lang="ko-KR" altLang="en-US" dirty="0" err="1"/>
              <a:t>부호화의</a:t>
            </a:r>
            <a:r>
              <a:rPr kumimoji="1" lang="ko-KR" altLang="en-US" dirty="0"/>
              <a:t> 이진 변형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28932" y="1505345"/>
            <a:ext cx="10534136" cy="328907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많은 프로그래밍 언어에서 읽고 쓸 수 있는 표준화된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b="1" dirty="0">
                <a:solidFill>
                  <a:schemeClr val="tx1"/>
                </a:solidFill>
              </a:rPr>
              <a:t>널리 알려져 </a:t>
            </a:r>
            <a:r>
              <a:rPr lang="ko-KR" altLang="en-US" sz="1400" dirty="0">
                <a:solidFill>
                  <a:schemeClr val="tx1"/>
                </a:solidFill>
              </a:rPr>
              <a:t>있고 많은 곳에서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XML, CSV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</a:rPr>
              <a:t>텍스트 형식</a:t>
            </a:r>
            <a:r>
              <a:rPr lang="ko-KR" altLang="en-US" sz="1400" dirty="0">
                <a:solidFill>
                  <a:schemeClr val="tx1"/>
                </a:solidFill>
              </a:rPr>
              <a:t>이라서 어느 정도 사람이 읽을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사람이 읽을 수 있는 텍스트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즉 유니코드 문자열을 잘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데이터 교환 형식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한 조직에서 다른 조직으로 데이터를 전송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b="1" dirty="0">
                <a:solidFill>
                  <a:schemeClr val="tx1"/>
                </a:solidFill>
              </a:rPr>
              <a:t> 사용</a:t>
            </a:r>
            <a:r>
              <a:rPr lang="ko-KR" altLang="en-US" sz="1400" dirty="0">
                <a:solidFill>
                  <a:schemeClr val="tx1"/>
                </a:solidFill>
              </a:rPr>
              <a:t>하기에 유용함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수의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부호화가</a:t>
            </a:r>
            <a:r>
              <a:rPr lang="ko-KR" altLang="en-US" sz="1400" b="1" dirty="0">
                <a:solidFill>
                  <a:schemeClr val="tx1"/>
                </a:solidFill>
              </a:rPr>
              <a:t> 어려움 </a:t>
            </a:r>
            <a:r>
              <a:rPr lang="en-US" altLang="ko-KR" sz="1400" dirty="0">
                <a:solidFill>
                  <a:schemeClr val="tx1"/>
                </a:solidFill>
              </a:rPr>
              <a:t>(XML/CSV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수와 숫자로 구성된 문자열 구분</a:t>
            </a:r>
            <a:r>
              <a:rPr lang="en-US" altLang="ko-KR" sz="1400" dirty="0">
                <a:solidFill>
                  <a:schemeClr val="tx1"/>
                </a:solidFill>
              </a:rPr>
              <a:t>X, JSON – </a:t>
            </a:r>
            <a:r>
              <a:rPr lang="ko-KR" altLang="en-US" sz="1400" dirty="0">
                <a:solidFill>
                  <a:schemeClr val="tx1"/>
                </a:solidFill>
              </a:rPr>
              <a:t>정수와 부동소수점 수를 구별</a:t>
            </a:r>
            <a:r>
              <a:rPr lang="en-US" altLang="ko-KR" sz="1400" dirty="0">
                <a:solidFill>
                  <a:schemeClr val="tx1"/>
                </a:solidFill>
              </a:rPr>
              <a:t>X, </a:t>
            </a:r>
            <a:r>
              <a:rPr lang="ko-KR" altLang="en-US" sz="1400" dirty="0">
                <a:solidFill>
                  <a:schemeClr val="tx1"/>
                </a:solidFill>
              </a:rPr>
              <a:t>정밀도를 지정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이는 부동소수점을 사용하는 언어에서 큰 수를 다룰 때 문제가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이진 문자열을 지원하지 않으나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문자열은 유용한 기능이기 때문에 이진 데이터를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사용해 텍스트로 부호화 해 이런 제한을 피하고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>
                <a:solidFill>
                  <a:schemeClr val="tx1"/>
                </a:solidFill>
              </a:rPr>
              <a:t>로 해석해야한다는 사실을 스키마를 사용해 표시하는 방법을 사용했지만 이로 인해 데이터 크기는 </a:t>
            </a:r>
            <a:r>
              <a:rPr lang="en-US" altLang="ko-KR" sz="1400" dirty="0">
                <a:solidFill>
                  <a:schemeClr val="tx1"/>
                </a:solidFill>
              </a:rPr>
              <a:t>33%</a:t>
            </a:r>
            <a:r>
              <a:rPr lang="ko-KR" altLang="en-US" sz="1400" dirty="0">
                <a:solidFill>
                  <a:schemeClr val="tx1"/>
                </a:solidFill>
              </a:rPr>
              <a:t>가 증가함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정의하는 스키마 언어는 강력하긴 하지만 구현이 난해하며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데이터의 올바른 해석은 스키마 정보에 따라 다르기 때문에 </a:t>
            </a:r>
            <a:r>
              <a:rPr lang="en-US" altLang="ko-KR" sz="1400" dirty="0">
                <a:solidFill>
                  <a:schemeClr val="tx1"/>
                </a:solidFill>
              </a:rPr>
              <a:t>XML/JSON</a:t>
            </a:r>
            <a:r>
              <a:rPr lang="ko-KR" altLang="en-US" sz="1400" dirty="0">
                <a:solidFill>
                  <a:schemeClr val="tx1"/>
                </a:solidFill>
              </a:rPr>
              <a:t> 스키마를 사용하지 않는 애플리케이션은 필요한 부호화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</a:rPr>
              <a:t> 하드코딩해야 할 가능성이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CSV</a:t>
            </a:r>
            <a:r>
              <a:rPr lang="ko-KR" altLang="en-US" sz="1400" dirty="0">
                <a:solidFill>
                  <a:schemeClr val="tx1"/>
                </a:solidFill>
              </a:rPr>
              <a:t>는 스키마가 없으므로 각 로우와 칼럼의 의미를 정의하는 작업은 애플리케이션이 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CCE6F-02FB-1B4F-AAEF-2675C96B9C21}"/>
              </a:ext>
            </a:extLst>
          </p:cNvPr>
          <p:cNvSpPr/>
          <p:nvPr/>
        </p:nvSpPr>
        <p:spPr>
          <a:xfrm>
            <a:off x="828932" y="5466309"/>
            <a:ext cx="10524868" cy="115444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부호화 형식 선택으로 얻는 이득은 데이터 크기가 커질수록 증가하는데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부호화는 텍스트 형식의 </a:t>
            </a:r>
            <a:r>
              <a:rPr lang="ko-KR" altLang="en-US" sz="1400" dirty="0" err="1">
                <a:solidFill>
                  <a:schemeClr val="tx1"/>
                </a:solidFill>
              </a:rPr>
              <a:t>부호화보다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더 간편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파싱이</a:t>
            </a:r>
            <a:r>
              <a:rPr lang="ko-KR" altLang="en-US" sz="1400" b="1" dirty="0">
                <a:solidFill>
                  <a:schemeClr val="tx1"/>
                </a:solidFill>
              </a:rPr>
              <a:t> 빠르</a:t>
            </a:r>
            <a:r>
              <a:rPr lang="ko-KR" altLang="en-US" sz="1400" dirty="0">
                <a:solidFill>
                  <a:schemeClr val="tx1"/>
                </a:solidFill>
              </a:rPr>
              <a:t>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JSON, XML</a:t>
            </a:r>
            <a:r>
              <a:rPr lang="ko-KR" altLang="en-US" sz="1400" dirty="0">
                <a:solidFill>
                  <a:schemeClr val="tx1"/>
                </a:solidFill>
              </a:rPr>
              <a:t>은 이진 형식과 비교하면 둘 다 훨씬 많은 공간을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이러한 이유에서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용으로 사용 가능한 다양한 이진 부호화 개발이 이루어졌지만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의 텍스트 버전처럼 널리 채택 되진 않았다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이런 형식 중 일부는 </a:t>
            </a:r>
            <a:r>
              <a:rPr lang="ko-KR" altLang="en-US" sz="1400" dirty="0" err="1">
                <a:solidFill>
                  <a:schemeClr val="tx1"/>
                </a:solidFill>
              </a:rPr>
              <a:t>데이터타입</a:t>
            </a:r>
            <a:r>
              <a:rPr lang="ko-KR" altLang="en-US" sz="1400" dirty="0">
                <a:solidFill>
                  <a:schemeClr val="tx1"/>
                </a:solidFill>
              </a:rPr>
              <a:t> 셋을 확장하지만 </a:t>
            </a:r>
            <a:r>
              <a:rPr lang="en-US" altLang="ko-KR" sz="1400" dirty="0">
                <a:solidFill>
                  <a:schemeClr val="tx1"/>
                </a:solidFill>
              </a:rPr>
              <a:t>JSON/XML</a:t>
            </a:r>
            <a:r>
              <a:rPr lang="ko-KR" altLang="en-US" sz="1400" dirty="0">
                <a:solidFill>
                  <a:schemeClr val="tx1"/>
                </a:solidFill>
              </a:rPr>
              <a:t> 데이터 모델은 변경하지 않고 유지했다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특히 스키마를 지정하지 않기 때문에 부호화된 데이터 안에 모든 객체의 필드 이름을 포함해야 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텍스트 형식</a:t>
            </a:r>
            <a:r>
              <a:rPr kumimoji="1" lang="en-US" altLang="ko-KR" dirty="0">
                <a:solidFill>
                  <a:srgbClr val="00B050"/>
                </a:solidFill>
              </a:rPr>
              <a:t>(JSON, XML, CSV) </a:t>
            </a:r>
            <a:r>
              <a:rPr kumimoji="1" lang="ko-KR" altLang="en-US" dirty="0">
                <a:solidFill>
                  <a:srgbClr val="00B050"/>
                </a:solidFill>
              </a:rPr>
              <a:t>장점과 단점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EECF52E3-9070-904D-968F-50510CA256A5}"/>
              </a:ext>
            </a:extLst>
          </p:cNvPr>
          <p:cNvSpPr/>
          <p:nvPr/>
        </p:nvSpPr>
        <p:spPr>
          <a:xfrm>
            <a:off x="828932" y="4992735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JSON</a:t>
            </a:r>
            <a:r>
              <a:rPr kumimoji="1" lang="ko-KR" altLang="en-US" dirty="0"/>
              <a:t> 문서의 이진 부호화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메시지팩</a:t>
            </a:r>
            <a:endParaRPr kumimoji="1" lang="ko-Kore-KR" altLang="en-US" dirty="0"/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r>
              <a:rPr kumimoji="1" lang="en-US" altLang="ko-KR" dirty="0">
                <a:solidFill>
                  <a:srgbClr val="00B050"/>
                </a:solidFill>
              </a:rPr>
              <a:t> </a:t>
            </a:r>
            <a:r>
              <a:rPr kumimoji="1" lang="ko-KR" altLang="en-US" dirty="0">
                <a:solidFill>
                  <a:srgbClr val="00B050"/>
                </a:solidFill>
              </a:rPr>
              <a:t>하기 전 레코드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B848-2A2D-C244-831D-EB197894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024"/>
            <a:ext cx="45085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CBC8A-B995-C14E-B687-6972350D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85392"/>
            <a:ext cx="3669323" cy="3227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CA8B30-8963-5B4C-A2D3-9862BA06AAED}"/>
              </a:ext>
            </a:extLst>
          </p:cNvPr>
          <p:cNvSpPr/>
          <p:nvPr/>
        </p:nvSpPr>
        <p:spPr>
          <a:xfrm>
            <a:off x="5260890" y="1196577"/>
            <a:ext cx="609291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텍스트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</a:t>
            </a:r>
            <a:r>
              <a:rPr lang="en-KR" sz="1400" dirty="0">
                <a:solidFill>
                  <a:schemeClr val="tx1"/>
                </a:solidFill>
              </a:rPr>
              <a:t> 81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FCCF8-2033-F24D-A83B-70FD47455894}"/>
              </a:ext>
            </a:extLst>
          </p:cNvPr>
          <p:cNvSpPr/>
          <p:nvPr/>
        </p:nvSpPr>
        <p:spPr>
          <a:xfrm>
            <a:off x="5260890" y="3429000"/>
            <a:ext cx="6092910" cy="306387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용 이진 부호화 형식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</a:t>
            </a:r>
            <a:r>
              <a:rPr lang="ko-KR" altLang="en-US" sz="1400" dirty="0">
                <a:solidFill>
                  <a:schemeClr val="tx1"/>
                </a:solidFill>
              </a:rPr>
              <a:t> 이외에도 </a:t>
            </a:r>
            <a:r>
              <a:rPr lang="en-US" altLang="ko-KR" sz="1400" dirty="0">
                <a:solidFill>
                  <a:schemeClr val="tx1"/>
                </a:solidFill>
              </a:rPr>
              <a:t>BSON, BJSON, UBJSON, BJSON, </a:t>
            </a:r>
            <a:r>
              <a:rPr lang="ko-KR" altLang="en-US" sz="1400" dirty="0">
                <a:solidFill>
                  <a:schemeClr val="tx1"/>
                </a:solidFill>
              </a:rPr>
              <a:t>스마일</a:t>
            </a:r>
            <a:r>
              <a:rPr lang="en-US" altLang="ko-KR" sz="1400" dirty="0">
                <a:solidFill>
                  <a:schemeClr val="tx1"/>
                </a:solidFill>
              </a:rPr>
              <a:t>(smile) </a:t>
            </a:r>
            <a:r>
              <a:rPr lang="ko-KR" altLang="en-US" sz="1400" dirty="0">
                <a:solidFill>
                  <a:schemeClr val="tx1"/>
                </a:solidFill>
              </a:rPr>
              <a:t>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이진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길이가 </a:t>
            </a:r>
            <a:r>
              <a:rPr lang="en-US" altLang="ko-KR" sz="1400" dirty="0">
                <a:solidFill>
                  <a:schemeClr val="tx1"/>
                </a:solidFill>
              </a:rPr>
              <a:t>66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바이트 공간의 절약과 </a:t>
            </a:r>
            <a:r>
              <a:rPr lang="ko-KR" altLang="en-US" sz="1400" dirty="0" err="1">
                <a:solidFill>
                  <a:schemeClr val="tx1"/>
                </a:solidFill>
              </a:rPr>
              <a:t>파싱</a:t>
            </a:r>
            <a:r>
              <a:rPr lang="ko-KR" altLang="en-US" sz="1400" dirty="0">
                <a:solidFill>
                  <a:schemeClr val="tx1"/>
                </a:solidFill>
              </a:rPr>
              <a:t> 속도의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사람의 </a:t>
            </a:r>
            <a:r>
              <a:rPr lang="ko-KR" altLang="en-US" sz="1400" dirty="0" err="1">
                <a:solidFill>
                  <a:schemeClr val="tx1"/>
                </a:solidFill>
              </a:rPr>
              <a:t>가독성의</a:t>
            </a:r>
            <a:r>
              <a:rPr lang="ko-KR" altLang="en-US" sz="1400" dirty="0">
                <a:solidFill>
                  <a:schemeClr val="tx1"/>
                </a:solidFill>
              </a:rPr>
              <a:t> 하락으로 인한 단점 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 공간의 절약으로 인한 장점일 수 있음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3CF074CC-BD10-C049-9E53-25E28135E36D}"/>
              </a:ext>
            </a:extLst>
          </p:cNvPr>
          <p:cNvSpPr/>
          <p:nvPr/>
        </p:nvSpPr>
        <p:spPr>
          <a:xfrm>
            <a:off x="828932" y="2960353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메시지팩으로 이진 부호화 예제 레코드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JSON</a:t>
            </a:r>
            <a:r>
              <a:rPr kumimoji="1" lang="ko-KR" altLang="en-US" dirty="0"/>
              <a:t> 문서의 이진 부호화 </a:t>
            </a:r>
            <a:r>
              <a:rPr kumimoji="1" lang="en-US" altLang="ko-KR" dirty="0"/>
              <a:t>2-1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스리프트와</a:t>
            </a:r>
            <a:r>
              <a:rPr kumimoji="1" lang="ko-KR" altLang="en-US" dirty="0"/>
              <a:t> 프로토콜 버퍼</a:t>
            </a:r>
            <a:endParaRPr kumimoji="1" lang="ko-Kore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A962C-651E-414B-938D-7631D2111CC7}"/>
              </a:ext>
            </a:extLst>
          </p:cNvPr>
          <p:cNvSpPr/>
          <p:nvPr/>
        </p:nvSpPr>
        <p:spPr>
          <a:xfrm>
            <a:off x="838200" y="1134399"/>
            <a:ext cx="10524868" cy="572430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아파치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페이스북 개발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와 프로토콜 버퍼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구글 개발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는 같은 원리를 기반으로 한 이진 부호화 라이브러리이다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 모두 </a:t>
            </a:r>
            <a:r>
              <a:rPr lang="ko-KR" altLang="en-US" sz="1400" b="1" dirty="0">
                <a:solidFill>
                  <a:schemeClr val="tx1"/>
                </a:solidFill>
              </a:rPr>
              <a:t>부호화할 데이터를 위한 스키마가 필요하다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3A5B8E-F87E-6843-80CD-6B4F479D0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6206"/>
              </p:ext>
            </p:extLst>
          </p:nvPr>
        </p:nvGraphicFramePr>
        <p:xfrm>
          <a:off x="828933" y="1881115"/>
          <a:ext cx="10524867" cy="480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89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3508289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508289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547021">
                <a:tc>
                  <a:txBody>
                    <a:bodyPr/>
                    <a:lstStyle/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아파치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14505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부호화할 데이터를 위한 스키마 정의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인터페이스 정의 언어로 스키마 기술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프로토콜 버퍼로 정의한 스키마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48438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스키마로 부호화된 데이터 모습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두 가지 이진 부호화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혁식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AutoNum type="arabicParenBoth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바이너리프로토콜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바이트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AutoNum type="arabicParenBoth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컴팩트프로토콜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바이트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이진 부호화 형식 하나로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컴팩트프로토콜과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매우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비슷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바이트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34193"/>
                  </a:ext>
                </a:extLst>
              </a:tr>
              <a:tr h="17203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바이너리 프로토콜 부호화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(Binary Protocol)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각 필드에는 타입 주석 존재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타입이 문자열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정수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목록 등인지를 나타냄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데이터에 나타난 문자열도 아스키로 부호화</a:t>
                      </a:r>
                      <a:endParaRPr lang="en-KR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메시지팩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부호화와 차이점은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필드 이름이 없지만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대신 부호화된 데이터는 숫자와 같은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필드 태그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(field tag)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포함함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필드 태그는 필드 이름의 철자 없이도 어떤 필드를 다루는지 알려주는 간단한 방법임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62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6233C1F-793D-9741-98EE-3BACC0F7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66" y="2458549"/>
            <a:ext cx="2303540" cy="732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96314-20A4-B541-806C-BAA9821A6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63" y="2453268"/>
            <a:ext cx="2303540" cy="7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JSON</a:t>
            </a:r>
            <a:r>
              <a:rPr kumimoji="1" lang="ko-KR" altLang="en-US" dirty="0"/>
              <a:t> 문서의 이진 부호화 </a:t>
            </a:r>
            <a:r>
              <a:rPr kumimoji="1" lang="en-US" altLang="ko-KR" dirty="0"/>
              <a:t>2-2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스리프트와</a:t>
            </a:r>
            <a:r>
              <a:rPr kumimoji="1" lang="ko-KR" altLang="en-US" dirty="0"/>
              <a:t> 프로토콜 버퍼</a:t>
            </a:r>
            <a:endParaRPr kumimoji="1" lang="ko-Kore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ACC5ED-4E5A-FE4A-995D-7E60C3C1E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94285"/>
              </p:ext>
            </p:extLst>
          </p:nvPr>
        </p:nvGraphicFramePr>
        <p:xfrm>
          <a:off x="838200" y="1448628"/>
          <a:ext cx="10524867" cy="308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89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3508289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508289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547021">
                <a:tc>
                  <a:txBody>
                    <a:bodyPr/>
                    <a:lstStyle/>
                    <a:p>
                      <a:pPr algn="ctr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아파치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14505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컴팩트프로토콜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부호화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프로토콜 버퍼 부호화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필드 타입과 태그 숫자를 단일 바이트로 줄임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가변 길이 정수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(variable-length integer)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사용해서 부호화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컴팩트프로토콜과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매우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비슷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스리프트의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컴팩트프로토콜과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비트를 줄여 저장하는 처리 방식이 약간 다름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48438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공통점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스키마에서 각 필드에는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‘required’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‘optional’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표시가 있음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하지만 필드를 부호화하는 방법에는 차이가 없음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사용하면 필드가 설정되지 않은 경우를 실행 시 확인 가능하므로 버그를 잡을 때 유용함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3419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B158BA0-629B-7145-A3AC-92F76B1A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27" y="4576728"/>
            <a:ext cx="3112543" cy="22812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8A1256-A4BB-5C49-96DC-965D8CE2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82" y="4565994"/>
            <a:ext cx="2852010" cy="22755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BD671-AEE3-D04A-816D-E0EE3E77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44" y="4585580"/>
            <a:ext cx="3319937" cy="21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9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915</Words>
  <Application>Microsoft Macintosh PowerPoint</Application>
  <PresentationFormat>Widescreen</PresentationFormat>
  <Paragraphs>97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NanumBarunGothic</vt:lpstr>
      <vt:lpstr>Arial</vt:lpstr>
      <vt:lpstr>Calibri</vt:lpstr>
      <vt:lpstr>Calibri Light</vt:lpstr>
      <vt:lpstr>Office 테마</vt:lpstr>
      <vt:lpstr>4장. 부호화와 발전</vt:lpstr>
      <vt:lpstr>애플리케이션 기능 변화에 따른 시스템 구축</vt:lpstr>
      <vt:lpstr>데이터 부호화</vt:lpstr>
      <vt:lpstr>표준화된 텍스트 형식 부호화의 이진 변형</vt:lpstr>
      <vt:lpstr>JSON 문서의 이진 부호화 1 - 메시지팩</vt:lpstr>
      <vt:lpstr>JSON 문서의 이진 부호화 2-1 – 스리프트와 프로토콜 버퍼</vt:lpstr>
      <vt:lpstr>JSON 문서의 이진 부호화 2-2 – 스리프트와 프로토콜 버퍼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51</cp:revision>
  <dcterms:created xsi:type="dcterms:W3CDTF">2020-07-09T15:11:11Z</dcterms:created>
  <dcterms:modified xsi:type="dcterms:W3CDTF">2020-07-26T12:36:29Z</dcterms:modified>
</cp:coreProperties>
</file>