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3" r:id="rId2"/>
    <p:sldId id="273" r:id="rId3"/>
    <p:sldId id="274" r:id="rId4"/>
    <p:sldId id="275" r:id="rId5"/>
    <p:sldId id="276" r:id="rId6"/>
    <p:sldId id="280" r:id="rId7"/>
    <p:sldId id="281" r:id="rId8"/>
    <p:sldId id="282" r:id="rId9"/>
    <p:sldId id="283" r:id="rId10"/>
    <p:sldId id="284" r:id="rId11"/>
    <p:sldId id="285" r:id="rId12"/>
    <p:sldId id="286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8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7"/>
    <p:restoredTop sz="94663"/>
  </p:normalViewPr>
  <p:slideViewPr>
    <p:cSldViewPr snapToGrid="0" snapToObjects="1">
      <p:cViewPr>
        <p:scale>
          <a:sx n="96" d="100"/>
          <a:sy n="96" d="100"/>
        </p:scale>
        <p:origin x="-18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48DCB-64E6-E144-8F10-802B92AF7DCC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A6549-B6DF-B94B-9333-17EDEFA0F0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0623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0633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7505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338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0846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3834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7065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5680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2685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126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9301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1873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12D15-162C-E04D-A90B-A1C0C5832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8FDF75-2C5A-BB43-939F-E7A4D8C9F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21089-530C-6448-BBD0-5156B4A5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85FA60-FD51-D840-ADD9-40062625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35BC7-BA81-D149-A478-0114C373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796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CF291-70FC-0648-BA35-A3C8D023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7722A7-4FF1-A04F-B01A-E6B663609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B5594-B5BB-C74F-973F-039B41A5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C4BB2-6916-3D4A-88AC-A41E9591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E9C18-A96B-4C42-A9C3-2AD13EDE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032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32CE46-F415-A04F-9B6F-1B108A39F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9ED1BD-C555-9648-BBF8-C5AFCEA8C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F2ECA-71A9-D84F-9A98-27C5E96D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D2FC7-2C14-AA46-B794-69EE65CD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E3C9E-FEF8-C644-A192-8D422287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541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527D8-D5B0-7343-8051-FF68F5A2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4987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8E612-B250-7141-95A1-E28B7347F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728"/>
            <a:ext cx="10515600" cy="4988236"/>
          </a:xfrm>
        </p:spPr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9DE3D6-4D01-174C-98B3-D5E20411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E687E-9313-3C4E-870C-A0261C18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4CEC8-C129-854D-9727-B0E29DA0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 dirty="0"/>
              <a:t> 1. </a:t>
            </a:r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1B620B21-C028-164A-94A3-5B8015E314BB}"/>
              </a:ext>
            </a:extLst>
          </p:cNvPr>
          <p:cNvCxnSpPr/>
          <p:nvPr userDrawn="1"/>
        </p:nvCxnSpPr>
        <p:spPr>
          <a:xfrm>
            <a:off x="838200" y="960113"/>
            <a:ext cx="105156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10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306BD-81BE-1349-900F-7B5D3D99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70C852-E283-7546-B47C-B5DD4CA77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881BD-08C7-734A-8D06-11DEC591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705A4-5F5C-BF41-B39F-D4760685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BBE8E2-058D-AC43-BD0B-D075E4AD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95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55CD1-CEF5-E94A-BD6E-8EFAE4EA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48B05F-99D5-B94C-AAAF-D28E828F2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9C0259-DD25-6741-ABA9-8568E0568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A66148-93A8-9E45-9C89-BF67D6DC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BDE643-CFEF-4F42-9A0B-B92A2D23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2139A-B27E-6F4B-BBA0-574D8716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642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D5E7C-F348-BA4C-8B71-0EB83C984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EF6C00-B6F0-944C-804D-AA62F268D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2CAC8B-24B4-5E48-A065-805B66951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84FC9B-F008-9141-8895-54C5F34E2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F9E26D-34A7-F849-8E8F-5DCF3ACDE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BD641C-4742-B940-AAE4-51E32410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A90972-BC04-0742-8963-309C8E61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481B08-8D9D-AC48-947C-709959E7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884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2C22C-B29D-8E49-9EA1-5B6FC730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8FB3E9-BF1B-9044-9086-D523D57A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07E9C5-9832-F049-8332-C296B88D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7E349F-334C-2443-8938-3F7C11FE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731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CB9B82-8FCB-9844-A329-6014B610E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1A06C0-BF66-D342-8841-34FB193B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3ECBD9-80DF-504A-8C8D-D9A402B0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133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6D9F5-315A-9846-966B-B57AEA491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D33349-536D-A54F-9F45-38C64A6C2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A796A-DB93-0645-B19A-8C0CE5928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6DBCC1-DC33-EC4F-9474-CD05534B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12E805-D246-2548-BD5E-FB2C4F89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E32C8C-726E-154A-87A0-14B9EE9F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495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86C95-3CA3-AB46-A6A0-C9E02B08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76572F-35A5-2642-9CDD-FB57E2F5A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784B26-88C5-784A-977B-DB56D72A9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76C81C-B2B8-6F40-B004-AA4FE5BC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CF9E4F-F2F8-684B-8C62-C599821F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4DDE10-6DF4-5947-9889-62279B81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258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20818D-A739-EE49-838C-2B25ACF1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9C637-FD2D-0E46-9759-D2BF5D833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6B9E5-010D-B74B-A1EE-AA2A0E066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18393D-4791-AF43-A465-229175B53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678F3-3E02-404C-9E62-A6EDC8713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352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3E7D6-1FB3-3741-92C4-62F41A741F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4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장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부호화와 발전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1E0BD1-4ECE-C44D-A4F5-AB30FC992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r>
              <a:rPr kumimoji="1" lang="en-US" altLang="ko-Kore-KR" dirty="0"/>
              <a:t>[</a:t>
            </a:r>
            <a:r>
              <a:rPr kumimoji="1" lang="ko-Kore-KR" altLang="en-US" dirty="0"/>
              <a:t>데이터</a:t>
            </a:r>
            <a:r>
              <a:rPr kumimoji="1" lang="ko-KR" altLang="en-US" dirty="0"/>
              <a:t> 중심 애플리케이션 설계</a:t>
            </a:r>
            <a:r>
              <a:rPr kumimoji="1" lang="en-US" altLang="ko-KR" dirty="0"/>
              <a:t>]</a:t>
            </a:r>
            <a:r>
              <a:rPr kumimoji="1" lang="ko-KR" altLang="en-US" dirty="0"/>
              <a:t> </a:t>
            </a:r>
            <a:r>
              <a:rPr kumimoji="1" lang="en-US" altLang="ko-KR" dirty="0"/>
              <a:t>Study</a:t>
            </a:r>
          </a:p>
        </p:txBody>
      </p:sp>
    </p:spTree>
    <p:extLst>
      <p:ext uri="{BB962C8B-B14F-4D97-AF65-F5344CB8AC3E}">
        <p14:creationId xmlns:p14="http://schemas.microsoft.com/office/powerpoint/2010/main" val="303616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1">
            <a:extLst>
              <a:ext uri="{FF2B5EF4-FFF2-40B4-BE49-F238E27FC236}">
                <a16:creationId xmlns:a16="http://schemas.microsoft.com/office/drawing/2014/main" id="{F5607C3B-BF5C-CF43-9AE4-67A4246E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4987"/>
          </a:xfrm>
        </p:spPr>
        <p:txBody>
          <a:bodyPr/>
          <a:lstStyle/>
          <a:p>
            <a:r>
              <a:rPr kumimoji="1" lang="ko-KR" altLang="en-US" dirty="0"/>
              <a:t>텍스트 형식 문서의 이진 부호화 </a:t>
            </a:r>
            <a:r>
              <a:rPr kumimoji="1" lang="en-US" altLang="ko-KR" dirty="0"/>
              <a:t>3-2</a:t>
            </a:r>
            <a:r>
              <a:rPr kumimoji="1" lang="ko-KR" altLang="en-US" sz="2400" dirty="0"/>
              <a:t>  </a:t>
            </a:r>
            <a:r>
              <a:rPr kumimoji="1" lang="ko-KR" altLang="en-US" sz="2400" dirty="0" err="1"/>
              <a:t>아브로와</a:t>
            </a:r>
            <a:r>
              <a:rPr kumimoji="1" lang="ko-KR" altLang="en-US" sz="2400" dirty="0"/>
              <a:t> 스키마 발전</a:t>
            </a:r>
            <a:endParaRPr kumimoji="1" lang="ko-Kore-KR" altLang="en-US" sz="2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9894DA5-A3FF-8347-B86B-5CBC19C26560}"/>
              </a:ext>
            </a:extLst>
          </p:cNvPr>
          <p:cNvSpPr/>
          <p:nvPr/>
        </p:nvSpPr>
        <p:spPr>
          <a:xfrm>
            <a:off x="838200" y="1079383"/>
            <a:ext cx="10515600" cy="594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KR" sz="1400" dirty="0">
                <a:solidFill>
                  <a:schemeClr val="tx1"/>
                </a:solidFill>
              </a:rPr>
              <a:t>아브로의 핵심 아이디어는 </a:t>
            </a:r>
            <a:r>
              <a:rPr lang="en-KR" sz="1400" b="1" dirty="0">
                <a:solidFill>
                  <a:schemeClr val="tx1"/>
                </a:solidFill>
              </a:rPr>
              <a:t>쓰기 스키마와 읽기 스키마가 동일하지 않아도 </a:t>
            </a:r>
            <a:r>
              <a:rPr lang="en-KR" sz="1400" dirty="0">
                <a:solidFill>
                  <a:schemeClr val="tx1"/>
                </a:solidFill>
              </a:rPr>
              <a:t>되며 단지 </a:t>
            </a:r>
            <a:r>
              <a:rPr lang="en-KR" sz="1400" b="1" dirty="0">
                <a:solidFill>
                  <a:schemeClr val="tx1"/>
                </a:solidFill>
              </a:rPr>
              <a:t>호환 가능하면 된다는 것</a:t>
            </a:r>
            <a:r>
              <a:rPr lang="en-KR" sz="1400" dirty="0">
                <a:solidFill>
                  <a:schemeClr val="tx1"/>
                </a:solidFill>
              </a:rPr>
              <a:t>이다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 err="1">
                <a:solidFill>
                  <a:schemeClr val="tx1"/>
                </a:solidFill>
              </a:rPr>
              <a:t>아브로는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스리프트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프로토콜 버퍼와 동일한 방식의 </a:t>
            </a:r>
            <a:r>
              <a:rPr lang="en-US" altLang="ko-KR" sz="1400" dirty="0">
                <a:solidFill>
                  <a:schemeClr val="tx1"/>
                </a:solidFill>
              </a:rPr>
              <a:t>optional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</a:rPr>
              <a:t>required </a:t>
            </a:r>
            <a:r>
              <a:rPr lang="ko-KR" altLang="en-US" sz="1400" dirty="0" err="1">
                <a:solidFill>
                  <a:schemeClr val="tx1"/>
                </a:solidFill>
              </a:rPr>
              <a:t>표시자를</a:t>
            </a:r>
            <a:r>
              <a:rPr lang="ko-KR" altLang="en-US" sz="1400" dirty="0">
                <a:solidFill>
                  <a:schemeClr val="tx1"/>
                </a:solidFill>
              </a:rPr>
              <a:t> 가지고 있지 않지만 </a:t>
            </a:r>
            <a:r>
              <a:rPr lang="ko-KR" altLang="en-US" sz="1400" b="1" dirty="0">
                <a:solidFill>
                  <a:schemeClr val="tx1"/>
                </a:solidFill>
              </a:rPr>
              <a:t>유니온 타입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ko-KR" altLang="en-US" sz="1400" b="1" dirty="0">
                <a:solidFill>
                  <a:schemeClr val="tx1"/>
                </a:solidFill>
              </a:rPr>
              <a:t>기본값</a:t>
            </a:r>
            <a:r>
              <a:rPr lang="ko-KR" altLang="en-US" sz="1400" dirty="0">
                <a:solidFill>
                  <a:schemeClr val="tx1"/>
                </a:solidFill>
              </a:rPr>
              <a:t>을 가지고 있다</a:t>
            </a:r>
            <a:r>
              <a:rPr lang="en-US" altLang="ko-KR" sz="1400" dirty="0">
                <a:solidFill>
                  <a:schemeClr val="tx1"/>
                </a:solidFill>
              </a:rPr>
              <a:t>.  </a:t>
            </a:r>
            <a:endParaRPr lang="en-KR" sz="14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42B15EF-4634-874E-902A-0CABDD3A6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077328"/>
              </p:ext>
            </p:extLst>
          </p:nvPr>
        </p:nvGraphicFramePr>
        <p:xfrm>
          <a:off x="838200" y="1793640"/>
          <a:ext cx="10515601" cy="4773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095">
                  <a:extLst>
                    <a:ext uri="{9D8B030D-6E8A-4147-A177-3AD203B41FA5}">
                      <a16:colId xmlns:a16="http://schemas.microsoft.com/office/drawing/2014/main" val="1822423174"/>
                    </a:ext>
                  </a:extLst>
                </a:gridCol>
                <a:gridCol w="4470253">
                  <a:extLst>
                    <a:ext uri="{9D8B030D-6E8A-4147-A177-3AD203B41FA5}">
                      <a16:colId xmlns:a16="http://schemas.microsoft.com/office/drawing/2014/main" val="910412820"/>
                    </a:ext>
                  </a:extLst>
                </a:gridCol>
                <a:gridCol w="4470253">
                  <a:extLst>
                    <a:ext uri="{9D8B030D-6E8A-4147-A177-3AD203B41FA5}">
                      <a16:colId xmlns:a16="http://schemas.microsoft.com/office/drawing/2014/main" val="2913427676"/>
                    </a:ext>
                  </a:extLst>
                </a:gridCol>
              </a:tblGrid>
              <a:tr h="274291"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200" b="1" dirty="0">
                          <a:solidFill>
                            <a:srgbClr val="00B050"/>
                          </a:solidFill>
                        </a:rPr>
                        <a:t>키워드</a:t>
                      </a:r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KR" sz="1200" dirty="0">
                          <a:solidFill>
                            <a:schemeClr val="tx1"/>
                          </a:solidFill>
                        </a:rPr>
                        <a:t>쓰기 스키마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읽기 스키마</a:t>
                      </a:r>
                      <a:endParaRPr lang="en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448053"/>
                  </a:ext>
                </a:extLst>
              </a:tr>
              <a:tr h="620554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dirty="0">
                          <a:solidFill>
                            <a:srgbClr val="00B050"/>
                          </a:solidFill>
                        </a:rPr>
                        <a:t>하위 호환</a:t>
                      </a:r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KR" sz="1200" dirty="0">
                          <a:solidFill>
                            <a:schemeClr val="tx1"/>
                          </a:solidFill>
                        </a:rPr>
                        <a:t>새로운 버전의 읽기 스키마와 예전 버전의 쓰기 스키마를 가질 수 있음을 의미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KR" sz="1200" dirty="0">
                          <a:solidFill>
                            <a:schemeClr val="tx1"/>
                          </a:solidFill>
                        </a:rPr>
                        <a:t>새로운 스키마를 사용하는 읽기가 예전 스키마로 기록된 레코드를 읽으면 </a:t>
                      </a:r>
                      <a:r>
                        <a:rPr lang="en-KR" sz="1200" b="1" dirty="0">
                          <a:solidFill>
                            <a:schemeClr val="tx1"/>
                          </a:solidFill>
                        </a:rPr>
                        <a:t>누락된 필드는 기본값으로 채워짐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KR" sz="1200" b="0" dirty="0">
                          <a:solidFill>
                            <a:schemeClr val="tx1"/>
                          </a:solidFill>
                        </a:rPr>
                        <a:t>기본값이 없는 필드를 추가하면 새로운 읽기는 예전 쓰기가 기록한 데이터를 읽을 수 없기 때문에 하위호완성이 깨짐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KR" sz="1200" b="0" dirty="0">
                          <a:solidFill>
                            <a:schemeClr val="tx1"/>
                          </a:solidFill>
                        </a:rPr>
                        <a:t>읽기 스키마는 필드 이름의 별칭을 포함할 수 있음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별칭에 예전 쓰기 스키마 필드 이름을 매치할 수 있어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 변경의 하위 호환성이 존재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상위 호환성은 없음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유니온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타입에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엘리먼트를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추가하는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것은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하위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호환성은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있지만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하위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호환성은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en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860082"/>
                  </a:ext>
                </a:extLst>
              </a:tr>
              <a:tr h="660102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dirty="0">
                          <a:solidFill>
                            <a:srgbClr val="00B050"/>
                          </a:solidFill>
                        </a:rPr>
                        <a:t>상위 호환</a:t>
                      </a:r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새로운 버전의 쓰기 스키마와 예전 버전의 읽기 스키마를 가질 수 있음을 의미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기본값이 없는 필드를 삭제하면 예전 읽기는 새로운 쓰기가 기록한 데이터를 읽을 수 없기 때문에 상위 호환성이 깨짐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329657"/>
                  </a:ext>
                </a:extLst>
              </a:tr>
              <a:tr h="913283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KR" altLang="en-US" sz="1200" b="1" dirty="0">
                          <a:solidFill>
                            <a:srgbClr val="00B050"/>
                          </a:solidFill>
                        </a:rPr>
                        <a:t>정리</a:t>
                      </a:r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dirty="0">
                          <a:solidFill>
                            <a:srgbClr val="00B050"/>
                          </a:solidFill>
                        </a:rPr>
                        <a:t>쓰기 스키마</a:t>
                      </a:r>
                      <a:endParaRPr kumimoji="1" lang="ko-Kore-KR" altLang="en-US" sz="1200" b="1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애플리케이션이 어떤 데이터를 </a:t>
                      </a:r>
                      <a:r>
                        <a:rPr kumimoji="1" lang="ko-KR" altLang="en-US" sz="1200" dirty="0" err="1">
                          <a:solidFill>
                            <a:schemeClr val="tx1"/>
                          </a:solidFill>
                        </a:rPr>
                        <a:t>아브로로</a:t>
                      </a: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ko-KR" altLang="en-US" sz="1200" b="1" dirty="0" err="1">
                          <a:solidFill>
                            <a:schemeClr val="tx1"/>
                          </a:solidFill>
                        </a:rPr>
                        <a:t>부호화</a:t>
                      </a:r>
                      <a:r>
                        <a:rPr kumimoji="1" lang="ko-KR" altLang="en-US" sz="1200" dirty="0" err="1">
                          <a:solidFill>
                            <a:schemeClr val="tx1"/>
                          </a:solidFill>
                        </a:rPr>
                        <a:t>하길</a:t>
                      </a: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 원할 때</a:t>
                      </a:r>
                      <a: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알고 있는 스키마 버전을 사용해 데이터를 </a:t>
                      </a:r>
                      <a:r>
                        <a:rPr kumimoji="1" lang="ko-KR" altLang="en-US" sz="1200" dirty="0" err="1">
                          <a:solidFill>
                            <a:schemeClr val="tx1"/>
                          </a:solidFill>
                        </a:rPr>
                        <a:t>부호화함</a:t>
                      </a:r>
                      <a:b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</a:br>
                      <a: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파일 쓰기</a:t>
                      </a:r>
                      <a: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네트워크를 통한 전송 목적</a:t>
                      </a:r>
                      <a: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ko-Kore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dirty="0">
                          <a:solidFill>
                            <a:srgbClr val="00B050"/>
                          </a:solidFill>
                        </a:rPr>
                        <a:t>읽기 스키마</a:t>
                      </a:r>
                      <a:endParaRPr kumimoji="1" lang="ko-Kore-KR" altLang="en-US" sz="1200" b="1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애플리케이션이 </a:t>
                      </a:r>
                      <a:r>
                        <a:rPr kumimoji="1" lang="ko-KR" altLang="en-US" sz="1200" b="1" dirty="0">
                          <a:solidFill>
                            <a:schemeClr val="tx1"/>
                          </a:solidFill>
                        </a:rPr>
                        <a:t>읽은 어떤 데이터</a:t>
                      </a: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kumimoji="1" lang="ko-KR" altLang="en-US" sz="1200" b="1" dirty="0" err="1">
                          <a:solidFill>
                            <a:schemeClr val="tx1"/>
                          </a:solidFill>
                        </a:rPr>
                        <a:t>복호화</a:t>
                      </a:r>
                      <a:r>
                        <a:rPr kumimoji="1" lang="ko-KR" altLang="en-US" sz="1200" dirty="0" err="1">
                          <a:solidFill>
                            <a:schemeClr val="tx1"/>
                          </a:solidFill>
                        </a:rPr>
                        <a:t>하길</a:t>
                      </a: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 원할 때</a:t>
                      </a:r>
                      <a: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데이터가 특정 스키마로 </a:t>
                      </a:r>
                      <a:r>
                        <a:rPr kumimoji="1" lang="ko-KR" altLang="en-US" sz="1200" dirty="0" err="1">
                          <a:solidFill>
                            <a:schemeClr val="tx1"/>
                          </a:solidFill>
                        </a:rPr>
                        <a:t>복호화하길</a:t>
                      </a: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 기대한다</a:t>
                      </a:r>
                      <a: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  <a:t>. </a:t>
                      </a:r>
                      <a:b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</a:br>
                      <a: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파일</a:t>
                      </a:r>
                      <a: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네트워크로부터 수신</a:t>
                      </a:r>
                      <a: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ko-Kore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800474"/>
                  </a:ext>
                </a:extLst>
              </a:tr>
              <a:tr h="1085852">
                <a:tc vMerge="1">
                  <a:txBody>
                    <a:bodyPr/>
                    <a:lstStyle/>
                    <a:p>
                      <a:pPr algn="ctr"/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데이터를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복호화할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때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아브로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라이브러리는 쓰기 스키마와 읽기 스키마를 함께 살펴봄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그 후 쓰기 스키마에서 읽기 스키마로 데이터를 변환해 그 차이를 해소함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en-US" sz="1200" dirty="0" err="1">
                          <a:solidFill>
                            <a:schemeClr val="tx1"/>
                          </a:solidFill>
                        </a:rPr>
                        <a:t>쓰기</a:t>
                      </a:r>
                      <a:r>
                        <a:rPr kumimoji="1" lang="en-US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en-US" sz="1200" dirty="0" err="1">
                          <a:solidFill>
                            <a:schemeClr val="tx1"/>
                          </a:solidFill>
                        </a:rPr>
                        <a:t>스키마와</a:t>
                      </a:r>
                      <a:r>
                        <a:rPr kumimoji="1" lang="en-US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en-US" sz="1200" dirty="0" err="1">
                          <a:solidFill>
                            <a:schemeClr val="tx1"/>
                          </a:solidFill>
                        </a:rPr>
                        <a:t>읽기</a:t>
                      </a:r>
                      <a:r>
                        <a:rPr kumimoji="1" lang="en-US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en-US" sz="1200" dirty="0" err="1">
                          <a:solidFill>
                            <a:schemeClr val="tx1"/>
                          </a:solidFill>
                        </a:rPr>
                        <a:t>스키마의</a:t>
                      </a:r>
                      <a:r>
                        <a:rPr kumimoji="1" lang="en-US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en-US" sz="1200" dirty="0" err="1">
                          <a:solidFill>
                            <a:schemeClr val="tx1"/>
                          </a:solidFill>
                        </a:rPr>
                        <a:t>필드</a:t>
                      </a:r>
                      <a:r>
                        <a:rPr kumimoji="1" lang="en-US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en-US" sz="1200" dirty="0" err="1">
                          <a:solidFill>
                            <a:schemeClr val="tx1"/>
                          </a:solidFill>
                        </a:rPr>
                        <a:t>순서가</a:t>
                      </a:r>
                      <a:r>
                        <a:rPr kumimoji="1" lang="en-US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en-US" sz="1200" dirty="0" err="1">
                          <a:solidFill>
                            <a:schemeClr val="tx1"/>
                          </a:solidFill>
                        </a:rPr>
                        <a:t>달라도</a:t>
                      </a:r>
                      <a:r>
                        <a:rPr kumimoji="1" lang="en-US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en-US" sz="1200" dirty="0" err="1">
                          <a:solidFill>
                            <a:schemeClr val="tx1"/>
                          </a:solidFill>
                        </a:rPr>
                        <a:t>문제가</a:t>
                      </a:r>
                      <a:r>
                        <a:rPr kumimoji="1" lang="en-US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en-US" sz="1200" dirty="0" err="1">
                          <a:solidFill>
                            <a:schemeClr val="tx1"/>
                          </a:solidFill>
                        </a:rPr>
                        <a:t>없는데</a:t>
                      </a:r>
                      <a: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이는 스키마 해석</a:t>
                      </a:r>
                      <a: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  <a:t>(schema resolution)</a:t>
                      </a: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에서 이름으로 필드를 </a:t>
                      </a:r>
                      <a:r>
                        <a:rPr kumimoji="1" lang="ko-KR" altLang="en-US" sz="1200">
                          <a:solidFill>
                            <a:schemeClr val="tx1"/>
                          </a:solidFill>
                        </a:rPr>
                        <a:t>일치시키기 때문</a:t>
                      </a:r>
                      <a:endParaRPr kumimoji="1"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en-US" sz="1200" dirty="0" err="1">
                          <a:solidFill>
                            <a:schemeClr val="tx1"/>
                          </a:solidFill>
                        </a:rPr>
                        <a:t>아브로에서</a:t>
                      </a:r>
                      <a:r>
                        <a:rPr kumimoji="1" lang="en-US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en-US" sz="1200" dirty="0" err="1">
                          <a:solidFill>
                            <a:schemeClr val="tx1"/>
                          </a:solidFill>
                        </a:rPr>
                        <a:t>널을</a:t>
                      </a:r>
                      <a:r>
                        <a:rPr kumimoji="1" lang="en-US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en-US" sz="1200" dirty="0" err="1">
                          <a:solidFill>
                            <a:schemeClr val="tx1"/>
                          </a:solidFill>
                        </a:rPr>
                        <a:t>허용하려면</a:t>
                      </a:r>
                      <a:r>
                        <a:rPr kumimoji="1" lang="en-US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en-US" sz="1200" b="1" dirty="0" err="1">
                          <a:solidFill>
                            <a:schemeClr val="tx1"/>
                          </a:solidFill>
                        </a:rPr>
                        <a:t>유니온</a:t>
                      </a:r>
                      <a:r>
                        <a:rPr kumimoji="1" lang="en-US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en-US" sz="1200" b="1" dirty="0" err="1">
                          <a:solidFill>
                            <a:schemeClr val="tx1"/>
                          </a:solidFill>
                        </a:rPr>
                        <a:t>타입</a:t>
                      </a:r>
                      <a:r>
                        <a:rPr kumimoji="1" lang="en-US" altLang="en-US" sz="1200" dirty="0" err="1">
                          <a:solidFill>
                            <a:schemeClr val="tx1"/>
                          </a:solidFill>
                        </a:rPr>
                        <a:t>을</a:t>
                      </a:r>
                      <a:r>
                        <a:rPr kumimoji="1" lang="en-US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en-US" sz="1200" dirty="0" err="1">
                          <a:solidFill>
                            <a:schemeClr val="tx1"/>
                          </a:solidFill>
                        </a:rPr>
                        <a:t>사용해야</a:t>
                      </a:r>
                      <a:r>
                        <a:rPr kumimoji="1" lang="en-US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en-US" sz="1200" dirty="0" err="1">
                          <a:solidFill>
                            <a:schemeClr val="tx1"/>
                          </a:solidFill>
                        </a:rPr>
                        <a:t>함</a:t>
                      </a:r>
                      <a:endParaRPr kumimoji="1" lang="en-US" alt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  <a:t>union { null, long, string} field -&gt; field</a:t>
                      </a: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가 수나 문자열 또는 널일 수 있음을 의미</a:t>
                      </a:r>
                      <a:endParaRPr kumimoji="1"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필드가 유니온 </a:t>
                      </a:r>
                      <a:r>
                        <a:rPr kumimoji="1" lang="ko-KR" altLang="en-US" sz="1200" dirty="0" err="1">
                          <a:solidFill>
                            <a:schemeClr val="tx1"/>
                          </a:solidFill>
                        </a:rPr>
                        <a:t>엘리먼트</a:t>
                      </a: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 중 하나인 경우에만 기본값으로 널을 사용할 수 있음</a:t>
                      </a:r>
                      <a:endParaRPr kumimoji="1"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1200" dirty="0" err="1">
                          <a:solidFill>
                            <a:schemeClr val="tx1"/>
                          </a:solidFill>
                        </a:rPr>
                        <a:t>아브로는</a:t>
                      </a: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 타입을 변환할 수 있으므로 필드의 </a:t>
                      </a:r>
                      <a:r>
                        <a:rPr kumimoji="1" lang="ko-KR" altLang="en-US" sz="1200" dirty="0" err="1">
                          <a:solidFill>
                            <a:schemeClr val="tx1"/>
                          </a:solidFill>
                        </a:rPr>
                        <a:t>데이터타입</a:t>
                      </a: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 변경이 가능</a:t>
                      </a:r>
                      <a:endParaRPr kumimoji="1"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읽기 스키마는 필드 이름의 별칭을 포함할 수 있어</a:t>
                      </a:r>
                      <a: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별칭에 예전 쓰기 스키마 필드 이름을 매치할 수 있음</a:t>
                      </a:r>
                      <a:endParaRPr kumimoji="1"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ore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3781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368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1">
            <a:extLst>
              <a:ext uri="{FF2B5EF4-FFF2-40B4-BE49-F238E27FC236}">
                <a16:creationId xmlns:a16="http://schemas.microsoft.com/office/drawing/2014/main" id="{F5607C3B-BF5C-CF43-9AE4-67A4246E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4987"/>
          </a:xfrm>
        </p:spPr>
        <p:txBody>
          <a:bodyPr/>
          <a:lstStyle/>
          <a:p>
            <a:r>
              <a:rPr kumimoji="1" lang="ko-KR" altLang="en-US" dirty="0"/>
              <a:t>텍스트 형식 문서의 이진 부호화 </a:t>
            </a:r>
            <a:r>
              <a:rPr kumimoji="1" lang="en-US" altLang="ko-KR" dirty="0"/>
              <a:t>3-3</a:t>
            </a:r>
            <a:r>
              <a:rPr kumimoji="1" lang="ko-KR" altLang="en-US" sz="2400" dirty="0"/>
              <a:t>  </a:t>
            </a:r>
            <a:r>
              <a:rPr kumimoji="1" lang="ko-KR" altLang="en-US" sz="2400" dirty="0" err="1"/>
              <a:t>아브로</a:t>
            </a:r>
            <a:r>
              <a:rPr kumimoji="1" lang="ko-KR" altLang="en-US" sz="2400" dirty="0"/>
              <a:t> 장점</a:t>
            </a:r>
            <a:endParaRPr kumimoji="1" lang="ko-Kore-KR" altLang="en-US" sz="2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9894DA5-A3FF-8347-B86B-5CBC19C26560}"/>
              </a:ext>
            </a:extLst>
          </p:cNvPr>
          <p:cNvSpPr/>
          <p:nvPr/>
        </p:nvSpPr>
        <p:spPr>
          <a:xfrm>
            <a:off x="838200" y="1079383"/>
            <a:ext cx="10515600" cy="842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KR" sz="1400" dirty="0">
                <a:solidFill>
                  <a:schemeClr val="tx1"/>
                </a:solidFill>
              </a:rPr>
              <a:t>스키마에 </a:t>
            </a:r>
            <a:r>
              <a:rPr lang="en-KR" sz="1400" b="1" dirty="0">
                <a:solidFill>
                  <a:schemeClr val="tx1"/>
                </a:solidFill>
              </a:rPr>
              <a:t>태그 번호가 포함돼 있지 않다는 점</a:t>
            </a:r>
            <a:r>
              <a:rPr lang="en-KR" sz="1400" dirty="0">
                <a:solidFill>
                  <a:schemeClr val="tx1"/>
                </a:solidFill>
              </a:rPr>
              <a:t>이 아브로 방식의 중요한 점이다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이는 </a:t>
            </a:r>
            <a:r>
              <a:rPr lang="ko-KR" altLang="en-US" sz="1400" dirty="0" err="1">
                <a:solidFill>
                  <a:schemeClr val="tx1"/>
                </a:solidFill>
              </a:rPr>
              <a:t>아브로가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동적 생성 스키마</a:t>
            </a:r>
            <a:r>
              <a:rPr lang="ko-KR" altLang="en-US" sz="1400" dirty="0">
                <a:solidFill>
                  <a:schemeClr val="tx1"/>
                </a:solidFill>
              </a:rPr>
              <a:t>에 더 </a:t>
            </a:r>
            <a:r>
              <a:rPr lang="ko-KR" altLang="en-US" sz="1400" dirty="0" err="1">
                <a:solidFill>
                  <a:schemeClr val="tx1"/>
                </a:solidFill>
              </a:rPr>
              <a:t>친숙하다는</a:t>
            </a:r>
            <a:r>
              <a:rPr lang="ko-KR" altLang="en-US" sz="1400" dirty="0">
                <a:solidFill>
                  <a:schemeClr val="tx1"/>
                </a:solidFill>
              </a:rPr>
              <a:t> 의미이다</a:t>
            </a:r>
            <a:r>
              <a:rPr lang="en-US" altLang="ko-KR" sz="1400" dirty="0">
                <a:solidFill>
                  <a:schemeClr val="tx1"/>
                </a:solidFill>
              </a:rPr>
              <a:t>.  </a:t>
            </a:r>
            <a:r>
              <a:rPr lang="ko-KR" altLang="en-US" sz="1400" dirty="0" err="1">
                <a:solidFill>
                  <a:schemeClr val="tx1"/>
                </a:solidFill>
              </a:rPr>
              <a:t>아브로는</a:t>
            </a:r>
            <a:r>
              <a:rPr lang="ko-KR" altLang="en-US" sz="1400" dirty="0">
                <a:solidFill>
                  <a:schemeClr val="tx1"/>
                </a:solidFill>
              </a:rPr>
              <a:t> 관계형 스키마로부터 </a:t>
            </a:r>
            <a:r>
              <a:rPr lang="ko-KR" altLang="en-US" sz="1400" dirty="0" err="1">
                <a:solidFill>
                  <a:schemeClr val="tx1"/>
                </a:solidFill>
              </a:rPr>
              <a:t>아브로</a:t>
            </a:r>
            <a:r>
              <a:rPr lang="ko-KR" altLang="en-US" sz="1400" dirty="0">
                <a:solidFill>
                  <a:schemeClr val="tx1"/>
                </a:solidFill>
              </a:rPr>
              <a:t> 스키마를 쉽게 생성할 수 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endParaRPr lang="en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143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1">
            <a:extLst>
              <a:ext uri="{FF2B5EF4-FFF2-40B4-BE49-F238E27FC236}">
                <a16:creationId xmlns:a16="http://schemas.microsoft.com/office/drawing/2014/main" id="{F5607C3B-BF5C-CF43-9AE4-67A4246E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4987"/>
          </a:xfrm>
        </p:spPr>
        <p:txBody>
          <a:bodyPr/>
          <a:lstStyle/>
          <a:p>
            <a:r>
              <a:rPr kumimoji="1" lang="ko-KR" altLang="en-US" sz="2400" dirty="0"/>
              <a:t>프로세스 간 데이터 전달  </a:t>
            </a:r>
            <a:endParaRPr kumimoji="1" lang="ko-Kore-KR" altLang="en-US" sz="2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9894DA5-A3FF-8347-B86B-5CBC19C26560}"/>
              </a:ext>
            </a:extLst>
          </p:cNvPr>
          <p:cNvSpPr/>
          <p:nvPr/>
        </p:nvSpPr>
        <p:spPr>
          <a:xfrm>
            <a:off x="838200" y="1079383"/>
            <a:ext cx="10515600" cy="842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KR" sz="1400" dirty="0">
                <a:solidFill>
                  <a:schemeClr val="tx1"/>
                </a:solidFill>
              </a:rPr>
              <a:t>스키마에 </a:t>
            </a:r>
            <a:r>
              <a:rPr lang="en-KR" sz="1400" b="1" dirty="0">
                <a:solidFill>
                  <a:schemeClr val="tx1"/>
                </a:solidFill>
              </a:rPr>
              <a:t>태그 번호가 포함돼 있지 않다는 점</a:t>
            </a:r>
            <a:r>
              <a:rPr lang="en-KR" sz="1400" dirty="0">
                <a:solidFill>
                  <a:schemeClr val="tx1"/>
                </a:solidFill>
              </a:rPr>
              <a:t>이 아브로 방식의 중요한 점이다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이는 </a:t>
            </a:r>
            <a:r>
              <a:rPr lang="ko-KR" altLang="en-US" sz="1400" dirty="0" err="1">
                <a:solidFill>
                  <a:schemeClr val="tx1"/>
                </a:solidFill>
              </a:rPr>
              <a:t>아브로가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동적 생성 스키마</a:t>
            </a:r>
            <a:r>
              <a:rPr lang="ko-KR" altLang="en-US" sz="1400" dirty="0">
                <a:solidFill>
                  <a:schemeClr val="tx1"/>
                </a:solidFill>
              </a:rPr>
              <a:t>에 더 </a:t>
            </a:r>
            <a:r>
              <a:rPr lang="ko-KR" altLang="en-US" sz="1400" dirty="0" err="1">
                <a:solidFill>
                  <a:schemeClr val="tx1"/>
                </a:solidFill>
              </a:rPr>
              <a:t>친숙하다는</a:t>
            </a:r>
            <a:r>
              <a:rPr lang="ko-KR" altLang="en-US" sz="1400" dirty="0">
                <a:solidFill>
                  <a:schemeClr val="tx1"/>
                </a:solidFill>
              </a:rPr>
              <a:t> 의미이다</a:t>
            </a:r>
            <a:r>
              <a:rPr lang="en-US" altLang="ko-KR" sz="1400" dirty="0">
                <a:solidFill>
                  <a:schemeClr val="tx1"/>
                </a:solidFill>
              </a:rPr>
              <a:t>.  </a:t>
            </a:r>
            <a:r>
              <a:rPr lang="ko-KR" altLang="en-US" sz="1400" dirty="0" err="1">
                <a:solidFill>
                  <a:schemeClr val="tx1"/>
                </a:solidFill>
              </a:rPr>
              <a:t>아브로는</a:t>
            </a:r>
            <a:r>
              <a:rPr lang="ko-KR" altLang="en-US" sz="1400" dirty="0">
                <a:solidFill>
                  <a:schemeClr val="tx1"/>
                </a:solidFill>
              </a:rPr>
              <a:t> 관계형 스키마로부터 </a:t>
            </a:r>
            <a:r>
              <a:rPr lang="ko-KR" altLang="en-US" sz="1400" dirty="0" err="1">
                <a:solidFill>
                  <a:schemeClr val="tx1"/>
                </a:solidFill>
              </a:rPr>
              <a:t>아브로</a:t>
            </a:r>
            <a:r>
              <a:rPr lang="ko-KR" altLang="en-US" sz="1400" dirty="0">
                <a:solidFill>
                  <a:schemeClr val="tx1"/>
                </a:solidFill>
              </a:rPr>
              <a:t> 스키마를 쉽게 생성할 수 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endParaRPr lang="en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48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애플리케이션 기능 변화에 따른 시스템 구축</a:t>
            </a:r>
            <a:endParaRPr kumimoji="1" lang="ko-Kore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DF6663-8FA1-D245-B0F9-C214DDD630D3}"/>
              </a:ext>
            </a:extLst>
          </p:cNvPr>
          <p:cNvSpPr/>
          <p:nvPr/>
        </p:nvSpPr>
        <p:spPr>
          <a:xfrm>
            <a:off x="838200" y="1119198"/>
            <a:ext cx="10515600" cy="1612102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애플리케이션은 필연적으로 시간이 지남에 따라 변화하므로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기능 변경 사항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기능 변경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추가 등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을 쉽게 적용할 수 있는 시스템을 구축해야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애플리케이션 기능 변경을 위해 저장하는 데이터도 변경해야 하는데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데이터 모델에는 이런 변화에 대처하는 다양한 방법이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※</a:t>
            </a:r>
            <a:r>
              <a:rPr lang="ko-KR" altLang="en-US" sz="1400" dirty="0">
                <a:solidFill>
                  <a:schemeClr val="tx1"/>
                </a:solidFill>
              </a:rPr>
              <a:t> 부호화 또는 </a:t>
            </a:r>
            <a:r>
              <a:rPr lang="ko-KR" altLang="en-US" sz="1400" dirty="0" err="1">
                <a:solidFill>
                  <a:schemeClr val="tx1"/>
                </a:solidFill>
              </a:rPr>
              <a:t>인코딩</a:t>
            </a:r>
            <a:r>
              <a:rPr lang="en-US" altLang="ko-KR" sz="1400" dirty="0">
                <a:solidFill>
                  <a:schemeClr val="tx1"/>
                </a:solidFill>
              </a:rPr>
              <a:t>(encoding)</a:t>
            </a:r>
            <a:r>
              <a:rPr lang="ko-KR" altLang="en-US" sz="1400" dirty="0">
                <a:solidFill>
                  <a:schemeClr val="tx1"/>
                </a:solidFill>
              </a:rPr>
              <a:t>은 정보의 형태나 형식을 표준화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보안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처리 속도 향상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저장 공간 절약 등을 위해서 다른 형태나 형식으로 변환하는 처리 혹은 그 처리 방식을 말한다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KR" sz="1400" dirty="0">
              <a:solidFill>
                <a:schemeClr val="tx1"/>
              </a:solidFill>
            </a:endParaRPr>
          </a:p>
        </p:txBody>
      </p:sp>
      <p:sp>
        <p:nvSpPr>
          <p:cNvPr id="5" name="직사각형 20">
            <a:extLst>
              <a:ext uri="{FF2B5EF4-FFF2-40B4-BE49-F238E27FC236}">
                <a16:creationId xmlns:a16="http://schemas.microsoft.com/office/drawing/2014/main" id="{719B5290-62CD-5847-B41B-8DB355B018F6}"/>
              </a:ext>
            </a:extLst>
          </p:cNvPr>
          <p:cNvSpPr/>
          <p:nvPr/>
        </p:nvSpPr>
        <p:spPr>
          <a:xfrm>
            <a:off x="819150" y="2890385"/>
            <a:ext cx="3337987" cy="5724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스키마 변경</a:t>
            </a:r>
            <a:endParaRPr kumimoji="1" lang="ko-Kore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DF91EE-84DB-7843-A68A-6735EB5C77EA}"/>
              </a:ext>
            </a:extLst>
          </p:cNvPr>
          <p:cNvSpPr/>
          <p:nvPr/>
        </p:nvSpPr>
        <p:spPr>
          <a:xfrm>
            <a:off x="819150" y="3621899"/>
            <a:ext cx="3337987" cy="2870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관계형 데이터베이스는 일반적으로 데이터베이스의 모든 데이터가 하나의 스키마를 따른다고 가정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스키마는 변경될 수 있지만 특정 시점에는 정확하게 하나의 스키마 적용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999610-504F-8343-B57E-F8744899EC6F}"/>
              </a:ext>
            </a:extLst>
          </p:cNvPr>
          <p:cNvSpPr/>
          <p:nvPr/>
        </p:nvSpPr>
        <p:spPr>
          <a:xfrm>
            <a:off x="4457699" y="3621899"/>
            <a:ext cx="3337987" cy="287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읽기 스키마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스키마리스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데이터베이는 스키마를 강요하지 </a:t>
            </a:r>
            <a:r>
              <a:rPr lang="en-US" altLang="ko-KR" dirty="0">
                <a:solidFill>
                  <a:schemeClr val="tx1"/>
                </a:solidFill>
              </a:rPr>
              <a:t>X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다른 시점에 쓰여진 이전 데이터 타입과 새로운 데이터 타입이 섞여 포함될 수 있음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0D17B1-18F5-3140-A122-26766BC7703F}"/>
              </a:ext>
            </a:extLst>
          </p:cNvPr>
          <p:cNvSpPr/>
          <p:nvPr/>
        </p:nvSpPr>
        <p:spPr>
          <a:xfrm>
            <a:off x="8058150" y="3640948"/>
            <a:ext cx="3295650" cy="287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데이터 타입이나 스키마 </a:t>
            </a:r>
            <a:r>
              <a:rPr lang="ko-KR" altLang="en-US" dirty="0" err="1">
                <a:solidFill>
                  <a:schemeClr val="tx1"/>
                </a:solidFill>
              </a:rPr>
              <a:t>변가</a:t>
            </a:r>
            <a:r>
              <a:rPr lang="ko-KR" altLang="en-US" dirty="0">
                <a:solidFill>
                  <a:schemeClr val="tx1"/>
                </a:solidFill>
              </a:rPr>
              <a:t> 변경될 때 </a:t>
            </a:r>
            <a:r>
              <a:rPr lang="ko-KR" altLang="en-US" dirty="0" err="1">
                <a:solidFill>
                  <a:schemeClr val="tx1"/>
                </a:solidFill>
              </a:rPr>
              <a:t>애플케이션</a:t>
            </a:r>
            <a:r>
              <a:rPr lang="ko-KR" altLang="en-US" dirty="0">
                <a:solidFill>
                  <a:schemeClr val="tx1"/>
                </a:solidFill>
              </a:rPr>
              <a:t> 코드에 대한 변경이 발생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대규모 애플리케이션에서 코드 변경은 대개 즉시 반영할 수 없으므로 양방향 호환성을 유지해야 함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하위 호환성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상위 호환성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2" name="직사각형 20">
            <a:extLst>
              <a:ext uri="{FF2B5EF4-FFF2-40B4-BE49-F238E27FC236}">
                <a16:creationId xmlns:a16="http://schemas.microsoft.com/office/drawing/2014/main" id="{AAC913D3-DD3A-9D4F-B251-10E5A7FC3556}"/>
              </a:ext>
            </a:extLst>
          </p:cNvPr>
          <p:cNvSpPr/>
          <p:nvPr/>
        </p:nvSpPr>
        <p:spPr>
          <a:xfrm>
            <a:off x="4457700" y="2890385"/>
            <a:ext cx="3337987" cy="5724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데이터 타입 변경</a:t>
            </a:r>
            <a:endParaRPr kumimoji="1" lang="ko-Kore-KR" altLang="en-US" dirty="0"/>
          </a:p>
        </p:txBody>
      </p:sp>
      <p:sp>
        <p:nvSpPr>
          <p:cNvPr id="13" name="직사각형 20">
            <a:extLst>
              <a:ext uri="{FF2B5EF4-FFF2-40B4-BE49-F238E27FC236}">
                <a16:creationId xmlns:a16="http://schemas.microsoft.com/office/drawing/2014/main" id="{90A7CD31-D8D0-C340-90FF-F5147933058D}"/>
              </a:ext>
            </a:extLst>
          </p:cNvPr>
          <p:cNvSpPr/>
          <p:nvPr/>
        </p:nvSpPr>
        <p:spPr>
          <a:xfrm>
            <a:off x="8058150" y="2890385"/>
            <a:ext cx="3337987" cy="5724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애플리케이션 코드 변경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2315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부호화</a:t>
            </a:r>
            <a:endParaRPr kumimoji="1" lang="ko-Kore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DF6663-8FA1-D245-B0F9-C214DDD630D3}"/>
              </a:ext>
            </a:extLst>
          </p:cNvPr>
          <p:cNvSpPr/>
          <p:nvPr/>
        </p:nvSpPr>
        <p:spPr>
          <a:xfrm>
            <a:off x="838200" y="1119198"/>
            <a:ext cx="10515600" cy="1612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보통 메모리에서 데이터 구조는 </a:t>
            </a:r>
            <a:r>
              <a:rPr lang="en-US" altLang="ko-KR" dirty="0">
                <a:solidFill>
                  <a:schemeClr val="tx1"/>
                </a:solidFill>
              </a:rPr>
              <a:t>CPU</a:t>
            </a:r>
            <a:r>
              <a:rPr lang="ko-KR" altLang="en-US" dirty="0">
                <a:solidFill>
                  <a:schemeClr val="tx1"/>
                </a:solidFill>
              </a:rPr>
              <a:t>에서 효율적으로 접근하고 조작할 수 있도록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보통은 포인터를 이용해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최적화 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하지만 포인터는 다른 프로세스가 이해할 수 없으므로 이 일련의 </a:t>
            </a:r>
            <a:r>
              <a:rPr lang="ko-KR" altLang="en-US" dirty="0" err="1">
                <a:solidFill>
                  <a:schemeClr val="tx1"/>
                </a:solidFill>
              </a:rPr>
              <a:t>바이트열은</a:t>
            </a:r>
            <a:r>
              <a:rPr lang="ko-KR" altLang="en-US" dirty="0">
                <a:solidFill>
                  <a:schemeClr val="tx1"/>
                </a:solidFill>
              </a:rPr>
              <a:t> 보통 메모리에서 사용하는 데이터 구조와는 상당히 다르다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따라서 두 가지 표현 사이에 일종의 전환이 필요한데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인메모리</a:t>
            </a:r>
            <a:r>
              <a:rPr lang="ko-KR" altLang="en-US" dirty="0">
                <a:solidFill>
                  <a:schemeClr val="tx1"/>
                </a:solidFill>
              </a:rPr>
              <a:t> 표현에서 바이트열로의 전환을 </a:t>
            </a:r>
            <a:r>
              <a:rPr lang="ko-KR" altLang="en-US" dirty="0" err="1">
                <a:solidFill>
                  <a:schemeClr val="tx1"/>
                </a:solidFill>
              </a:rPr>
              <a:t>부호화라고</a:t>
            </a:r>
            <a:r>
              <a:rPr lang="ko-KR" altLang="en-US" dirty="0">
                <a:solidFill>
                  <a:schemeClr val="tx1"/>
                </a:solidFill>
              </a:rPr>
              <a:t>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그 반대를 </a:t>
            </a:r>
            <a:r>
              <a:rPr lang="ko-KR" altLang="en-US" dirty="0" err="1">
                <a:solidFill>
                  <a:schemeClr val="tx1"/>
                </a:solidFill>
              </a:rPr>
              <a:t>복호화라고</a:t>
            </a:r>
            <a:r>
              <a:rPr lang="ko-KR" altLang="en-US" dirty="0">
                <a:solidFill>
                  <a:schemeClr val="tx1"/>
                </a:solidFill>
              </a:rPr>
              <a:t>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※</a:t>
            </a:r>
            <a:r>
              <a:rPr lang="ko-KR" altLang="en-US" sz="1400" dirty="0">
                <a:solidFill>
                  <a:schemeClr val="tx1"/>
                </a:solidFill>
              </a:rPr>
              <a:t> 부호화 또는 </a:t>
            </a:r>
            <a:r>
              <a:rPr lang="ko-KR" altLang="en-US" sz="1400" dirty="0" err="1">
                <a:solidFill>
                  <a:schemeClr val="tx1"/>
                </a:solidFill>
              </a:rPr>
              <a:t>인코딩</a:t>
            </a:r>
            <a:r>
              <a:rPr lang="en-US" altLang="ko-KR" sz="1400" dirty="0">
                <a:solidFill>
                  <a:schemeClr val="tx1"/>
                </a:solidFill>
              </a:rPr>
              <a:t>(encoding)</a:t>
            </a:r>
            <a:r>
              <a:rPr lang="ko-KR" altLang="en-US" sz="1400" dirty="0">
                <a:solidFill>
                  <a:schemeClr val="tx1"/>
                </a:solidFill>
              </a:rPr>
              <a:t>은 정보의 형태나 형식을 표준화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보안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처리 속도 향상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저장 공간 절약 등을 위해서 다른 형태나 형식으로 변환하는 처리 혹은 그 처리 방식을 말한다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KR" sz="1400" dirty="0">
              <a:solidFill>
                <a:schemeClr val="tx1"/>
              </a:solidFill>
            </a:endParaRPr>
          </a:p>
        </p:txBody>
      </p:sp>
      <p:sp>
        <p:nvSpPr>
          <p:cNvPr id="11" name="직사각형 20">
            <a:extLst>
              <a:ext uri="{FF2B5EF4-FFF2-40B4-BE49-F238E27FC236}">
                <a16:creationId xmlns:a16="http://schemas.microsoft.com/office/drawing/2014/main" id="{E24C8CC7-E46A-214E-9C22-DB15FADABC55}"/>
              </a:ext>
            </a:extLst>
          </p:cNvPr>
          <p:cNvSpPr/>
          <p:nvPr/>
        </p:nvSpPr>
        <p:spPr>
          <a:xfrm>
            <a:off x="838201" y="3352853"/>
            <a:ext cx="114300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00B050"/>
                </a:solidFill>
              </a:rPr>
              <a:t>object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14" name="직사각형 20">
            <a:extLst>
              <a:ext uri="{FF2B5EF4-FFF2-40B4-BE49-F238E27FC236}">
                <a16:creationId xmlns:a16="http://schemas.microsoft.com/office/drawing/2014/main" id="{D674D34F-14AB-9145-AC72-6DCC96B77D2A}"/>
              </a:ext>
            </a:extLst>
          </p:cNvPr>
          <p:cNvSpPr/>
          <p:nvPr/>
        </p:nvSpPr>
        <p:spPr>
          <a:xfrm>
            <a:off x="2133601" y="3352853"/>
            <a:ext cx="114300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rgbClr val="00B050"/>
                </a:solidFill>
              </a:rPr>
              <a:t>struct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15" name="직사각형 20">
            <a:extLst>
              <a:ext uri="{FF2B5EF4-FFF2-40B4-BE49-F238E27FC236}">
                <a16:creationId xmlns:a16="http://schemas.microsoft.com/office/drawing/2014/main" id="{1233B918-C5B5-8D4A-80D5-54CDD1A86C4D}"/>
              </a:ext>
            </a:extLst>
          </p:cNvPr>
          <p:cNvSpPr/>
          <p:nvPr/>
        </p:nvSpPr>
        <p:spPr>
          <a:xfrm>
            <a:off x="3429001" y="3352853"/>
            <a:ext cx="114300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rgbClr val="00B050"/>
                </a:solidFill>
              </a:rPr>
              <a:t>list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16" name="직사각형 20">
            <a:extLst>
              <a:ext uri="{FF2B5EF4-FFF2-40B4-BE49-F238E27FC236}">
                <a16:creationId xmlns:a16="http://schemas.microsoft.com/office/drawing/2014/main" id="{C37FA68A-92CF-B84C-8262-D032A7C242DA}"/>
              </a:ext>
            </a:extLst>
          </p:cNvPr>
          <p:cNvSpPr/>
          <p:nvPr/>
        </p:nvSpPr>
        <p:spPr>
          <a:xfrm>
            <a:off x="857251" y="4057703"/>
            <a:ext cx="114300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00B050"/>
                </a:solidFill>
              </a:rPr>
              <a:t>array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17" name="직사각형 20">
            <a:extLst>
              <a:ext uri="{FF2B5EF4-FFF2-40B4-BE49-F238E27FC236}">
                <a16:creationId xmlns:a16="http://schemas.microsoft.com/office/drawing/2014/main" id="{6EF65E6E-9FC5-FC4D-A21B-BFBCCAB721BE}"/>
              </a:ext>
            </a:extLst>
          </p:cNvPr>
          <p:cNvSpPr/>
          <p:nvPr/>
        </p:nvSpPr>
        <p:spPr>
          <a:xfrm>
            <a:off x="2152651" y="4057703"/>
            <a:ext cx="114300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rgbClr val="00B050"/>
                </a:solidFill>
              </a:rPr>
              <a:t>Hash table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18" name="직사각형 20">
            <a:extLst>
              <a:ext uri="{FF2B5EF4-FFF2-40B4-BE49-F238E27FC236}">
                <a16:creationId xmlns:a16="http://schemas.microsoft.com/office/drawing/2014/main" id="{C8AD97AC-EE01-7549-8360-BAFCEFE216E9}"/>
              </a:ext>
            </a:extLst>
          </p:cNvPr>
          <p:cNvSpPr/>
          <p:nvPr/>
        </p:nvSpPr>
        <p:spPr>
          <a:xfrm>
            <a:off x="3448051" y="4057703"/>
            <a:ext cx="114300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rgbClr val="00B050"/>
                </a:solidFill>
              </a:rPr>
              <a:t>tree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19" name="직사각형 20">
            <a:extLst>
              <a:ext uri="{FF2B5EF4-FFF2-40B4-BE49-F238E27FC236}">
                <a16:creationId xmlns:a16="http://schemas.microsoft.com/office/drawing/2014/main" id="{3EE651FD-393A-934E-802A-8682140804D4}"/>
              </a:ext>
            </a:extLst>
          </p:cNvPr>
          <p:cNvSpPr/>
          <p:nvPr/>
        </p:nvSpPr>
        <p:spPr>
          <a:xfrm>
            <a:off x="8550235" y="3669619"/>
            <a:ext cx="1619249" cy="983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rgbClr val="00B050"/>
                </a:solidFill>
              </a:rPr>
              <a:t>바이트열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20" name="직사각형 20">
            <a:extLst>
              <a:ext uri="{FF2B5EF4-FFF2-40B4-BE49-F238E27FC236}">
                <a16:creationId xmlns:a16="http://schemas.microsoft.com/office/drawing/2014/main" id="{C2F99B68-E05A-0447-BF1E-E7D0B284A9F8}"/>
              </a:ext>
            </a:extLst>
          </p:cNvPr>
          <p:cNvSpPr/>
          <p:nvPr/>
        </p:nvSpPr>
        <p:spPr>
          <a:xfrm>
            <a:off x="1239410" y="5170592"/>
            <a:ext cx="2969482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chemeClr val="tx1"/>
                </a:solidFill>
              </a:rPr>
              <a:t>인메모리의</a:t>
            </a:r>
            <a:r>
              <a:rPr kumimoji="1" lang="ko-KR" altLang="en-US" dirty="0">
                <a:solidFill>
                  <a:schemeClr val="tx1"/>
                </a:solidFill>
              </a:rPr>
              <a:t> 데이터 구조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DD601C-A594-CD4B-970A-69D9DA6CB70C}"/>
              </a:ext>
            </a:extLst>
          </p:cNvPr>
          <p:cNvSpPr/>
          <p:nvPr/>
        </p:nvSpPr>
        <p:spPr>
          <a:xfrm>
            <a:off x="7883612" y="5009144"/>
            <a:ext cx="2969482" cy="951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데이터를 파일에 쓰거나 네트워크를 통해 전송할 때 사용되는 데이터 구조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0">
            <a:extLst>
              <a:ext uri="{FF2B5EF4-FFF2-40B4-BE49-F238E27FC236}">
                <a16:creationId xmlns:a16="http://schemas.microsoft.com/office/drawing/2014/main" id="{80B33C1D-3E4E-E342-A885-9A135483A595}"/>
              </a:ext>
            </a:extLst>
          </p:cNvPr>
          <p:cNvSpPr/>
          <p:nvPr/>
        </p:nvSpPr>
        <p:spPr>
          <a:xfrm>
            <a:off x="5364267" y="4361228"/>
            <a:ext cx="114300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rgbClr val="00B050"/>
                </a:solidFill>
              </a:rPr>
              <a:t>부호화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24" name="직사각형 20">
            <a:extLst>
              <a:ext uri="{FF2B5EF4-FFF2-40B4-BE49-F238E27FC236}">
                <a16:creationId xmlns:a16="http://schemas.microsoft.com/office/drawing/2014/main" id="{90CF4CC1-589A-6C4E-98FA-50FF42041E35}"/>
              </a:ext>
            </a:extLst>
          </p:cNvPr>
          <p:cNvSpPr/>
          <p:nvPr/>
        </p:nvSpPr>
        <p:spPr>
          <a:xfrm>
            <a:off x="4373705" y="5166373"/>
            <a:ext cx="2969482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데이터 전환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116E4A-D38C-1543-B093-A7DBCDAB7949}"/>
              </a:ext>
            </a:extLst>
          </p:cNvPr>
          <p:cNvSpPr/>
          <p:nvPr/>
        </p:nvSpPr>
        <p:spPr>
          <a:xfrm>
            <a:off x="7663826" y="3189010"/>
            <a:ext cx="3626712" cy="1737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4D8ED7-7262-3147-9CF3-7D335E7973FD}"/>
              </a:ext>
            </a:extLst>
          </p:cNvPr>
          <p:cNvSpPr/>
          <p:nvPr/>
        </p:nvSpPr>
        <p:spPr>
          <a:xfrm>
            <a:off x="892261" y="3189010"/>
            <a:ext cx="3626712" cy="1737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42F34DC-844A-114B-9875-5B8B0E746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055" y="3661355"/>
            <a:ext cx="870782" cy="87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8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표준화된 텍스트 형식 </a:t>
            </a:r>
            <a:r>
              <a:rPr kumimoji="1" lang="ko-KR" altLang="en-US" dirty="0" err="1"/>
              <a:t>부호화의</a:t>
            </a:r>
            <a:r>
              <a:rPr kumimoji="1" lang="ko-KR" altLang="en-US" dirty="0"/>
              <a:t> 이진 변형</a:t>
            </a:r>
            <a:endParaRPr kumimoji="1" lang="ko-Kore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DF6663-8FA1-D245-B0F9-C214DDD630D3}"/>
              </a:ext>
            </a:extLst>
          </p:cNvPr>
          <p:cNvSpPr/>
          <p:nvPr/>
        </p:nvSpPr>
        <p:spPr>
          <a:xfrm>
            <a:off x="828932" y="1505345"/>
            <a:ext cx="10534136" cy="3289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장점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>
                <a:solidFill>
                  <a:schemeClr val="tx1"/>
                </a:solidFill>
              </a:rPr>
              <a:t>JSON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</a:rPr>
              <a:t>XML</a:t>
            </a:r>
            <a:r>
              <a:rPr lang="ko-KR" altLang="en-US" sz="1400" dirty="0">
                <a:solidFill>
                  <a:schemeClr val="tx1"/>
                </a:solidFill>
              </a:rPr>
              <a:t>은 많은 프로그래밍 언어에서 읽고 쓸 수 있는 표준화된 부호화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</a:rPr>
              <a:t>JSON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</a:rPr>
              <a:t>XML</a:t>
            </a:r>
            <a:r>
              <a:rPr lang="ko-KR" altLang="en-US" sz="1400" dirty="0">
                <a:solidFill>
                  <a:schemeClr val="tx1"/>
                </a:solidFill>
              </a:rPr>
              <a:t>은 </a:t>
            </a:r>
            <a:r>
              <a:rPr lang="ko-KR" altLang="en-US" sz="1400" b="1" dirty="0">
                <a:solidFill>
                  <a:schemeClr val="tx1"/>
                </a:solidFill>
              </a:rPr>
              <a:t>널리 알려져 </a:t>
            </a:r>
            <a:r>
              <a:rPr lang="ko-KR" altLang="en-US" sz="1400" dirty="0">
                <a:solidFill>
                  <a:schemeClr val="tx1"/>
                </a:solidFill>
              </a:rPr>
              <a:t>있고 많은 곳에서 지원함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JSON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XML, CSV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ko-KR" altLang="en-US" sz="1400" b="1" dirty="0">
                <a:solidFill>
                  <a:schemeClr val="tx1"/>
                </a:solidFill>
              </a:rPr>
              <a:t>텍스트 형식</a:t>
            </a:r>
            <a:r>
              <a:rPr lang="ko-KR" altLang="en-US" sz="1400" dirty="0">
                <a:solidFill>
                  <a:schemeClr val="tx1"/>
                </a:solidFill>
              </a:rPr>
              <a:t>이라서 어느 정도 사람이 읽을 수 있음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사람이 읽을 수 있는 텍스트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즉 유니코드 문자열을 잘 지원함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>
                <a:solidFill>
                  <a:schemeClr val="tx1"/>
                </a:solidFill>
              </a:rPr>
              <a:t>데이터 교환 형식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</a:rPr>
              <a:t>즉</a:t>
            </a:r>
            <a:r>
              <a:rPr lang="en-US" altLang="ko-KR" sz="1400" b="1" dirty="0">
                <a:solidFill>
                  <a:schemeClr val="tx1"/>
                </a:solidFill>
              </a:rPr>
              <a:t>,</a:t>
            </a:r>
            <a:r>
              <a:rPr lang="ko-KR" altLang="en-US" sz="1400" b="1" dirty="0">
                <a:solidFill>
                  <a:schemeClr val="tx1"/>
                </a:solidFill>
              </a:rPr>
              <a:t> 한 조직에서 다른 조직으로 데이터를 전송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r>
              <a:rPr lang="ko-KR" altLang="en-US" sz="1400" b="1" dirty="0" err="1">
                <a:solidFill>
                  <a:schemeClr val="tx1"/>
                </a:solidFill>
              </a:rPr>
              <a:t>으로</a:t>
            </a:r>
            <a:r>
              <a:rPr lang="ko-KR" altLang="en-US" sz="1400" b="1" dirty="0">
                <a:solidFill>
                  <a:schemeClr val="tx1"/>
                </a:solidFill>
              </a:rPr>
              <a:t> 사용</a:t>
            </a:r>
            <a:r>
              <a:rPr lang="ko-KR" altLang="en-US" sz="1400" dirty="0">
                <a:solidFill>
                  <a:schemeClr val="tx1"/>
                </a:solidFill>
              </a:rPr>
              <a:t>하기에 유용함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b="1" dirty="0">
                <a:solidFill>
                  <a:schemeClr val="tx1"/>
                </a:solidFill>
              </a:rPr>
              <a:t>단점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>
                <a:solidFill>
                  <a:schemeClr val="tx1"/>
                </a:solidFill>
              </a:rPr>
              <a:t>수의 </a:t>
            </a:r>
            <a:r>
              <a:rPr lang="ko-KR" altLang="en-US" sz="1400" b="1" dirty="0" err="1">
                <a:solidFill>
                  <a:schemeClr val="tx1"/>
                </a:solidFill>
              </a:rPr>
              <a:t>부호화가</a:t>
            </a:r>
            <a:r>
              <a:rPr lang="ko-KR" altLang="en-US" sz="1400" b="1" dirty="0">
                <a:solidFill>
                  <a:schemeClr val="tx1"/>
                </a:solidFill>
              </a:rPr>
              <a:t> 어려움 </a:t>
            </a:r>
            <a:r>
              <a:rPr lang="en-US" altLang="ko-KR" sz="1400" dirty="0">
                <a:solidFill>
                  <a:schemeClr val="tx1"/>
                </a:solidFill>
              </a:rPr>
              <a:t>(XML/CSV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–</a:t>
            </a:r>
            <a:r>
              <a:rPr lang="ko-KR" altLang="en-US" sz="1400" dirty="0">
                <a:solidFill>
                  <a:schemeClr val="tx1"/>
                </a:solidFill>
              </a:rPr>
              <a:t> 수와 숫자로 구성된 문자열 구분</a:t>
            </a:r>
            <a:r>
              <a:rPr lang="en-US" altLang="ko-KR" sz="1400" dirty="0">
                <a:solidFill>
                  <a:schemeClr val="tx1"/>
                </a:solidFill>
              </a:rPr>
              <a:t>X, JSON – </a:t>
            </a:r>
            <a:r>
              <a:rPr lang="ko-KR" altLang="en-US" sz="1400" dirty="0">
                <a:solidFill>
                  <a:schemeClr val="tx1"/>
                </a:solidFill>
              </a:rPr>
              <a:t>정수와 부동소수점 수를 구별</a:t>
            </a:r>
            <a:r>
              <a:rPr lang="en-US" altLang="ko-KR" sz="1400" dirty="0">
                <a:solidFill>
                  <a:schemeClr val="tx1"/>
                </a:solidFill>
              </a:rPr>
              <a:t>X, </a:t>
            </a:r>
            <a:r>
              <a:rPr lang="ko-KR" altLang="en-US" sz="1400" dirty="0">
                <a:solidFill>
                  <a:schemeClr val="tx1"/>
                </a:solidFill>
              </a:rPr>
              <a:t>정밀도를 지정</a:t>
            </a:r>
            <a:r>
              <a:rPr lang="en-US" altLang="ko-KR" sz="1400" dirty="0">
                <a:solidFill>
                  <a:schemeClr val="tx1"/>
                </a:solidFill>
              </a:rPr>
              <a:t>X)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이는 부동소수점을 사용하는 언어에서 큰 수를 다룰 때 문제가 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</a:rPr>
              <a:t>JSON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</a:rPr>
              <a:t>XML</a:t>
            </a:r>
            <a:r>
              <a:rPr lang="ko-KR" altLang="en-US" sz="1400" dirty="0">
                <a:solidFill>
                  <a:schemeClr val="tx1"/>
                </a:solidFill>
              </a:rPr>
              <a:t>은 이진 문자열을 지원하지 않으나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이진 문자열은 유용한 기능이기 때문에 이진 데이터를 </a:t>
            </a:r>
            <a:r>
              <a:rPr lang="en-US" altLang="ko-KR" sz="1400" dirty="0">
                <a:solidFill>
                  <a:schemeClr val="tx1"/>
                </a:solidFill>
              </a:rPr>
              <a:t>Base64</a:t>
            </a:r>
            <a:r>
              <a:rPr lang="ko-KR" altLang="en-US" sz="1400" dirty="0" err="1">
                <a:solidFill>
                  <a:schemeClr val="tx1"/>
                </a:solidFill>
              </a:rPr>
              <a:t>를</a:t>
            </a:r>
            <a:r>
              <a:rPr lang="ko-KR" altLang="en-US" sz="1400" dirty="0">
                <a:solidFill>
                  <a:schemeClr val="tx1"/>
                </a:solidFill>
              </a:rPr>
              <a:t> 사용해 텍스트로 부호화 해 이런 제한을 피하고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Base64</a:t>
            </a:r>
            <a:r>
              <a:rPr lang="ko-KR" altLang="en-US" sz="1400" dirty="0">
                <a:solidFill>
                  <a:schemeClr val="tx1"/>
                </a:solidFill>
              </a:rPr>
              <a:t>로 해석해야한다는 사실을 스키마를 사용해 표시하는 방법을 사용했지만 이로 인해 데이터 크기는 </a:t>
            </a:r>
            <a:r>
              <a:rPr lang="en-US" altLang="ko-KR" sz="1400" dirty="0">
                <a:solidFill>
                  <a:schemeClr val="tx1"/>
                </a:solidFill>
              </a:rPr>
              <a:t>33%</a:t>
            </a:r>
            <a:r>
              <a:rPr lang="ko-KR" altLang="en-US" sz="1400" dirty="0">
                <a:solidFill>
                  <a:schemeClr val="tx1"/>
                </a:solidFill>
              </a:rPr>
              <a:t>가 증가함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</a:rPr>
              <a:t>XML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</a:rPr>
              <a:t>JSON</a:t>
            </a:r>
            <a:r>
              <a:rPr lang="ko-KR" altLang="en-US" sz="1400" dirty="0">
                <a:solidFill>
                  <a:schemeClr val="tx1"/>
                </a:solidFill>
              </a:rPr>
              <a:t>을 정의하는 스키마 언어는 강력하긴 하지만 구현이 난해하며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데이터의 올바른 해석은 스키마 정보에 따라 다르기 때문에 </a:t>
            </a:r>
            <a:r>
              <a:rPr lang="en-US" altLang="ko-KR" sz="1400" dirty="0">
                <a:solidFill>
                  <a:schemeClr val="tx1"/>
                </a:solidFill>
              </a:rPr>
              <a:t>XML/JSON</a:t>
            </a:r>
            <a:r>
              <a:rPr lang="ko-KR" altLang="en-US" sz="1400" dirty="0">
                <a:solidFill>
                  <a:schemeClr val="tx1"/>
                </a:solidFill>
              </a:rPr>
              <a:t> 스키마를 사용하지 않는 애플리케이션은 필요한 부호화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 err="1">
                <a:solidFill>
                  <a:schemeClr val="tx1"/>
                </a:solidFill>
              </a:rPr>
              <a:t>복호화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로직을</a:t>
            </a:r>
            <a:r>
              <a:rPr lang="ko-KR" altLang="en-US" sz="1400" dirty="0">
                <a:solidFill>
                  <a:schemeClr val="tx1"/>
                </a:solidFill>
              </a:rPr>
              <a:t> 하드코딩해야 할 가능성이 있음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CSV</a:t>
            </a:r>
            <a:r>
              <a:rPr lang="ko-KR" altLang="en-US" sz="1400" dirty="0">
                <a:solidFill>
                  <a:schemeClr val="tx1"/>
                </a:solidFill>
              </a:rPr>
              <a:t>는 스키마가 없으므로 각 로우와 칼럼의 의미를 정의하는 작업은 애플리케이션이 해야 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FCCE6F-02FB-1B4F-AAEF-2675C96B9C21}"/>
              </a:ext>
            </a:extLst>
          </p:cNvPr>
          <p:cNvSpPr/>
          <p:nvPr/>
        </p:nvSpPr>
        <p:spPr>
          <a:xfrm>
            <a:off x="828932" y="5466309"/>
            <a:ext cx="10524868" cy="1154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부호화 형식 선택으로 얻는 이득은 데이터 크기가 커질수록 증가하는데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이진 부호화는 텍스트 형식의 </a:t>
            </a:r>
            <a:r>
              <a:rPr lang="ko-KR" altLang="en-US" sz="1400" dirty="0" err="1">
                <a:solidFill>
                  <a:schemeClr val="tx1"/>
                </a:solidFill>
              </a:rPr>
              <a:t>부호화보다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더 간편</a:t>
            </a:r>
            <a:r>
              <a:rPr lang="ko-KR" altLang="en-US" sz="1400" dirty="0">
                <a:solidFill>
                  <a:schemeClr val="tx1"/>
                </a:solidFill>
              </a:rPr>
              <a:t>하고 </a:t>
            </a:r>
            <a:r>
              <a:rPr lang="ko-KR" altLang="en-US" sz="1400" b="1" dirty="0" err="1">
                <a:solidFill>
                  <a:schemeClr val="tx1"/>
                </a:solidFill>
              </a:rPr>
              <a:t>파싱이</a:t>
            </a:r>
            <a:r>
              <a:rPr lang="ko-KR" altLang="en-US" sz="1400" b="1" dirty="0">
                <a:solidFill>
                  <a:schemeClr val="tx1"/>
                </a:solidFill>
              </a:rPr>
              <a:t> 빠르</a:t>
            </a:r>
            <a:r>
              <a:rPr lang="ko-KR" altLang="en-US" sz="1400" dirty="0">
                <a:solidFill>
                  <a:schemeClr val="tx1"/>
                </a:solidFill>
              </a:rPr>
              <a:t>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JSON, XML</a:t>
            </a:r>
            <a:r>
              <a:rPr lang="ko-KR" altLang="en-US" sz="1400" dirty="0">
                <a:solidFill>
                  <a:schemeClr val="tx1"/>
                </a:solidFill>
              </a:rPr>
              <a:t>은 이진 형식과 비교하면 둘 다 훨씬 많은 공간을 사용한다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이러한 이유에서 </a:t>
            </a:r>
            <a:r>
              <a:rPr lang="en-US" altLang="ko-KR" sz="1400" dirty="0">
                <a:solidFill>
                  <a:schemeClr val="tx1"/>
                </a:solidFill>
              </a:rPr>
              <a:t>JSON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</a:rPr>
              <a:t>XML</a:t>
            </a:r>
            <a:r>
              <a:rPr lang="ko-KR" altLang="en-US" sz="1400" dirty="0">
                <a:solidFill>
                  <a:schemeClr val="tx1"/>
                </a:solidFill>
              </a:rPr>
              <a:t>용으로 사용 가능한 다양한 이진 부호화 개발이 이루어졌지만 </a:t>
            </a:r>
            <a:r>
              <a:rPr lang="en-US" altLang="ko-KR" sz="1400" dirty="0">
                <a:solidFill>
                  <a:schemeClr val="tx1"/>
                </a:solidFill>
              </a:rPr>
              <a:t>JSON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</a:rPr>
              <a:t>XML</a:t>
            </a:r>
            <a:r>
              <a:rPr lang="ko-KR" altLang="en-US" sz="1400" dirty="0">
                <a:solidFill>
                  <a:schemeClr val="tx1"/>
                </a:solidFill>
              </a:rPr>
              <a:t>의 텍스트 버전처럼 널리 채택 되진 않았다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 이런 형식 중 일부는 </a:t>
            </a:r>
            <a:r>
              <a:rPr lang="ko-KR" altLang="en-US" sz="1400" dirty="0" err="1">
                <a:solidFill>
                  <a:schemeClr val="tx1"/>
                </a:solidFill>
              </a:rPr>
              <a:t>데이터타입</a:t>
            </a:r>
            <a:r>
              <a:rPr lang="ko-KR" altLang="en-US" sz="1400" dirty="0">
                <a:solidFill>
                  <a:schemeClr val="tx1"/>
                </a:solidFill>
              </a:rPr>
              <a:t> 셋을 확장하지만 </a:t>
            </a:r>
            <a:r>
              <a:rPr lang="en-US" altLang="ko-KR" sz="1400" dirty="0">
                <a:solidFill>
                  <a:schemeClr val="tx1"/>
                </a:solidFill>
              </a:rPr>
              <a:t>JSON/XML</a:t>
            </a:r>
            <a:r>
              <a:rPr lang="ko-KR" altLang="en-US" sz="1400" dirty="0">
                <a:solidFill>
                  <a:schemeClr val="tx1"/>
                </a:solidFill>
              </a:rPr>
              <a:t> 데이터 모델은 변경하지 않고 유지했다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특히 스키마를 지정하지 않기 때문에 부호화된 데이터 안에 모든 객체의 필드 이름을 포함해야 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 </a:t>
            </a:r>
            <a:endParaRPr lang="en-KR" sz="1400" dirty="0">
              <a:solidFill>
                <a:schemeClr val="tx1"/>
              </a:solidFill>
            </a:endParaRPr>
          </a:p>
        </p:txBody>
      </p:sp>
      <p:sp>
        <p:nvSpPr>
          <p:cNvPr id="29" name="직사각형 20">
            <a:extLst>
              <a:ext uri="{FF2B5EF4-FFF2-40B4-BE49-F238E27FC236}">
                <a16:creationId xmlns:a16="http://schemas.microsoft.com/office/drawing/2014/main" id="{A7B3DA0C-9C45-BD49-9DEF-EACEB8D64142}"/>
              </a:ext>
            </a:extLst>
          </p:cNvPr>
          <p:cNvSpPr/>
          <p:nvPr/>
        </p:nvSpPr>
        <p:spPr>
          <a:xfrm>
            <a:off x="828932" y="1045056"/>
            <a:ext cx="442269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>
                <a:solidFill>
                  <a:srgbClr val="00B050"/>
                </a:solidFill>
              </a:rPr>
              <a:t>텍스트 형식</a:t>
            </a:r>
            <a:r>
              <a:rPr kumimoji="1" lang="en-US" altLang="ko-KR" dirty="0">
                <a:solidFill>
                  <a:srgbClr val="00B050"/>
                </a:solidFill>
              </a:rPr>
              <a:t>(JSON, XML, CSV) </a:t>
            </a:r>
            <a:r>
              <a:rPr kumimoji="1" lang="ko-KR" altLang="en-US" dirty="0">
                <a:solidFill>
                  <a:srgbClr val="00B050"/>
                </a:solidFill>
              </a:rPr>
              <a:t>장점과 단점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30" name="직사각형 20">
            <a:extLst>
              <a:ext uri="{FF2B5EF4-FFF2-40B4-BE49-F238E27FC236}">
                <a16:creationId xmlns:a16="http://schemas.microsoft.com/office/drawing/2014/main" id="{EECF52E3-9070-904D-968F-50510CA256A5}"/>
              </a:ext>
            </a:extLst>
          </p:cNvPr>
          <p:cNvSpPr/>
          <p:nvPr/>
        </p:nvSpPr>
        <p:spPr>
          <a:xfrm>
            <a:off x="828932" y="4992735"/>
            <a:ext cx="442269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>
                <a:solidFill>
                  <a:srgbClr val="00B050"/>
                </a:solidFill>
              </a:rPr>
              <a:t>이진 부호화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26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텍스트 형식 문서의 이진 부호화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ko-KR" altLang="en-US" sz="2400" dirty="0" err="1"/>
              <a:t>메시지팩</a:t>
            </a:r>
            <a:endParaRPr kumimoji="1" lang="ko-Kore-KR" altLang="en-US" sz="2400" dirty="0"/>
          </a:p>
        </p:txBody>
      </p:sp>
      <p:sp>
        <p:nvSpPr>
          <p:cNvPr id="29" name="직사각형 20">
            <a:extLst>
              <a:ext uri="{FF2B5EF4-FFF2-40B4-BE49-F238E27FC236}">
                <a16:creationId xmlns:a16="http://schemas.microsoft.com/office/drawing/2014/main" id="{A7B3DA0C-9C45-BD49-9DEF-EACEB8D64142}"/>
              </a:ext>
            </a:extLst>
          </p:cNvPr>
          <p:cNvSpPr/>
          <p:nvPr/>
        </p:nvSpPr>
        <p:spPr>
          <a:xfrm>
            <a:off x="828932" y="1050789"/>
            <a:ext cx="442269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rgbClr val="00B050"/>
                </a:solidFill>
              </a:rPr>
              <a:t>이진 부호화</a:t>
            </a:r>
            <a:r>
              <a:rPr kumimoji="1" lang="en-US" altLang="ko-KR" b="1" dirty="0">
                <a:solidFill>
                  <a:srgbClr val="00B050"/>
                </a:solidFill>
              </a:rPr>
              <a:t> </a:t>
            </a:r>
            <a:r>
              <a:rPr kumimoji="1" lang="ko-KR" altLang="en-US" b="1" dirty="0">
                <a:solidFill>
                  <a:srgbClr val="00B050"/>
                </a:solidFill>
              </a:rPr>
              <a:t>하기 전 레코드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1B848-2A2D-C244-831D-EB1978943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58" y="1488678"/>
            <a:ext cx="4183932" cy="13200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4CA8B30-8963-5B4C-A2D3-9862BA06AAED}"/>
              </a:ext>
            </a:extLst>
          </p:cNvPr>
          <p:cNvSpPr/>
          <p:nvPr/>
        </p:nvSpPr>
        <p:spPr>
          <a:xfrm>
            <a:off x="5260890" y="1196577"/>
            <a:ext cx="6092910" cy="1612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다음 레코드는 </a:t>
            </a:r>
            <a:r>
              <a:rPr lang="en-US" altLang="ko-KR" sz="1400" dirty="0">
                <a:solidFill>
                  <a:schemeClr val="tx1"/>
                </a:solidFill>
              </a:rPr>
              <a:t>JSON </a:t>
            </a:r>
            <a:r>
              <a:rPr lang="ko-KR" altLang="en-US" sz="1400" dirty="0">
                <a:solidFill>
                  <a:schemeClr val="tx1"/>
                </a:solidFill>
              </a:rPr>
              <a:t>문서로 이진 부호화 시 </a:t>
            </a:r>
            <a:r>
              <a:rPr lang="ko-KR" altLang="en-US" sz="1400" b="1" dirty="0">
                <a:solidFill>
                  <a:schemeClr val="tx1"/>
                </a:solidFill>
              </a:rPr>
              <a:t>스키마를 지정하지 않기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때문</a:t>
            </a:r>
            <a:r>
              <a:rPr lang="ko-KR" altLang="en-US" sz="1400" dirty="0">
                <a:solidFill>
                  <a:schemeClr val="tx1"/>
                </a:solidFill>
              </a:rPr>
              <a:t>에 </a:t>
            </a:r>
            <a:r>
              <a:rPr lang="ko-KR" altLang="en-US" sz="1400" b="1" u="sng" dirty="0">
                <a:solidFill>
                  <a:schemeClr val="tx1"/>
                </a:solidFill>
              </a:rPr>
              <a:t>부호화된 데이터 안에 모든 객체의 필드 이름을 포함해야 함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텍스트 </a:t>
            </a:r>
            <a:r>
              <a:rPr lang="en-US" altLang="ko-KR" sz="1400" dirty="0">
                <a:solidFill>
                  <a:schemeClr val="tx1"/>
                </a:solidFill>
              </a:rPr>
              <a:t>JSON </a:t>
            </a:r>
            <a:r>
              <a:rPr lang="ko-KR" altLang="en-US" sz="1400" dirty="0" err="1">
                <a:solidFill>
                  <a:schemeClr val="tx1"/>
                </a:solidFill>
              </a:rPr>
              <a:t>부호화의</a:t>
            </a:r>
            <a:r>
              <a:rPr lang="ko-KR" altLang="en-US" sz="1400" dirty="0">
                <a:solidFill>
                  <a:schemeClr val="tx1"/>
                </a:solidFill>
              </a:rPr>
              <a:t> 길이</a:t>
            </a:r>
            <a:r>
              <a:rPr lang="en-KR" sz="1400" dirty="0">
                <a:solidFill>
                  <a:schemeClr val="tx1"/>
                </a:solidFill>
              </a:rPr>
              <a:t> 81</a:t>
            </a:r>
            <a:r>
              <a:rPr lang="ko-KR" altLang="en-US" sz="1400" dirty="0">
                <a:solidFill>
                  <a:schemeClr val="tx1"/>
                </a:solidFill>
              </a:rPr>
              <a:t>바이트</a:t>
            </a:r>
            <a:endParaRPr lang="en-KR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1FCCF8-2033-F24D-A83B-70FD47455894}"/>
              </a:ext>
            </a:extLst>
          </p:cNvPr>
          <p:cNvSpPr/>
          <p:nvPr/>
        </p:nvSpPr>
        <p:spPr>
          <a:xfrm>
            <a:off x="5260890" y="3429000"/>
            <a:ext cx="6092910" cy="3063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/>
                </a:solidFill>
              </a:rPr>
              <a:t>메세지팩은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“JSON</a:t>
            </a:r>
            <a:r>
              <a:rPr lang="ko-KR" altLang="en-US" sz="1400" dirty="0">
                <a:solidFill>
                  <a:schemeClr val="tx1"/>
                </a:solidFill>
              </a:rPr>
              <a:t>용 이진 부호화 형식</a:t>
            </a:r>
            <a:r>
              <a:rPr lang="en-US" altLang="ko-KR" sz="1400" dirty="0">
                <a:solidFill>
                  <a:schemeClr val="tx1"/>
                </a:solidFill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/>
                </a:solidFill>
              </a:rPr>
              <a:t>메세지팩</a:t>
            </a:r>
            <a:r>
              <a:rPr lang="ko-KR" altLang="en-US" sz="1400" dirty="0">
                <a:solidFill>
                  <a:schemeClr val="tx1"/>
                </a:solidFill>
              </a:rPr>
              <a:t> 이외에도 </a:t>
            </a:r>
            <a:r>
              <a:rPr lang="en-US" altLang="ko-KR" sz="1400" dirty="0">
                <a:solidFill>
                  <a:schemeClr val="tx1"/>
                </a:solidFill>
              </a:rPr>
              <a:t>JSON</a:t>
            </a:r>
            <a:r>
              <a:rPr lang="ko-KR" altLang="en-US" sz="1400" dirty="0">
                <a:solidFill>
                  <a:schemeClr val="tx1"/>
                </a:solidFill>
              </a:rPr>
              <a:t>을 이진 </a:t>
            </a:r>
            <a:r>
              <a:rPr lang="ko-KR" altLang="en-US" sz="1400" dirty="0" err="1">
                <a:solidFill>
                  <a:schemeClr val="tx1"/>
                </a:solidFill>
              </a:rPr>
              <a:t>부호화하기</a:t>
            </a:r>
            <a:r>
              <a:rPr lang="ko-KR" altLang="en-US" sz="1400" dirty="0">
                <a:solidFill>
                  <a:schemeClr val="tx1"/>
                </a:solidFill>
              </a:rPr>
              <a:t> 위해 </a:t>
            </a:r>
            <a:r>
              <a:rPr lang="en-US" altLang="ko-KR" sz="1400" dirty="0">
                <a:solidFill>
                  <a:schemeClr val="tx1"/>
                </a:solidFill>
              </a:rPr>
              <a:t>BSON, BJSON, UBJSON, BJSON, </a:t>
            </a:r>
            <a:r>
              <a:rPr lang="ko-KR" altLang="en-US" sz="1400" dirty="0">
                <a:solidFill>
                  <a:schemeClr val="tx1"/>
                </a:solidFill>
              </a:rPr>
              <a:t>스마일</a:t>
            </a:r>
            <a:r>
              <a:rPr lang="en-US" altLang="ko-KR" sz="1400" dirty="0">
                <a:solidFill>
                  <a:schemeClr val="tx1"/>
                </a:solidFill>
              </a:rPr>
              <a:t>(smile) </a:t>
            </a:r>
            <a:r>
              <a:rPr lang="ko-KR" altLang="en-US" sz="1400" dirty="0">
                <a:solidFill>
                  <a:schemeClr val="tx1"/>
                </a:solidFill>
              </a:rPr>
              <a:t>등이 있음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다음의 </a:t>
            </a:r>
            <a:r>
              <a:rPr lang="en-US" altLang="ko-KR" sz="1400" dirty="0">
                <a:solidFill>
                  <a:schemeClr val="tx1"/>
                </a:solidFill>
              </a:rPr>
              <a:t>JSON</a:t>
            </a:r>
            <a:r>
              <a:rPr lang="ko-KR" altLang="en-US" sz="1400" dirty="0">
                <a:solidFill>
                  <a:schemeClr val="tx1"/>
                </a:solidFill>
              </a:rPr>
              <a:t> 문서 이진 부호화는</a:t>
            </a:r>
            <a:r>
              <a:rPr lang="ko-KR" altLang="en-US" sz="1400" b="1" dirty="0">
                <a:solidFill>
                  <a:schemeClr val="tx1"/>
                </a:solidFill>
              </a:rPr>
              <a:t> 모든 객체의 필드 이름 </a:t>
            </a:r>
            <a:r>
              <a:rPr lang="en-US" altLang="ko-KR" sz="1400" dirty="0">
                <a:solidFill>
                  <a:schemeClr val="tx1"/>
                </a:solidFill>
              </a:rPr>
              <a:t>(username, </a:t>
            </a:r>
            <a:r>
              <a:rPr lang="en-US" altLang="ko-KR" sz="1400" dirty="0" err="1">
                <a:solidFill>
                  <a:schemeClr val="tx1"/>
                </a:solidFill>
              </a:rPr>
              <a:t>favoriteNumber</a:t>
            </a:r>
            <a:r>
              <a:rPr lang="en-US" altLang="ko-KR" sz="1400" dirty="0">
                <a:solidFill>
                  <a:schemeClr val="tx1"/>
                </a:solidFill>
              </a:rPr>
              <a:t>, interests) , </a:t>
            </a:r>
            <a:r>
              <a:rPr lang="ko-KR" altLang="en-US" sz="1400" dirty="0">
                <a:solidFill>
                  <a:schemeClr val="tx1"/>
                </a:solidFill>
              </a:rPr>
              <a:t>즉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문자열을 포함함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객체 마다 어떤 내용인지 지정해주어야 함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문자열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비트 정수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문자열은 길이를 표시하기 때문에 문자열이 끝나는 곳을 표시할 필요</a:t>
            </a:r>
            <a:r>
              <a:rPr lang="en-US" altLang="ko-KR" sz="1400" dirty="0">
                <a:solidFill>
                  <a:schemeClr val="tx1"/>
                </a:solidFill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문자열은 아스키로 부호화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본래 텍스트 </a:t>
            </a:r>
            <a:r>
              <a:rPr lang="en-US" altLang="ko-KR" sz="1400" dirty="0">
                <a:solidFill>
                  <a:schemeClr val="tx1"/>
                </a:solidFill>
              </a:rPr>
              <a:t>JSON </a:t>
            </a:r>
            <a:r>
              <a:rPr lang="ko-KR" altLang="en-US" sz="1400" dirty="0" err="1">
                <a:solidFill>
                  <a:schemeClr val="tx1"/>
                </a:solidFill>
              </a:rPr>
              <a:t>부호화의</a:t>
            </a:r>
            <a:r>
              <a:rPr lang="ko-KR" altLang="en-US" sz="1400" dirty="0">
                <a:solidFill>
                  <a:schemeClr val="tx1"/>
                </a:solidFill>
              </a:rPr>
              <a:t> 길이</a:t>
            </a:r>
            <a:r>
              <a:rPr lang="en-US" altLang="ko-KR" sz="1400" dirty="0">
                <a:solidFill>
                  <a:schemeClr val="tx1"/>
                </a:solidFill>
              </a:rPr>
              <a:t>(81</a:t>
            </a:r>
            <a:r>
              <a:rPr lang="ko-KR" altLang="en-US" sz="1400" dirty="0">
                <a:solidFill>
                  <a:schemeClr val="tx1"/>
                </a:solidFill>
              </a:rPr>
              <a:t>바이트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r>
              <a:rPr lang="ko-KR" altLang="en-US" sz="1400" dirty="0">
                <a:solidFill>
                  <a:schemeClr val="tx1"/>
                </a:solidFill>
              </a:rPr>
              <a:t>보다 메시지팩으로 </a:t>
            </a:r>
            <a:r>
              <a:rPr lang="ko-KR" altLang="en-US" sz="1400" dirty="0" err="1">
                <a:solidFill>
                  <a:schemeClr val="tx1"/>
                </a:solidFill>
              </a:rPr>
              <a:t>부호화한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바이트열은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66</a:t>
            </a:r>
            <a:r>
              <a:rPr lang="ko-KR" altLang="en-US" sz="1400" dirty="0">
                <a:solidFill>
                  <a:schemeClr val="tx1"/>
                </a:solidFill>
              </a:rPr>
              <a:t>바이트로 </a:t>
            </a:r>
            <a:r>
              <a:rPr lang="ko-KR" altLang="en-US" sz="1400" u="sng" dirty="0">
                <a:solidFill>
                  <a:schemeClr val="tx1"/>
                </a:solidFill>
              </a:rPr>
              <a:t>약간의 공간 절약</a:t>
            </a:r>
            <a:r>
              <a:rPr lang="ko-KR" altLang="en-US" sz="1400" dirty="0">
                <a:solidFill>
                  <a:schemeClr val="tx1"/>
                </a:solidFill>
              </a:rPr>
              <a:t>이 가능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15</a:t>
            </a:r>
            <a:r>
              <a:rPr lang="ko-KR" altLang="en-US" sz="1400" dirty="0">
                <a:solidFill>
                  <a:schemeClr val="tx1"/>
                </a:solidFill>
              </a:rPr>
              <a:t>바이트 공간의 절약과 </a:t>
            </a:r>
            <a:r>
              <a:rPr lang="ko-KR" altLang="en-US" sz="1400" dirty="0" err="1">
                <a:solidFill>
                  <a:schemeClr val="tx1"/>
                </a:solidFill>
              </a:rPr>
              <a:t>파싱</a:t>
            </a:r>
            <a:r>
              <a:rPr lang="ko-KR" altLang="en-US" sz="1400" dirty="0">
                <a:solidFill>
                  <a:schemeClr val="tx1"/>
                </a:solidFill>
              </a:rPr>
              <a:t> 속도의 향상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</a:rPr>
              <a:t>사람의 </a:t>
            </a:r>
            <a:r>
              <a:rPr lang="ko-KR" altLang="en-US" sz="1400" b="1" dirty="0" err="1">
                <a:solidFill>
                  <a:schemeClr val="tx1"/>
                </a:solidFill>
              </a:rPr>
              <a:t>가독성의</a:t>
            </a:r>
            <a:r>
              <a:rPr lang="ko-KR" altLang="en-US" sz="1400" b="1" dirty="0">
                <a:solidFill>
                  <a:schemeClr val="tx1"/>
                </a:solidFill>
              </a:rPr>
              <a:t> 하락</a:t>
            </a:r>
            <a:r>
              <a:rPr lang="ko-KR" altLang="en-US" sz="1400" dirty="0">
                <a:solidFill>
                  <a:schemeClr val="tx1"/>
                </a:solidFill>
              </a:rPr>
              <a:t>으로 인한 단점의 정도가 </a:t>
            </a:r>
            <a:r>
              <a:rPr lang="ko-KR" altLang="en-US" sz="1400" b="1" dirty="0">
                <a:solidFill>
                  <a:schemeClr val="tx1"/>
                </a:solidFill>
              </a:rPr>
              <a:t>공간의 절약</a:t>
            </a:r>
            <a:r>
              <a:rPr lang="ko-KR" altLang="en-US" sz="1400" dirty="0">
                <a:solidFill>
                  <a:schemeClr val="tx1"/>
                </a:solidFill>
              </a:rPr>
              <a:t>으로 인한 장점보다 클 수 있음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사람의 </a:t>
            </a:r>
            <a:r>
              <a:rPr lang="ko-KR" altLang="en-US" sz="1400" dirty="0" err="1">
                <a:solidFill>
                  <a:schemeClr val="tx1"/>
                </a:solidFill>
              </a:rPr>
              <a:t>가독성</a:t>
            </a:r>
            <a:r>
              <a:rPr lang="ko-KR" altLang="en-US" sz="1400" dirty="0">
                <a:solidFill>
                  <a:schemeClr val="tx1"/>
                </a:solidFill>
              </a:rPr>
              <a:t> 하락 </a:t>
            </a:r>
            <a:r>
              <a:rPr lang="en-US" altLang="ko-KR" sz="1400" dirty="0">
                <a:solidFill>
                  <a:schemeClr val="tx1"/>
                </a:solidFill>
              </a:rPr>
              <a:t>&gt; </a:t>
            </a:r>
            <a:r>
              <a:rPr lang="ko-KR" altLang="en-US" sz="1400" dirty="0">
                <a:solidFill>
                  <a:schemeClr val="tx1"/>
                </a:solidFill>
              </a:rPr>
              <a:t>공간의 절약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en-KR" sz="1400" dirty="0">
              <a:solidFill>
                <a:schemeClr val="tx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28F0F08-B9BF-3547-BAE1-E304C2F93FCC}"/>
              </a:ext>
            </a:extLst>
          </p:cNvPr>
          <p:cNvGrpSpPr/>
          <p:nvPr/>
        </p:nvGrpSpPr>
        <p:grpSpPr>
          <a:xfrm>
            <a:off x="245521" y="3355716"/>
            <a:ext cx="4646718" cy="3319656"/>
            <a:chOff x="227049" y="3337244"/>
            <a:chExt cx="4646718" cy="331965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E5CBC8A-B995-C14E-B687-6972350D5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04444" y="3337244"/>
              <a:ext cx="3669323" cy="3319656"/>
            </a:xfrm>
            <a:prstGeom prst="rect">
              <a:avLst/>
            </a:prstGeom>
          </p:spPr>
        </p:pic>
        <p:sp>
          <p:nvSpPr>
            <p:cNvPr id="12" name="직사각형 20">
              <a:extLst>
                <a:ext uri="{FF2B5EF4-FFF2-40B4-BE49-F238E27FC236}">
                  <a16:creationId xmlns:a16="http://schemas.microsoft.com/office/drawing/2014/main" id="{3CF074CC-BD10-C049-9E53-25E28135E36D}"/>
                </a:ext>
              </a:extLst>
            </p:cNvPr>
            <p:cNvSpPr/>
            <p:nvPr/>
          </p:nvSpPr>
          <p:spPr>
            <a:xfrm>
              <a:off x="227049" y="3955776"/>
              <a:ext cx="889445" cy="5724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KR" altLang="en-US" sz="1200" dirty="0">
                  <a:solidFill>
                    <a:schemeClr val="tx1"/>
                  </a:solidFill>
                </a:rPr>
                <a:t>바이트열</a:t>
              </a:r>
              <a:br>
                <a:rPr kumimoji="1" lang="en-KR" altLang="en-US" sz="1200" dirty="0">
                  <a:solidFill>
                    <a:schemeClr val="tx1"/>
                  </a:solidFill>
                </a:rPr>
              </a:br>
              <a:r>
                <a:rPr kumimoji="1" lang="en-US" altLang="ko-KR" sz="1200" dirty="0">
                  <a:solidFill>
                    <a:schemeClr val="tx1"/>
                  </a:solidFill>
                </a:rPr>
                <a:t>66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바이트</a:t>
              </a:r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4" name="Picture 3" descr="A close up of a logo&#10;&#10;Description automatically generated">
              <a:extLst>
                <a:ext uri="{FF2B5EF4-FFF2-40B4-BE49-F238E27FC236}">
                  <a16:creationId xmlns:a16="http://schemas.microsoft.com/office/drawing/2014/main" id="{B8D5199C-6279-B740-9DC9-F6913524C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97779" y="3879554"/>
              <a:ext cx="522022" cy="749596"/>
            </a:xfrm>
            <a:prstGeom prst="rect">
              <a:avLst/>
            </a:prstGeom>
          </p:spPr>
        </p:pic>
        <p:sp>
          <p:nvSpPr>
            <p:cNvPr id="13" name="직사각형 20">
              <a:extLst>
                <a:ext uri="{FF2B5EF4-FFF2-40B4-BE49-F238E27FC236}">
                  <a16:creationId xmlns:a16="http://schemas.microsoft.com/office/drawing/2014/main" id="{5B7ECBC2-048F-7047-82AE-9EE79B72F038}"/>
                </a:ext>
              </a:extLst>
            </p:cNvPr>
            <p:cNvSpPr/>
            <p:nvPr/>
          </p:nvSpPr>
          <p:spPr>
            <a:xfrm>
              <a:off x="1631317" y="3415281"/>
              <a:ext cx="2838540" cy="1185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Wingdings" pitchFamily="2" charset="2"/>
                <a:buChar char="ü"/>
              </a:pPr>
              <a:r>
                <a:rPr kumimoji="1" lang="en-US" altLang="ko-KR" sz="800" b="1" u="sng" dirty="0">
                  <a:solidFill>
                    <a:schemeClr val="tx1"/>
                  </a:solidFill>
                </a:rPr>
                <a:t>3 </a:t>
              </a:r>
              <a:r>
                <a:rPr kumimoji="1" lang="ko-KR" altLang="en-US" sz="800" b="1" u="sng" dirty="0">
                  <a:solidFill>
                    <a:schemeClr val="tx1"/>
                  </a:solidFill>
                </a:rPr>
                <a:t>개의 필드를 가진 객체라는 뜻</a:t>
              </a:r>
              <a:endParaRPr kumimoji="1" lang="ko-Kore-KR" altLang="en-US" sz="800" b="1" u="sng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91F89C-FB33-6740-8633-2C6411B7111F}"/>
                </a:ext>
              </a:extLst>
            </p:cNvPr>
            <p:cNvSpPr/>
            <p:nvPr/>
          </p:nvSpPr>
          <p:spPr>
            <a:xfrm>
              <a:off x="1568781" y="3846998"/>
              <a:ext cx="153351" cy="1640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F2F00DD-1B36-F643-B14C-EAA74074F5AA}"/>
                </a:ext>
              </a:extLst>
            </p:cNvPr>
            <p:cNvGrpSpPr/>
            <p:nvPr/>
          </p:nvGrpSpPr>
          <p:grpSpPr>
            <a:xfrm>
              <a:off x="1631317" y="3552693"/>
              <a:ext cx="1761930" cy="294306"/>
              <a:chOff x="1727637" y="3585249"/>
              <a:chExt cx="1761930" cy="294306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C6A35BB-D2B7-4945-9D69-A2FA9A7872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7637" y="3585249"/>
                <a:ext cx="387032" cy="29430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06256BA-96D4-C440-9504-95CFB7D87C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4669" y="3585250"/>
                <a:ext cx="1374898" cy="156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8E4965F-EBF4-9A4F-8177-BC01064D91DB}"/>
                </a:ext>
              </a:extLst>
            </p:cNvPr>
            <p:cNvSpPr/>
            <p:nvPr/>
          </p:nvSpPr>
          <p:spPr>
            <a:xfrm>
              <a:off x="1722132" y="3846998"/>
              <a:ext cx="153351" cy="164033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F961882-4BC0-F549-8DCB-B134C4DB77F5}"/>
                </a:ext>
              </a:extLst>
            </p:cNvPr>
            <p:cNvSpPr/>
            <p:nvPr/>
          </p:nvSpPr>
          <p:spPr>
            <a:xfrm>
              <a:off x="3004893" y="3846998"/>
              <a:ext cx="153351" cy="164033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D49D7AB-C4D7-9746-A5B2-BE54C69F1E69}"/>
                </a:ext>
              </a:extLst>
            </p:cNvPr>
            <p:cNvSpPr/>
            <p:nvPr/>
          </p:nvSpPr>
          <p:spPr>
            <a:xfrm>
              <a:off x="4001633" y="3846998"/>
              <a:ext cx="153351" cy="164033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5BC29E0-1C0C-DE42-92CC-9FA2B57979EC}"/>
                </a:ext>
              </a:extLst>
            </p:cNvPr>
            <p:cNvSpPr/>
            <p:nvPr/>
          </p:nvSpPr>
          <p:spPr>
            <a:xfrm>
              <a:off x="3294901" y="4042012"/>
              <a:ext cx="153351" cy="164033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24B7D34-6F53-A749-A51D-F7A586873350}"/>
                </a:ext>
              </a:extLst>
            </p:cNvPr>
            <p:cNvSpPr/>
            <p:nvPr/>
          </p:nvSpPr>
          <p:spPr>
            <a:xfrm>
              <a:off x="3719598" y="4042012"/>
              <a:ext cx="153351" cy="164033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086BC26-86AB-6E40-81D9-0564E4098352}"/>
                </a:ext>
              </a:extLst>
            </p:cNvPr>
            <p:cNvSpPr/>
            <p:nvPr/>
          </p:nvSpPr>
          <p:spPr>
            <a:xfrm>
              <a:off x="2280826" y="4241360"/>
              <a:ext cx="153351" cy="164033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DDED8DB-E19F-1B47-A9A9-56006E87F5FD}"/>
                </a:ext>
              </a:extLst>
            </p:cNvPr>
            <p:cNvSpPr/>
            <p:nvPr/>
          </p:nvSpPr>
          <p:spPr>
            <a:xfrm>
              <a:off x="2436838" y="4241360"/>
              <a:ext cx="153351" cy="164033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A1B2AA7-B4DD-B848-89EB-86BA56ADA6A7}"/>
                </a:ext>
              </a:extLst>
            </p:cNvPr>
            <p:cNvSpPr/>
            <p:nvPr/>
          </p:nvSpPr>
          <p:spPr>
            <a:xfrm>
              <a:off x="1875484" y="3846998"/>
              <a:ext cx="1120742" cy="164033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B9AF7B6-1CE7-6A46-AA42-34E76549FF85}"/>
                </a:ext>
              </a:extLst>
            </p:cNvPr>
            <p:cNvSpPr/>
            <p:nvPr/>
          </p:nvSpPr>
          <p:spPr>
            <a:xfrm>
              <a:off x="4163651" y="3846998"/>
              <a:ext cx="291340" cy="164033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425E01A-114F-6C40-97B2-C3766CE779DE}"/>
                </a:ext>
              </a:extLst>
            </p:cNvPr>
            <p:cNvSpPr/>
            <p:nvPr/>
          </p:nvSpPr>
          <p:spPr>
            <a:xfrm>
              <a:off x="1567794" y="4046346"/>
              <a:ext cx="1717839" cy="164033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2C30898-EC26-9E4D-B6DD-AECDE5816C5A}"/>
                </a:ext>
              </a:extLst>
            </p:cNvPr>
            <p:cNvSpPr/>
            <p:nvPr/>
          </p:nvSpPr>
          <p:spPr>
            <a:xfrm>
              <a:off x="3882216" y="4042012"/>
              <a:ext cx="608771" cy="164033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EF87457-7D67-4E42-B6EE-9A7196AFA5BC}"/>
                </a:ext>
              </a:extLst>
            </p:cNvPr>
            <p:cNvSpPr/>
            <p:nvPr/>
          </p:nvSpPr>
          <p:spPr>
            <a:xfrm>
              <a:off x="1568047" y="4237026"/>
              <a:ext cx="710118" cy="164033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C320356-E773-874A-A5F6-8598D2FD95AF}"/>
                </a:ext>
              </a:extLst>
            </p:cNvPr>
            <p:cNvCxnSpPr/>
            <p:nvPr/>
          </p:nvCxnSpPr>
          <p:spPr>
            <a:xfrm flipV="1">
              <a:off x="2325700" y="3714859"/>
              <a:ext cx="36139" cy="132139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8C59623-E2FE-7942-92F8-BF0DA385B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0043" y="3714859"/>
              <a:ext cx="105478" cy="348821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A44D42E-7240-9E4C-BEF0-CE508DA72E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0818" y="3706192"/>
              <a:ext cx="105478" cy="348821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5467792-EC8E-674F-922C-AFA9EAF27F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6513" y="3711777"/>
              <a:ext cx="1699051" cy="1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20">
              <a:extLst>
                <a:ext uri="{FF2B5EF4-FFF2-40B4-BE49-F238E27FC236}">
                  <a16:creationId xmlns:a16="http://schemas.microsoft.com/office/drawing/2014/main" id="{8710FDA8-918C-8249-A1AE-C2C809F97740}"/>
                </a:ext>
              </a:extLst>
            </p:cNvPr>
            <p:cNvSpPr/>
            <p:nvPr/>
          </p:nvSpPr>
          <p:spPr>
            <a:xfrm>
              <a:off x="2170862" y="3570195"/>
              <a:ext cx="2451173" cy="1185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Wingdings" pitchFamily="2" charset="2"/>
                <a:buChar char="ü"/>
              </a:pPr>
              <a:r>
                <a:rPr kumimoji="1" lang="ko-KR" altLang="en-US" sz="800" b="1" u="sng" dirty="0">
                  <a:solidFill>
                    <a:schemeClr val="tx1"/>
                  </a:solidFill>
                </a:rPr>
                <a:t>모든 객체의 필드 이름을 포함</a:t>
              </a:r>
              <a:endParaRPr kumimoji="1" lang="ko-Kore-KR" altLang="en-US" sz="8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4F35516-565A-FA46-A0E8-06BD865615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156" y="4018215"/>
              <a:ext cx="82735" cy="460012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ED8E1EA-C2F3-F642-B7E8-E7AAE5A5BC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5675" y="4000880"/>
              <a:ext cx="145290" cy="493312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F6B3778-BC3D-914C-9452-C78A6DF312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0391" y="4405393"/>
              <a:ext cx="264338" cy="7283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E3D0E52-D938-C442-A9E2-E7ACA750FB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6933" y="4204562"/>
              <a:ext cx="63679" cy="273665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BE232DF-4539-154F-B168-7C47F53CC7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40735" y="4401059"/>
              <a:ext cx="203190" cy="7716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4479305-1BBC-3D4B-B77D-A818B2A92A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9962" y="4213230"/>
              <a:ext cx="72952" cy="264997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0132552-7701-E741-A644-BBE2DE2665F0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29" y="4478227"/>
              <a:ext cx="1300946" cy="7982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직사각형 20">
              <a:extLst>
                <a:ext uri="{FF2B5EF4-FFF2-40B4-BE49-F238E27FC236}">
                  <a16:creationId xmlns:a16="http://schemas.microsoft.com/office/drawing/2014/main" id="{4DA047F2-40F3-4542-AA28-8C565F1EE735}"/>
                </a:ext>
              </a:extLst>
            </p:cNvPr>
            <p:cNvSpPr/>
            <p:nvPr/>
          </p:nvSpPr>
          <p:spPr>
            <a:xfrm>
              <a:off x="2370678" y="4504038"/>
              <a:ext cx="2229035" cy="3044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Wingdings" pitchFamily="2" charset="2"/>
                <a:buChar char="ü"/>
              </a:pPr>
              <a:r>
                <a:rPr kumimoji="1" lang="en-KR" altLang="en-US" sz="800" b="1" u="sng" dirty="0">
                  <a:solidFill>
                    <a:schemeClr val="tx1"/>
                  </a:solidFill>
                </a:rPr>
                <a:t>이어지는 내용의 문자열</a:t>
              </a:r>
              <a:r>
                <a:rPr kumimoji="1" lang="en-US" altLang="ko-KR" sz="800" b="1" u="sng" dirty="0">
                  <a:solidFill>
                    <a:schemeClr val="tx1"/>
                  </a:solidFill>
                </a:rPr>
                <a:t>/</a:t>
              </a:r>
              <a:r>
                <a:rPr kumimoji="1" lang="ko-KR" altLang="en-US" sz="800" b="1" u="sng" dirty="0">
                  <a:solidFill>
                    <a:schemeClr val="tx1"/>
                  </a:solidFill>
                </a:rPr>
                <a:t>문자열</a:t>
              </a:r>
              <a:r>
                <a:rPr kumimoji="1" lang="en-US" altLang="ko-KR" sz="800" b="1" u="sng" dirty="0">
                  <a:solidFill>
                    <a:schemeClr val="tx1"/>
                  </a:solidFill>
                </a:rPr>
                <a:t> </a:t>
              </a:r>
              <a:r>
                <a:rPr kumimoji="1" lang="ko-KR" altLang="en-US" sz="800" b="1" u="sng" dirty="0">
                  <a:solidFill>
                    <a:schemeClr val="tx1"/>
                  </a:solidFill>
                </a:rPr>
                <a:t>길이</a:t>
              </a:r>
              <a:r>
                <a:rPr kumimoji="1" lang="en-US" altLang="ko-KR" sz="800" b="1" u="sng" dirty="0">
                  <a:solidFill>
                    <a:schemeClr val="tx1"/>
                  </a:solidFill>
                </a:rPr>
                <a:t>,</a:t>
              </a:r>
              <a:r>
                <a:rPr kumimoji="1" lang="ko-KR" altLang="en-US" sz="800" b="1" u="sng" dirty="0">
                  <a:solidFill>
                    <a:schemeClr val="tx1"/>
                  </a:solidFill>
                </a:rPr>
                <a:t> 정수를 표시</a:t>
              </a:r>
              <a:endParaRPr kumimoji="1" lang="ko-Kore-KR" altLang="en-US" sz="800" b="1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81" name="직사각형 20">
            <a:extLst>
              <a:ext uri="{FF2B5EF4-FFF2-40B4-BE49-F238E27FC236}">
                <a16:creationId xmlns:a16="http://schemas.microsoft.com/office/drawing/2014/main" id="{14EA6E57-793F-2C46-96C9-8F6E183AAD72}"/>
              </a:ext>
            </a:extLst>
          </p:cNvPr>
          <p:cNvSpPr/>
          <p:nvPr/>
        </p:nvSpPr>
        <p:spPr>
          <a:xfrm>
            <a:off x="838200" y="2914798"/>
            <a:ext cx="442269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rgbClr val="00B050"/>
                </a:solidFill>
              </a:rPr>
              <a:t>메시지팩으로 이진 부호화된 예제 레코드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4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1">
            <a:extLst>
              <a:ext uri="{FF2B5EF4-FFF2-40B4-BE49-F238E27FC236}">
                <a16:creationId xmlns:a16="http://schemas.microsoft.com/office/drawing/2014/main" id="{F5607C3B-BF5C-CF43-9AE4-67A4246E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4987"/>
          </a:xfrm>
        </p:spPr>
        <p:txBody>
          <a:bodyPr/>
          <a:lstStyle/>
          <a:p>
            <a:r>
              <a:rPr kumimoji="1" lang="ko-KR" altLang="en-US" dirty="0"/>
              <a:t>텍스트 형식 문서의 이진 부호화 </a:t>
            </a:r>
            <a:r>
              <a:rPr kumimoji="1" lang="en-US" altLang="ko-KR" dirty="0"/>
              <a:t>2-1</a:t>
            </a:r>
            <a:r>
              <a:rPr kumimoji="1" lang="ko-KR" altLang="en-US" sz="2400" dirty="0"/>
              <a:t>  </a:t>
            </a:r>
            <a:r>
              <a:rPr kumimoji="1" lang="ko-KR" altLang="en-US" sz="2400" dirty="0" err="1"/>
              <a:t>스리프트와</a:t>
            </a:r>
            <a:r>
              <a:rPr kumimoji="1" lang="ko-KR" altLang="en-US" sz="2400" dirty="0"/>
              <a:t> 프로토콜 버퍼</a:t>
            </a:r>
            <a:endParaRPr kumimoji="1" lang="ko-Kore-KR" altLang="en-US" sz="2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FFA62AA-0CD3-3C47-81AB-0689E8087E1A}"/>
              </a:ext>
            </a:extLst>
          </p:cNvPr>
          <p:cNvSpPr/>
          <p:nvPr/>
        </p:nvSpPr>
        <p:spPr>
          <a:xfrm>
            <a:off x="838200" y="1062049"/>
            <a:ext cx="10515600" cy="1153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스리프트와</a:t>
            </a:r>
            <a:r>
              <a:rPr lang="ko-KR" altLang="en-US" sz="1400" dirty="0">
                <a:solidFill>
                  <a:schemeClr val="tx1"/>
                </a:solidFill>
              </a:rPr>
              <a:t> 프로토콜 버퍼를 통해 이진 부호화를 한다면 더 많은 공간을 절약할 수 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 err="1">
                <a:solidFill>
                  <a:schemeClr val="tx1"/>
                </a:solidFill>
              </a:rPr>
              <a:t>스리프트와</a:t>
            </a:r>
            <a:r>
              <a:rPr lang="ko-KR" altLang="en-US" sz="1400" dirty="0">
                <a:solidFill>
                  <a:schemeClr val="tx1"/>
                </a:solidFill>
              </a:rPr>
              <a:t> 프로토콜 버퍼는 같은 원리를 기반으로 한다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 err="1">
                <a:solidFill>
                  <a:schemeClr val="tx1"/>
                </a:solidFill>
              </a:rPr>
              <a:t>스리프트와</a:t>
            </a:r>
            <a:r>
              <a:rPr lang="ko-KR" altLang="en-US" sz="1400" dirty="0">
                <a:solidFill>
                  <a:schemeClr val="tx1"/>
                </a:solidFill>
              </a:rPr>
              <a:t> 프로토콜 버퍼는 부호화할 </a:t>
            </a:r>
            <a:r>
              <a:rPr lang="ko-KR" altLang="en-US" sz="1400" b="1" dirty="0">
                <a:solidFill>
                  <a:schemeClr val="tx1"/>
                </a:solidFill>
              </a:rPr>
              <a:t>데이터를 위한 스키마를 기술</a:t>
            </a:r>
            <a:r>
              <a:rPr lang="ko-KR" altLang="en-US" sz="1400" dirty="0">
                <a:solidFill>
                  <a:schemeClr val="tx1"/>
                </a:solidFill>
              </a:rPr>
              <a:t>한다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이로서 </a:t>
            </a:r>
            <a:r>
              <a:rPr lang="ko-KR" altLang="en-US" sz="1400" b="1" dirty="0">
                <a:solidFill>
                  <a:schemeClr val="tx1"/>
                </a:solidFill>
              </a:rPr>
              <a:t>필드를 </a:t>
            </a:r>
            <a:r>
              <a:rPr lang="en-US" altLang="ko-KR" sz="1400" b="1" dirty="0">
                <a:solidFill>
                  <a:schemeClr val="tx1"/>
                </a:solidFill>
              </a:rPr>
              <a:t>‘</a:t>
            </a:r>
            <a:r>
              <a:rPr lang="ko-KR" altLang="en-US" sz="1400" b="1" dirty="0">
                <a:solidFill>
                  <a:schemeClr val="tx1"/>
                </a:solidFill>
              </a:rPr>
              <a:t>필드 이름</a:t>
            </a:r>
            <a:r>
              <a:rPr lang="en-US" altLang="ko-KR" sz="1400" b="1" dirty="0">
                <a:solidFill>
                  <a:schemeClr val="tx1"/>
                </a:solidFill>
              </a:rPr>
              <a:t>’</a:t>
            </a:r>
            <a:r>
              <a:rPr lang="ko-KR" altLang="en-US" sz="1400" b="1" dirty="0">
                <a:solidFill>
                  <a:schemeClr val="tx1"/>
                </a:solidFill>
              </a:rPr>
              <a:t>을 사용하지 않고 특별한 방식으로 부호화</a:t>
            </a:r>
            <a:r>
              <a:rPr lang="ko-KR" altLang="en-US" sz="1400" dirty="0">
                <a:solidFill>
                  <a:schemeClr val="tx1"/>
                </a:solidFill>
              </a:rPr>
              <a:t>할 수 있도록 한다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애플리케이션 코드는 스키마 정의를 사용해 다양한 프로그래밍 언어로 생성된 코드를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호출해 스키마의 레코드를 </a:t>
            </a:r>
            <a:r>
              <a:rPr lang="ko-KR" altLang="en-US" sz="1400" dirty="0" err="1">
                <a:solidFill>
                  <a:schemeClr val="tx1"/>
                </a:solidFill>
              </a:rPr>
              <a:t>부호화하고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복호화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할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en-KR" sz="1400" dirty="0">
                <a:solidFill>
                  <a:schemeClr val="tx1"/>
                </a:solidFill>
              </a:rPr>
              <a:t>스리프트나 프로토콜 버퍼의 스키마의 각 필드에는 </a:t>
            </a:r>
            <a:r>
              <a:rPr lang="en-US" altLang="ko-KR" sz="1400" dirty="0">
                <a:solidFill>
                  <a:schemeClr val="tx1"/>
                </a:solidFill>
              </a:rPr>
              <a:t>‘required’</a:t>
            </a:r>
            <a:r>
              <a:rPr lang="ko-KR" altLang="en-US" sz="1400" dirty="0">
                <a:solidFill>
                  <a:schemeClr val="tx1"/>
                </a:solidFill>
              </a:rPr>
              <a:t>나 </a:t>
            </a:r>
            <a:r>
              <a:rPr lang="en-US" altLang="ko-KR" sz="1400" dirty="0">
                <a:solidFill>
                  <a:schemeClr val="tx1"/>
                </a:solidFill>
              </a:rPr>
              <a:t>‘optional’ </a:t>
            </a:r>
            <a:r>
              <a:rPr lang="ko-KR" altLang="en-US" sz="1400" dirty="0">
                <a:solidFill>
                  <a:schemeClr val="tx1"/>
                </a:solidFill>
              </a:rPr>
              <a:t>표시가 있는데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이 부분은 하위 호환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상위 호환에 관련된다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KR" sz="1400" dirty="0">
              <a:solidFill>
                <a:schemeClr val="tx1"/>
              </a:solidFill>
            </a:endParaRPr>
          </a:p>
        </p:txBody>
      </p:sp>
      <p:sp>
        <p:nvSpPr>
          <p:cNvPr id="56" name="직사각형 20">
            <a:extLst>
              <a:ext uri="{FF2B5EF4-FFF2-40B4-BE49-F238E27FC236}">
                <a16:creationId xmlns:a16="http://schemas.microsoft.com/office/drawing/2014/main" id="{26A3FA26-0BC4-0C47-8B5F-16256DD78848}"/>
              </a:ext>
            </a:extLst>
          </p:cNvPr>
          <p:cNvSpPr/>
          <p:nvPr/>
        </p:nvSpPr>
        <p:spPr>
          <a:xfrm>
            <a:off x="752732" y="2278428"/>
            <a:ext cx="4422690" cy="326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rgbClr val="00B050"/>
                </a:solidFill>
              </a:rPr>
              <a:t>부호화할 데이터를 위한 스키마 정의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AC9A767F-B48A-0B45-A3EE-4032CD935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693" y="2627106"/>
            <a:ext cx="3320900" cy="105548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DFB1D1C9-8696-8E45-91BC-58C20B64A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248" y="2593653"/>
            <a:ext cx="2896580" cy="927259"/>
          </a:xfrm>
          <a:prstGeom prst="rect">
            <a:avLst/>
          </a:prstGeom>
        </p:spPr>
      </p:pic>
      <p:sp>
        <p:nvSpPr>
          <p:cNvPr id="65" name="직사각형 20">
            <a:extLst>
              <a:ext uri="{FF2B5EF4-FFF2-40B4-BE49-F238E27FC236}">
                <a16:creationId xmlns:a16="http://schemas.microsoft.com/office/drawing/2014/main" id="{9200B51B-7F44-AD4C-8E47-8285CB4BF333}"/>
              </a:ext>
            </a:extLst>
          </p:cNvPr>
          <p:cNvSpPr/>
          <p:nvPr/>
        </p:nvSpPr>
        <p:spPr>
          <a:xfrm>
            <a:off x="752732" y="3420953"/>
            <a:ext cx="6466114" cy="1055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 err="1">
                <a:solidFill>
                  <a:srgbClr val="00B050"/>
                </a:solidFill>
              </a:rPr>
              <a:t>스리프트의</a:t>
            </a:r>
            <a:r>
              <a:rPr kumimoji="1" lang="ko-KR" altLang="en-US" b="1" dirty="0">
                <a:solidFill>
                  <a:srgbClr val="00B050"/>
                </a:solidFill>
              </a:rPr>
              <a:t> 바이너리프로토콜을 사용해 레코드를 </a:t>
            </a:r>
            <a:r>
              <a:rPr kumimoji="1" lang="ko-KR" altLang="en-US" b="1" dirty="0" err="1">
                <a:solidFill>
                  <a:srgbClr val="00B050"/>
                </a:solidFill>
              </a:rPr>
              <a:t>부호화한</a:t>
            </a:r>
            <a:r>
              <a:rPr kumimoji="1" lang="ko-KR" altLang="en-US" b="1" dirty="0">
                <a:solidFill>
                  <a:srgbClr val="00B050"/>
                </a:solidFill>
              </a:rPr>
              <a:t> 예 </a:t>
            </a:r>
            <a:r>
              <a:rPr kumimoji="1" lang="en-US" altLang="ko-KR" b="1" dirty="0">
                <a:solidFill>
                  <a:srgbClr val="00B050"/>
                </a:solidFill>
              </a:rPr>
              <a:t>(</a:t>
            </a:r>
            <a:r>
              <a:rPr kumimoji="1" lang="ko-KR" altLang="en-US" b="1" dirty="0">
                <a:solidFill>
                  <a:srgbClr val="00B050"/>
                </a:solidFill>
              </a:rPr>
              <a:t>스키마로 부호화된 데이터 모습</a:t>
            </a:r>
            <a:r>
              <a:rPr kumimoji="1" lang="en-US" altLang="ko-KR" b="1" dirty="0">
                <a:solidFill>
                  <a:srgbClr val="00B050"/>
                </a:solidFill>
              </a:rPr>
              <a:t>)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E7A2E0E-0909-BA4D-BF52-05B67B4DB9F4}"/>
              </a:ext>
            </a:extLst>
          </p:cNvPr>
          <p:cNvSpPr/>
          <p:nvPr/>
        </p:nvSpPr>
        <p:spPr>
          <a:xfrm>
            <a:off x="5499674" y="4216804"/>
            <a:ext cx="5854125" cy="2276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sz="1400" dirty="0">
                <a:solidFill>
                  <a:schemeClr val="tx1"/>
                </a:solidFill>
              </a:rPr>
              <a:t>스리프트는 바이너리프로토콜과 컴팩트프로토콜이라는 두 가진 다른 이진 부호화 형식을 가지고 있는데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그 중 </a:t>
            </a:r>
            <a:r>
              <a:rPr lang="ko-KR" altLang="en-US" sz="1400" b="1" dirty="0">
                <a:solidFill>
                  <a:schemeClr val="tx1"/>
                </a:solidFill>
              </a:rPr>
              <a:t>바이너리프로토콜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각 필드에는 타입 주석</a:t>
            </a:r>
            <a:r>
              <a:rPr lang="en-US" altLang="ko-KR" sz="1400" dirty="0">
                <a:solidFill>
                  <a:schemeClr val="tx1"/>
                </a:solidFill>
              </a:rPr>
              <a:t>(annotation)</a:t>
            </a:r>
            <a:r>
              <a:rPr lang="ko-KR" altLang="en-US" sz="1400" dirty="0">
                <a:solidFill>
                  <a:schemeClr val="tx1"/>
                </a:solidFill>
              </a:rPr>
              <a:t>이 있고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필요한 경우 길이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문자열 길이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목록의 항목 개수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 표시가 있음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필드 이름 대신 부호화된 데이터는 숫자</a:t>
            </a:r>
            <a:r>
              <a:rPr lang="en-US" altLang="ko-KR" sz="1400" dirty="0">
                <a:solidFill>
                  <a:schemeClr val="tx1"/>
                </a:solidFill>
              </a:rPr>
              <a:t>(1, 2, 3)</a:t>
            </a:r>
            <a:r>
              <a:rPr lang="ko-KR" altLang="en-US" sz="1400" dirty="0">
                <a:solidFill>
                  <a:schemeClr val="tx1"/>
                </a:solidFill>
              </a:rPr>
              <a:t>과 같은 필드 태그를 포함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필드 태그는 </a:t>
            </a:r>
            <a:r>
              <a:rPr lang="ko-KR" altLang="en-US" sz="1400" b="1" dirty="0">
                <a:solidFill>
                  <a:schemeClr val="tx1"/>
                </a:solidFill>
              </a:rPr>
              <a:t>필드 이름의 철자 없이도 어떤 필드를 다루는지 알려주는</a:t>
            </a:r>
            <a:r>
              <a:rPr lang="ko-KR" altLang="en-US" sz="1400" dirty="0">
                <a:solidFill>
                  <a:schemeClr val="tx1"/>
                </a:solidFill>
              </a:rPr>
              <a:t> 방법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71F5443-FFE0-6848-9C53-914D146A7433}"/>
              </a:ext>
            </a:extLst>
          </p:cNvPr>
          <p:cNvGrpSpPr/>
          <p:nvPr/>
        </p:nvGrpSpPr>
        <p:grpSpPr>
          <a:xfrm>
            <a:off x="838200" y="4414944"/>
            <a:ext cx="4644252" cy="2199520"/>
            <a:chOff x="838200" y="4414944"/>
            <a:chExt cx="4644252" cy="219952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B17E91-C750-B242-A16F-F26679846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200" y="4476433"/>
              <a:ext cx="2862943" cy="2138031"/>
            </a:xfrm>
            <a:prstGeom prst="rect">
              <a:avLst/>
            </a:prstGeom>
          </p:spPr>
        </p:pic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D4A3A76-9597-134D-A12C-09A6CA25BAED}"/>
                </a:ext>
              </a:extLst>
            </p:cNvPr>
            <p:cNvSpPr/>
            <p:nvPr/>
          </p:nvSpPr>
          <p:spPr>
            <a:xfrm>
              <a:off x="1030902" y="4796396"/>
              <a:ext cx="153351" cy="1377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2DAC15E-60EE-8940-9E28-237098C5F53B}"/>
                </a:ext>
              </a:extLst>
            </p:cNvPr>
            <p:cNvSpPr/>
            <p:nvPr/>
          </p:nvSpPr>
          <p:spPr>
            <a:xfrm>
              <a:off x="2589789" y="4785379"/>
              <a:ext cx="153351" cy="1640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A009ACB-3595-3549-8F52-BCE97C441883}"/>
                </a:ext>
              </a:extLst>
            </p:cNvPr>
            <p:cNvSpPr/>
            <p:nvPr/>
          </p:nvSpPr>
          <p:spPr>
            <a:xfrm>
              <a:off x="1521153" y="4934107"/>
              <a:ext cx="153351" cy="1640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7830EEF-9F60-DA4A-8FB9-78CA309726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9187" y="4566812"/>
              <a:ext cx="525079" cy="235773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A7BB136-46E5-F540-BC0C-75E58619E7E5}"/>
                </a:ext>
              </a:extLst>
            </p:cNvPr>
            <p:cNvCxnSpPr>
              <a:cxnSpLocks/>
            </p:cNvCxnSpPr>
            <p:nvPr/>
          </p:nvCxnSpPr>
          <p:spPr>
            <a:xfrm>
              <a:off x="1674504" y="4560969"/>
              <a:ext cx="2420418" cy="5808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8B6E9BA-70C8-514A-A88B-2171DEDAB7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3929" y="4566810"/>
              <a:ext cx="408118" cy="351453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576E928-B7E8-8F4C-A493-E1404B4C95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76420" y="4564910"/>
              <a:ext cx="290045" cy="22047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20">
              <a:extLst>
                <a:ext uri="{FF2B5EF4-FFF2-40B4-BE49-F238E27FC236}">
                  <a16:creationId xmlns:a16="http://schemas.microsoft.com/office/drawing/2014/main" id="{E3FD6C3E-CD23-FF45-99D1-BAA439403FC7}"/>
                </a:ext>
              </a:extLst>
            </p:cNvPr>
            <p:cNvSpPr/>
            <p:nvPr/>
          </p:nvSpPr>
          <p:spPr>
            <a:xfrm>
              <a:off x="1762299" y="4414944"/>
              <a:ext cx="2838540" cy="1185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Wingdings" pitchFamily="2" charset="2"/>
                <a:buChar char="ü"/>
              </a:pPr>
              <a:r>
                <a:rPr kumimoji="1" lang="ko-KR" altLang="en-US" sz="800" b="1" u="sng" dirty="0">
                  <a:solidFill>
                    <a:schemeClr val="tx1"/>
                  </a:solidFill>
                </a:rPr>
                <a:t>데이터 타입이 명시되어 있음</a:t>
              </a:r>
              <a:endParaRPr kumimoji="1" lang="ko-Kore-KR" altLang="en-US" sz="800" b="1" u="sng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1F75FB9-08D3-B942-B86E-64469F1938F5}"/>
                </a:ext>
              </a:extLst>
            </p:cNvPr>
            <p:cNvSpPr/>
            <p:nvPr/>
          </p:nvSpPr>
          <p:spPr>
            <a:xfrm>
              <a:off x="1884739" y="4934106"/>
              <a:ext cx="153351" cy="164033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CAABE98-20BB-AD41-9E63-C923864ED5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38472" y="5098141"/>
              <a:ext cx="85086" cy="301683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6C9488E-A550-1E4F-AB1E-8DFF4E8361A2}"/>
                </a:ext>
              </a:extLst>
            </p:cNvPr>
            <p:cNvCxnSpPr>
              <a:cxnSpLocks/>
            </p:cNvCxnSpPr>
            <p:nvPr/>
          </p:nvCxnSpPr>
          <p:spPr>
            <a:xfrm>
              <a:off x="2123558" y="5390608"/>
              <a:ext cx="2712847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사각형 20">
              <a:extLst>
                <a:ext uri="{FF2B5EF4-FFF2-40B4-BE49-F238E27FC236}">
                  <a16:creationId xmlns:a16="http://schemas.microsoft.com/office/drawing/2014/main" id="{5316A81B-BEE7-174B-AF67-CF55A7571121}"/>
                </a:ext>
              </a:extLst>
            </p:cNvPr>
            <p:cNvSpPr/>
            <p:nvPr/>
          </p:nvSpPr>
          <p:spPr>
            <a:xfrm>
              <a:off x="2066045" y="5262879"/>
              <a:ext cx="3150442" cy="118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Wingdings" pitchFamily="2" charset="2"/>
                <a:buChar char="ü"/>
              </a:pPr>
              <a:r>
                <a:rPr kumimoji="1" lang="ko-KR" altLang="en-US" sz="800" b="1" u="sng" dirty="0">
                  <a:solidFill>
                    <a:schemeClr val="tx1"/>
                  </a:solidFill>
                </a:rPr>
                <a:t>앞의 </a:t>
              </a:r>
              <a:r>
                <a:rPr kumimoji="1" lang="en-US" altLang="ko-KR" sz="800" b="1" u="sng" dirty="0">
                  <a:solidFill>
                    <a:schemeClr val="tx1"/>
                  </a:solidFill>
                </a:rPr>
                <a:t>list&lt;String&gt;</a:t>
              </a:r>
              <a:r>
                <a:rPr kumimoji="1" lang="ko-KR" altLang="en-US" sz="800" b="1" u="sng" dirty="0">
                  <a:solidFill>
                    <a:schemeClr val="tx1"/>
                  </a:solidFill>
                </a:rPr>
                <a:t>의 항목의 데이터 타입이 명시되어 있음</a:t>
              </a:r>
              <a:endParaRPr kumimoji="1" lang="ko-Kore-KR" altLang="en-US" sz="800" b="1" u="sng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2900789-3108-0F4C-9106-88E77EA5C4B9}"/>
                </a:ext>
              </a:extLst>
            </p:cNvPr>
            <p:cNvSpPr/>
            <p:nvPr/>
          </p:nvSpPr>
          <p:spPr>
            <a:xfrm>
              <a:off x="1195967" y="4796396"/>
              <a:ext cx="198521" cy="125620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BB8BDDD-8545-1747-B892-AC46C9B0B66F}"/>
                </a:ext>
              </a:extLst>
            </p:cNvPr>
            <p:cNvSpPr/>
            <p:nvPr/>
          </p:nvSpPr>
          <p:spPr>
            <a:xfrm>
              <a:off x="2760363" y="4785378"/>
              <a:ext cx="198521" cy="164033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27FDB16-939C-CB41-8BBE-5CBD65F4693A}"/>
                </a:ext>
              </a:extLst>
            </p:cNvPr>
            <p:cNvSpPr/>
            <p:nvPr/>
          </p:nvSpPr>
          <p:spPr>
            <a:xfrm>
              <a:off x="1675201" y="4934105"/>
              <a:ext cx="198521" cy="164033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593440F-7A11-5E4D-BD7F-78494845E5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5770" y="4717087"/>
              <a:ext cx="1184019" cy="83592"/>
            </a:xfrm>
            <a:prstGeom prst="line">
              <a:avLst/>
            </a:prstGeom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F0FF465-B7D6-394E-8714-4C058BD791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3779" y="4713335"/>
              <a:ext cx="908154" cy="201176"/>
            </a:xfrm>
            <a:prstGeom prst="line">
              <a:avLst/>
            </a:prstGeom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03B8CCC-FF25-CE45-834E-B11950A5BC88}"/>
                </a:ext>
              </a:extLst>
            </p:cNvPr>
            <p:cNvCxnSpPr>
              <a:cxnSpLocks/>
              <a:stCxn id="82" idx="0"/>
            </p:cNvCxnSpPr>
            <p:nvPr/>
          </p:nvCxnSpPr>
          <p:spPr>
            <a:xfrm flipH="1" flipV="1">
              <a:off x="2822385" y="4707780"/>
              <a:ext cx="37239" cy="77598"/>
            </a:xfrm>
            <a:prstGeom prst="line">
              <a:avLst/>
            </a:prstGeom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EAF9FFA-1DFB-494E-8B55-5376149A8CA0}"/>
                </a:ext>
              </a:extLst>
            </p:cNvPr>
            <p:cNvCxnSpPr>
              <a:cxnSpLocks/>
            </p:cNvCxnSpPr>
            <p:nvPr/>
          </p:nvCxnSpPr>
          <p:spPr>
            <a:xfrm>
              <a:off x="2569021" y="4711417"/>
              <a:ext cx="2708373" cy="3764"/>
            </a:xfrm>
            <a:prstGeom prst="line">
              <a:avLst/>
            </a:prstGeom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직사각형 20">
              <a:extLst>
                <a:ext uri="{FF2B5EF4-FFF2-40B4-BE49-F238E27FC236}">
                  <a16:creationId xmlns:a16="http://schemas.microsoft.com/office/drawing/2014/main" id="{C47138F6-4A45-C844-B2D8-962492635A6F}"/>
                </a:ext>
              </a:extLst>
            </p:cNvPr>
            <p:cNvSpPr/>
            <p:nvPr/>
          </p:nvSpPr>
          <p:spPr>
            <a:xfrm>
              <a:off x="2643912" y="4586560"/>
              <a:ext cx="2838540" cy="1185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Wingdings" pitchFamily="2" charset="2"/>
                <a:buChar char="ü"/>
              </a:pPr>
              <a:r>
                <a:rPr kumimoji="1" lang="ko-KR" altLang="en-US" sz="800" b="1" u="sng" dirty="0">
                  <a:solidFill>
                    <a:schemeClr val="tx1"/>
                  </a:solidFill>
                </a:rPr>
                <a:t>필드 이름 대신 부호화된 데이터는 필드 태그를 포함</a:t>
              </a:r>
              <a:endParaRPr kumimoji="1" lang="ko-Kore-KR" altLang="en-US" sz="800" b="1" u="sng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41241DB-8111-4A4A-8D32-AB469067822C}"/>
                </a:ext>
              </a:extLst>
            </p:cNvPr>
            <p:cNvSpPr/>
            <p:nvPr/>
          </p:nvSpPr>
          <p:spPr>
            <a:xfrm>
              <a:off x="1408503" y="4796396"/>
              <a:ext cx="485998" cy="125620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9162B35-C199-4745-BB4B-B4857A62233F}"/>
                </a:ext>
              </a:extLst>
            </p:cNvPr>
            <p:cNvSpPr/>
            <p:nvPr/>
          </p:nvSpPr>
          <p:spPr>
            <a:xfrm>
              <a:off x="2493899" y="4958628"/>
              <a:ext cx="464985" cy="125620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D4E993D-7BF0-D346-9F51-5D120E8ED584}"/>
                </a:ext>
              </a:extLst>
            </p:cNvPr>
            <p:cNvSpPr/>
            <p:nvPr/>
          </p:nvSpPr>
          <p:spPr>
            <a:xfrm>
              <a:off x="1905718" y="5121737"/>
              <a:ext cx="464985" cy="125620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8138A10-7E3F-9445-A68C-C4464D923B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4213" y="4949411"/>
              <a:ext cx="522413" cy="19581"/>
            </a:xfrm>
            <a:prstGeom prst="line">
              <a:avLst/>
            </a:prstGeom>
            <a:ln w="952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80D0F67-60D6-9246-8D33-5D6EA4AD8ED2}"/>
                </a:ext>
              </a:extLst>
            </p:cNvPr>
            <p:cNvCxnSpPr>
              <a:cxnSpLocks/>
            </p:cNvCxnSpPr>
            <p:nvPr/>
          </p:nvCxnSpPr>
          <p:spPr>
            <a:xfrm>
              <a:off x="3496626" y="4949411"/>
              <a:ext cx="1780768" cy="0"/>
            </a:xfrm>
            <a:prstGeom prst="line">
              <a:avLst/>
            </a:prstGeom>
            <a:ln w="952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직사각형 20">
              <a:extLst>
                <a:ext uri="{FF2B5EF4-FFF2-40B4-BE49-F238E27FC236}">
                  <a16:creationId xmlns:a16="http://schemas.microsoft.com/office/drawing/2014/main" id="{85F95737-9F5C-F642-9B00-BB7928666625}"/>
                </a:ext>
              </a:extLst>
            </p:cNvPr>
            <p:cNvSpPr/>
            <p:nvPr/>
          </p:nvSpPr>
          <p:spPr>
            <a:xfrm>
              <a:off x="3424859" y="4794154"/>
              <a:ext cx="1750563" cy="1451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Wingdings" pitchFamily="2" charset="2"/>
                <a:buChar char="ü"/>
              </a:pPr>
              <a:r>
                <a:rPr kumimoji="1" lang="ko-KR" altLang="en-US" sz="800" b="1" u="sng" dirty="0">
                  <a:solidFill>
                    <a:schemeClr val="tx1"/>
                  </a:solidFill>
                </a:rPr>
                <a:t>문자열 타입은 길이를 명시함</a:t>
              </a:r>
              <a:endParaRPr kumimoji="1" lang="ko-Kore-KR" altLang="en-US" sz="800" b="1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121" name="직사각형 20">
            <a:extLst>
              <a:ext uri="{FF2B5EF4-FFF2-40B4-BE49-F238E27FC236}">
                <a16:creationId xmlns:a16="http://schemas.microsoft.com/office/drawing/2014/main" id="{EAD16917-7421-2042-83E2-4C9E33EE93B3}"/>
              </a:ext>
            </a:extLst>
          </p:cNvPr>
          <p:cNvSpPr/>
          <p:nvPr/>
        </p:nvSpPr>
        <p:spPr>
          <a:xfrm>
            <a:off x="438496" y="2741206"/>
            <a:ext cx="2535717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&lt;</a:t>
            </a:r>
            <a:r>
              <a:rPr kumimoji="1" lang="ko-KR" altLang="en-US" dirty="0" err="1">
                <a:solidFill>
                  <a:schemeClr val="tx1"/>
                </a:solidFill>
              </a:rPr>
              <a:t>스리프트</a:t>
            </a:r>
            <a:r>
              <a:rPr kumimoji="1" lang="ko-KR" altLang="en-US" dirty="0">
                <a:solidFill>
                  <a:schemeClr val="tx1"/>
                </a:solidFill>
              </a:rPr>
              <a:t> 스키마</a:t>
            </a:r>
            <a:r>
              <a:rPr kumimoji="1" lang="en-US" altLang="ko-KR" dirty="0">
                <a:solidFill>
                  <a:schemeClr val="tx1"/>
                </a:solidFill>
              </a:rPr>
              <a:t>&gt;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2" name="직사각형 20">
            <a:extLst>
              <a:ext uri="{FF2B5EF4-FFF2-40B4-BE49-F238E27FC236}">
                <a16:creationId xmlns:a16="http://schemas.microsoft.com/office/drawing/2014/main" id="{4EA8C1EC-81AC-2B46-A582-1BC1D4E7A675}"/>
              </a:ext>
            </a:extLst>
          </p:cNvPr>
          <p:cNvSpPr/>
          <p:nvPr/>
        </p:nvSpPr>
        <p:spPr>
          <a:xfrm>
            <a:off x="5759531" y="2791500"/>
            <a:ext cx="2535717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&lt;</a:t>
            </a:r>
            <a:r>
              <a:rPr kumimoji="1" lang="ko-KR" altLang="en-US" dirty="0">
                <a:solidFill>
                  <a:schemeClr val="tx1"/>
                </a:solidFill>
              </a:rPr>
              <a:t>프로토콜버퍼 스키마</a:t>
            </a:r>
            <a:r>
              <a:rPr kumimoji="1" lang="en-US" altLang="ko-KR" dirty="0">
                <a:solidFill>
                  <a:schemeClr val="tx1"/>
                </a:solidFill>
              </a:rPr>
              <a:t>&gt;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13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D0BF621-E4E4-B641-A8A6-85F7C78E4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03" y="4349772"/>
            <a:ext cx="3876232" cy="2359446"/>
          </a:xfrm>
          <a:prstGeom prst="rect">
            <a:avLst/>
          </a:prstGeom>
        </p:spPr>
      </p:pic>
      <p:sp>
        <p:nvSpPr>
          <p:cNvPr id="50" name="제목 1">
            <a:extLst>
              <a:ext uri="{FF2B5EF4-FFF2-40B4-BE49-F238E27FC236}">
                <a16:creationId xmlns:a16="http://schemas.microsoft.com/office/drawing/2014/main" id="{F5607C3B-BF5C-CF43-9AE4-67A4246E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4987"/>
          </a:xfrm>
        </p:spPr>
        <p:txBody>
          <a:bodyPr/>
          <a:lstStyle/>
          <a:p>
            <a:r>
              <a:rPr kumimoji="1" lang="ko-KR" altLang="en-US" dirty="0"/>
              <a:t>텍스트 형식 문서의 이진 부호화 </a:t>
            </a:r>
            <a:r>
              <a:rPr kumimoji="1" lang="en-US" altLang="ko-KR" dirty="0"/>
              <a:t>2-2</a:t>
            </a:r>
            <a:r>
              <a:rPr kumimoji="1" lang="ko-KR" altLang="en-US" sz="2400" dirty="0"/>
              <a:t>  </a:t>
            </a:r>
            <a:r>
              <a:rPr kumimoji="1" lang="ko-KR" altLang="en-US" sz="2400" dirty="0" err="1"/>
              <a:t>스리프트와</a:t>
            </a:r>
            <a:r>
              <a:rPr kumimoji="1" lang="ko-KR" altLang="en-US" sz="2400" dirty="0"/>
              <a:t> 프로토콜 버퍼</a:t>
            </a:r>
            <a:endParaRPr kumimoji="1" lang="ko-Kore-KR" altLang="en-US" sz="2400" dirty="0"/>
          </a:p>
        </p:txBody>
      </p:sp>
      <p:sp>
        <p:nvSpPr>
          <p:cNvPr id="65" name="직사각형 20">
            <a:extLst>
              <a:ext uri="{FF2B5EF4-FFF2-40B4-BE49-F238E27FC236}">
                <a16:creationId xmlns:a16="http://schemas.microsoft.com/office/drawing/2014/main" id="{9200B51B-7F44-AD4C-8E47-8285CB4BF333}"/>
              </a:ext>
            </a:extLst>
          </p:cNvPr>
          <p:cNvSpPr/>
          <p:nvPr/>
        </p:nvSpPr>
        <p:spPr>
          <a:xfrm>
            <a:off x="838200" y="1038192"/>
            <a:ext cx="6466114" cy="470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 err="1">
                <a:solidFill>
                  <a:srgbClr val="00B050"/>
                </a:solidFill>
              </a:rPr>
              <a:t>스리프트의</a:t>
            </a:r>
            <a:r>
              <a:rPr kumimoji="1" lang="ko-KR" altLang="en-US" b="1" dirty="0">
                <a:solidFill>
                  <a:srgbClr val="00B050"/>
                </a:solidFill>
              </a:rPr>
              <a:t> </a:t>
            </a:r>
            <a:r>
              <a:rPr kumimoji="1" lang="ko-KR" altLang="en-US" b="1" dirty="0" err="1">
                <a:solidFill>
                  <a:srgbClr val="00B050"/>
                </a:solidFill>
              </a:rPr>
              <a:t>컴팩트프로토콜을</a:t>
            </a:r>
            <a:r>
              <a:rPr kumimoji="1" lang="ko-KR" altLang="en-US" b="1" dirty="0">
                <a:solidFill>
                  <a:srgbClr val="00B050"/>
                </a:solidFill>
              </a:rPr>
              <a:t> 사용한 부호화 예제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E7A2E0E-0909-BA4D-BF52-05B67B4DB9F4}"/>
              </a:ext>
            </a:extLst>
          </p:cNvPr>
          <p:cNvSpPr/>
          <p:nvPr/>
        </p:nvSpPr>
        <p:spPr>
          <a:xfrm>
            <a:off x="5462604" y="1879909"/>
            <a:ext cx="5854125" cy="1269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/>
                </a:solidFill>
              </a:rPr>
              <a:t>스리프트</a:t>
            </a:r>
            <a:r>
              <a:rPr lang="ko-KR" altLang="en-US" sz="1400" dirty="0">
                <a:solidFill>
                  <a:schemeClr val="tx1"/>
                </a:solidFill>
              </a:rPr>
              <a:t> 바이너리프로토콜 보다 동일한 정보를 더 압축시켜 부호화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</a:rPr>
              <a:t>필드 타입과 태그 숫자를 단일 바이트로 줄임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</a:rPr>
              <a:t>가변 길이 정수를 사용한 부호화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D2E9C6-CE15-714D-9EAE-127FF8F1B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021" y="1380114"/>
            <a:ext cx="3773451" cy="2543764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8B6E9BA-70C8-514A-A88B-2171DEDAB78C}"/>
              </a:ext>
            </a:extLst>
          </p:cNvPr>
          <p:cNvCxnSpPr>
            <a:cxnSpLocks/>
          </p:cNvCxnSpPr>
          <p:nvPr/>
        </p:nvCxnSpPr>
        <p:spPr>
          <a:xfrm flipH="1" flipV="1">
            <a:off x="2589789" y="1697223"/>
            <a:ext cx="2" cy="125336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650354E-1F07-EC4D-96CB-DC63203B48B0}"/>
              </a:ext>
            </a:extLst>
          </p:cNvPr>
          <p:cNvSpPr/>
          <p:nvPr/>
        </p:nvSpPr>
        <p:spPr>
          <a:xfrm>
            <a:off x="1197679" y="1822557"/>
            <a:ext cx="153351" cy="137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413A93-4AA9-9649-B5B0-7922AE89CA9D}"/>
              </a:ext>
            </a:extLst>
          </p:cNvPr>
          <p:cNvSpPr/>
          <p:nvPr/>
        </p:nvSpPr>
        <p:spPr>
          <a:xfrm>
            <a:off x="2451385" y="1811055"/>
            <a:ext cx="153351" cy="137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1601462-8328-1E48-8F78-F051CFFA3467}"/>
              </a:ext>
            </a:extLst>
          </p:cNvPr>
          <p:cNvSpPr/>
          <p:nvPr/>
        </p:nvSpPr>
        <p:spPr>
          <a:xfrm>
            <a:off x="2922962" y="1811055"/>
            <a:ext cx="153351" cy="137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98CA5AD-96AA-4A4D-8F4D-648E5CD2D136}"/>
              </a:ext>
            </a:extLst>
          </p:cNvPr>
          <p:cNvCxnSpPr>
            <a:cxnSpLocks/>
          </p:cNvCxnSpPr>
          <p:nvPr/>
        </p:nvCxnSpPr>
        <p:spPr>
          <a:xfrm flipV="1">
            <a:off x="1348643" y="1703126"/>
            <a:ext cx="545858" cy="12336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6C29DEC-0D97-F146-A517-B2E97910174E}"/>
              </a:ext>
            </a:extLst>
          </p:cNvPr>
          <p:cNvCxnSpPr>
            <a:cxnSpLocks/>
          </p:cNvCxnSpPr>
          <p:nvPr/>
        </p:nvCxnSpPr>
        <p:spPr>
          <a:xfrm flipH="1" flipV="1">
            <a:off x="3032612" y="1695047"/>
            <a:ext cx="1" cy="121761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1DBBFFE-337F-A94A-9A05-85A0E53BE500}"/>
              </a:ext>
            </a:extLst>
          </p:cNvPr>
          <p:cNvCxnSpPr>
            <a:cxnSpLocks/>
          </p:cNvCxnSpPr>
          <p:nvPr/>
        </p:nvCxnSpPr>
        <p:spPr>
          <a:xfrm flipV="1">
            <a:off x="1873722" y="1703091"/>
            <a:ext cx="2426418" cy="21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20">
            <a:extLst>
              <a:ext uri="{FF2B5EF4-FFF2-40B4-BE49-F238E27FC236}">
                <a16:creationId xmlns:a16="http://schemas.microsoft.com/office/drawing/2014/main" id="{8C0473D2-0BCD-984A-82E4-2A7BCD30402E}"/>
              </a:ext>
            </a:extLst>
          </p:cNvPr>
          <p:cNvSpPr/>
          <p:nvPr/>
        </p:nvSpPr>
        <p:spPr>
          <a:xfrm>
            <a:off x="1868023" y="1567848"/>
            <a:ext cx="2838540" cy="118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Wingdings" pitchFamily="2" charset="2"/>
              <a:buChar char="ü"/>
            </a:pPr>
            <a:r>
              <a:rPr kumimoji="1" lang="en-KR" altLang="en-US" sz="800" b="1" u="sng" dirty="0">
                <a:solidFill>
                  <a:schemeClr val="tx1"/>
                </a:solidFill>
              </a:rPr>
              <a:t>필드 타입과 태그 숫자를 단일 바이트로 줄임</a:t>
            </a:r>
            <a:endParaRPr kumimoji="1" lang="ko-Kore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C3829E-30A4-6647-A28D-B6316E333694}"/>
              </a:ext>
            </a:extLst>
          </p:cNvPr>
          <p:cNvSpPr/>
          <p:nvPr/>
        </p:nvSpPr>
        <p:spPr>
          <a:xfrm>
            <a:off x="1053905" y="2409153"/>
            <a:ext cx="789874" cy="24254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6399FB-137D-4C47-A597-12E317CA34C4}"/>
              </a:ext>
            </a:extLst>
          </p:cNvPr>
          <p:cNvSpPr/>
          <p:nvPr/>
        </p:nvSpPr>
        <p:spPr>
          <a:xfrm>
            <a:off x="3072486" y="1811055"/>
            <a:ext cx="153351" cy="13770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0946F3-BC46-A94F-9D31-F6EE11AACDB1}"/>
              </a:ext>
            </a:extLst>
          </p:cNvPr>
          <p:cNvSpPr/>
          <p:nvPr/>
        </p:nvSpPr>
        <p:spPr>
          <a:xfrm>
            <a:off x="2612411" y="1816806"/>
            <a:ext cx="295606" cy="12952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01EEE0B-3589-4942-A031-8ACBB5ADF1CE}"/>
              </a:ext>
            </a:extLst>
          </p:cNvPr>
          <p:cNvCxnSpPr>
            <a:cxnSpLocks/>
          </p:cNvCxnSpPr>
          <p:nvPr/>
        </p:nvCxnSpPr>
        <p:spPr>
          <a:xfrm flipH="1" flipV="1">
            <a:off x="2908018" y="1959375"/>
            <a:ext cx="75664" cy="394568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B8A79A7-D56D-6448-82D9-F6806C0DAB6B}"/>
              </a:ext>
            </a:extLst>
          </p:cNvPr>
          <p:cNvCxnSpPr>
            <a:cxnSpLocks/>
          </p:cNvCxnSpPr>
          <p:nvPr/>
        </p:nvCxnSpPr>
        <p:spPr>
          <a:xfrm>
            <a:off x="2974213" y="2353943"/>
            <a:ext cx="1863950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87762C7-D9F4-1A4D-B450-50A0A16F7C30}"/>
              </a:ext>
            </a:extLst>
          </p:cNvPr>
          <p:cNvSpPr/>
          <p:nvPr/>
        </p:nvSpPr>
        <p:spPr>
          <a:xfrm>
            <a:off x="2284606" y="2731206"/>
            <a:ext cx="2080359" cy="232065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468DCCD-68AC-1741-9AA2-E53A0EE79212}"/>
              </a:ext>
            </a:extLst>
          </p:cNvPr>
          <p:cNvCxnSpPr>
            <a:cxnSpLocks/>
          </p:cNvCxnSpPr>
          <p:nvPr/>
        </p:nvCxnSpPr>
        <p:spPr>
          <a:xfrm>
            <a:off x="3225837" y="1957224"/>
            <a:ext cx="286620" cy="150589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60BCEB3-F528-C349-8BC1-1F610E08626D}"/>
              </a:ext>
            </a:extLst>
          </p:cNvPr>
          <p:cNvCxnSpPr>
            <a:cxnSpLocks/>
          </p:cNvCxnSpPr>
          <p:nvPr/>
        </p:nvCxnSpPr>
        <p:spPr>
          <a:xfrm flipV="1">
            <a:off x="3512457" y="2107774"/>
            <a:ext cx="1787456" cy="39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E9517C8C-7854-214B-8C3F-8325757D56A3}"/>
              </a:ext>
            </a:extLst>
          </p:cNvPr>
          <p:cNvSpPr/>
          <p:nvPr/>
        </p:nvSpPr>
        <p:spPr>
          <a:xfrm>
            <a:off x="1215967" y="4812645"/>
            <a:ext cx="153351" cy="137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7D97069-EDBC-5149-AEAB-78D23F15BB83}"/>
              </a:ext>
            </a:extLst>
          </p:cNvPr>
          <p:cNvSpPr/>
          <p:nvPr/>
        </p:nvSpPr>
        <p:spPr>
          <a:xfrm>
            <a:off x="1215967" y="4803501"/>
            <a:ext cx="153351" cy="137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8" name="직사각형 20">
            <a:extLst>
              <a:ext uri="{FF2B5EF4-FFF2-40B4-BE49-F238E27FC236}">
                <a16:creationId xmlns:a16="http://schemas.microsoft.com/office/drawing/2014/main" id="{C4BCBBEC-6B2D-CB44-B54A-26BD32A3D327}"/>
              </a:ext>
            </a:extLst>
          </p:cNvPr>
          <p:cNvSpPr/>
          <p:nvPr/>
        </p:nvSpPr>
        <p:spPr>
          <a:xfrm>
            <a:off x="2945192" y="2223982"/>
            <a:ext cx="2838540" cy="118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Wingdings" pitchFamily="2" charset="2"/>
              <a:buChar char="ü"/>
            </a:pPr>
            <a:r>
              <a:rPr kumimoji="1" lang="en-KR" altLang="en-US" sz="800" b="1" u="sng" dirty="0">
                <a:solidFill>
                  <a:schemeClr val="tx1"/>
                </a:solidFill>
              </a:rPr>
              <a:t>가변 길이 정수를 사용해서 부호화</a:t>
            </a:r>
            <a:endParaRPr kumimoji="1" lang="ko-Kore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93" name="직사각형 20">
            <a:extLst>
              <a:ext uri="{FF2B5EF4-FFF2-40B4-BE49-F238E27FC236}">
                <a16:creationId xmlns:a16="http://schemas.microsoft.com/office/drawing/2014/main" id="{6999824A-52C4-9E40-A21B-ED592ECB7B64}"/>
              </a:ext>
            </a:extLst>
          </p:cNvPr>
          <p:cNvSpPr/>
          <p:nvPr/>
        </p:nvSpPr>
        <p:spPr>
          <a:xfrm>
            <a:off x="838200" y="3936007"/>
            <a:ext cx="6466114" cy="470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rgbClr val="00B050"/>
                </a:solidFill>
              </a:rPr>
              <a:t>프로토콜 버퍼를 사용해 </a:t>
            </a:r>
            <a:r>
              <a:rPr kumimoji="1" lang="ko-KR" altLang="en-US" b="1" dirty="0" err="1">
                <a:solidFill>
                  <a:srgbClr val="00B050"/>
                </a:solidFill>
              </a:rPr>
              <a:t>부호화한</a:t>
            </a:r>
            <a:r>
              <a:rPr kumimoji="1" lang="ko-KR" altLang="en-US" b="1" dirty="0">
                <a:solidFill>
                  <a:srgbClr val="00B050"/>
                </a:solidFill>
              </a:rPr>
              <a:t> 예제 레코드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DB425E0-8673-6B45-9351-CF4D88E6459D}"/>
              </a:ext>
            </a:extLst>
          </p:cNvPr>
          <p:cNvSpPr/>
          <p:nvPr/>
        </p:nvSpPr>
        <p:spPr>
          <a:xfrm>
            <a:off x="5461286" y="4714524"/>
            <a:ext cx="5854125" cy="1151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/>
                </a:solidFill>
              </a:rPr>
              <a:t>스리프트의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컴팩트프로토콜과</a:t>
            </a:r>
            <a:r>
              <a:rPr lang="ko-KR" altLang="en-US" sz="1400" dirty="0">
                <a:solidFill>
                  <a:schemeClr val="tx1"/>
                </a:solidFill>
              </a:rPr>
              <a:t> 매우 </a:t>
            </a:r>
            <a:r>
              <a:rPr lang="ko-KR" altLang="en-US" sz="1400" dirty="0" err="1">
                <a:solidFill>
                  <a:schemeClr val="tx1"/>
                </a:solidFill>
              </a:rPr>
              <a:t>비슷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/>
                </a:solidFill>
              </a:rPr>
              <a:t>스리프트의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컴팩트프로토콜과는</a:t>
            </a:r>
            <a:r>
              <a:rPr lang="ko-KR" altLang="en-US" sz="1400" dirty="0">
                <a:solidFill>
                  <a:schemeClr val="tx1"/>
                </a:solidFill>
              </a:rPr>
              <a:t> 비트를 줄여 저장하는 처리 방식이 약간 다름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8CE10FC-A004-2F4A-AE27-4E644482F505}"/>
              </a:ext>
            </a:extLst>
          </p:cNvPr>
          <p:cNvSpPr/>
          <p:nvPr/>
        </p:nvSpPr>
        <p:spPr>
          <a:xfrm>
            <a:off x="2514995" y="4805388"/>
            <a:ext cx="153351" cy="137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2F9DEC6-F466-8848-A7CD-93B635160FE0}"/>
              </a:ext>
            </a:extLst>
          </p:cNvPr>
          <p:cNvSpPr/>
          <p:nvPr/>
        </p:nvSpPr>
        <p:spPr>
          <a:xfrm>
            <a:off x="3001862" y="4803501"/>
            <a:ext cx="153351" cy="137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AF1CF59-075D-0848-9AF2-B4EDB4E1EED0}"/>
              </a:ext>
            </a:extLst>
          </p:cNvPr>
          <p:cNvSpPr/>
          <p:nvPr/>
        </p:nvSpPr>
        <p:spPr>
          <a:xfrm>
            <a:off x="1869748" y="5035730"/>
            <a:ext cx="153351" cy="137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4" name="직사각형 20">
            <a:extLst>
              <a:ext uri="{FF2B5EF4-FFF2-40B4-BE49-F238E27FC236}">
                <a16:creationId xmlns:a16="http://schemas.microsoft.com/office/drawing/2014/main" id="{E88EC66C-A27C-3C4F-80D4-FEFCA35DEE7B}"/>
              </a:ext>
            </a:extLst>
          </p:cNvPr>
          <p:cNvSpPr/>
          <p:nvPr/>
        </p:nvSpPr>
        <p:spPr>
          <a:xfrm>
            <a:off x="3446712" y="1971411"/>
            <a:ext cx="2838540" cy="118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Wingdings" pitchFamily="2" charset="2"/>
              <a:buChar char="ü"/>
            </a:pPr>
            <a:r>
              <a:rPr kumimoji="1" lang="en-KR" altLang="en-US" sz="800" b="1" u="sng" dirty="0">
                <a:solidFill>
                  <a:schemeClr val="tx1"/>
                </a:solidFill>
              </a:rPr>
              <a:t>항목에 대한 필드 타입과 태그 숫자 </a:t>
            </a:r>
            <a:endParaRPr kumimoji="1" lang="ko-Kore-KR" altLang="en-US" sz="800" b="1" u="sng" dirty="0">
              <a:solidFill>
                <a:schemeClr val="tx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750AB9E-B522-9844-AD5B-2ED5E214A1E8}"/>
              </a:ext>
            </a:extLst>
          </p:cNvPr>
          <p:cNvCxnSpPr>
            <a:cxnSpLocks/>
          </p:cNvCxnSpPr>
          <p:nvPr/>
        </p:nvCxnSpPr>
        <p:spPr>
          <a:xfrm>
            <a:off x="3162042" y="4941429"/>
            <a:ext cx="125251" cy="348723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DCC1E38-D0AB-9C4A-BA2A-AF3C202FDBBC}"/>
              </a:ext>
            </a:extLst>
          </p:cNvPr>
          <p:cNvCxnSpPr>
            <a:cxnSpLocks/>
          </p:cNvCxnSpPr>
          <p:nvPr/>
        </p:nvCxnSpPr>
        <p:spPr>
          <a:xfrm>
            <a:off x="2027903" y="5175345"/>
            <a:ext cx="1266219" cy="114807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E0AA28F-5243-A44E-847E-2AB46896EB5B}"/>
              </a:ext>
            </a:extLst>
          </p:cNvPr>
          <p:cNvCxnSpPr>
            <a:cxnSpLocks/>
          </p:cNvCxnSpPr>
          <p:nvPr/>
        </p:nvCxnSpPr>
        <p:spPr>
          <a:xfrm>
            <a:off x="3294122" y="5290152"/>
            <a:ext cx="1766976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20">
            <a:extLst>
              <a:ext uri="{FF2B5EF4-FFF2-40B4-BE49-F238E27FC236}">
                <a16:creationId xmlns:a16="http://schemas.microsoft.com/office/drawing/2014/main" id="{E8D356AE-460D-744F-A4A8-4DFF028EDF64}"/>
              </a:ext>
            </a:extLst>
          </p:cNvPr>
          <p:cNvSpPr/>
          <p:nvPr/>
        </p:nvSpPr>
        <p:spPr>
          <a:xfrm>
            <a:off x="3255326" y="5139915"/>
            <a:ext cx="2838540" cy="118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Wingdings" pitchFamily="2" charset="2"/>
              <a:buChar char="ü"/>
            </a:pPr>
            <a:r>
              <a:rPr kumimoji="1" lang="en-US" altLang="en-US" sz="800" b="1" u="sng" dirty="0">
                <a:solidFill>
                  <a:schemeClr val="tx1"/>
                </a:solidFill>
              </a:rPr>
              <a:t>R</a:t>
            </a:r>
            <a:r>
              <a:rPr kumimoji="1" lang="en-KR" altLang="en-US" sz="800" b="1" u="sng" dirty="0">
                <a:solidFill>
                  <a:schemeClr val="tx1"/>
                </a:solidFill>
              </a:rPr>
              <a:t>epeated String으로 각각 표현 됨</a:t>
            </a:r>
            <a:endParaRPr kumimoji="1" lang="ko-Kore-KR" altLang="en-US" sz="800" b="1" u="sng" dirty="0">
              <a:solidFill>
                <a:schemeClr val="tx1"/>
              </a:solidFill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90D6FF1-61A8-1949-AB7D-B028877CFA48}"/>
              </a:ext>
            </a:extLst>
          </p:cNvPr>
          <p:cNvCxnSpPr>
            <a:cxnSpLocks/>
          </p:cNvCxnSpPr>
          <p:nvPr/>
        </p:nvCxnSpPr>
        <p:spPr>
          <a:xfrm flipV="1">
            <a:off x="1397038" y="4616702"/>
            <a:ext cx="711597" cy="197136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AB5616D-AF34-1140-867F-ED36E8C58782}"/>
              </a:ext>
            </a:extLst>
          </p:cNvPr>
          <p:cNvCxnSpPr>
            <a:cxnSpLocks/>
          </p:cNvCxnSpPr>
          <p:nvPr/>
        </p:nvCxnSpPr>
        <p:spPr>
          <a:xfrm flipH="1" flipV="1">
            <a:off x="2589789" y="4605473"/>
            <a:ext cx="22622" cy="222533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C6EA377-C48B-D845-A790-EFFEE0461A26}"/>
              </a:ext>
            </a:extLst>
          </p:cNvPr>
          <p:cNvCxnSpPr>
            <a:cxnSpLocks/>
          </p:cNvCxnSpPr>
          <p:nvPr/>
        </p:nvCxnSpPr>
        <p:spPr>
          <a:xfrm flipH="1" flipV="1">
            <a:off x="3031044" y="4623845"/>
            <a:ext cx="35023" cy="189985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5D02ED6-CC89-064A-B506-20B61A24D8BF}"/>
              </a:ext>
            </a:extLst>
          </p:cNvPr>
          <p:cNvCxnSpPr>
            <a:cxnSpLocks/>
          </p:cNvCxnSpPr>
          <p:nvPr/>
        </p:nvCxnSpPr>
        <p:spPr>
          <a:xfrm flipV="1">
            <a:off x="2108635" y="4616701"/>
            <a:ext cx="2384055" cy="1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20">
            <a:extLst>
              <a:ext uri="{FF2B5EF4-FFF2-40B4-BE49-F238E27FC236}">
                <a16:creationId xmlns:a16="http://schemas.microsoft.com/office/drawing/2014/main" id="{7E9944A3-886D-4840-95F1-04FB3AEFD472}"/>
              </a:ext>
            </a:extLst>
          </p:cNvPr>
          <p:cNvSpPr/>
          <p:nvPr/>
        </p:nvSpPr>
        <p:spPr>
          <a:xfrm>
            <a:off x="2135363" y="4480695"/>
            <a:ext cx="2838540" cy="118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Wingdings" pitchFamily="2" charset="2"/>
              <a:buChar char="ü"/>
            </a:pPr>
            <a:r>
              <a:rPr kumimoji="1" lang="en-KR" altLang="en-US" sz="800" b="1" u="sng" dirty="0">
                <a:solidFill>
                  <a:schemeClr val="tx1"/>
                </a:solidFill>
              </a:rPr>
              <a:t>필드 타입과 태그 숫자를 단일 바이트로 줄임</a:t>
            </a:r>
            <a:endParaRPr kumimoji="1" lang="ko-Kore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6C45C96-685F-1B4D-8562-15A90ACE2C50}"/>
              </a:ext>
            </a:extLst>
          </p:cNvPr>
          <p:cNvSpPr/>
          <p:nvPr/>
        </p:nvSpPr>
        <p:spPr>
          <a:xfrm>
            <a:off x="954710" y="5414656"/>
            <a:ext cx="889069" cy="3050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FAF2123-A9C7-834D-801A-998865C8C740}"/>
              </a:ext>
            </a:extLst>
          </p:cNvPr>
          <p:cNvSpPr/>
          <p:nvPr/>
        </p:nvSpPr>
        <p:spPr>
          <a:xfrm>
            <a:off x="2687611" y="4810054"/>
            <a:ext cx="314251" cy="1377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2AF6BA7-B4A1-6449-9535-AFD1BDB0080F}"/>
              </a:ext>
            </a:extLst>
          </p:cNvPr>
          <p:cNvCxnSpPr>
            <a:cxnSpLocks/>
          </p:cNvCxnSpPr>
          <p:nvPr/>
        </p:nvCxnSpPr>
        <p:spPr>
          <a:xfrm>
            <a:off x="2974213" y="4960715"/>
            <a:ext cx="424041" cy="143869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836F057-3E01-E94E-B793-9B7C22DE1A29}"/>
              </a:ext>
            </a:extLst>
          </p:cNvPr>
          <p:cNvCxnSpPr>
            <a:cxnSpLocks/>
          </p:cNvCxnSpPr>
          <p:nvPr/>
        </p:nvCxnSpPr>
        <p:spPr>
          <a:xfrm>
            <a:off x="3401424" y="5103540"/>
            <a:ext cx="1766976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20">
            <a:extLst>
              <a:ext uri="{FF2B5EF4-FFF2-40B4-BE49-F238E27FC236}">
                <a16:creationId xmlns:a16="http://schemas.microsoft.com/office/drawing/2014/main" id="{7C1920AA-B928-0E41-8614-FEABEDD31FD4}"/>
              </a:ext>
            </a:extLst>
          </p:cNvPr>
          <p:cNvSpPr/>
          <p:nvPr/>
        </p:nvSpPr>
        <p:spPr>
          <a:xfrm>
            <a:off x="3330456" y="4971364"/>
            <a:ext cx="2838540" cy="118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Wingdings" pitchFamily="2" charset="2"/>
              <a:buChar char="ü"/>
            </a:pPr>
            <a:r>
              <a:rPr kumimoji="1" lang="en-KR" altLang="en-US" sz="800" b="1" u="sng" dirty="0">
                <a:solidFill>
                  <a:schemeClr val="tx1"/>
                </a:solidFill>
              </a:rPr>
              <a:t>가변 길이 정수를 사용해서 부호화</a:t>
            </a:r>
            <a:endParaRPr kumimoji="1" lang="ko-Kore-KR" altLang="en-US" sz="8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08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1">
            <a:extLst>
              <a:ext uri="{FF2B5EF4-FFF2-40B4-BE49-F238E27FC236}">
                <a16:creationId xmlns:a16="http://schemas.microsoft.com/office/drawing/2014/main" id="{F5607C3B-BF5C-CF43-9AE4-67A4246E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4987"/>
          </a:xfrm>
        </p:spPr>
        <p:txBody>
          <a:bodyPr/>
          <a:lstStyle/>
          <a:p>
            <a:r>
              <a:rPr kumimoji="1" lang="ko-KR" altLang="en-US" dirty="0"/>
              <a:t>텍스트 형식 문서의 이진 부호화 </a:t>
            </a:r>
            <a:r>
              <a:rPr kumimoji="1" lang="en-US" altLang="ko-KR" dirty="0"/>
              <a:t>2-3 </a:t>
            </a:r>
            <a:r>
              <a:rPr kumimoji="1" lang="ko-KR" altLang="en-US" sz="2400" dirty="0"/>
              <a:t>스키마 발전</a:t>
            </a:r>
            <a:endParaRPr kumimoji="1" lang="ko-Kore-KR" altLang="en-US" sz="2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EB150E9-682C-B84B-9184-D0954F64D99F}"/>
              </a:ext>
            </a:extLst>
          </p:cNvPr>
          <p:cNvSpPr/>
          <p:nvPr/>
        </p:nvSpPr>
        <p:spPr>
          <a:xfrm>
            <a:off x="838200" y="1062049"/>
            <a:ext cx="10515600" cy="594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스키마 발전이란 스키마는 필연적으로 시간이 지남에 따라 변하는 것을 말한다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따라서 </a:t>
            </a:r>
            <a:r>
              <a:rPr lang="ko-KR" altLang="en-US" sz="1400" dirty="0" err="1">
                <a:solidFill>
                  <a:schemeClr val="tx1"/>
                </a:solidFill>
              </a:rPr>
              <a:t>스리프트와</a:t>
            </a:r>
            <a:r>
              <a:rPr lang="ko-KR" altLang="en-US" sz="1400" dirty="0">
                <a:solidFill>
                  <a:schemeClr val="tx1"/>
                </a:solidFill>
              </a:rPr>
              <a:t> 프로토콜 버퍼는 하위 호환성과 상휘 호환성을 유지하면서 스키마를 변경 되어야하는데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필드가 변경되는 경우</a:t>
            </a:r>
            <a:r>
              <a:rPr lang="ko-KR" altLang="en-US" sz="1400" dirty="0">
                <a:solidFill>
                  <a:schemeClr val="tx1"/>
                </a:solidFill>
              </a:rPr>
              <a:t>와 </a:t>
            </a:r>
            <a:r>
              <a:rPr lang="ko-KR" altLang="en-US" sz="1400" b="1" dirty="0">
                <a:solidFill>
                  <a:schemeClr val="tx1"/>
                </a:solidFill>
              </a:rPr>
              <a:t>데이터타입이 변경되는 경우</a:t>
            </a:r>
            <a:r>
              <a:rPr lang="ko-KR" altLang="en-US" sz="1400" dirty="0">
                <a:solidFill>
                  <a:schemeClr val="tx1"/>
                </a:solidFill>
              </a:rPr>
              <a:t>로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나누어 진다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en-KR" sz="1400" dirty="0">
              <a:solidFill>
                <a:schemeClr val="tx1"/>
              </a:solidFill>
            </a:endParaRP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29B73110-5421-2D4B-AE28-F4BD63719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00717"/>
              </p:ext>
            </p:extLst>
          </p:nvPr>
        </p:nvGraphicFramePr>
        <p:xfrm>
          <a:off x="838200" y="1801435"/>
          <a:ext cx="10524869" cy="4861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055">
                  <a:extLst>
                    <a:ext uri="{9D8B030D-6E8A-4147-A177-3AD203B41FA5}">
                      <a16:colId xmlns:a16="http://schemas.microsoft.com/office/drawing/2014/main" val="2336330265"/>
                    </a:ext>
                  </a:extLst>
                </a:gridCol>
                <a:gridCol w="4836407">
                  <a:extLst>
                    <a:ext uri="{9D8B030D-6E8A-4147-A177-3AD203B41FA5}">
                      <a16:colId xmlns:a16="http://schemas.microsoft.com/office/drawing/2014/main" val="4206765203"/>
                    </a:ext>
                  </a:extLst>
                </a:gridCol>
                <a:gridCol w="4836407">
                  <a:extLst>
                    <a:ext uri="{9D8B030D-6E8A-4147-A177-3AD203B41FA5}">
                      <a16:colId xmlns:a16="http://schemas.microsoft.com/office/drawing/2014/main" val="1330494666"/>
                    </a:ext>
                  </a:extLst>
                </a:gridCol>
              </a:tblGrid>
              <a:tr h="221336">
                <a:tc>
                  <a:txBody>
                    <a:bodyPr/>
                    <a:lstStyle/>
                    <a:p>
                      <a:pPr algn="ctr"/>
                      <a:endParaRPr lang="en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dirty="0">
                          <a:solidFill>
                            <a:srgbClr val="00B050"/>
                          </a:solidFill>
                        </a:rPr>
                        <a:t>필드의 변경</a:t>
                      </a:r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dirty="0">
                          <a:solidFill>
                            <a:srgbClr val="00B050"/>
                          </a:solidFill>
                        </a:rPr>
                        <a:t>데이터타입의 변경</a:t>
                      </a:r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221376"/>
                  </a:ext>
                </a:extLst>
              </a:tr>
              <a:tr h="242580"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200" b="1" dirty="0">
                          <a:solidFill>
                            <a:srgbClr val="00B050"/>
                          </a:solidFill>
                        </a:rPr>
                        <a:t>키워드</a:t>
                      </a:r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KR" sz="1200" dirty="0">
                          <a:solidFill>
                            <a:schemeClr val="tx1"/>
                          </a:solidFill>
                        </a:rPr>
                        <a:t>태그 필드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데이터 필드의 필수 유무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(required, optional)</a:t>
                      </a:r>
                      <a:endParaRPr lang="en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KR" altLang="ko-KR" sz="1200" dirty="0">
                          <a:solidFill>
                            <a:schemeClr val="tx1"/>
                          </a:solidFill>
                        </a:rPr>
                        <a:t>epeated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표시자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프로토콜 버퍼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전용 목록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데이터타입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스리프트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en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365261"/>
                  </a:ext>
                </a:extLst>
              </a:tr>
              <a:tr h="1386663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dirty="0">
                          <a:solidFill>
                            <a:srgbClr val="00B050"/>
                          </a:solidFill>
                        </a:rPr>
                        <a:t>하위 호환</a:t>
                      </a:r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KR" sz="1200" dirty="0">
                          <a:solidFill>
                            <a:schemeClr val="tx1"/>
                          </a:solidFill>
                        </a:rPr>
                        <a:t>각 필드에 고유한 태그 번호가 있는 동안 태그 번호가 계속 같은 의미를 가지고 있어 새로운 코드가 예전 데이터를 항상 읽을 수 있음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KR" sz="1200" dirty="0">
                          <a:solidFill>
                            <a:schemeClr val="tx1"/>
                          </a:solidFill>
                        </a:rPr>
                        <a:t>스키마 초기 배포 후에 추가되는 모든 필드는 optional로 하거나 기본값을 가져야 함 </a:t>
                      </a:r>
                      <a:br>
                        <a:rPr lang="en-KR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en-KR" sz="1200" dirty="0">
                          <a:solidFill>
                            <a:schemeClr val="tx1"/>
                          </a:solidFill>
                        </a:rPr>
                        <a:t>새로운 필드를 required로 추가한 경우 예전 코드는 추가한 새로운 필드를 기록하지 않기 때문에 새로운 코드가 예전 코드로 기록한 데이터를 읽는 작업 실패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1200" u="sng" dirty="0">
                          <a:solidFill>
                            <a:schemeClr val="tx1"/>
                          </a:solidFill>
                        </a:rPr>
                        <a:t>32</a:t>
                      </a:r>
                      <a:r>
                        <a:rPr lang="ko-KR" altLang="en-US" sz="1200" u="sng" dirty="0">
                          <a:solidFill>
                            <a:schemeClr val="tx1"/>
                          </a:solidFill>
                        </a:rPr>
                        <a:t>비트 정수를 </a:t>
                      </a:r>
                      <a:r>
                        <a:rPr lang="en-US" altLang="ko-KR" sz="1200" u="sng" dirty="0">
                          <a:solidFill>
                            <a:schemeClr val="tx1"/>
                          </a:solidFill>
                        </a:rPr>
                        <a:t>64</a:t>
                      </a:r>
                      <a:r>
                        <a:rPr lang="ko-KR" altLang="en-US" sz="1200" u="sng" dirty="0">
                          <a:solidFill>
                            <a:schemeClr val="tx1"/>
                          </a:solidFill>
                        </a:rPr>
                        <a:t>비트 정수로 바꾸는 경우</a:t>
                      </a:r>
                      <a:endParaRPr lang="en-US" altLang="ko-KR" sz="1200" u="sng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누락된 비트를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으로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채울 수 있기 때문에 새로운 코드는 예전 코드가 기록한 데이터를 쉽게 읽을 수 있음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ko-KR" altLang="en-US" sz="1200" u="sng" dirty="0">
                          <a:solidFill>
                            <a:schemeClr val="tx1"/>
                          </a:solidFill>
                        </a:rPr>
                        <a:t>프로토콜 버퍼</a:t>
                      </a:r>
                      <a:r>
                        <a:rPr lang="en-US" altLang="ko-KR" sz="1200" u="sng" dirty="0">
                          <a:solidFill>
                            <a:schemeClr val="tx1"/>
                          </a:solidFill>
                        </a:rPr>
                        <a:t>(repeated </a:t>
                      </a:r>
                      <a:r>
                        <a:rPr lang="ko-KR" altLang="en-US" sz="1200" u="sng" dirty="0">
                          <a:solidFill>
                            <a:schemeClr val="tx1"/>
                          </a:solidFill>
                        </a:rPr>
                        <a:t>표시자</a:t>
                      </a:r>
                      <a:r>
                        <a:rPr lang="en-US" altLang="ko-KR" sz="1200" u="sng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이전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데이터를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읽는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새로운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코드는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이나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개의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엘리먼트가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있는 목록으로 보게 됨</a:t>
                      </a:r>
                      <a:endParaRPr lang="en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048438"/>
                  </a:ext>
                </a:extLst>
              </a:tr>
              <a:tr h="1085969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dirty="0">
                          <a:solidFill>
                            <a:srgbClr val="00B050"/>
                          </a:solidFill>
                        </a:rPr>
                        <a:t>상위 호환</a:t>
                      </a:r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새로운 필드 추가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–&gt;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새로운 태그 번호를 부여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예전 코드에서 새로운 코드로 기록한 데이터를 읽으려는 경우 해당 필드 무시할 수 있음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sng" dirty="0">
                          <a:solidFill>
                            <a:schemeClr val="tx1"/>
                          </a:solidFill>
                        </a:rPr>
                        <a:t>32</a:t>
                      </a:r>
                      <a:r>
                        <a:rPr lang="ko-KR" altLang="en-US" sz="1200" u="sng" dirty="0">
                          <a:solidFill>
                            <a:schemeClr val="tx1"/>
                          </a:solidFill>
                        </a:rPr>
                        <a:t>비트 정수를 </a:t>
                      </a:r>
                      <a:r>
                        <a:rPr lang="en-US" altLang="ko-KR" sz="1200" u="sng" dirty="0">
                          <a:solidFill>
                            <a:schemeClr val="tx1"/>
                          </a:solidFill>
                        </a:rPr>
                        <a:t>64</a:t>
                      </a:r>
                      <a:r>
                        <a:rPr lang="ko-KR" altLang="en-US" sz="1200" u="sng" dirty="0">
                          <a:solidFill>
                            <a:schemeClr val="tx1"/>
                          </a:solidFill>
                        </a:rPr>
                        <a:t>비트 정수로 바꾸는 경우</a:t>
                      </a:r>
                      <a:endParaRPr lang="en-KR" sz="1200" u="sng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새로운 코드가 기록한 데이터를 예전 코드가 읽는 경우 예전 코드는 값을 유지하기 위해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32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비트 변수를 계속 사용함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복호화된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64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비트 값은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32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비트에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맞지 않기 때문에 잘림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ko-KR" altLang="en-US" sz="1200" u="sng" dirty="0">
                          <a:solidFill>
                            <a:schemeClr val="tx1"/>
                          </a:solidFill>
                        </a:rPr>
                        <a:t>프로토콜 버퍼</a:t>
                      </a:r>
                      <a:r>
                        <a:rPr lang="en-US" altLang="ko-KR" sz="1200" u="sng" dirty="0">
                          <a:solidFill>
                            <a:schemeClr val="tx1"/>
                          </a:solidFill>
                        </a:rPr>
                        <a:t>(repeated </a:t>
                      </a:r>
                      <a:r>
                        <a:rPr lang="ko-KR" altLang="en-US" sz="1200" u="sng" dirty="0">
                          <a:solidFill>
                            <a:schemeClr val="tx1"/>
                          </a:solidFill>
                        </a:rPr>
                        <a:t>표시자</a:t>
                      </a:r>
                      <a:r>
                        <a:rPr lang="en-US" altLang="ko-KR" sz="1200" u="sng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새로운 데이터를 읽는 예전 코드는 목록의 마지막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엘리먼트만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보게 됨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7134193"/>
                  </a:ext>
                </a:extLst>
              </a:tr>
              <a:tr h="1085969"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200" b="1" dirty="0">
                          <a:solidFill>
                            <a:srgbClr val="00B050"/>
                          </a:solidFill>
                        </a:rPr>
                        <a:t>비고</a:t>
                      </a:r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부호화된 레코드는 부호화된 필드의 연결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필드 태그로 부호화된 데이터를 해석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할 수 있음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부호화된 데이터는 필드 이름을 전혀 참조하지 않아 스키마에서 필드 이름 변경 가능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그러나 필드 태그는 기존의 모든 부호화된 데이터를 인식 불가능하게 하기때문에 변경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필드를 삭제하는 경우는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Optional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필드만 삭제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할 수 있고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같은 태그 번호는 절대 다시 사용할 수 없다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프로토콜 버퍼에는 목록이나 배열 데이터타입이 없지만 대신 필드에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repeated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표시자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가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존재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단일 값인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) optional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필드를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다중 값인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) repeated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필드로 변경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가능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스리프트에는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전용 목록 데이터타입이 있음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목록 데이터타입은 목록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엘리먼트의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데이터타입을 매개변수로 받음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프로토콜 버퍼와는 다르게 단일 값에서 다중 값으로의 변경을 허용하지 않지만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중첩된 목록을 지원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한다는 장점이 존재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712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407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1">
            <a:extLst>
              <a:ext uri="{FF2B5EF4-FFF2-40B4-BE49-F238E27FC236}">
                <a16:creationId xmlns:a16="http://schemas.microsoft.com/office/drawing/2014/main" id="{F5607C3B-BF5C-CF43-9AE4-67A4246E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4987"/>
          </a:xfrm>
        </p:spPr>
        <p:txBody>
          <a:bodyPr/>
          <a:lstStyle/>
          <a:p>
            <a:r>
              <a:rPr kumimoji="1" lang="ko-KR" altLang="en-US" dirty="0"/>
              <a:t>텍스트 형식 문서의 이진 부호화 </a:t>
            </a:r>
            <a:r>
              <a:rPr kumimoji="1" lang="en-US" altLang="ko-KR" dirty="0"/>
              <a:t>3-1</a:t>
            </a:r>
            <a:r>
              <a:rPr kumimoji="1" lang="ko-KR" altLang="en-US" sz="2400" dirty="0"/>
              <a:t>  </a:t>
            </a:r>
            <a:r>
              <a:rPr kumimoji="1" lang="ko-KR" altLang="en-US" sz="2400" dirty="0" err="1"/>
              <a:t>아브로</a:t>
            </a:r>
            <a:endParaRPr kumimoji="1" lang="ko-Kore-KR" altLang="en-US" sz="2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9894DA5-A3FF-8347-B86B-5CBC19C26560}"/>
              </a:ext>
            </a:extLst>
          </p:cNvPr>
          <p:cNvSpPr/>
          <p:nvPr/>
        </p:nvSpPr>
        <p:spPr>
          <a:xfrm>
            <a:off x="838200" y="1062049"/>
            <a:ext cx="10515600" cy="1153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KR" sz="1400" dirty="0">
                <a:solidFill>
                  <a:schemeClr val="tx1"/>
                </a:solidFill>
              </a:rPr>
              <a:t>아브로는 스리프트가 하둡의 사용 사례에 적합하지 않아 시작된 프로젝트로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아브로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역시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부호화할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데이터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구조를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지정하기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위해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스키마를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사용한다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 err="1">
                <a:solidFill>
                  <a:schemeClr val="tx1"/>
                </a:solidFill>
              </a:rPr>
              <a:t>아브로</a:t>
            </a:r>
            <a:r>
              <a:rPr lang="ko-KR" altLang="en-US" sz="1400" dirty="0">
                <a:solidFill>
                  <a:schemeClr val="tx1"/>
                </a:solidFill>
              </a:rPr>
              <a:t> 스키마에는 </a:t>
            </a:r>
            <a:r>
              <a:rPr lang="ko-KR" altLang="en-US" sz="1400" b="1" dirty="0">
                <a:solidFill>
                  <a:schemeClr val="tx1"/>
                </a:solidFill>
              </a:rPr>
              <a:t>태그 번호가 존재하지 않으며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 err="1">
                <a:solidFill>
                  <a:schemeClr val="tx1"/>
                </a:solidFill>
              </a:rPr>
              <a:t>아브로</a:t>
            </a:r>
            <a:r>
              <a:rPr lang="ko-KR" altLang="en-US" sz="1400" b="1" dirty="0">
                <a:solidFill>
                  <a:schemeClr val="tx1"/>
                </a:solidFill>
              </a:rPr>
              <a:t> 이진 </a:t>
            </a:r>
            <a:r>
              <a:rPr lang="ko-KR" altLang="en-US" sz="1400" b="1" dirty="0" err="1">
                <a:solidFill>
                  <a:schemeClr val="tx1"/>
                </a:solidFill>
              </a:rPr>
              <a:t>부호화의</a:t>
            </a:r>
            <a:r>
              <a:rPr lang="ko-KR" altLang="en-US" sz="1400" b="1" dirty="0">
                <a:solidFill>
                  <a:schemeClr val="tx1"/>
                </a:solidFill>
              </a:rPr>
              <a:t> 압축률은 </a:t>
            </a:r>
            <a:r>
              <a:rPr lang="ko-KR" altLang="en-US" sz="1400" b="1" dirty="0" err="1">
                <a:solidFill>
                  <a:schemeClr val="tx1"/>
                </a:solidFill>
              </a:rPr>
              <a:t>스리프트와</a:t>
            </a:r>
            <a:r>
              <a:rPr lang="ko-KR" altLang="en-US" sz="1400" b="1" dirty="0">
                <a:solidFill>
                  <a:schemeClr val="tx1"/>
                </a:solidFill>
              </a:rPr>
              <a:t> 프로토콜 버퍼보다 좋은 편이다</a:t>
            </a:r>
            <a:r>
              <a:rPr lang="en-US" altLang="ko-KR" sz="1400" b="1" dirty="0">
                <a:solidFill>
                  <a:schemeClr val="tx1"/>
                </a:solidFill>
              </a:rPr>
              <a:t>. </a:t>
            </a:r>
            <a:endParaRPr lang="en-KR" sz="14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341112-692F-EA4B-8A5B-66F2FF80C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096" y="2614307"/>
            <a:ext cx="3486764" cy="919313"/>
          </a:xfrm>
          <a:prstGeom prst="rect">
            <a:avLst/>
          </a:prstGeom>
        </p:spPr>
      </p:pic>
      <p:sp>
        <p:nvSpPr>
          <p:cNvPr id="51" name="직사각형 20">
            <a:extLst>
              <a:ext uri="{FF2B5EF4-FFF2-40B4-BE49-F238E27FC236}">
                <a16:creationId xmlns:a16="http://schemas.microsoft.com/office/drawing/2014/main" id="{1D967969-C0D0-AD4F-8DFD-D5534BE0EBA1}"/>
              </a:ext>
            </a:extLst>
          </p:cNvPr>
          <p:cNvSpPr/>
          <p:nvPr/>
        </p:nvSpPr>
        <p:spPr>
          <a:xfrm>
            <a:off x="752732" y="2278428"/>
            <a:ext cx="4422690" cy="326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rgbClr val="00B050"/>
                </a:solidFill>
              </a:rPr>
              <a:t>부호화할 데이터를 위한 스키마 정의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  <p:sp>
        <p:nvSpPr>
          <p:cNvPr id="53" name="직사각형 20">
            <a:extLst>
              <a:ext uri="{FF2B5EF4-FFF2-40B4-BE49-F238E27FC236}">
                <a16:creationId xmlns:a16="http://schemas.microsoft.com/office/drawing/2014/main" id="{91FCDC72-42CD-2B49-945E-6169222D5AC2}"/>
              </a:ext>
            </a:extLst>
          </p:cNvPr>
          <p:cNvSpPr/>
          <p:nvPr/>
        </p:nvSpPr>
        <p:spPr>
          <a:xfrm>
            <a:off x="9164363" y="2441500"/>
            <a:ext cx="2189437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1271FD-1551-244F-9543-EAE2386009E3}"/>
              </a:ext>
            </a:extLst>
          </p:cNvPr>
          <p:cNvSpPr/>
          <p:nvPr/>
        </p:nvSpPr>
        <p:spPr>
          <a:xfrm>
            <a:off x="5432549" y="2386691"/>
            <a:ext cx="5921251" cy="1269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/>
                </a:solidFill>
              </a:rPr>
              <a:t>아브로에는</a:t>
            </a:r>
            <a:r>
              <a:rPr lang="ko-KR" altLang="en-US" sz="1400" dirty="0">
                <a:solidFill>
                  <a:schemeClr val="tx1"/>
                </a:solidFill>
              </a:rPr>
              <a:t> 두 개의 스키마 언어가 존재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사람이 편집할 수 있는 </a:t>
            </a:r>
            <a:r>
              <a:rPr lang="ko-KR" altLang="en-US" sz="1400" dirty="0" err="1">
                <a:solidFill>
                  <a:schemeClr val="tx1"/>
                </a:solidFill>
              </a:rPr>
              <a:t>아브로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IDL(Avro IDL)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기계가 더 쉽게 읽을 수 있는 </a:t>
            </a:r>
            <a:r>
              <a:rPr lang="en-US" altLang="ko-KR" sz="1400" dirty="0">
                <a:solidFill>
                  <a:schemeClr val="tx1"/>
                </a:solidFill>
              </a:rPr>
              <a:t>JSON </a:t>
            </a:r>
            <a:r>
              <a:rPr lang="ko-KR" altLang="en-US" sz="1400" dirty="0">
                <a:solidFill>
                  <a:schemeClr val="tx1"/>
                </a:solidFill>
              </a:rPr>
              <a:t>기반 언어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</a:rPr>
              <a:t>스키마에 태그 번호가 없음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55" name="직사각형 20">
            <a:extLst>
              <a:ext uri="{FF2B5EF4-FFF2-40B4-BE49-F238E27FC236}">
                <a16:creationId xmlns:a16="http://schemas.microsoft.com/office/drawing/2014/main" id="{1FAB40EC-8771-384C-B319-628987908554}"/>
              </a:ext>
            </a:extLst>
          </p:cNvPr>
          <p:cNvSpPr/>
          <p:nvPr/>
        </p:nvSpPr>
        <p:spPr>
          <a:xfrm>
            <a:off x="752732" y="3587009"/>
            <a:ext cx="6466114" cy="470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 err="1">
                <a:solidFill>
                  <a:srgbClr val="00B050"/>
                </a:solidFill>
              </a:rPr>
              <a:t>아브로를</a:t>
            </a:r>
            <a:r>
              <a:rPr kumimoji="1" lang="ko-KR" altLang="en-US" b="1" dirty="0">
                <a:solidFill>
                  <a:srgbClr val="00B050"/>
                </a:solidFill>
              </a:rPr>
              <a:t> 이용해 </a:t>
            </a:r>
            <a:r>
              <a:rPr kumimoji="1" lang="ko-KR" altLang="en-US" b="1" dirty="0" err="1">
                <a:solidFill>
                  <a:srgbClr val="00B050"/>
                </a:solidFill>
              </a:rPr>
              <a:t>부호화한</a:t>
            </a:r>
            <a:r>
              <a:rPr kumimoji="1" lang="ko-KR" altLang="en-US" b="1" dirty="0">
                <a:solidFill>
                  <a:srgbClr val="00B050"/>
                </a:solidFill>
              </a:rPr>
              <a:t> 예제 레코드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F05648B-A6EA-D547-AF3B-701F0B49570F}"/>
              </a:ext>
            </a:extLst>
          </p:cNvPr>
          <p:cNvSpPr/>
          <p:nvPr/>
        </p:nvSpPr>
        <p:spPr>
          <a:xfrm>
            <a:off x="5432549" y="3845098"/>
            <a:ext cx="5921251" cy="264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/>
                </a:solidFill>
              </a:rPr>
              <a:t>바이트열에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필드나 데이터타입을 식별하기 위한 정보가 없음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</a:rPr>
              <a:t>부호화는 단순히 연결된 값으로만 구성됨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>
                <a:solidFill>
                  <a:schemeClr val="tx1"/>
                </a:solidFill>
              </a:rPr>
              <a:t>문자열임을</a:t>
            </a:r>
            <a:r>
              <a:rPr lang="ko-KR" altLang="en-US" sz="1400" b="1" dirty="0">
                <a:solidFill>
                  <a:schemeClr val="tx1"/>
                </a:solidFill>
              </a:rPr>
              <a:t> 알려주는 정보가 부호화된 데이터에 존재하지 않음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정수는 가변 길이 부호화를 사용해서 부호화됨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</a:rPr>
              <a:t>스리프트의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컴팩트프로토콜과</a:t>
            </a:r>
            <a:r>
              <a:rPr lang="ko-KR" altLang="en-US" sz="1400" dirty="0">
                <a:solidFill>
                  <a:schemeClr val="tx1"/>
                </a:solidFill>
              </a:rPr>
              <a:t> 같음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400" b="1" dirty="0" err="1">
                <a:solidFill>
                  <a:schemeClr val="tx1"/>
                </a:solidFill>
              </a:rPr>
              <a:t>아브로를</a:t>
            </a:r>
            <a:r>
              <a:rPr lang="ko-KR" altLang="en-US" sz="1400" b="1" dirty="0">
                <a:solidFill>
                  <a:schemeClr val="tx1"/>
                </a:solidFill>
              </a:rPr>
              <a:t> 이용해 이진 데이터를 </a:t>
            </a:r>
            <a:r>
              <a:rPr lang="ko-KR" altLang="en-US" sz="1400" b="1" dirty="0" err="1">
                <a:solidFill>
                  <a:schemeClr val="tx1"/>
                </a:solidFill>
              </a:rPr>
              <a:t>파싱하기</a:t>
            </a:r>
            <a:r>
              <a:rPr lang="ko-KR" altLang="en-US" sz="1400" b="1" dirty="0">
                <a:solidFill>
                  <a:schemeClr val="tx1"/>
                </a:solidFill>
              </a:rPr>
              <a:t> 위해서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스키마에 나타난 순서대로 필드를 살펴보고 </a:t>
            </a:r>
            <a:r>
              <a:rPr lang="ko-KR" altLang="en-US" sz="1400" b="1" dirty="0">
                <a:solidFill>
                  <a:schemeClr val="tx1"/>
                </a:solidFill>
              </a:rPr>
              <a:t>스키마를 이용해 각 필드의 데이터타입을 미리 파악</a:t>
            </a:r>
            <a:r>
              <a:rPr lang="ko-KR" altLang="en-US" sz="1400" dirty="0">
                <a:solidFill>
                  <a:schemeClr val="tx1"/>
                </a:solidFill>
              </a:rPr>
              <a:t>해야 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이는 </a:t>
            </a:r>
            <a:r>
              <a:rPr lang="ko-KR" altLang="en-US" sz="1400" b="1" dirty="0">
                <a:solidFill>
                  <a:schemeClr val="tx1"/>
                </a:solidFill>
              </a:rPr>
              <a:t>데이터를 읽는 코드</a:t>
            </a:r>
            <a:r>
              <a:rPr lang="ko-KR" altLang="en-US" sz="1400" dirty="0">
                <a:solidFill>
                  <a:schemeClr val="tx1"/>
                </a:solidFill>
              </a:rPr>
              <a:t>가 </a:t>
            </a:r>
            <a:r>
              <a:rPr lang="ko-KR" altLang="en-US" sz="1400" b="1" dirty="0">
                <a:solidFill>
                  <a:schemeClr val="tx1"/>
                </a:solidFill>
              </a:rPr>
              <a:t>데이터를 기록한 코드와 정확히 같은 스키마를 사용하는 경우</a:t>
            </a:r>
            <a:r>
              <a:rPr lang="ko-KR" altLang="en-US" sz="1400" dirty="0">
                <a:solidFill>
                  <a:schemeClr val="tx1"/>
                </a:solidFill>
              </a:rPr>
              <a:t>에만 이진 데이터를 올바르게 </a:t>
            </a:r>
            <a:r>
              <a:rPr lang="ko-KR" altLang="en-US" sz="1400" dirty="0" err="1">
                <a:solidFill>
                  <a:schemeClr val="tx1"/>
                </a:solidFill>
              </a:rPr>
              <a:t>복호화할</a:t>
            </a:r>
            <a:r>
              <a:rPr lang="ko-KR" altLang="en-US" sz="1400" dirty="0">
                <a:solidFill>
                  <a:schemeClr val="tx1"/>
                </a:solidFill>
              </a:rPr>
              <a:t> 수 있음을 의미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D02ECC-8175-C145-94C7-397A9539A373}"/>
              </a:ext>
            </a:extLst>
          </p:cNvPr>
          <p:cNvGrpSpPr/>
          <p:nvPr/>
        </p:nvGrpSpPr>
        <p:grpSpPr>
          <a:xfrm>
            <a:off x="983096" y="3969891"/>
            <a:ext cx="4264692" cy="2676014"/>
            <a:chOff x="983096" y="3969891"/>
            <a:chExt cx="4264692" cy="267601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368443F-5D9D-AC48-B0E0-E68905175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3096" y="3969891"/>
              <a:ext cx="4079931" cy="2676014"/>
            </a:xfrm>
            <a:prstGeom prst="rect">
              <a:avLst/>
            </a:prstGeom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9A66BBF-547C-1B4B-B1C4-BE5F22C67C3E}"/>
                </a:ext>
              </a:extLst>
            </p:cNvPr>
            <p:cNvSpPr/>
            <p:nvPr/>
          </p:nvSpPr>
          <p:spPr>
            <a:xfrm>
              <a:off x="1305173" y="4447201"/>
              <a:ext cx="153351" cy="1377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F9B13DE-D4A3-DF4A-8BB3-CE98342F5106}"/>
                </a:ext>
              </a:extLst>
            </p:cNvPr>
            <p:cNvSpPr/>
            <p:nvPr/>
          </p:nvSpPr>
          <p:spPr>
            <a:xfrm>
              <a:off x="3204313" y="4440167"/>
              <a:ext cx="153351" cy="1377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9A0EA50-96BC-DE41-A01D-1F0A819985BF}"/>
                </a:ext>
              </a:extLst>
            </p:cNvPr>
            <p:cNvSpPr/>
            <p:nvPr/>
          </p:nvSpPr>
          <p:spPr>
            <a:xfrm>
              <a:off x="1825679" y="4672284"/>
              <a:ext cx="153351" cy="1377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A9335D9-49AA-9C43-8976-402D5AD0FE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8524" y="4157191"/>
              <a:ext cx="614202" cy="274999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5775B37-23EE-E64C-89D7-3C483DBE80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9676" y="4157192"/>
              <a:ext cx="709174" cy="289065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24C3A8F-B9D3-E141-9593-63EF230888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0066" y="4294690"/>
              <a:ext cx="197576" cy="137501"/>
            </a:xfrm>
            <a:prstGeom prst="line">
              <a:avLst/>
            </a:prstGeom>
            <a:ln w="95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5176E01-7F1E-694C-8CBB-D83AF7B87B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7642" y="4280624"/>
              <a:ext cx="1177583" cy="6091"/>
            </a:xfrm>
            <a:prstGeom prst="line">
              <a:avLst/>
            </a:prstGeom>
            <a:ln w="95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20">
              <a:extLst>
                <a:ext uri="{FF2B5EF4-FFF2-40B4-BE49-F238E27FC236}">
                  <a16:creationId xmlns:a16="http://schemas.microsoft.com/office/drawing/2014/main" id="{EADCA652-9379-B64B-AEE3-4E3155551684}"/>
                </a:ext>
              </a:extLst>
            </p:cNvPr>
            <p:cNvSpPr/>
            <p:nvPr/>
          </p:nvSpPr>
          <p:spPr>
            <a:xfrm>
              <a:off x="2052521" y="4033453"/>
              <a:ext cx="2838540" cy="1185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Wingdings" pitchFamily="2" charset="2"/>
                <a:buChar char="ü"/>
              </a:pPr>
              <a:r>
                <a:rPr kumimoji="1" lang="en-KR" altLang="en-US" sz="800" b="1" u="sng" dirty="0">
                  <a:solidFill>
                    <a:schemeClr val="tx1"/>
                  </a:solidFill>
                </a:rPr>
                <a:t>길이를 나타내지만 문자열임을 알려주는 정보X</a:t>
              </a:r>
              <a:endParaRPr kumimoji="1" lang="ko-Kore-KR" altLang="en-US" sz="800" b="1" u="sng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BD08C02-9350-A74E-92DB-247588541BDF}"/>
                </a:ext>
              </a:extLst>
            </p:cNvPr>
            <p:cNvSpPr/>
            <p:nvPr/>
          </p:nvSpPr>
          <p:spPr>
            <a:xfrm>
              <a:off x="2507962" y="4440167"/>
              <a:ext cx="153351" cy="137709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76" name="직사각형 20">
              <a:extLst>
                <a:ext uri="{FF2B5EF4-FFF2-40B4-BE49-F238E27FC236}">
                  <a16:creationId xmlns:a16="http://schemas.microsoft.com/office/drawing/2014/main" id="{AF20C010-5C02-0E4B-B091-BFBD7C352AD6}"/>
                </a:ext>
              </a:extLst>
            </p:cNvPr>
            <p:cNvSpPr/>
            <p:nvPr/>
          </p:nvSpPr>
          <p:spPr>
            <a:xfrm>
              <a:off x="2741838" y="4160062"/>
              <a:ext cx="1323725" cy="120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Wingdings" pitchFamily="2" charset="2"/>
                <a:buChar char="ü"/>
              </a:pPr>
              <a:r>
                <a:rPr kumimoji="1" lang="en-KR" altLang="en-US" sz="800" b="1" u="sng" dirty="0">
                  <a:solidFill>
                    <a:schemeClr val="tx1"/>
                  </a:solidFill>
                </a:rPr>
                <a:t>유니온 분기에 해당</a:t>
              </a:r>
              <a:endParaRPr kumimoji="1" lang="ko-Kore-KR" altLang="en-US" sz="800" b="1" u="sng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17C1349-F778-124E-B933-6DB8CB66FBF3}"/>
                </a:ext>
              </a:extLst>
            </p:cNvPr>
            <p:cNvSpPr/>
            <p:nvPr/>
          </p:nvSpPr>
          <p:spPr>
            <a:xfrm>
              <a:off x="3028467" y="4440167"/>
              <a:ext cx="153351" cy="137709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AB54CFA-D0C7-5940-8720-09BB8DD159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5021" y="4157191"/>
              <a:ext cx="2404839" cy="291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DD9DB6C-893E-0145-88A1-440F442F30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7664" y="4969953"/>
              <a:ext cx="1854708" cy="1"/>
            </a:xfrm>
            <a:prstGeom prst="line">
              <a:avLst/>
            </a:prstGeom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B9A7FD5-CBC0-6A4B-A5B5-7B4A15B97F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84928" y="4583078"/>
              <a:ext cx="288199" cy="393897"/>
            </a:xfrm>
            <a:prstGeom prst="line">
              <a:avLst/>
            </a:prstGeom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직사각형 20">
              <a:extLst>
                <a:ext uri="{FF2B5EF4-FFF2-40B4-BE49-F238E27FC236}">
                  <a16:creationId xmlns:a16="http://schemas.microsoft.com/office/drawing/2014/main" id="{ECFC4A8D-2E8D-D244-9906-D4BB6A8D6BFE}"/>
                </a:ext>
              </a:extLst>
            </p:cNvPr>
            <p:cNvSpPr/>
            <p:nvPr/>
          </p:nvSpPr>
          <p:spPr>
            <a:xfrm>
              <a:off x="3322248" y="4805793"/>
              <a:ext cx="1925540" cy="1557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Wingdings" pitchFamily="2" charset="2"/>
                <a:buChar char="ü"/>
              </a:pPr>
              <a:r>
                <a:rPr kumimoji="1" lang="en-KR" altLang="en-US" sz="800" b="1" u="sng" dirty="0">
                  <a:solidFill>
                    <a:schemeClr val="tx1"/>
                  </a:solidFill>
                </a:rPr>
                <a:t>두개의 배열 항목이 이어짐을 명시</a:t>
              </a:r>
              <a:endParaRPr kumimoji="1" lang="ko-Kore-KR" altLang="en-US" sz="800" b="1" u="sng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759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3604</TotalTime>
  <Words>2035</Words>
  <Application>Microsoft Macintosh PowerPoint</Application>
  <PresentationFormat>Widescreen</PresentationFormat>
  <Paragraphs>186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NanumBarunGothic</vt:lpstr>
      <vt:lpstr>Arial</vt:lpstr>
      <vt:lpstr>Calibri</vt:lpstr>
      <vt:lpstr>Calibri Light</vt:lpstr>
      <vt:lpstr>Wingdings</vt:lpstr>
      <vt:lpstr>Office 테마</vt:lpstr>
      <vt:lpstr>4장. 부호화와 발전</vt:lpstr>
      <vt:lpstr>애플리케이션 기능 변화에 따른 시스템 구축</vt:lpstr>
      <vt:lpstr>데이터 부호화</vt:lpstr>
      <vt:lpstr>표준화된 텍스트 형식 부호화의 이진 변형</vt:lpstr>
      <vt:lpstr>텍스트 형식 문서의 이진 부호화 1 메시지팩</vt:lpstr>
      <vt:lpstr>텍스트 형식 문서의 이진 부호화 2-1  스리프트와 프로토콜 버퍼</vt:lpstr>
      <vt:lpstr>텍스트 형식 문서의 이진 부호화 2-2  스리프트와 프로토콜 버퍼</vt:lpstr>
      <vt:lpstr>텍스트 형식 문서의 이진 부호화 2-3 스키마 발전</vt:lpstr>
      <vt:lpstr>텍스트 형식 문서의 이진 부호화 3-1  아브로</vt:lpstr>
      <vt:lpstr>텍스트 형식 문서의 이진 부호화 3-2  아브로와 스키마 발전</vt:lpstr>
      <vt:lpstr>텍스트 형식 문서의 이진 부호화 3-3  아브로 장점</vt:lpstr>
      <vt:lpstr>프로세스 간 데이터 전달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중심 어플리케이션의 표준 구성 요소들</dc:title>
  <dc:creator>강 상재</dc:creator>
  <cp:lastModifiedBy>씨티2</cp:lastModifiedBy>
  <cp:revision>108</cp:revision>
  <dcterms:created xsi:type="dcterms:W3CDTF">2020-07-09T15:11:11Z</dcterms:created>
  <dcterms:modified xsi:type="dcterms:W3CDTF">2020-07-28T12:54:35Z</dcterms:modified>
</cp:coreProperties>
</file>