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3" r:id="rId2"/>
    <p:sldId id="273" r:id="rId3"/>
    <p:sldId id="287" r:id="rId4"/>
    <p:sldId id="274" r:id="rId5"/>
    <p:sldId id="275" r:id="rId6"/>
    <p:sldId id="276" r:id="rId7"/>
    <p:sldId id="289" r:id="rId8"/>
    <p:sldId id="290" r:id="rId9"/>
    <p:sldId id="291" r:id="rId10"/>
    <p:sldId id="282" r:id="rId11"/>
    <p:sldId id="293" r:id="rId12"/>
    <p:sldId id="286" r:id="rId13"/>
    <p:sldId id="292" r:id="rId14"/>
    <p:sldId id="294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4"/>
    <p:restoredTop sz="94663"/>
  </p:normalViewPr>
  <p:slideViewPr>
    <p:cSldViewPr snapToGrid="0" snapToObjects="1">
      <p:cViewPr>
        <p:scale>
          <a:sx n="83" d="100"/>
          <a:sy n="83" d="100"/>
        </p:scale>
        <p:origin x="-93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48DCB-64E6-E144-8F10-802B92AF7DCC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A6549-B6DF-B94B-9333-17EDEFA0F0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062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063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068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338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8286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2408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51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0846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383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706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9536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4336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572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A6549-B6DF-B94B-9333-17EDEFA0F0C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2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12D15-162C-E04D-A90B-A1C0C583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FDF75-2C5A-BB43-939F-E7A4D8C9F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21089-530C-6448-BBD0-5156B4A5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5FA60-FD51-D840-ADD9-40062625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35BC7-BA81-D149-A478-0114C37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796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CF291-70FC-0648-BA35-A3C8D0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722A7-4FF1-A04F-B01A-E6B663609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B5594-B5BB-C74F-973F-039B41A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C4BB2-6916-3D4A-88AC-A41E9591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E9C18-A96B-4C42-A9C3-2AD13ED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032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32CE46-F415-A04F-9B6F-1B108A39F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9ED1BD-C555-9648-BBF8-C5AFCEA8C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F2ECA-71A9-D84F-9A98-27C5E96D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D2FC7-2C14-AA46-B794-69EE65CD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E3C9E-FEF8-C644-A192-8D422287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54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27D8-D5B0-7343-8051-FF68F5A2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8E612-B250-7141-95A1-E28B7347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8"/>
            <a:ext cx="10515600" cy="4988236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DE3D6-4D01-174C-98B3-D5E20411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E687E-9313-3C4E-870C-A0261C18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CEC8-C129-854D-9727-B0E29DA0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kumimoji="1" lang="en-US" altLang="ko-Kore-KR" dirty="0"/>
              <a:t> 1. </a:t>
            </a:r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B620B21-C028-164A-94A3-5B8015E314BB}"/>
              </a:ext>
            </a:extLst>
          </p:cNvPr>
          <p:cNvCxnSpPr/>
          <p:nvPr userDrawn="1"/>
        </p:nvCxnSpPr>
        <p:spPr>
          <a:xfrm>
            <a:off x="838200" y="960113"/>
            <a:ext cx="105156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306BD-81BE-1349-900F-7B5D3D99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C852-E283-7546-B47C-B5DD4CA77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881BD-08C7-734A-8D06-11DEC591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0705A4-5F5C-BF41-B39F-D4760685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BE8E2-058D-AC43-BD0B-D075E4AD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95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55CD1-CEF5-E94A-BD6E-8EFAE4EA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48B05F-99D5-B94C-AAAF-D28E828F2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9C0259-DD25-6741-ABA9-8568E0568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A66148-93A8-9E45-9C89-BF67D6DC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DE643-CFEF-4F42-9A0B-B92A2D23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2139A-B27E-6F4B-BBA0-574D8716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64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D5E7C-F348-BA4C-8B71-0EB83C9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F6C00-B6F0-944C-804D-AA62F268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2CAC8B-24B4-5E48-A065-805B6695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4FC9B-F008-9141-8895-54C5F34E2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F9E26D-34A7-F849-8E8F-5DCF3AC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BD641C-4742-B940-AAE4-51E32410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A90972-BC04-0742-8963-309C8E61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81B08-8D9D-AC48-947C-709959E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84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2C22C-B29D-8E49-9EA1-5B6FC73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3E9-BF1B-9044-9086-D523D57A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07E9C5-9832-F049-8332-C296B88D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E349F-334C-2443-8938-3F7C11FE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73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CB9B82-8FCB-9844-A329-6014B610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A06C0-BF66-D342-8841-34FB193B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ECBD9-80DF-504A-8C8D-D9A402B0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13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6D9F5-315A-9846-966B-B57AEA49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D33349-536D-A54F-9F45-38C64A6C2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A796A-DB93-0645-B19A-8C0CE592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6DBCC1-DC33-EC4F-9474-CD05534B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12E805-D246-2548-BD5E-FB2C4F89D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E32C8C-726E-154A-87A0-14B9EE9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0495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C95-3CA3-AB46-A6A0-C9E02B084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6572F-35A5-2642-9CDD-FB57E2F5A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84B26-88C5-784A-977B-DB56D72A9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76C81C-B2B8-6F40-B004-AA4FE5B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CF9E4F-F2F8-684B-8C62-C599821F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4DDE10-6DF4-5947-9889-62279B81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258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20818D-A739-EE49-838C-2B25ACF1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9C637-FD2D-0E46-9759-D2BF5D8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6B9E5-010D-B74B-A1EE-AA2A0E066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3AFF-4CF1-4D47-9583-E1EF9B287728}" type="datetimeFigureOut">
              <a:rPr kumimoji="1" lang="ko-Kore-KR" altLang="en-US" smtClean="0"/>
              <a:t>7/29/20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8393D-4791-AF43-A465-229175B53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8F3-3E02-404C-9E62-A6EDC871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B43D-45E0-6541-B2B2-D623ED7E7B7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35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restapi.test.com/user/1/todo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3E7D6-1FB3-3741-92C4-62F41A741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4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장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부호화와 발전</a:t>
            </a:r>
            <a:endParaRPr kumimoji="1" lang="ko-Kore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1E0BD1-4ECE-C44D-A4F5-AB30FC992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[</a:t>
            </a:r>
            <a:r>
              <a:rPr kumimoji="1" lang="ko-Kore-KR" altLang="en-US" dirty="0"/>
              <a:t>데이터</a:t>
            </a:r>
            <a:r>
              <a:rPr kumimoji="1" lang="ko-KR" altLang="en-US" dirty="0"/>
              <a:t> 중심 애플리케이션 설계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30361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dirty="0"/>
              <a:t>스키마의 발전</a:t>
            </a:r>
            <a:endParaRPr kumimoji="1" lang="ko-Kore-KR" altLang="en-US" sz="2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50E9-682C-B84B-9184-D0954F64D99F}"/>
              </a:ext>
            </a:extLst>
          </p:cNvPr>
          <p:cNvSpPr/>
          <p:nvPr/>
        </p:nvSpPr>
        <p:spPr>
          <a:xfrm>
            <a:off x="838200" y="1062049"/>
            <a:ext cx="10515600" cy="594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스키마 발전이란 스키마는 필연적으로 시간이 지남에 따라 변하는 것을 말한다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스키마 기반의 이진 부호화 방법들은 하위 호환성과 상위 호환성을 유지하면서 스키마를 변경할 수 있는 방법이 필요하다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KR" sz="1400" dirty="0">
              <a:solidFill>
                <a:schemeClr val="tx1"/>
              </a:solidFill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29B73110-5421-2D4B-AE28-F4BD6371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77196"/>
              </p:ext>
            </p:extLst>
          </p:nvPr>
        </p:nvGraphicFramePr>
        <p:xfrm>
          <a:off x="838198" y="1758972"/>
          <a:ext cx="1112851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06">
                  <a:extLst>
                    <a:ext uri="{9D8B030D-6E8A-4147-A177-3AD203B41FA5}">
                      <a16:colId xmlns:a16="http://schemas.microsoft.com/office/drawing/2014/main" val="2109425475"/>
                    </a:ext>
                  </a:extLst>
                </a:gridCol>
                <a:gridCol w="685026">
                  <a:extLst>
                    <a:ext uri="{9D8B030D-6E8A-4147-A177-3AD203B41FA5}">
                      <a16:colId xmlns:a16="http://schemas.microsoft.com/office/drawing/2014/main" val="2336330265"/>
                    </a:ext>
                  </a:extLst>
                </a:gridCol>
                <a:gridCol w="5243054">
                  <a:extLst>
                    <a:ext uri="{9D8B030D-6E8A-4147-A177-3AD203B41FA5}">
                      <a16:colId xmlns:a16="http://schemas.microsoft.com/office/drawing/2014/main" val="4206765203"/>
                    </a:ext>
                  </a:extLst>
                </a:gridCol>
                <a:gridCol w="4883425">
                  <a:extLst>
                    <a:ext uri="{9D8B030D-6E8A-4147-A177-3AD203B41FA5}">
                      <a16:colId xmlns:a16="http://schemas.microsoft.com/office/drawing/2014/main" val="1330494666"/>
                    </a:ext>
                  </a:extLst>
                </a:gridCol>
              </a:tblGrid>
              <a:tr h="258348">
                <a:tc rowSpan="3">
                  <a:txBody>
                    <a:bodyPr/>
                    <a:lstStyle/>
                    <a:p>
                      <a:pPr algn="ctr"/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프로토콜버퍼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스키마 발전과 필드 태그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스키마 발전과 </a:t>
                      </a:r>
                      <a:r>
                        <a:rPr kumimoji="1" lang="ko-KR" altLang="en-US" sz="1200" b="1" dirty="0" err="1">
                          <a:solidFill>
                            <a:srgbClr val="00B050"/>
                          </a:solidFill>
                        </a:rPr>
                        <a:t>데이터타입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221376"/>
                  </a:ext>
                </a:extLst>
              </a:tr>
              <a:tr h="258348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키워드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태그 필드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필드의 필수 유무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(required, optional)</a:t>
                      </a:r>
                      <a:endParaRPr lang="en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KR" altLang="ko-KR" sz="1200" b="1" dirty="0">
                          <a:solidFill>
                            <a:schemeClr val="tx1"/>
                          </a:solidFill>
                        </a:rPr>
                        <a:t>epeated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프로토콜 버퍼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전용 목록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데이터타입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스리프트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365261"/>
                  </a:ext>
                </a:extLst>
              </a:tr>
              <a:tr h="1291740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정리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부호화된 레코드는 부호화된 필드의 연결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 태그로 부호화된 데이터를 해석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할 수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부호화된 데이터는 필드 이름을 전혀 참조하지 않아 스키마에서 필드 이름 변경 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그러나 필드 태그는 기존의 모든 부호화된 데이터를 인식 불가능하게 하기때문에 변경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버퍼에는 목록이나 배열 데이터타입이 없지만 대신 필드에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repeated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표시자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단일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optional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다중 값인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 repeated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필드로 변경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스리프트에는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전용 목록 데이터타입이 있음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목록 데이터타입은 목록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엘리먼트의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데이터타입을 매개변수로 받음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프로토콜 버퍼와는 다르게 단일 값에서 다중 값으로의 변경을 허용하지 않지만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중첩된 목록을 지원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한다는 장점이 존재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12261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7F312D3-AEA3-1C4B-9274-2B2815A55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77464"/>
              </p:ext>
            </p:extLst>
          </p:nvPr>
        </p:nvGraphicFramePr>
        <p:xfrm>
          <a:off x="838196" y="3862092"/>
          <a:ext cx="11128513" cy="293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4">
                  <a:extLst>
                    <a:ext uri="{9D8B030D-6E8A-4147-A177-3AD203B41FA5}">
                      <a16:colId xmlns:a16="http://schemas.microsoft.com/office/drawing/2014/main" val="3166461441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1822423174"/>
                    </a:ext>
                  </a:extLst>
                </a:gridCol>
                <a:gridCol w="5108958">
                  <a:extLst>
                    <a:ext uri="{9D8B030D-6E8A-4147-A177-3AD203B41FA5}">
                      <a16:colId xmlns:a16="http://schemas.microsoft.com/office/drawing/2014/main" val="910412820"/>
                    </a:ext>
                  </a:extLst>
                </a:gridCol>
                <a:gridCol w="5028951">
                  <a:extLst>
                    <a:ext uri="{9D8B030D-6E8A-4147-A177-3AD203B41FA5}">
                      <a16:colId xmlns:a16="http://schemas.microsoft.com/office/drawing/2014/main" val="2913427676"/>
                    </a:ext>
                  </a:extLst>
                </a:gridCol>
              </a:tblGrid>
              <a:tr h="234071"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아브로</a:t>
                      </a:r>
                      <a:endParaRPr kumimoji="1" lang="ko-Kore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키워드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쓰기 스키마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읽기 스키마</a:t>
                      </a:r>
                      <a:endParaRPr lang="en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48053"/>
                  </a:ext>
                </a:extLst>
              </a:tr>
              <a:tr h="1326400"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정리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쓰기 스키마</a:t>
                      </a:r>
                      <a:endParaRPr kumimoji="1" lang="ko-Kore-KR" altLang="en-US" sz="1200" b="1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애플리케이션이 어떤 데이터를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아브로로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ko-KR" altLang="en-US" sz="1200" b="1" dirty="0" err="1">
                          <a:solidFill>
                            <a:schemeClr val="tx1"/>
                          </a:solidFill>
                        </a:rPr>
                        <a:t>부호화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원할 때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알고 있는 스키마 버전을 사용해 데이터를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부호화함</a:t>
                      </a:r>
                      <a:b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파일 쓰기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네트워크를 통한 전송 목적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KR" altLang="en-US" sz="1200" u="sng" dirty="0">
                          <a:solidFill>
                            <a:schemeClr val="tx1"/>
                          </a:solidFill>
                        </a:rPr>
                        <a:t>읽기는 특정 데이터를 부호화한 쓰기 스키마를 어떻게 알 수 있을까</a:t>
                      </a:r>
                      <a:r>
                        <a:rPr kumimoji="1" lang="en-US" altLang="ko-KR" sz="1200" u="sng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kumimoji="1" lang="ko-KR" altLang="en-US" sz="1200" u="sng" dirty="0">
                          <a:solidFill>
                            <a:schemeClr val="tx1"/>
                          </a:solidFill>
                        </a:rPr>
                        <a:t>모든 레코드에 전체 스키마는 포함</a:t>
                      </a:r>
                      <a:r>
                        <a:rPr kumimoji="1" lang="en-US" altLang="ko-KR" sz="1200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ko-KR" altLang="en-US" sz="1200" u="sng" dirty="0">
                          <a:solidFill>
                            <a:schemeClr val="tx1"/>
                          </a:solidFill>
                        </a:rPr>
                        <a:t>불가</a:t>
                      </a:r>
                      <a:r>
                        <a:rPr kumimoji="1" lang="en-US" altLang="ko-KR" sz="1200" u="sng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kumimoji="1" lang="ko-KR" altLang="en-US" sz="1200" u="sng" dirty="0" err="1">
                          <a:solidFill>
                            <a:schemeClr val="tx1"/>
                          </a:solidFill>
                        </a:rPr>
                        <a:t>아브로를</a:t>
                      </a:r>
                      <a:r>
                        <a:rPr kumimoji="1" lang="ko-KR" altLang="en-US" sz="1200" u="sng" dirty="0">
                          <a:solidFill>
                            <a:schemeClr val="tx1"/>
                          </a:solidFill>
                        </a:rPr>
                        <a:t> 사용하는 상황에 따라 다름</a:t>
                      </a:r>
                      <a:r>
                        <a:rPr kumimoji="1" lang="en-US" altLang="ko-KR" sz="1200" u="sng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많은 레코드가 있는 대용량 파일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개별적으로 기록된 레코드를 가진 데이터베이스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네트워크 연결을 통해 레코드 보내기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dirty="0">
                          <a:solidFill>
                            <a:srgbClr val="00B050"/>
                          </a:solidFill>
                        </a:rPr>
                        <a:t>읽기 스키마</a:t>
                      </a:r>
                      <a:endParaRPr kumimoji="1" lang="ko-Kore-KR" altLang="en-US" sz="1200" b="1">
                        <a:solidFill>
                          <a:srgbClr val="00B05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애플리케이션이 </a:t>
                      </a:r>
                      <a:r>
                        <a:rPr kumimoji="1" lang="ko-KR" altLang="en-US" sz="1200" b="1" dirty="0">
                          <a:solidFill>
                            <a:schemeClr val="tx1"/>
                          </a:solidFill>
                        </a:rPr>
                        <a:t>읽은 어떤 데이터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kumimoji="1" lang="ko-KR" altLang="en-US" sz="1200" b="1" dirty="0" err="1">
                          <a:solidFill>
                            <a:schemeClr val="tx1"/>
                          </a:solidFill>
                        </a:rPr>
                        <a:t>복호화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원할 때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데이터가 특정 스키마로 </a:t>
                      </a:r>
                      <a:r>
                        <a:rPr kumimoji="1" lang="ko-KR" altLang="en-US" sz="1200" dirty="0" err="1">
                          <a:solidFill>
                            <a:schemeClr val="tx1"/>
                          </a:solidFill>
                        </a:rPr>
                        <a:t>복호화하길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 기대한다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네트워크로부터 수신</a:t>
                      </a: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800474"/>
                  </a:ext>
                </a:extLst>
              </a:tr>
              <a:tr h="923206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읽기는 레코드를 가져와 버전 번호를 추출한 다음 데이터베이스에서 버전 번호에 해당하는 쓰기 스키마를 가져옴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아브로에서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널을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허용하려면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b="1" dirty="0" err="1">
                          <a:solidFill>
                            <a:schemeClr val="tx1"/>
                          </a:solidFill>
                        </a:rPr>
                        <a:t>유니온</a:t>
                      </a:r>
                      <a:r>
                        <a:rPr kumimoji="1" lang="en-US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b="1" dirty="0" err="1">
                          <a:solidFill>
                            <a:schemeClr val="tx1"/>
                          </a:solidFill>
                        </a:rPr>
                        <a:t>타입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을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사용해야</a:t>
                      </a:r>
                      <a:r>
                        <a:rPr kumimoji="1" lang="en-US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en-US" sz="1200" dirty="0" err="1">
                          <a:solidFill>
                            <a:schemeClr val="tx1"/>
                          </a:solidFill>
                        </a:rPr>
                        <a:t>함</a:t>
                      </a:r>
                      <a:endParaRPr kumimoji="1" lang="en-US" alt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ko-KR" sz="1200" dirty="0">
                          <a:solidFill>
                            <a:schemeClr val="tx1"/>
                          </a:solidFill>
                        </a:rPr>
                        <a:t>union { null, long, string} field -&gt; field</a:t>
                      </a:r>
                      <a:r>
                        <a:rPr kumimoji="1" lang="ko-KR" altLang="en-US" sz="1200" dirty="0">
                          <a:solidFill>
                            <a:schemeClr val="tx1"/>
                          </a:solidFill>
                        </a:rPr>
                        <a:t>가 수나 문자열 또는 널일 수 있음을 의미</a:t>
                      </a:r>
                      <a:endParaRPr kumimoji="1"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ore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3781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407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동적 생성 스키마</a:t>
            </a:r>
            <a:endParaRPr kumimoji="1" lang="ko-Kore-KR" alt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BBC8F-1DE5-6644-AC14-87D48CF74289}"/>
              </a:ext>
            </a:extLst>
          </p:cNvPr>
          <p:cNvSpPr/>
          <p:nvPr/>
        </p:nvSpPr>
        <p:spPr>
          <a:xfrm>
            <a:off x="838200" y="1062049"/>
            <a:ext cx="10515600" cy="1223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아브로는 프로토콜 버퍼와 스리프트와 비교해 </a:t>
            </a:r>
            <a:r>
              <a:rPr lang="en-KR" sz="1400" b="1" dirty="0">
                <a:solidFill>
                  <a:schemeClr val="tx1"/>
                </a:solidFill>
              </a:rPr>
              <a:t>스키마에 태그 번호를 포함하고 있지 않다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dirty="0" err="1">
                <a:solidFill>
                  <a:schemeClr val="tx1"/>
                </a:solidFill>
              </a:rPr>
              <a:t>아브로가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동적 생성 스키마에 더 </a:t>
            </a:r>
            <a:r>
              <a:rPr lang="ko-KR" altLang="en-US" sz="1400" b="1" dirty="0" err="1">
                <a:solidFill>
                  <a:schemeClr val="tx1"/>
                </a:solidFill>
              </a:rPr>
              <a:t>친숙하다는</a:t>
            </a:r>
            <a:r>
              <a:rPr lang="ko-KR" altLang="en-US" sz="1400" b="1" dirty="0">
                <a:solidFill>
                  <a:schemeClr val="tx1"/>
                </a:solidFill>
              </a:rPr>
              <a:t> 이유</a:t>
            </a:r>
            <a:r>
              <a:rPr lang="ko-KR" altLang="en-US" sz="1400" dirty="0">
                <a:solidFill>
                  <a:schemeClr val="tx1"/>
                </a:solidFill>
              </a:rPr>
              <a:t>임으로 매우 중요하다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동적 생성 스키마는 </a:t>
            </a:r>
            <a:r>
              <a:rPr lang="ko-KR" altLang="en-US" sz="1400" u="sng" dirty="0">
                <a:solidFill>
                  <a:schemeClr val="tx1"/>
                </a:solidFill>
              </a:rPr>
              <a:t>관계형 스키마로부터 스키마를 쉽게 생성</a:t>
            </a:r>
            <a:r>
              <a:rPr lang="ko-KR" altLang="en-US" sz="1400" dirty="0">
                <a:solidFill>
                  <a:schemeClr val="tx1"/>
                </a:solidFill>
              </a:rPr>
              <a:t>할 수 있는 것을 뜻하고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 스키마를 이용해 내용을 </a:t>
            </a:r>
            <a:r>
              <a:rPr lang="ko-KR" altLang="en-US" sz="1400" dirty="0" err="1">
                <a:solidFill>
                  <a:schemeClr val="tx1"/>
                </a:solidFill>
              </a:rPr>
              <a:t>부호화하고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객체 컨테이너 파일로 모두 </a:t>
            </a:r>
            <a:r>
              <a:rPr lang="ko-KR" altLang="en-US" sz="1400" dirty="0" err="1">
                <a:solidFill>
                  <a:schemeClr val="tx1"/>
                </a:solidFill>
              </a:rPr>
              <a:t>덤프할</a:t>
            </a:r>
            <a:r>
              <a:rPr lang="ko-KR" altLang="en-US" sz="1400" dirty="0">
                <a:solidFill>
                  <a:schemeClr val="tx1"/>
                </a:solidFill>
              </a:rPr>
              <a:t> 수 있다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따라서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데이터베이스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변경되면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갱신된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데이터베이스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스키마로부터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아브로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생성하고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아브로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보낸다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5" name="직사각형 20">
            <a:extLst>
              <a:ext uri="{FF2B5EF4-FFF2-40B4-BE49-F238E27FC236}">
                <a16:creationId xmlns:a16="http://schemas.microsoft.com/office/drawing/2014/main" id="{3B5CE8CE-B2CA-5A4F-88CE-84BA3E585224}"/>
              </a:ext>
            </a:extLst>
          </p:cNvPr>
          <p:cNvSpPr/>
          <p:nvPr/>
        </p:nvSpPr>
        <p:spPr>
          <a:xfrm>
            <a:off x="715653" y="2387936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데이터베이스 스키마 변경 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D24FF-3488-C34F-9294-7FDDA98E0B54}"/>
              </a:ext>
            </a:extLst>
          </p:cNvPr>
          <p:cNvSpPr/>
          <p:nvPr/>
        </p:nvSpPr>
        <p:spPr>
          <a:xfrm>
            <a:off x="715653" y="2726576"/>
            <a:ext cx="1673217" cy="78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갱신된 데이터베이스 스키마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A907BA-3B0E-4C4F-B997-4CEA340F35DF}"/>
              </a:ext>
            </a:extLst>
          </p:cNvPr>
          <p:cNvSpPr/>
          <p:nvPr/>
        </p:nvSpPr>
        <p:spPr>
          <a:xfrm>
            <a:off x="3943977" y="2726576"/>
            <a:ext cx="2404737" cy="45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새로운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 생성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29" name="Picture 28" descr="A close up of a sign&#10;&#10;Description automatically generated">
            <a:extLst>
              <a:ext uri="{FF2B5EF4-FFF2-40B4-BE49-F238E27FC236}">
                <a16:creationId xmlns:a16="http://schemas.microsoft.com/office/drawing/2014/main" id="{6F83A094-3C82-1D45-AACF-8195AFBD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928" y="2754619"/>
            <a:ext cx="499110" cy="49911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3C52EAF-26F6-A644-8D56-896497D28EC7}"/>
              </a:ext>
            </a:extLst>
          </p:cNvPr>
          <p:cNvSpPr/>
          <p:nvPr/>
        </p:nvSpPr>
        <p:spPr>
          <a:xfrm>
            <a:off x="3943976" y="3692363"/>
            <a:ext cx="2404737" cy="45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데이터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57598A-8B8B-0B48-9B50-D4C515657792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5146345" y="3182751"/>
            <a:ext cx="1" cy="50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20">
            <a:extLst>
              <a:ext uri="{FF2B5EF4-FFF2-40B4-BE49-F238E27FC236}">
                <a16:creationId xmlns:a16="http://schemas.microsoft.com/office/drawing/2014/main" id="{386C18F4-F633-814A-9C47-9FB9644C36A2}"/>
              </a:ext>
            </a:extLst>
          </p:cNvPr>
          <p:cNvSpPr/>
          <p:nvPr/>
        </p:nvSpPr>
        <p:spPr>
          <a:xfrm>
            <a:off x="6407749" y="2852204"/>
            <a:ext cx="3697627" cy="813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</a:rPr>
              <a:t>새로운 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아브로</a:t>
            </a:r>
            <a:r>
              <a:rPr kumimoji="1" lang="ko-KR" altLang="en-US" sz="1400" dirty="0">
                <a:solidFill>
                  <a:schemeClr val="tx1"/>
                </a:solidFill>
              </a:rPr>
              <a:t> 스키마로 데이터를 내보냄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r>
              <a:rPr kumimoji="1" lang="en-US" altLang="en-US" sz="1400" dirty="0" err="1">
                <a:solidFill>
                  <a:schemeClr val="tx1"/>
                </a:solidFill>
              </a:rPr>
              <a:t>즉</a:t>
            </a:r>
            <a:r>
              <a:rPr kumimoji="1" lang="en-US" altLang="ko-KR" sz="1400" dirty="0">
                <a:solidFill>
                  <a:schemeClr val="tx1"/>
                </a:solidFill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</a:rPr>
              <a:t>데이터를 내보내는 과정은 스키마 변경에 신경 쓸 필요 </a:t>
            </a:r>
            <a:r>
              <a:rPr kumimoji="1" lang="en-US" altLang="ko-KR" sz="1400" dirty="0">
                <a:solidFill>
                  <a:schemeClr val="tx1"/>
                </a:solidFill>
              </a:rPr>
              <a:t>X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36B93B-C46B-4048-A73A-4E60AE16E084}"/>
              </a:ext>
            </a:extLst>
          </p:cNvPr>
          <p:cNvSpPr/>
          <p:nvPr/>
        </p:nvSpPr>
        <p:spPr>
          <a:xfrm>
            <a:off x="715653" y="4491990"/>
            <a:ext cx="1673217" cy="5767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새로운 데이터 파일을 읽는 사람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BAD56F8-DBC2-B74D-8582-04E2614AA893}"/>
              </a:ext>
            </a:extLst>
          </p:cNvPr>
          <p:cNvSpPr/>
          <p:nvPr/>
        </p:nvSpPr>
        <p:spPr>
          <a:xfrm>
            <a:off x="3943976" y="4606211"/>
            <a:ext cx="2404737" cy="45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갱신된 쓰기 스키마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78ADE6-B254-8440-B71C-8AB7C80571E9}"/>
              </a:ext>
            </a:extLst>
          </p:cNvPr>
          <p:cNvSpPr/>
          <p:nvPr/>
        </p:nvSpPr>
        <p:spPr>
          <a:xfrm>
            <a:off x="715653" y="5554901"/>
            <a:ext cx="1673217" cy="456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이전 읽기 스키마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ED5869-554A-3D48-BBA2-09E12670703A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1552262" y="5068701"/>
            <a:ext cx="0" cy="4862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91BBF3-EC9D-094E-9FF1-F67F8EB7BC2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388870" y="4780345"/>
            <a:ext cx="155510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518A0BE5-B684-B24A-ADB1-D768E88BC818}"/>
              </a:ext>
            </a:extLst>
          </p:cNvPr>
          <p:cNvSpPr/>
          <p:nvPr/>
        </p:nvSpPr>
        <p:spPr>
          <a:xfrm>
            <a:off x="2580703" y="2724577"/>
            <a:ext cx="657792" cy="2888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동적생성스키마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BB5EAF15-0F90-F540-A82E-06A70DF76617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2388870" y="5062386"/>
            <a:ext cx="2757475" cy="72060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직사각형 20">
            <a:extLst>
              <a:ext uri="{FF2B5EF4-FFF2-40B4-BE49-F238E27FC236}">
                <a16:creationId xmlns:a16="http://schemas.microsoft.com/office/drawing/2014/main" id="{59721E97-30E1-B646-8460-D8D8AD40C602}"/>
              </a:ext>
            </a:extLst>
          </p:cNvPr>
          <p:cNvSpPr/>
          <p:nvPr/>
        </p:nvSpPr>
        <p:spPr>
          <a:xfrm>
            <a:off x="3460111" y="5342297"/>
            <a:ext cx="3697627" cy="10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</a:rPr>
              <a:t>레코드 필드는 변경되었으나 필드는 이름으로 식별되기 때문에 갱신된 쓰기 스키마는 여전히 이전 읽기 스키마와 매치 가능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E7BF46-F634-8D4E-A630-FB0F892B53E5}"/>
              </a:ext>
            </a:extLst>
          </p:cNvPr>
          <p:cNvSpPr/>
          <p:nvPr/>
        </p:nvSpPr>
        <p:spPr>
          <a:xfrm>
            <a:off x="7054194" y="3681406"/>
            <a:ext cx="4726174" cy="3075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스리프트나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필드 태그를 수동으로 할당해야만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즉 데이터베이스 스키마가 변경될 때마다 관리자는 데이터베이스 칼럼 이름과 필드 태그의 매핑을 수동으로 갱신해주어야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dirty="0">
                <a:solidFill>
                  <a:schemeClr val="tx1"/>
                </a:solidFill>
              </a:rPr>
              <a:t> 프로토콜 버퍼는 </a:t>
            </a:r>
            <a:r>
              <a:rPr lang="ko-KR" altLang="en-US" sz="1400" u="sng" dirty="0">
                <a:solidFill>
                  <a:schemeClr val="tx1"/>
                </a:solidFill>
              </a:rPr>
              <a:t>코드 생성에 의존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정적타입언어에서 유용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동적 타입 프로그래밍 언어에서는 코드 생성은 데이터를 가져오는 데  불필요한 장애물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쓰기 스키마를 포함한</a:t>
            </a:r>
            <a:r>
              <a:rPr lang="en-US" altLang="ko-KR" sz="1400" dirty="0">
                <a:solidFill>
                  <a:schemeClr val="tx1"/>
                </a:solidFill>
              </a:rPr>
              <a:t>) </a:t>
            </a:r>
            <a:r>
              <a:rPr lang="ko-KR" altLang="en-US" sz="1400" dirty="0">
                <a:solidFill>
                  <a:schemeClr val="tx1"/>
                </a:solidFill>
              </a:rPr>
              <a:t>객체 컨테이너 파일이 있다면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라이브러리를 사용해 간단히 열어 파일을 볼 수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이는 이 파일이 필요한 메타데이터를 모두 포함하기 때문에 </a:t>
            </a:r>
            <a:r>
              <a:rPr lang="ko-KR" altLang="en-US" sz="1400" u="sng" dirty="0">
                <a:solidFill>
                  <a:schemeClr val="tx1"/>
                </a:solidFill>
              </a:rPr>
              <a:t>자기 기술적</a:t>
            </a:r>
            <a:r>
              <a:rPr lang="ko-KR" altLang="en-US" sz="1400" dirty="0">
                <a:solidFill>
                  <a:schemeClr val="tx1"/>
                </a:solidFill>
              </a:rPr>
              <a:t>이기 때문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9ED4B02-7C73-A24E-A9C1-99B7C13AED6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138343" y="3258853"/>
            <a:ext cx="126940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sz="2400" dirty="0"/>
              <a:t>데이터베이스를 통한 </a:t>
            </a:r>
            <a:r>
              <a:rPr kumimoji="1" lang="ko-KR" altLang="en-US" sz="2400" dirty="0" err="1"/>
              <a:t>데이터플로</a:t>
            </a:r>
            <a:endParaRPr kumimoji="1" lang="ko-Kore-KR" altLang="en-US" sz="2400" dirty="0"/>
          </a:p>
        </p:txBody>
      </p:sp>
      <p:sp>
        <p:nvSpPr>
          <p:cNvPr id="4" name="직사각형 20">
            <a:extLst>
              <a:ext uri="{FF2B5EF4-FFF2-40B4-BE49-F238E27FC236}">
                <a16:creationId xmlns:a16="http://schemas.microsoft.com/office/drawing/2014/main" id="{1956E057-907A-4A40-906A-B5B5CB7E52A6}"/>
              </a:ext>
            </a:extLst>
          </p:cNvPr>
          <p:cNvSpPr/>
          <p:nvPr/>
        </p:nvSpPr>
        <p:spPr>
          <a:xfrm>
            <a:off x="558214" y="1012387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데이터베이스를 통한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데이터플로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6" name="직사각형 20">
            <a:extLst>
              <a:ext uri="{FF2B5EF4-FFF2-40B4-BE49-F238E27FC236}">
                <a16:creationId xmlns:a16="http://schemas.microsoft.com/office/drawing/2014/main" id="{CE461956-7832-DD41-8889-80634491EF50}"/>
              </a:ext>
            </a:extLst>
          </p:cNvPr>
          <p:cNvSpPr/>
          <p:nvPr/>
        </p:nvSpPr>
        <p:spPr>
          <a:xfrm>
            <a:off x="2632426" y="2124158"/>
            <a:ext cx="982809" cy="57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부호화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20">
            <a:extLst>
              <a:ext uri="{FF2B5EF4-FFF2-40B4-BE49-F238E27FC236}">
                <a16:creationId xmlns:a16="http://schemas.microsoft.com/office/drawing/2014/main" id="{BC02D41E-F7E5-AD46-AB70-D0A292440987}"/>
              </a:ext>
            </a:extLst>
          </p:cNvPr>
          <p:cNvSpPr/>
          <p:nvPr/>
        </p:nvSpPr>
        <p:spPr>
          <a:xfrm>
            <a:off x="1247328" y="1473766"/>
            <a:ext cx="3753007" cy="558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u="sng" dirty="0">
                <a:solidFill>
                  <a:schemeClr val="tx1"/>
                </a:solidFill>
              </a:rPr>
              <a:t>데이터베이스에 기록하는 프로세스</a:t>
            </a:r>
            <a:endParaRPr kumimoji="1" lang="ko-Kore-KR" altLang="en-US" u="sng" dirty="0">
              <a:solidFill>
                <a:schemeClr val="tx1"/>
              </a:solidFill>
            </a:endParaRPr>
          </a:p>
        </p:txBody>
      </p:sp>
      <p:sp>
        <p:nvSpPr>
          <p:cNvPr id="10" name="직사각형 20">
            <a:extLst>
              <a:ext uri="{FF2B5EF4-FFF2-40B4-BE49-F238E27FC236}">
                <a16:creationId xmlns:a16="http://schemas.microsoft.com/office/drawing/2014/main" id="{AAE7739D-048B-7349-8C66-C16C278747AE}"/>
              </a:ext>
            </a:extLst>
          </p:cNvPr>
          <p:cNvSpPr/>
          <p:nvPr/>
        </p:nvSpPr>
        <p:spPr>
          <a:xfrm>
            <a:off x="6418992" y="1473765"/>
            <a:ext cx="3753007" cy="558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KR" altLang="en-US" u="sng" dirty="0">
                <a:solidFill>
                  <a:schemeClr val="tx1"/>
                </a:solidFill>
              </a:rPr>
              <a:t>데이터베이스에 읽는 프로세스</a:t>
            </a:r>
            <a:endParaRPr kumimoji="1" lang="ko-Kore-KR" altLang="en-US" u="sng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754CFED8-BF51-7743-B93F-FA859E2A5B00}"/>
              </a:ext>
            </a:extLst>
          </p:cNvPr>
          <p:cNvSpPr/>
          <p:nvPr/>
        </p:nvSpPr>
        <p:spPr>
          <a:xfrm>
            <a:off x="404451" y="3077650"/>
            <a:ext cx="6597498" cy="649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데이터베이스를 통한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데이터플로와</a:t>
            </a:r>
            <a:r>
              <a:rPr kumimoji="1" lang="ko-KR" altLang="en-US" b="1" dirty="0">
                <a:solidFill>
                  <a:srgbClr val="00B050"/>
                </a:solidFill>
              </a:rPr>
              <a:t> </a:t>
            </a:r>
            <a:r>
              <a:rPr kumimoji="1" lang="en-US" altLang="ko-KR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>
                <a:solidFill>
                  <a:srgbClr val="00B050"/>
                </a:solidFill>
              </a:rPr>
              <a:t>데이터베이스 내 호환성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6F19CA-2216-3B4C-B3F6-4925EC1F1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00351"/>
              </p:ext>
            </p:extLst>
          </p:nvPr>
        </p:nvGraphicFramePr>
        <p:xfrm>
          <a:off x="558213" y="3570381"/>
          <a:ext cx="726056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94">
                  <a:extLst>
                    <a:ext uri="{9D8B030D-6E8A-4147-A177-3AD203B41FA5}">
                      <a16:colId xmlns:a16="http://schemas.microsoft.com/office/drawing/2014/main" val="1315902214"/>
                    </a:ext>
                  </a:extLst>
                </a:gridCol>
                <a:gridCol w="5690875">
                  <a:extLst>
                    <a:ext uri="{9D8B030D-6E8A-4147-A177-3AD203B41FA5}">
                      <a16:colId xmlns:a16="http://schemas.microsoft.com/office/drawing/2014/main" val="3577337753"/>
                    </a:ext>
                  </a:extLst>
                </a:gridCol>
              </a:tblGrid>
              <a:tr h="2213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KR" sz="12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하위 호완성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읽기는 단순이 동일 프로세스의 최신 버전임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이 때</a:t>
                      </a:r>
                      <a:r>
                        <a:rPr kumimoji="1"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en-KR" altLang="en-US" sz="1200" b="1" dirty="0">
                          <a:solidFill>
                            <a:schemeClr val="tx1"/>
                          </a:solidFill>
                        </a:rPr>
                        <a:t>이전에 기록한 내용을 미래의 자신이 복호화 해야하기 때문에 하위 호완성 필요</a:t>
                      </a:r>
                      <a:endParaRPr kumimoji="1" lang="ko-Kore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055814"/>
                  </a:ext>
                </a:extLst>
              </a:tr>
              <a:tr h="242580">
                <a:tc>
                  <a:txBody>
                    <a:bodyPr/>
                    <a:lstStyle/>
                    <a:p>
                      <a:pPr algn="ctr"/>
                      <a:r>
                        <a:rPr kumimoji="1" lang="en-KR" altLang="en-US" sz="1200" b="1" dirty="0">
                          <a:solidFill>
                            <a:srgbClr val="00B050"/>
                          </a:solidFill>
                        </a:rPr>
                        <a:t>상위 호완성</a:t>
                      </a:r>
                      <a:endParaRPr kumimoji="1" lang="ko-Kore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동시에 다양한 프로세스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서비스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애플리케이션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가 데이터베이스에 접근하기 때문에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KR" sz="1200" b="1" dirty="0">
                          <a:solidFill>
                            <a:schemeClr val="tx1"/>
                          </a:solidFill>
                        </a:rPr>
                        <a:t>데이터베이스 내 값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이 새로운 버전의 코드로 기록된 다음 현재 수행중인 예전 버전의 코드로 그 값을 읽을 가능성이 있음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따라서 </a:t>
                      </a:r>
                      <a:r>
                        <a:rPr lang="en-KR" sz="1200" dirty="0">
                          <a:solidFill>
                            <a:schemeClr val="tx1"/>
                          </a:solidFill>
                        </a:rPr>
                        <a:t>상위 호완성 필요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레코드 스키마에 필드를 추가하고 새로운 코드는 새로운 필드를 위한 값을 데이터베이스에 기록할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새로운 필드에 대해 아직 알지 못하는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예전 버전의 코드가 레코드를 읽고 갱신한 후 갱신한 값을 다시 기록할 때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바람직한 동적은 보통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예전 코드가 해석할 수 없더라도 새로운 필드를 그대로 유지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하는 것임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여러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부호화 형식은 이런 방식의 알지 못하는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(unknown)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필드 보존은 지원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애플리케이션에서 데이터베이스 값을 모델 객체로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복호화하고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나중에 이 모델 객체를 다시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재부호화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(reencode)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한다면 변환 과정에서 알지 못하는 필드 유실될 수 있음을 주의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38675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86EA959-BCDC-4C4B-8159-CBC6A4D85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075" y="3860632"/>
            <a:ext cx="3753007" cy="2080534"/>
          </a:xfrm>
          <a:prstGeom prst="rect">
            <a:avLst/>
          </a:prstGeom>
        </p:spPr>
      </p:pic>
      <p:sp>
        <p:nvSpPr>
          <p:cNvPr id="22" name="직사각형 20">
            <a:extLst>
              <a:ext uri="{FF2B5EF4-FFF2-40B4-BE49-F238E27FC236}">
                <a16:creationId xmlns:a16="http://schemas.microsoft.com/office/drawing/2014/main" id="{00E2D2C8-D8B8-B64A-975B-3D6B37D37CC1}"/>
              </a:ext>
            </a:extLst>
          </p:cNvPr>
          <p:cNvSpPr/>
          <p:nvPr/>
        </p:nvSpPr>
        <p:spPr>
          <a:xfrm>
            <a:off x="7593958" y="2124158"/>
            <a:ext cx="982809" cy="572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</a:t>
            </a:r>
            <a:r>
              <a:rPr kumimoji="1" lang="ko-KR" altLang="en-US" dirty="0" err="1">
                <a:solidFill>
                  <a:schemeClr val="tx1"/>
                </a:solidFill>
              </a:rPr>
              <a:t>복호화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86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sz="2400" dirty="0"/>
              <a:t>서비스를 통한 </a:t>
            </a:r>
            <a:r>
              <a:rPr kumimoji="1" lang="ko-KR" altLang="en-US" sz="2400" dirty="0" err="1"/>
              <a:t>데이터플로</a:t>
            </a:r>
            <a:endParaRPr kumimoji="1" lang="ko-Kore-KR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E84D7-3B84-0B40-89B0-B4912041C1C5}"/>
              </a:ext>
            </a:extLst>
          </p:cNvPr>
          <p:cNvSpPr/>
          <p:nvPr/>
        </p:nvSpPr>
        <p:spPr>
          <a:xfrm>
            <a:off x="838200" y="1062049"/>
            <a:ext cx="10515600" cy="34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웹 환경 아래에서 서버</a:t>
            </a:r>
            <a:r>
              <a:rPr lang="en-US" altLang="ko-KR" sz="1400" dirty="0">
                <a:solidFill>
                  <a:schemeClr val="tx1"/>
                </a:solidFill>
              </a:rPr>
              <a:t>(server) </a:t>
            </a:r>
            <a:r>
              <a:rPr lang="ko-KR" altLang="en-US" sz="1400" dirty="0">
                <a:solidFill>
                  <a:schemeClr val="tx1"/>
                </a:solidFill>
              </a:rPr>
              <a:t>컴퓨터가 클라이언트</a:t>
            </a:r>
            <a:r>
              <a:rPr lang="en-US" altLang="ko-KR" sz="1400" dirty="0">
                <a:solidFill>
                  <a:schemeClr val="tx1"/>
                </a:solidFill>
              </a:rPr>
              <a:t>(client) </a:t>
            </a:r>
            <a:r>
              <a:rPr lang="ko-KR" altLang="en-US" sz="1400" dirty="0">
                <a:solidFill>
                  <a:schemeClr val="tx1"/>
                </a:solidFill>
              </a:rPr>
              <a:t>컴퓨터에게 데이터를 전송하는 과정</a:t>
            </a:r>
            <a:endParaRPr lang="en-KR" sz="1400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85DAA91-1C93-4345-8893-7D56EABCB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691640"/>
            <a:ext cx="1233170" cy="1233170"/>
          </a:xfrm>
          <a:prstGeom prst="rect">
            <a:avLst/>
          </a:prstGeom>
        </p:spPr>
      </p:pic>
      <p:sp>
        <p:nvSpPr>
          <p:cNvPr id="6" name="직사각형 20">
            <a:extLst>
              <a:ext uri="{FF2B5EF4-FFF2-40B4-BE49-F238E27FC236}">
                <a16:creationId xmlns:a16="http://schemas.microsoft.com/office/drawing/2014/main" id="{9E728007-1C90-4F4A-9F49-86A86E5CC3E9}"/>
              </a:ext>
            </a:extLst>
          </p:cNvPr>
          <p:cNvSpPr/>
          <p:nvPr/>
        </p:nvSpPr>
        <p:spPr>
          <a:xfrm>
            <a:off x="1941287" y="1475884"/>
            <a:ext cx="540389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sz="1400" b="1" dirty="0" err="1">
                <a:solidFill>
                  <a:schemeClr val="tx1"/>
                </a:solidFill>
              </a:rPr>
              <a:t>서버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36D5AA-CDCE-5145-A036-9D39231AF343}"/>
              </a:ext>
            </a:extLst>
          </p:cNvPr>
          <p:cNvSpPr/>
          <p:nvPr/>
        </p:nvSpPr>
        <p:spPr>
          <a:xfrm>
            <a:off x="3358494" y="1691641"/>
            <a:ext cx="5671206" cy="1379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20">
            <a:extLst>
              <a:ext uri="{FF2B5EF4-FFF2-40B4-BE49-F238E27FC236}">
                <a16:creationId xmlns:a16="http://schemas.microsoft.com/office/drawing/2014/main" id="{C2CBBB00-A68A-AB40-94A2-C401580FCEA7}"/>
              </a:ext>
            </a:extLst>
          </p:cNvPr>
          <p:cNvSpPr/>
          <p:nvPr/>
        </p:nvSpPr>
        <p:spPr>
          <a:xfrm>
            <a:off x="5589745" y="3026505"/>
            <a:ext cx="1012510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sz="1400" b="1" dirty="0" err="1">
                <a:solidFill>
                  <a:schemeClr val="tx1"/>
                </a:solidFill>
              </a:rPr>
              <a:t>웹</a:t>
            </a:r>
            <a:r>
              <a:rPr kumimoji="1" lang="en-US" altLang="ko-KR" sz="1400" b="1" dirty="0">
                <a:solidFill>
                  <a:schemeClr val="tx1"/>
                </a:solidFill>
              </a:rPr>
              <a:t>(Web)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28F7DD5C-77C0-D041-AC77-9F842546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202" y="1691640"/>
            <a:ext cx="1233170" cy="1233170"/>
          </a:xfrm>
          <a:prstGeom prst="rect">
            <a:avLst/>
          </a:prstGeom>
        </p:spPr>
      </p:pic>
      <p:sp>
        <p:nvSpPr>
          <p:cNvPr id="11" name="직사각형 20">
            <a:extLst>
              <a:ext uri="{FF2B5EF4-FFF2-40B4-BE49-F238E27FC236}">
                <a16:creationId xmlns:a16="http://schemas.microsoft.com/office/drawing/2014/main" id="{00C60E92-948C-984D-8D80-9C6CEB3376E6}"/>
              </a:ext>
            </a:extLst>
          </p:cNvPr>
          <p:cNvSpPr/>
          <p:nvPr/>
        </p:nvSpPr>
        <p:spPr>
          <a:xfrm>
            <a:off x="9688558" y="1349591"/>
            <a:ext cx="1458208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sz="1400" b="1" dirty="0" err="1">
                <a:solidFill>
                  <a:schemeClr val="tx1"/>
                </a:solidFill>
              </a:rPr>
              <a:t>클라이언트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34DCEB8-753A-7649-82CD-FFF2436670EB}"/>
              </a:ext>
            </a:extLst>
          </p:cNvPr>
          <p:cNvSpPr/>
          <p:nvPr/>
        </p:nvSpPr>
        <p:spPr>
          <a:xfrm>
            <a:off x="2846070" y="2476549"/>
            <a:ext cx="6703132" cy="3501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4AFDC6C-291A-FD46-9661-D73216E77B04}"/>
              </a:ext>
            </a:extLst>
          </p:cNvPr>
          <p:cNvSpPr/>
          <p:nvPr/>
        </p:nvSpPr>
        <p:spPr>
          <a:xfrm rot="10800000">
            <a:off x="2846070" y="1992384"/>
            <a:ext cx="6703132" cy="35015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6DE82-6ED5-4E44-ADB9-4D7956EB49B5}"/>
              </a:ext>
            </a:extLst>
          </p:cNvPr>
          <p:cNvSpPr/>
          <p:nvPr/>
        </p:nvSpPr>
        <p:spPr>
          <a:xfrm>
            <a:off x="3358494" y="1700094"/>
            <a:ext cx="10515600" cy="3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요청</a:t>
            </a:r>
            <a:r>
              <a:rPr lang="en-US" altLang="ko-KR" sz="1400" dirty="0">
                <a:solidFill>
                  <a:schemeClr val="tx1"/>
                </a:solidFill>
              </a:rPr>
              <a:t>(request) : </a:t>
            </a:r>
            <a:r>
              <a:rPr lang="ko-KR" altLang="en-US" sz="1400" dirty="0">
                <a:solidFill>
                  <a:schemeClr val="tx1"/>
                </a:solidFill>
              </a:rPr>
              <a:t>클라이언트가 필요한 데이터를 서버 측에 요청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8B9F2B-2FD0-5D46-A206-08E1C34D5B20}"/>
              </a:ext>
            </a:extLst>
          </p:cNvPr>
          <p:cNvSpPr/>
          <p:nvPr/>
        </p:nvSpPr>
        <p:spPr>
          <a:xfrm>
            <a:off x="3358494" y="2735264"/>
            <a:ext cx="10515600" cy="3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응답</a:t>
            </a:r>
            <a:r>
              <a:rPr lang="en-US" altLang="ko-KR" sz="1400" dirty="0">
                <a:solidFill>
                  <a:schemeClr val="tx1"/>
                </a:solidFill>
              </a:rPr>
              <a:t>(response) : </a:t>
            </a:r>
            <a:r>
              <a:rPr lang="ko-KR" altLang="en-US" sz="1400" dirty="0">
                <a:solidFill>
                  <a:schemeClr val="tx1"/>
                </a:solidFill>
              </a:rPr>
              <a:t>요청에 따른 데이터를 클라이언트 측으로 전달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54282E91-C5ED-4C48-B399-C05CB6BA0468}"/>
              </a:ext>
            </a:extLst>
          </p:cNvPr>
          <p:cNvSpPr/>
          <p:nvPr/>
        </p:nvSpPr>
        <p:spPr>
          <a:xfrm>
            <a:off x="2970326" y="2997289"/>
            <a:ext cx="776335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sz="1400" b="1" dirty="0">
                <a:solidFill>
                  <a:schemeClr val="tx1"/>
                </a:solidFill>
              </a:rPr>
              <a:t>&lt;Data&gt;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8A9CC14F-2D29-CC48-A7AB-94FE6A730A63}"/>
              </a:ext>
            </a:extLst>
          </p:cNvPr>
          <p:cNvSpPr/>
          <p:nvPr/>
        </p:nvSpPr>
        <p:spPr>
          <a:xfrm>
            <a:off x="8641533" y="2997289"/>
            <a:ext cx="776335" cy="525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sz="1400" b="1" dirty="0">
                <a:solidFill>
                  <a:schemeClr val="tx1"/>
                </a:solidFill>
              </a:rPr>
              <a:t>&lt;Data&gt;</a:t>
            </a:r>
            <a:endParaRPr kumimoji="1" lang="ko-Kore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직사각형 20">
            <a:extLst>
              <a:ext uri="{FF2B5EF4-FFF2-40B4-BE49-F238E27FC236}">
                <a16:creationId xmlns:a16="http://schemas.microsoft.com/office/drawing/2014/main" id="{8C07C249-9758-AE43-83FA-82AA2580A51F}"/>
              </a:ext>
            </a:extLst>
          </p:cNvPr>
          <p:cNvSpPr/>
          <p:nvPr/>
        </p:nvSpPr>
        <p:spPr>
          <a:xfrm>
            <a:off x="838200" y="4213398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요청</a:t>
            </a:r>
            <a:r>
              <a:rPr kumimoji="1" lang="en-US" altLang="ko-KR" dirty="0">
                <a:solidFill>
                  <a:schemeClr val="tx1"/>
                </a:solidFill>
              </a:rPr>
              <a:t>(request) </a:t>
            </a:r>
            <a:r>
              <a:rPr kumimoji="1" lang="ko-KR" altLang="en-US" dirty="0">
                <a:solidFill>
                  <a:schemeClr val="tx1"/>
                </a:solidFill>
              </a:rPr>
              <a:t>방식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8166AA-3D99-7C4D-9900-A6C22F3ABCA2}"/>
              </a:ext>
            </a:extLst>
          </p:cNvPr>
          <p:cNvSpPr/>
          <p:nvPr/>
        </p:nvSpPr>
        <p:spPr>
          <a:xfrm>
            <a:off x="3879489" y="3551927"/>
            <a:ext cx="1508186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en-US" dirty="0">
                <a:solidFill>
                  <a:schemeClr val="tx1"/>
                </a:solidFill>
              </a:rPr>
              <a:t>Restful </a:t>
            </a:r>
            <a:r>
              <a:rPr kumimoji="1" lang="ko-KR" altLang="en-US" dirty="0">
                <a:solidFill>
                  <a:schemeClr val="tx1"/>
                </a:solidFill>
              </a:rPr>
              <a:t>방식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0">
            <a:extLst>
              <a:ext uri="{FF2B5EF4-FFF2-40B4-BE49-F238E27FC236}">
                <a16:creationId xmlns:a16="http://schemas.microsoft.com/office/drawing/2014/main" id="{01C1C649-7650-884D-9412-B1F7777B4AF9}"/>
              </a:ext>
            </a:extLst>
          </p:cNvPr>
          <p:cNvSpPr/>
          <p:nvPr/>
        </p:nvSpPr>
        <p:spPr>
          <a:xfrm>
            <a:off x="3879489" y="4689458"/>
            <a:ext cx="1508186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chemeClr val="tx1"/>
                </a:solidFill>
              </a:rPr>
              <a:t>RPC </a:t>
            </a:r>
            <a:r>
              <a:rPr kumimoji="1" lang="ko-KR" altLang="en-US" dirty="0">
                <a:solidFill>
                  <a:schemeClr val="tx1"/>
                </a:solidFill>
              </a:rPr>
              <a:t>방식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8C4591E-1F49-C840-9D20-4BEACD294880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 flipV="1">
            <a:off x="3879489" y="3838142"/>
            <a:ext cx="12700" cy="1145770"/>
          </a:xfrm>
          <a:prstGeom prst="bentConnector4">
            <a:avLst>
              <a:gd name="adj1" fmla="val -1800000"/>
              <a:gd name="adj2" fmla="val 1003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764186-A928-CE4D-9815-2076B20C68BC}"/>
              </a:ext>
            </a:extLst>
          </p:cNvPr>
          <p:cNvCxnSpPr>
            <a:cxnSpLocks/>
          </p:cNvCxnSpPr>
          <p:nvPr/>
        </p:nvCxnSpPr>
        <p:spPr>
          <a:xfrm>
            <a:off x="3226280" y="4499612"/>
            <a:ext cx="431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B429F69-1EC1-CC43-A63C-32F6397AC08F}"/>
              </a:ext>
            </a:extLst>
          </p:cNvPr>
          <p:cNvSpPr/>
          <p:nvPr/>
        </p:nvSpPr>
        <p:spPr>
          <a:xfrm>
            <a:off x="3877311" y="3927432"/>
            <a:ext cx="10515600" cy="3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sz="1400" b="1" dirty="0" err="1">
                <a:solidFill>
                  <a:schemeClr val="tx1"/>
                </a:solidFill>
              </a:rPr>
              <a:t>URL의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구조로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필요한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데이터를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요청</a:t>
            </a:r>
            <a:endParaRPr lang="en-KR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E26FCB-349A-2B4F-85EB-3FA5CD531ED7}"/>
              </a:ext>
            </a:extLst>
          </p:cNvPr>
          <p:cNvSpPr/>
          <p:nvPr/>
        </p:nvSpPr>
        <p:spPr>
          <a:xfrm>
            <a:off x="3877311" y="4205407"/>
            <a:ext cx="105156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예시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 GET </a:t>
            </a:r>
            <a:r>
              <a:rPr lang="en-US" altLang="ko-KR" sz="1400" dirty="0">
                <a:solidFill>
                  <a:schemeClr val="tx1"/>
                </a:solidFill>
                <a:hlinkClick r:id="rId4"/>
              </a:rPr>
              <a:t>http://restapi.test.com/user/1/todos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KR" sz="1400" dirty="0">
                <a:solidFill>
                  <a:schemeClr val="tx1"/>
                </a:solidFill>
              </a:rPr>
              <a:t>-&gt; 유저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번의 할 일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</a:rPr>
              <a:t>todos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가져와 주세요</a:t>
            </a:r>
            <a:r>
              <a:rPr lang="en-US" altLang="ko-KR" sz="1400" dirty="0">
                <a:solidFill>
                  <a:schemeClr val="tx1"/>
                </a:solidFill>
              </a:rPr>
              <a:t>. (</a:t>
            </a:r>
            <a:r>
              <a:rPr lang="ko-KR" altLang="en-US" sz="1400" dirty="0">
                <a:solidFill>
                  <a:schemeClr val="tx1"/>
                </a:solidFill>
              </a:rPr>
              <a:t>필요한 데이터를 </a:t>
            </a:r>
            <a:r>
              <a:rPr lang="en-US" altLang="ko-KR" sz="1400" dirty="0" err="1">
                <a:solidFill>
                  <a:schemeClr val="tx1"/>
                </a:solidFill>
              </a:rPr>
              <a:t>url</a:t>
            </a:r>
            <a:r>
              <a:rPr lang="ko-KR" altLang="en-US" sz="1400" dirty="0">
                <a:solidFill>
                  <a:schemeClr val="tx1"/>
                </a:solidFill>
              </a:rPr>
              <a:t>로 표현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BC8B47-A45B-E74C-B67B-9B8B11B0B54F}"/>
              </a:ext>
            </a:extLst>
          </p:cNvPr>
          <p:cNvSpPr/>
          <p:nvPr/>
        </p:nvSpPr>
        <p:spPr>
          <a:xfrm>
            <a:off x="3877311" y="5080473"/>
            <a:ext cx="10515600" cy="3400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: </a:t>
            </a:r>
            <a:r>
              <a:rPr lang="en-US" sz="1400" b="1" dirty="0" err="1">
                <a:solidFill>
                  <a:schemeClr val="tx1"/>
                </a:solidFill>
              </a:rPr>
              <a:t>프로그램에서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함수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호출하듯이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데이터를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요청</a:t>
            </a:r>
            <a:endParaRPr lang="en-KR" sz="1400" b="1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B16DA32-4BAA-2747-8C10-74D09F3D1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5148" y="5469315"/>
            <a:ext cx="4389057" cy="1207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FD70E64-42FE-E045-9159-F0F32E7E3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377" y="4785827"/>
            <a:ext cx="2473075" cy="194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0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1">
            <a:extLst>
              <a:ext uri="{FF2B5EF4-FFF2-40B4-BE49-F238E27FC236}">
                <a16:creationId xmlns:a16="http://schemas.microsoft.com/office/drawing/2014/main" id="{F5607C3B-BF5C-CF43-9AE4-67A4246E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987"/>
          </a:xfrm>
        </p:spPr>
        <p:txBody>
          <a:bodyPr/>
          <a:lstStyle/>
          <a:p>
            <a:r>
              <a:rPr kumimoji="1" lang="ko-KR" altLang="en-US" sz="2400" dirty="0"/>
              <a:t>요청</a:t>
            </a:r>
            <a:r>
              <a:rPr kumimoji="1" lang="en-US" altLang="ko-KR" sz="2400" dirty="0"/>
              <a:t>(request) </a:t>
            </a:r>
            <a:r>
              <a:rPr kumimoji="1" lang="ko-KR" altLang="en-US" sz="2400" dirty="0"/>
              <a:t>방식 별 부호화</a:t>
            </a:r>
            <a:endParaRPr kumimoji="1" lang="ko-Kore-KR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E84D7-3B84-0B40-89B0-B4912041C1C5}"/>
              </a:ext>
            </a:extLst>
          </p:cNvPr>
          <p:cNvSpPr/>
          <p:nvPr/>
        </p:nvSpPr>
        <p:spPr>
          <a:xfrm>
            <a:off x="838200" y="1062049"/>
            <a:ext cx="10515600" cy="778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tx1"/>
                </a:solidFill>
              </a:rPr>
              <a:t>Restful로도</a:t>
            </a:r>
            <a:r>
              <a:rPr lang="en-US" sz="1400" dirty="0">
                <a:solidFill>
                  <a:schemeClr val="tx1"/>
                </a:solidFill>
              </a:rPr>
              <a:t> Avro, Proto Buffer, Thrift </a:t>
            </a:r>
            <a:r>
              <a:rPr lang="en-US" sz="1400" dirty="0" err="1">
                <a:solidFill>
                  <a:schemeClr val="tx1"/>
                </a:solidFill>
              </a:rPr>
              <a:t>부호화방식을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채택해도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되지만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굳이 의미가 없다</a:t>
            </a:r>
            <a:r>
              <a:rPr lang="en-US" altLang="ko-KR" sz="1400" dirty="0">
                <a:solidFill>
                  <a:schemeClr val="tx1"/>
                </a:solidFill>
              </a:rPr>
              <a:t>. (Restful</a:t>
            </a:r>
            <a:r>
              <a:rPr lang="ko-KR" altLang="en-US" sz="1400" dirty="0">
                <a:solidFill>
                  <a:schemeClr val="tx1"/>
                </a:solidFill>
              </a:rPr>
              <a:t>의 장점이 퇴색되기 때문이다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KR" sz="1400" dirty="0">
                <a:solidFill>
                  <a:schemeClr val="tx1"/>
                </a:solidFill>
              </a:rPr>
              <a:t>마찬가지로</a:t>
            </a:r>
            <a:r>
              <a:rPr lang="en-US" sz="1400" dirty="0">
                <a:solidFill>
                  <a:schemeClr val="tx1"/>
                </a:solidFill>
              </a:rPr>
              <a:t> RPC </a:t>
            </a:r>
            <a:r>
              <a:rPr lang="en-US" sz="1400" dirty="0" err="1">
                <a:solidFill>
                  <a:schemeClr val="tx1"/>
                </a:solidFill>
              </a:rPr>
              <a:t>방식으로</a:t>
            </a:r>
            <a:r>
              <a:rPr lang="en-US" sz="1400" dirty="0">
                <a:solidFill>
                  <a:schemeClr val="tx1"/>
                </a:solidFill>
              </a:rPr>
              <a:t> JSON, XML </a:t>
            </a:r>
            <a:r>
              <a:rPr lang="en-US" sz="1400" dirty="0" err="1">
                <a:solidFill>
                  <a:schemeClr val="tx1"/>
                </a:solidFill>
              </a:rPr>
              <a:t>부호화방식을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채택해도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되지만</a:t>
            </a:r>
            <a:r>
              <a:rPr lang="en-US" altLang="ko-KR" sz="1400" dirty="0">
                <a:solidFill>
                  <a:schemeClr val="tx1"/>
                </a:solidFill>
              </a:rPr>
              <a:t>, RPC</a:t>
            </a:r>
            <a:r>
              <a:rPr lang="ko-KR" altLang="en-US" sz="1400" dirty="0">
                <a:solidFill>
                  <a:schemeClr val="tx1"/>
                </a:solidFill>
              </a:rPr>
              <a:t>의 장점이 많이 퇴색될 수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8" name="직사각형 20">
            <a:extLst>
              <a:ext uri="{FF2B5EF4-FFF2-40B4-BE49-F238E27FC236}">
                <a16:creationId xmlns:a16="http://schemas.microsoft.com/office/drawing/2014/main" id="{FA6DF111-73D3-0543-85FE-14560F5AB668}"/>
              </a:ext>
            </a:extLst>
          </p:cNvPr>
          <p:cNvSpPr/>
          <p:nvPr/>
        </p:nvSpPr>
        <p:spPr>
          <a:xfrm>
            <a:off x="715653" y="2078650"/>
            <a:ext cx="1221635" cy="349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요청 방식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58BFCD-B662-5940-A661-A50EF5C51FD1}"/>
              </a:ext>
            </a:extLst>
          </p:cNvPr>
          <p:cNvSpPr/>
          <p:nvPr/>
        </p:nvSpPr>
        <p:spPr>
          <a:xfrm>
            <a:off x="715653" y="2962378"/>
            <a:ext cx="3081431" cy="71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RESTFUL </a:t>
            </a:r>
            <a:r>
              <a:rPr lang="en-US" sz="1400" b="1" dirty="0" err="1">
                <a:solidFill>
                  <a:schemeClr val="tx1"/>
                </a:solidFill>
              </a:rPr>
              <a:t>방식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URL의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구조로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필요한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요청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F3BE59-6E7A-CF4F-8B54-98110C7DFD3F}"/>
              </a:ext>
            </a:extLst>
          </p:cNvPr>
          <p:cNvSpPr/>
          <p:nvPr/>
        </p:nvSpPr>
        <p:spPr>
          <a:xfrm>
            <a:off x="715653" y="4713688"/>
            <a:ext cx="3081431" cy="850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RPC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방식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프로그램에서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함수를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호출하듯이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요청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33" name="직사각형 20">
            <a:extLst>
              <a:ext uri="{FF2B5EF4-FFF2-40B4-BE49-F238E27FC236}">
                <a16:creationId xmlns:a16="http://schemas.microsoft.com/office/drawing/2014/main" id="{B9BA8277-4207-C84E-A9CB-CA91BEC00060}"/>
              </a:ext>
            </a:extLst>
          </p:cNvPr>
          <p:cNvSpPr/>
          <p:nvPr/>
        </p:nvSpPr>
        <p:spPr>
          <a:xfrm>
            <a:off x="5291453" y="2073238"/>
            <a:ext cx="1609093" cy="349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 방식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38" name="직사각형 20">
            <a:extLst>
              <a:ext uri="{FF2B5EF4-FFF2-40B4-BE49-F238E27FC236}">
                <a16:creationId xmlns:a16="http://schemas.microsoft.com/office/drawing/2014/main" id="{7F175374-F84C-C04C-848A-39225408AFFF}"/>
              </a:ext>
            </a:extLst>
          </p:cNvPr>
          <p:cNvSpPr/>
          <p:nvPr/>
        </p:nvSpPr>
        <p:spPr>
          <a:xfrm>
            <a:off x="8945253" y="2078618"/>
            <a:ext cx="1609093" cy="349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장점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96BC19-556C-5B4F-A8C1-FBC830866DDB}"/>
              </a:ext>
            </a:extLst>
          </p:cNvPr>
          <p:cNvCxnSpPr>
            <a:cxnSpLocks/>
          </p:cNvCxnSpPr>
          <p:nvPr/>
        </p:nvCxnSpPr>
        <p:spPr>
          <a:xfrm>
            <a:off x="3815216" y="3383109"/>
            <a:ext cx="431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9A17CC7-1CA8-564A-8A73-F1A462D63481}"/>
              </a:ext>
            </a:extLst>
          </p:cNvPr>
          <p:cNvSpPr/>
          <p:nvPr/>
        </p:nvSpPr>
        <p:spPr>
          <a:xfrm>
            <a:off x="5629617" y="2804677"/>
            <a:ext cx="1609093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JSON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CBCB1EA-C491-E644-9225-771BE3AA746D}"/>
              </a:ext>
            </a:extLst>
          </p:cNvPr>
          <p:cNvSpPr/>
          <p:nvPr/>
        </p:nvSpPr>
        <p:spPr>
          <a:xfrm>
            <a:off x="5616917" y="3487115"/>
            <a:ext cx="1609093" cy="4494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FF0000"/>
                </a:solidFill>
              </a:rPr>
              <a:t>XML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D5EDC6A-B5C3-1D4B-BF60-805C9ADFF9C8}"/>
              </a:ext>
            </a:extLst>
          </p:cNvPr>
          <p:cNvSpPr/>
          <p:nvPr/>
        </p:nvSpPr>
        <p:spPr>
          <a:xfrm>
            <a:off x="5632416" y="4246535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</a:rPr>
              <a:t>AVRO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0B7AF7C-E08A-054A-A82B-0A728C8E3A61}"/>
              </a:ext>
            </a:extLst>
          </p:cNvPr>
          <p:cNvSpPr/>
          <p:nvPr/>
        </p:nvSpPr>
        <p:spPr>
          <a:xfrm>
            <a:off x="5645116" y="4949176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</a:rPr>
              <a:t>Proto Buffer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99D7621-E0A3-4B43-B041-3C1B1EEB7CD6}"/>
              </a:ext>
            </a:extLst>
          </p:cNvPr>
          <p:cNvCxnSpPr>
            <a:cxnSpLocks/>
            <a:stCxn id="5" idx="1"/>
            <a:endCxn id="47" idx="1"/>
          </p:cNvCxnSpPr>
          <p:nvPr/>
        </p:nvCxnSpPr>
        <p:spPr>
          <a:xfrm rot="10800000" flipV="1">
            <a:off x="5616917" y="3029403"/>
            <a:ext cx="12700" cy="682438"/>
          </a:xfrm>
          <a:prstGeom prst="bentConnector3">
            <a:avLst>
              <a:gd name="adj1" fmla="val 105644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E14954-0806-934D-8048-5A540F55E24B}"/>
              </a:ext>
            </a:extLst>
          </p:cNvPr>
          <p:cNvCxnSpPr>
            <a:cxnSpLocks/>
          </p:cNvCxnSpPr>
          <p:nvPr/>
        </p:nvCxnSpPr>
        <p:spPr>
          <a:xfrm>
            <a:off x="3815216" y="5149916"/>
            <a:ext cx="431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2021E835-844E-0849-9948-5E0499473428}"/>
              </a:ext>
            </a:extLst>
          </p:cNvPr>
          <p:cNvCxnSpPr>
            <a:cxnSpLocks/>
            <a:stCxn id="48" idx="1"/>
            <a:endCxn id="49" idx="1"/>
          </p:cNvCxnSpPr>
          <p:nvPr/>
        </p:nvCxnSpPr>
        <p:spPr>
          <a:xfrm rot="10800000" flipH="1" flipV="1">
            <a:off x="5632416" y="4471260"/>
            <a:ext cx="12700" cy="702641"/>
          </a:xfrm>
          <a:prstGeom prst="bentConnector3">
            <a:avLst>
              <a:gd name="adj1" fmla="val -1058644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CE45E75-8BCE-9740-85CA-888AFBB36212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264668" y="4844322"/>
            <a:ext cx="1380448" cy="949512"/>
          </a:xfrm>
          <a:prstGeom prst="bentConnector3">
            <a:avLst>
              <a:gd name="adj1" fmla="val 17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C390EEB-CD29-B04D-8E46-F3FBA4A4A6A6}"/>
              </a:ext>
            </a:extLst>
          </p:cNvPr>
          <p:cNvSpPr/>
          <p:nvPr/>
        </p:nvSpPr>
        <p:spPr>
          <a:xfrm>
            <a:off x="5645116" y="5569108"/>
            <a:ext cx="1609093" cy="44945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solidFill>
                  <a:srgbClr val="00B050"/>
                </a:solidFill>
              </a:rPr>
              <a:t>Trift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763B6C-0730-7E4F-86E0-847D37138D06}"/>
              </a:ext>
            </a:extLst>
          </p:cNvPr>
          <p:cNvSpPr/>
          <p:nvPr/>
        </p:nvSpPr>
        <p:spPr>
          <a:xfrm>
            <a:off x="8219629" y="2692571"/>
            <a:ext cx="2278318" cy="1146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사람이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쉽게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읽을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수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있음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A07CC9-1F39-0D4F-8095-DC5934C959B2}"/>
              </a:ext>
            </a:extLst>
          </p:cNvPr>
          <p:cNvSpPr/>
          <p:nvPr/>
        </p:nvSpPr>
        <p:spPr>
          <a:xfrm>
            <a:off x="8219629" y="4246535"/>
            <a:ext cx="2265615" cy="1741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고효율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압축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가능</a:t>
            </a:r>
            <a:endParaRPr lang="en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8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애플리케이션 기능 변화에 따른 시스템 구축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612102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애플리케이션은 필연적으로 시간이 지남에 따라 변화하므로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기능 변경 사항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기능 변경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추가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쉽게 적용할 수 있는 시스템을 구축해야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애플리케이션 기능 변경을 위해 저장하는 데이터도 변경해야 하는데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데이터 모델에는 이런 변화에 대처하는 다양한 방법이 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5" name="직사각형 20">
            <a:extLst>
              <a:ext uri="{FF2B5EF4-FFF2-40B4-BE49-F238E27FC236}">
                <a16:creationId xmlns:a16="http://schemas.microsoft.com/office/drawing/2014/main" id="{719B5290-62CD-5847-B41B-8DB355B018F6}"/>
              </a:ext>
            </a:extLst>
          </p:cNvPr>
          <p:cNvSpPr/>
          <p:nvPr/>
        </p:nvSpPr>
        <p:spPr>
          <a:xfrm>
            <a:off x="819150" y="2837377"/>
            <a:ext cx="3337987" cy="345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스키마 변경</a:t>
            </a:r>
            <a:endParaRPr kumimoji="1" lang="ko-Kore-KR" alt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F91EE-84DB-7843-A68A-6735EB5C77EA}"/>
              </a:ext>
            </a:extLst>
          </p:cNvPr>
          <p:cNvSpPr/>
          <p:nvPr/>
        </p:nvSpPr>
        <p:spPr>
          <a:xfrm>
            <a:off x="795864" y="3247535"/>
            <a:ext cx="3337987" cy="3458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관계형 데이터베이스는 일반적으로 데이터베이스의 모든 데이터가 하나의 스키마를 따른다고 가정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스키마는 변경될 수 있지만 특정 시점에는 정확하게 하나의 스키마 적용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스키마 발전은 </a:t>
            </a:r>
            <a:r>
              <a:rPr lang="ko-KR" altLang="en-US" dirty="0" err="1">
                <a:solidFill>
                  <a:schemeClr val="tx1"/>
                </a:solidFill>
              </a:rPr>
              <a:t>스키마리스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또는 읽기 스키마 </a:t>
            </a:r>
            <a:r>
              <a:rPr lang="en-US" altLang="ko-KR" dirty="0">
                <a:solidFill>
                  <a:schemeClr val="tx1"/>
                </a:solidFill>
              </a:rPr>
              <a:t>JSON </a:t>
            </a:r>
            <a:r>
              <a:rPr lang="ko-KR" altLang="en-US" dirty="0">
                <a:solidFill>
                  <a:schemeClr val="tx1"/>
                </a:solidFill>
              </a:rPr>
              <a:t>데이터베이스가 제공하는 것과 동일한 종류의 유연성을 제공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99610-504F-8343-B57E-F8744899EC6F}"/>
              </a:ext>
            </a:extLst>
          </p:cNvPr>
          <p:cNvSpPr/>
          <p:nvPr/>
        </p:nvSpPr>
        <p:spPr>
          <a:xfrm>
            <a:off x="4457699" y="3247535"/>
            <a:ext cx="3337987" cy="34580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읽기 스키마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스키마리스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데이터베이는 스키마를 강요하지 </a:t>
            </a:r>
            <a:r>
              <a:rPr lang="en-US" altLang="ko-KR" dirty="0">
                <a:solidFill>
                  <a:schemeClr val="tx1"/>
                </a:solidFill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다른 시점에 쓰여진 이전 데이터 타입과 새로운 데이터 타입이 섞여 포함될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새로운 필드의 추가나 필드의 삭제가 있을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필드와 데이터 타입의 변경은 스키마 발전에 의해 유연성을 갖음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D17B1-18F5-3140-A122-26766BC7703F}"/>
              </a:ext>
            </a:extLst>
          </p:cNvPr>
          <p:cNvSpPr/>
          <p:nvPr/>
        </p:nvSpPr>
        <p:spPr>
          <a:xfrm>
            <a:off x="8058150" y="3289172"/>
            <a:ext cx="3295650" cy="3416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데이터 타입이나 스키마 </a:t>
            </a:r>
            <a:r>
              <a:rPr lang="ko-KR" altLang="en-US" dirty="0" err="1">
                <a:solidFill>
                  <a:schemeClr val="tx1"/>
                </a:solidFill>
              </a:rPr>
              <a:t>변가</a:t>
            </a:r>
            <a:r>
              <a:rPr lang="ko-KR" altLang="en-US" dirty="0">
                <a:solidFill>
                  <a:schemeClr val="tx1"/>
                </a:solidFill>
              </a:rPr>
              <a:t> 변경될 때 </a:t>
            </a:r>
            <a:r>
              <a:rPr lang="ko-KR" altLang="en-US" dirty="0" err="1">
                <a:solidFill>
                  <a:schemeClr val="tx1"/>
                </a:solidFill>
              </a:rPr>
              <a:t>애플케이션</a:t>
            </a:r>
            <a:r>
              <a:rPr lang="ko-KR" altLang="en-US" dirty="0">
                <a:solidFill>
                  <a:schemeClr val="tx1"/>
                </a:solidFill>
              </a:rPr>
              <a:t> 코드에 대한 변경이 발생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대규모 애플리케이션에서 코드 변경은 대개 즉시 반영할 수 없으므로 양방향 호환성을 유지해야 함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하위 호환성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상위 호환성</a:t>
            </a:r>
            <a:endParaRPr lang="en-KR" dirty="0">
              <a:solidFill>
                <a:schemeClr val="tx1"/>
              </a:solidFill>
            </a:endParaRPr>
          </a:p>
        </p:txBody>
      </p:sp>
      <p:sp>
        <p:nvSpPr>
          <p:cNvPr id="12" name="직사각형 20">
            <a:extLst>
              <a:ext uri="{FF2B5EF4-FFF2-40B4-BE49-F238E27FC236}">
                <a16:creationId xmlns:a16="http://schemas.microsoft.com/office/drawing/2014/main" id="{AAC913D3-DD3A-9D4F-B251-10E5A7FC3556}"/>
              </a:ext>
            </a:extLst>
          </p:cNvPr>
          <p:cNvSpPr/>
          <p:nvPr/>
        </p:nvSpPr>
        <p:spPr>
          <a:xfrm>
            <a:off x="4457700" y="2837377"/>
            <a:ext cx="3337987" cy="345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필드</a:t>
            </a:r>
            <a:r>
              <a:rPr kumimoji="1" lang="en-US" altLang="ko-KR" b="1" dirty="0"/>
              <a:t>/</a:t>
            </a:r>
            <a:r>
              <a:rPr kumimoji="1" lang="ko-KR" altLang="en-US" b="1" dirty="0"/>
              <a:t>데이터 타입 변경</a:t>
            </a:r>
            <a:endParaRPr kumimoji="1" lang="ko-Kore-KR" altLang="en-US" b="1" dirty="0"/>
          </a:p>
        </p:txBody>
      </p:sp>
      <p:sp>
        <p:nvSpPr>
          <p:cNvPr id="13" name="직사각형 20">
            <a:extLst>
              <a:ext uri="{FF2B5EF4-FFF2-40B4-BE49-F238E27FC236}">
                <a16:creationId xmlns:a16="http://schemas.microsoft.com/office/drawing/2014/main" id="{90A7CD31-D8D0-C340-90FF-F5147933058D}"/>
              </a:ext>
            </a:extLst>
          </p:cNvPr>
          <p:cNvSpPr/>
          <p:nvPr/>
        </p:nvSpPr>
        <p:spPr>
          <a:xfrm>
            <a:off x="8058150" y="2837377"/>
            <a:ext cx="3337987" cy="3457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b="1" dirty="0"/>
              <a:t>애플리케이션 코드 변경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315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상위 호환성과 하위 호환성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8"/>
            <a:ext cx="10515600" cy="1279445"/>
          </a:xfrm>
          <a:prstGeom prst="rect">
            <a:avLst/>
          </a:prstGeom>
          <a:noFill/>
          <a:ln>
            <a:solidFill>
              <a:srgbClr val="5382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상위 호환성과 하위 호환성은 발전성에서 중요하다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발전성은 한 번에 모든 것을 변경할 필요 없이 시스템의 다양한 부분을 독립적으로 업그레이드해 변경 사항을 쉽게 반영하는 능력이다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호환성은 데이터를 부호화하는 하나의 프로세스와 그것을 </a:t>
            </a:r>
            <a:r>
              <a:rPr lang="ko-KR" altLang="en-US" sz="1400" dirty="0" err="1">
                <a:solidFill>
                  <a:schemeClr val="tx1"/>
                </a:solidFill>
              </a:rPr>
              <a:t>복호화하는</a:t>
            </a:r>
            <a:r>
              <a:rPr lang="ko-KR" altLang="en-US" sz="1400" dirty="0">
                <a:solidFill>
                  <a:schemeClr val="tx1"/>
                </a:solidFill>
              </a:rPr>
              <a:t> 다른 프로세스 간의 관계다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버전의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버전의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이전의 데이터 타입과 새로운 데이터 타입이 모든 시스템에 동시에 공존할 수 있기 때문에 시스템이 계속 </a:t>
            </a:r>
            <a:r>
              <a:rPr lang="ko-KR" altLang="en-US" sz="1400" dirty="0" err="1">
                <a:solidFill>
                  <a:schemeClr val="tx1"/>
                </a:solidFill>
              </a:rPr>
              <a:t>원할하게</a:t>
            </a:r>
            <a:r>
              <a:rPr lang="ko-KR" altLang="en-US" sz="1400" dirty="0">
                <a:solidFill>
                  <a:schemeClr val="tx1"/>
                </a:solidFill>
              </a:rPr>
              <a:t> 실행되게 하기 위해서 양방향으로 호환성을 유지하는 것이 중요하다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4417D715-E7E4-4D44-8FC5-46C5E072E91F}"/>
              </a:ext>
            </a:extLst>
          </p:cNvPr>
          <p:cNvSpPr/>
          <p:nvPr/>
        </p:nvSpPr>
        <p:spPr>
          <a:xfrm>
            <a:off x="828932" y="2322997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하위 호환성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C1A4E453-08C5-C741-8825-719EA52D87E6}"/>
              </a:ext>
            </a:extLst>
          </p:cNvPr>
          <p:cNvSpPr/>
          <p:nvPr/>
        </p:nvSpPr>
        <p:spPr>
          <a:xfrm>
            <a:off x="6344031" y="2322997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상위 호환성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07AA2E-5321-7C44-A87A-CCD1366305F8}"/>
              </a:ext>
            </a:extLst>
          </p:cNvPr>
          <p:cNvSpPr/>
          <p:nvPr/>
        </p:nvSpPr>
        <p:spPr>
          <a:xfrm>
            <a:off x="899826" y="3719140"/>
            <a:ext cx="5039588" cy="309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쓰기는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버전의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기록한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형식을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알기에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명시적으로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해당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형식을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다룰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있음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각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필드에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고유한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태그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번호가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동안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태그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번호가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계속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같은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의미를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가지고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항상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읽을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 </a:t>
            </a:r>
            <a:r>
              <a:rPr lang="en-US" altLang="ko-KR" sz="1400" dirty="0">
                <a:solidFill>
                  <a:schemeClr val="tx1"/>
                </a:solidFill>
              </a:rPr>
              <a:t>– </a:t>
            </a:r>
            <a:r>
              <a:rPr lang="ko-KR" altLang="en-US" sz="1400" dirty="0">
                <a:solidFill>
                  <a:schemeClr val="tx1"/>
                </a:solidFill>
              </a:rPr>
              <a:t>스키마와 필드 태그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스키마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초기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배포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후에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추가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되는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모든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optional로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하거나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기본값을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가져야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함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-&gt; </a:t>
            </a:r>
            <a:r>
              <a:rPr lang="ko-KR" altLang="en-US" sz="1400" dirty="0">
                <a:solidFill>
                  <a:schemeClr val="tx1"/>
                </a:solidFill>
              </a:rPr>
              <a:t>새로운 필드를 </a:t>
            </a:r>
            <a:r>
              <a:rPr lang="en-US" altLang="ko-KR" sz="1400" dirty="0">
                <a:solidFill>
                  <a:schemeClr val="tx1"/>
                </a:solidFill>
              </a:rPr>
              <a:t>required</a:t>
            </a:r>
            <a:r>
              <a:rPr lang="ko-KR" altLang="en-US" sz="1400" dirty="0">
                <a:solidFill>
                  <a:schemeClr val="tx1"/>
                </a:solidFill>
              </a:rPr>
              <a:t>로 추가한 경우 예전 코드는 추가한 새로운 필드를 기록하지 않기 때문에 새로운 코드가 예전 코드로 기록한 데이터를 읽는 작업 실패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tx1"/>
                </a:solidFill>
              </a:rPr>
              <a:t>새로운 코드는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필드의 존재 여부에 따라</a:t>
            </a:r>
            <a:r>
              <a:rPr lang="en-US" altLang="ko-KR" sz="1400" dirty="0">
                <a:solidFill>
                  <a:schemeClr val="tx1"/>
                </a:solidFill>
              </a:rPr>
              <a:t>) 0</a:t>
            </a:r>
            <a:r>
              <a:rPr lang="ko-KR" altLang="en-US" sz="1400" dirty="0">
                <a:solidFill>
                  <a:schemeClr val="tx1"/>
                </a:solidFill>
              </a:rPr>
              <a:t>이나 </a:t>
            </a: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개의 </a:t>
            </a:r>
            <a:r>
              <a:rPr lang="ko-KR" altLang="en-US" sz="1400" dirty="0" err="1">
                <a:solidFill>
                  <a:schemeClr val="tx1"/>
                </a:solidFill>
              </a:rPr>
              <a:t>엘리먼트가</a:t>
            </a:r>
            <a:r>
              <a:rPr lang="ko-KR" altLang="en-US" sz="1400" dirty="0">
                <a:solidFill>
                  <a:schemeClr val="tx1"/>
                </a:solidFill>
              </a:rPr>
              <a:t> 있는 목록으로 볼 수 있음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 </a:t>
            </a:r>
            <a:r>
              <a:rPr lang="en-US" altLang="ko-KR" sz="1400" dirty="0">
                <a:solidFill>
                  <a:schemeClr val="tx1"/>
                </a:solidFill>
              </a:rPr>
              <a:t>– repeated </a:t>
            </a:r>
            <a:r>
              <a:rPr lang="ko-KR" altLang="en-US" sz="1400" dirty="0">
                <a:solidFill>
                  <a:schemeClr val="tx1"/>
                </a:solidFill>
              </a:rPr>
              <a:t>표시자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8D6AE91C-8D5E-1744-B15E-D3A9C75E2E34}"/>
              </a:ext>
            </a:extLst>
          </p:cNvPr>
          <p:cNvSpPr/>
          <p:nvPr/>
        </p:nvSpPr>
        <p:spPr>
          <a:xfrm>
            <a:off x="804622" y="2775126"/>
            <a:ext cx="5039588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새로운 코드는 예전 코드가 기록한 데이터를 읽을 수 있어야 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069D0E2D-5EBF-F748-901A-79719E6DFFED}"/>
              </a:ext>
            </a:extLst>
          </p:cNvPr>
          <p:cNvSpPr/>
          <p:nvPr/>
        </p:nvSpPr>
        <p:spPr>
          <a:xfrm>
            <a:off x="6344031" y="2775126"/>
            <a:ext cx="5039588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chemeClr val="tx1"/>
                </a:solidFill>
              </a:rPr>
              <a:t>예전 코드는 새로운 코드가 기록한 데이터를 읽을 수 있어야 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D1F24F42-DAD7-F741-8EF3-44DB690B9303}"/>
              </a:ext>
            </a:extLst>
          </p:cNvPr>
          <p:cNvSpPr/>
          <p:nvPr/>
        </p:nvSpPr>
        <p:spPr>
          <a:xfrm>
            <a:off x="569842" y="3306767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예시</a:t>
            </a:r>
            <a:r>
              <a:rPr kumimoji="1" lang="en-US" altLang="ko-KR" dirty="0">
                <a:solidFill>
                  <a:srgbClr val="00B050"/>
                </a:solidFill>
              </a:rPr>
              <a:t>)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79085-9556-B04B-87A1-E39ABA85873F}"/>
              </a:ext>
            </a:extLst>
          </p:cNvPr>
          <p:cNvSpPr/>
          <p:nvPr/>
        </p:nvSpPr>
        <p:spPr>
          <a:xfrm>
            <a:off x="6446310" y="3719140"/>
            <a:ext cx="5175848" cy="3099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en-KR" sz="1400" dirty="0">
                <a:solidFill>
                  <a:schemeClr val="tx1"/>
                </a:solidFill>
              </a:rPr>
              <a:t>예전 버전의 코드가 새 버전의 코드에 의해 추가된 것을 무시할 수 있어야 함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스키마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발전으로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추가했을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때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태그를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부여함으로서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코드에서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기록한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읽으려는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경우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해당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필드를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무시할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있음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dirty="0" err="1">
                <a:solidFill>
                  <a:schemeClr val="tx1"/>
                </a:solidFill>
              </a:rPr>
              <a:t>새로운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읽는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예전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코드는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목록의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마지막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엘리먼트만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보게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됨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 </a:t>
            </a:r>
            <a:r>
              <a:rPr lang="en-US" altLang="ko-KR" sz="1400" dirty="0">
                <a:solidFill>
                  <a:schemeClr val="tx1"/>
                </a:solidFill>
              </a:rPr>
              <a:t>– repeated </a:t>
            </a:r>
            <a:r>
              <a:rPr lang="ko-KR" altLang="en-US" sz="1400" dirty="0">
                <a:solidFill>
                  <a:schemeClr val="tx1"/>
                </a:solidFill>
              </a:rPr>
              <a:t>표시자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en-US" altLang="ko-KR" sz="1400" dirty="0">
                <a:solidFill>
                  <a:schemeClr val="tx1"/>
                </a:solidFill>
              </a:rPr>
              <a:t>※ repeated </a:t>
            </a:r>
            <a:r>
              <a:rPr lang="ko-KR" altLang="en-US" sz="1400" dirty="0">
                <a:solidFill>
                  <a:schemeClr val="tx1"/>
                </a:solidFill>
              </a:rPr>
              <a:t>표시자</a:t>
            </a:r>
            <a:r>
              <a:rPr lang="en-US" altLang="ko-KR" sz="1400" dirty="0">
                <a:solidFill>
                  <a:schemeClr val="tx1"/>
                </a:solidFill>
              </a:rPr>
              <a:t>: (</a:t>
            </a:r>
            <a:r>
              <a:rPr lang="ko-KR" altLang="en-US" sz="1400" dirty="0">
                <a:solidFill>
                  <a:schemeClr val="tx1"/>
                </a:solidFill>
              </a:rPr>
              <a:t>단일 값인</a:t>
            </a:r>
            <a:r>
              <a:rPr lang="en-US" altLang="ko-KR" sz="1400" dirty="0">
                <a:solidFill>
                  <a:schemeClr val="tx1"/>
                </a:solidFill>
              </a:rPr>
              <a:t>) optional </a:t>
            </a:r>
            <a:r>
              <a:rPr lang="ko-KR" altLang="en-US" sz="1400" dirty="0">
                <a:solidFill>
                  <a:schemeClr val="tx1"/>
                </a:solidFill>
              </a:rPr>
              <a:t>필드를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다중 값인</a:t>
            </a:r>
            <a:r>
              <a:rPr lang="en-US" altLang="ko-KR" sz="1400" dirty="0">
                <a:solidFill>
                  <a:schemeClr val="tx1"/>
                </a:solidFill>
              </a:rPr>
              <a:t>) repeated </a:t>
            </a:r>
            <a:r>
              <a:rPr lang="ko-KR" altLang="en-US" sz="1400" dirty="0">
                <a:solidFill>
                  <a:schemeClr val="tx1"/>
                </a:solidFill>
              </a:rPr>
              <a:t>필드로 변경 가능</a:t>
            </a:r>
            <a:endParaRPr lang="en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KR" sz="1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8B1C95-A7EB-A342-A0F9-A83B82B363F0}"/>
              </a:ext>
            </a:extLst>
          </p:cNvPr>
          <p:cNvSpPr/>
          <p:nvPr/>
        </p:nvSpPr>
        <p:spPr>
          <a:xfrm>
            <a:off x="6078990" y="3306767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예시</a:t>
            </a:r>
            <a:r>
              <a:rPr kumimoji="1" lang="en-US" altLang="ko-KR" dirty="0">
                <a:solidFill>
                  <a:srgbClr val="00B050"/>
                </a:solidFill>
              </a:rPr>
              <a:t>)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7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부호화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38200" y="1119197"/>
            <a:ext cx="10515600" cy="1937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보통 메모리에서 데이터 구조는 </a:t>
            </a:r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ko-KR" altLang="en-US" dirty="0">
                <a:solidFill>
                  <a:schemeClr val="tx1"/>
                </a:solidFill>
              </a:rPr>
              <a:t>에서 효율적으로 접근하고 조작할 수 있도록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보통은 포인터를 이용해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 최적화 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하지만 포인터는 다른 프로세스가 이해할 수 없으므로 이 일련의 </a:t>
            </a:r>
            <a:r>
              <a:rPr lang="ko-KR" altLang="en-US" dirty="0" err="1">
                <a:solidFill>
                  <a:schemeClr val="tx1"/>
                </a:solidFill>
              </a:rPr>
              <a:t>바이트열은</a:t>
            </a:r>
            <a:r>
              <a:rPr lang="ko-KR" altLang="en-US" dirty="0">
                <a:solidFill>
                  <a:schemeClr val="tx1"/>
                </a:solidFill>
              </a:rPr>
              <a:t> 보통 메모리에서 사용하는 데이터 구조와는 상당히 다르다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따라서 두 가지 표현 사이에 일종의 전환이 필요한데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인메모리</a:t>
            </a:r>
            <a:r>
              <a:rPr lang="ko-KR" altLang="en-US" dirty="0">
                <a:solidFill>
                  <a:schemeClr val="tx1"/>
                </a:solidFill>
              </a:rPr>
              <a:t> 표현에서 바이트열로의 전환을 </a:t>
            </a:r>
            <a:r>
              <a:rPr lang="ko-KR" altLang="en-US" dirty="0" err="1">
                <a:solidFill>
                  <a:schemeClr val="tx1"/>
                </a:solidFill>
              </a:rPr>
              <a:t>부호화라고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그 반대를 </a:t>
            </a:r>
            <a:r>
              <a:rPr lang="ko-KR" altLang="en-US" dirty="0" err="1">
                <a:solidFill>
                  <a:schemeClr val="tx1"/>
                </a:solidFill>
              </a:rPr>
              <a:t>복호화라고</a:t>
            </a:r>
            <a:r>
              <a:rPr lang="ko-KR" altLang="en-US" dirty="0">
                <a:solidFill>
                  <a:schemeClr val="tx1"/>
                </a:solidFill>
              </a:rPr>
              <a:t>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※</a:t>
            </a:r>
            <a:r>
              <a:rPr lang="ko-KR" altLang="en-US" sz="1400" dirty="0">
                <a:solidFill>
                  <a:schemeClr val="tx1"/>
                </a:solidFill>
              </a:rPr>
              <a:t> 부호화 또는 </a:t>
            </a:r>
            <a:r>
              <a:rPr lang="ko-KR" altLang="en-US" sz="1400" dirty="0" err="1">
                <a:solidFill>
                  <a:schemeClr val="tx1"/>
                </a:solidFill>
              </a:rPr>
              <a:t>인코딩</a:t>
            </a:r>
            <a:r>
              <a:rPr lang="en-US" altLang="ko-KR" sz="1400" dirty="0">
                <a:solidFill>
                  <a:schemeClr val="tx1"/>
                </a:solidFill>
              </a:rPr>
              <a:t>(encoding)</a:t>
            </a:r>
            <a:r>
              <a:rPr lang="ko-KR" altLang="en-US" sz="1400" dirty="0">
                <a:solidFill>
                  <a:schemeClr val="tx1"/>
                </a:solidFill>
              </a:rPr>
              <a:t>은 정보의 형태나 형식을 표준화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보안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처리 속도 향상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저장 공간 절약 등을 위해서 다른 형태나 형식으로 변환하는 처리 혹은 그 처리 방식을 말한다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11" name="직사각형 20">
            <a:extLst>
              <a:ext uri="{FF2B5EF4-FFF2-40B4-BE49-F238E27FC236}">
                <a16:creationId xmlns:a16="http://schemas.microsoft.com/office/drawing/2014/main" id="{E24C8CC7-E46A-214E-9C22-DB15FADABC55}"/>
              </a:ext>
            </a:extLst>
          </p:cNvPr>
          <p:cNvSpPr/>
          <p:nvPr/>
        </p:nvSpPr>
        <p:spPr>
          <a:xfrm>
            <a:off x="8382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object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4" name="직사각형 20">
            <a:extLst>
              <a:ext uri="{FF2B5EF4-FFF2-40B4-BE49-F238E27FC236}">
                <a16:creationId xmlns:a16="http://schemas.microsoft.com/office/drawing/2014/main" id="{D674D34F-14AB-9145-AC72-6DCC96B77D2A}"/>
              </a:ext>
            </a:extLst>
          </p:cNvPr>
          <p:cNvSpPr/>
          <p:nvPr/>
        </p:nvSpPr>
        <p:spPr>
          <a:xfrm>
            <a:off x="21336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struct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5" name="직사각형 20">
            <a:extLst>
              <a:ext uri="{FF2B5EF4-FFF2-40B4-BE49-F238E27FC236}">
                <a16:creationId xmlns:a16="http://schemas.microsoft.com/office/drawing/2014/main" id="{1233B918-C5B5-8D4A-80D5-54CDD1A86C4D}"/>
              </a:ext>
            </a:extLst>
          </p:cNvPr>
          <p:cNvSpPr/>
          <p:nvPr/>
        </p:nvSpPr>
        <p:spPr>
          <a:xfrm>
            <a:off x="3429001" y="335285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list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6" name="직사각형 20">
            <a:extLst>
              <a:ext uri="{FF2B5EF4-FFF2-40B4-BE49-F238E27FC236}">
                <a16:creationId xmlns:a16="http://schemas.microsoft.com/office/drawing/2014/main" id="{C37FA68A-92CF-B84C-8262-D032A7C242DA}"/>
              </a:ext>
            </a:extLst>
          </p:cNvPr>
          <p:cNvSpPr/>
          <p:nvPr/>
        </p:nvSpPr>
        <p:spPr>
          <a:xfrm>
            <a:off x="8572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B050"/>
                </a:solidFill>
              </a:rPr>
              <a:t>array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7" name="직사각형 20">
            <a:extLst>
              <a:ext uri="{FF2B5EF4-FFF2-40B4-BE49-F238E27FC236}">
                <a16:creationId xmlns:a16="http://schemas.microsoft.com/office/drawing/2014/main" id="{6EF65E6E-9FC5-FC4D-A21B-BFBCCAB721BE}"/>
              </a:ext>
            </a:extLst>
          </p:cNvPr>
          <p:cNvSpPr/>
          <p:nvPr/>
        </p:nvSpPr>
        <p:spPr>
          <a:xfrm>
            <a:off x="21526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Hash table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8" name="직사각형 20">
            <a:extLst>
              <a:ext uri="{FF2B5EF4-FFF2-40B4-BE49-F238E27FC236}">
                <a16:creationId xmlns:a16="http://schemas.microsoft.com/office/drawing/2014/main" id="{C8AD97AC-EE01-7549-8360-BAFCEFE216E9}"/>
              </a:ext>
            </a:extLst>
          </p:cNvPr>
          <p:cNvSpPr/>
          <p:nvPr/>
        </p:nvSpPr>
        <p:spPr>
          <a:xfrm>
            <a:off x="3448051" y="4057703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rgbClr val="00B050"/>
                </a:solidFill>
              </a:rPr>
              <a:t>tree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19" name="직사각형 20">
            <a:extLst>
              <a:ext uri="{FF2B5EF4-FFF2-40B4-BE49-F238E27FC236}">
                <a16:creationId xmlns:a16="http://schemas.microsoft.com/office/drawing/2014/main" id="{3EE651FD-393A-934E-802A-8682140804D4}"/>
              </a:ext>
            </a:extLst>
          </p:cNvPr>
          <p:cNvSpPr/>
          <p:nvPr/>
        </p:nvSpPr>
        <p:spPr>
          <a:xfrm>
            <a:off x="8550235" y="3669619"/>
            <a:ext cx="1619249" cy="98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rgbClr val="00B050"/>
                </a:solidFill>
              </a:rPr>
              <a:t>바이트열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0" name="직사각형 20">
            <a:extLst>
              <a:ext uri="{FF2B5EF4-FFF2-40B4-BE49-F238E27FC236}">
                <a16:creationId xmlns:a16="http://schemas.microsoft.com/office/drawing/2014/main" id="{C2F99B68-E05A-0447-BF1E-E7D0B284A9F8}"/>
              </a:ext>
            </a:extLst>
          </p:cNvPr>
          <p:cNvSpPr/>
          <p:nvPr/>
        </p:nvSpPr>
        <p:spPr>
          <a:xfrm>
            <a:off x="1113858" y="5009144"/>
            <a:ext cx="2969482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</a:rPr>
              <a:t>인메모리의</a:t>
            </a:r>
            <a:r>
              <a:rPr kumimoji="1" lang="ko-KR" altLang="en-US" dirty="0">
                <a:solidFill>
                  <a:schemeClr val="tx1"/>
                </a:solidFill>
              </a:rPr>
              <a:t>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DD601C-A594-CD4B-970A-69D9DA6CB70C}"/>
              </a:ext>
            </a:extLst>
          </p:cNvPr>
          <p:cNvSpPr/>
          <p:nvPr/>
        </p:nvSpPr>
        <p:spPr>
          <a:xfrm>
            <a:off x="7992441" y="5009144"/>
            <a:ext cx="2969482" cy="951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데이터를 파일에 쓰거나 네트워크를 통해 전송할 때 사용되는 데이터 구조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0">
            <a:extLst>
              <a:ext uri="{FF2B5EF4-FFF2-40B4-BE49-F238E27FC236}">
                <a16:creationId xmlns:a16="http://schemas.microsoft.com/office/drawing/2014/main" id="{80B33C1D-3E4E-E342-A885-9A135483A595}"/>
              </a:ext>
            </a:extLst>
          </p:cNvPr>
          <p:cNvSpPr/>
          <p:nvPr/>
        </p:nvSpPr>
        <p:spPr>
          <a:xfrm>
            <a:off x="5364267" y="4361228"/>
            <a:ext cx="114300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rgbClr val="00B050"/>
                </a:solidFill>
              </a:rPr>
              <a:t>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24" name="직사각형 20">
            <a:extLst>
              <a:ext uri="{FF2B5EF4-FFF2-40B4-BE49-F238E27FC236}">
                <a16:creationId xmlns:a16="http://schemas.microsoft.com/office/drawing/2014/main" id="{90CF4CC1-589A-6C4E-98FA-50FF42041E35}"/>
              </a:ext>
            </a:extLst>
          </p:cNvPr>
          <p:cNvSpPr/>
          <p:nvPr/>
        </p:nvSpPr>
        <p:spPr>
          <a:xfrm>
            <a:off x="4498735" y="5009144"/>
            <a:ext cx="2969482" cy="1592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데이터 전환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r>
              <a:rPr kumimoji="1" lang="ko-KR" altLang="en-US" dirty="0">
                <a:solidFill>
                  <a:schemeClr val="tx1"/>
                </a:solidFill>
              </a:rPr>
              <a:t>메모리를 공유하지 않는 다른 프로세스로 일부 데이터를 보내고 싶을 때는 </a:t>
            </a:r>
            <a:r>
              <a:rPr kumimoji="1" lang="ko-KR" altLang="en-US" dirty="0" err="1">
                <a:solidFill>
                  <a:schemeClr val="tx1"/>
                </a:solidFill>
              </a:rPr>
              <a:t>바이트열로</a:t>
            </a:r>
            <a:r>
              <a:rPr kumimoji="1" lang="ko-KR" altLang="en-US" dirty="0">
                <a:solidFill>
                  <a:schemeClr val="tx1"/>
                </a:solidFill>
              </a:rPr>
              <a:t> 부호화 필요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16E4A-D38C-1543-B093-A7DBCDAB7949}"/>
              </a:ext>
            </a:extLst>
          </p:cNvPr>
          <p:cNvSpPr/>
          <p:nvPr/>
        </p:nvSpPr>
        <p:spPr>
          <a:xfrm>
            <a:off x="7663826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4D8ED7-7262-3147-9CF3-7D335E7973FD}"/>
              </a:ext>
            </a:extLst>
          </p:cNvPr>
          <p:cNvSpPr/>
          <p:nvPr/>
        </p:nvSpPr>
        <p:spPr>
          <a:xfrm>
            <a:off x="892261" y="3189010"/>
            <a:ext cx="3626712" cy="17373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42F34DC-844A-114B-9875-5B8B0E74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55" y="3661355"/>
            <a:ext cx="870782" cy="8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8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표준화된 텍스트 형식 </a:t>
            </a:r>
            <a:r>
              <a:rPr kumimoji="1" lang="ko-KR" altLang="en-US" dirty="0" err="1"/>
              <a:t>부호화의</a:t>
            </a:r>
            <a:r>
              <a:rPr kumimoji="1" lang="ko-KR" altLang="en-US" dirty="0"/>
              <a:t> 이진 변형</a:t>
            </a:r>
            <a:endParaRPr kumimoji="1" lang="ko-Kore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DF6663-8FA1-D245-B0F9-C214DDD630D3}"/>
              </a:ext>
            </a:extLst>
          </p:cNvPr>
          <p:cNvSpPr/>
          <p:nvPr/>
        </p:nvSpPr>
        <p:spPr>
          <a:xfrm>
            <a:off x="828932" y="1505345"/>
            <a:ext cx="10534136" cy="32890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</a:rPr>
              <a:t>장점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-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많은 프로그래밍 언어에서 읽고 쓸 수 있는 표준화된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</a:t>
            </a:r>
            <a:r>
              <a:rPr lang="ko-KR" altLang="en-US" sz="1400" b="1" dirty="0">
                <a:solidFill>
                  <a:schemeClr val="tx1"/>
                </a:solidFill>
              </a:rPr>
              <a:t>널리 알려져 </a:t>
            </a:r>
            <a:r>
              <a:rPr lang="ko-KR" altLang="en-US" sz="1400" dirty="0">
                <a:solidFill>
                  <a:schemeClr val="tx1"/>
                </a:solidFill>
              </a:rPr>
              <a:t>있고 많은 곳에서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JSON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XML, CSV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b="1" dirty="0">
                <a:solidFill>
                  <a:schemeClr val="tx1"/>
                </a:solidFill>
              </a:rPr>
              <a:t>텍스트 형식</a:t>
            </a:r>
            <a:r>
              <a:rPr lang="ko-KR" altLang="en-US" sz="1400" dirty="0">
                <a:solidFill>
                  <a:schemeClr val="tx1"/>
                </a:solidFill>
              </a:rPr>
              <a:t>이라서 어느 정도 사람이 읽을 수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사람이 읽을 수 있는 텍스트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즉 유니코드 문자열을 잘 지원함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데이터 교환 형식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즉</a:t>
            </a:r>
            <a:r>
              <a:rPr lang="en-US" altLang="ko-KR" sz="1400" b="1" dirty="0">
                <a:solidFill>
                  <a:schemeClr val="tx1"/>
                </a:solidFill>
              </a:rPr>
              <a:t>,</a:t>
            </a:r>
            <a:r>
              <a:rPr lang="ko-KR" altLang="en-US" sz="1400" b="1" dirty="0">
                <a:solidFill>
                  <a:schemeClr val="tx1"/>
                </a:solidFill>
              </a:rPr>
              <a:t> 한 조직에서 다른 조직으로 데이터를 전송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 err="1">
                <a:solidFill>
                  <a:schemeClr val="tx1"/>
                </a:solidFill>
              </a:rPr>
              <a:t>으로</a:t>
            </a:r>
            <a:r>
              <a:rPr lang="ko-KR" altLang="en-US" sz="1400" b="1" dirty="0">
                <a:solidFill>
                  <a:schemeClr val="tx1"/>
                </a:solidFill>
              </a:rPr>
              <a:t> 사용</a:t>
            </a:r>
            <a:r>
              <a:rPr lang="ko-KR" altLang="en-US" sz="1400" dirty="0">
                <a:solidFill>
                  <a:schemeClr val="tx1"/>
                </a:solidFill>
              </a:rPr>
              <a:t>하기에 유용함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단점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수의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부호화가</a:t>
            </a:r>
            <a:r>
              <a:rPr lang="ko-KR" altLang="en-US" sz="1400" b="1" dirty="0">
                <a:solidFill>
                  <a:schemeClr val="tx1"/>
                </a:solidFill>
              </a:rPr>
              <a:t> 어려움 </a:t>
            </a:r>
            <a:r>
              <a:rPr lang="en-US" altLang="ko-KR" sz="1400" dirty="0">
                <a:solidFill>
                  <a:schemeClr val="tx1"/>
                </a:solidFill>
              </a:rPr>
              <a:t>(XML/CSV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–</a:t>
            </a:r>
            <a:r>
              <a:rPr lang="ko-KR" altLang="en-US" sz="1400" dirty="0">
                <a:solidFill>
                  <a:schemeClr val="tx1"/>
                </a:solidFill>
              </a:rPr>
              <a:t> 수와 숫자로 구성된 문자열 구분</a:t>
            </a:r>
            <a:r>
              <a:rPr lang="en-US" altLang="ko-KR" sz="1400" dirty="0">
                <a:solidFill>
                  <a:schemeClr val="tx1"/>
                </a:solidFill>
              </a:rPr>
              <a:t>X, JSON – </a:t>
            </a:r>
            <a:r>
              <a:rPr lang="ko-KR" altLang="en-US" sz="1400" dirty="0">
                <a:solidFill>
                  <a:schemeClr val="tx1"/>
                </a:solidFill>
              </a:rPr>
              <a:t>정수와 부동소수점 수를 구별</a:t>
            </a:r>
            <a:r>
              <a:rPr lang="en-US" altLang="ko-KR" sz="1400" dirty="0">
                <a:solidFill>
                  <a:schemeClr val="tx1"/>
                </a:solidFill>
              </a:rPr>
              <a:t>X, </a:t>
            </a:r>
            <a:r>
              <a:rPr lang="ko-KR" altLang="en-US" sz="1400" dirty="0">
                <a:solidFill>
                  <a:schemeClr val="tx1"/>
                </a:solidFill>
              </a:rPr>
              <a:t>정밀도를 지정</a:t>
            </a:r>
            <a:r>
              <a:rPr lang="en-US" altLang="ko-KR" sz="1400" dirty="0">
                <a:solidFill>
                  <a:schemeClr val="tx1"/>
                </a:solidFill>
              </a:rPr>
              <a:t>X)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이는 부동소수점을 사용하는 언어에서 큰 수를 다룰 때 문제가 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은 이진 문자열을 지원하지 않으나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문자열은 유용한 기능이기 때문에 이진 데이터를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 err="1">
                <a:solidFill>
                  <a:schemeClr val="tx1"/>
                </a:solidFill>
              </a:rPr>
              <a:t>를</a:t>
            </a:r>
            <a:r>
              <a:rPr lang="ko-KR" altLang="en-US" sz="1400" dirty="0">
                <a:solidFill>
                  <a:schemeClr val="tx1"/>
                </a:solidFill>
              </a:rPr>
              <a:t> 사용해 텍스트로 부호화 해 이런 제한을 피하고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Base64</a:t>
            </a:r>
            <a:r>
              <a:rPr lang="ko-KR" altLang="en-US" sz="1400" dirty="0">
                <a:solidFill>
                  <a:schemeClr val="tx1"/>
                </a:solidFill>
              </a:rPr>
              <a:t>로 해석해야한다는 사실을 스키마를 사용해 표시하는 방법을 사용했지만 이로 인해 데이터 크기는 </a:t>
            </a:r>
            <a:r>
              <a:rPr lang="en-US" altLang="ko-KR" sz="1400" dirty="0">
                <a:solidFill>
                  <a:schemeClr val="tx1"/>
                </a:solidFill>
              </a:rPr>
              <a:t>33%</a:t>
            </a:r>
            <a:r>
              <a:rPr lang="ko-KR" altLang="en-US" sz="1400" dirty="0">
                <a:solidFill>
                  <a:schemeClr val="tx1"/>
                </a:solidFill>
              </a:rPr>
              <a:t>가 증가함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을 정의하는 스키마 언어는 강력하긴 하지만 구현이 난해하며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데이터의 올바른 해석은 스키마 정보에 따라 다르기 때문에 </a:t>
            </a:r>
            <a:r>
              <a:rPr lang="en-US" altLang="ko-KR" sz="1400" dirty="0">
                <a:solidFill>
                  <a:schemeClr val="tx1"/>
                </a:solidFill>
              </a:rPr>
              <a:t>XML/JSON</a:t>
            </a:r>
            <a:r>
              <a:rPr lang="ko-KR" altLang="en-US" sz="1400" dirty="0">
                <a:solidFill>
                  <a:schemeClr val="tx1"/>
                </a:solidFill>
              </a:rPr>
              <a:t> 스키마를 사용하지 않는 애플리케이션은 필요한 부호화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en-US" sz="1400" dirty="0" err="1">
                <a:solidFill>
                  <a:schemeClr val="tx1"/>
                </a:solidFill>
              </a:rPr>
              <a:t>복호화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로직을</a:t>
            </a:r>
            <a:r>
              <a:rPr lang="ko-KR" altLang="en-US" sz="1400" dirty="0">
                <a:solidFill>
                  <a:schemeClr val="tx1"/>
                </a:solidFill>
              </a:rPr>
              <a:t> 하드코딩해야 할 가능성이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CSV</a:t>
            </a:r>
            <a:r>
              <a:rPr lang="ko-KR" altLang="en-US" sz="1400" dirty="0">
                <a:solidFill>
                  <a:schemeClr val="tx1"/>
                </a:solidFill>
              </a:rPr>
              <a:t>는 스키마가 없으므로 각 로우와 칼럼의 의미를 정의하는 작업은 애플리케이션이 해야 함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FCCE6F-02FB-1B4F-AAEF-2675C96B9C21}"/>
              </a:ext>
            </a:extLst>
          </p:cNvPr>
          <p:cNvSpPr/>
          <p:nvPr/>
        </p:nvSpPr>
        <p:spPr>
          <a:xfrm>
            <a:off x="828932" y="5466309"/>
            <a:ext cx="10524868" cy="11544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부호화 형식 선택으로 얻는 이득은 데이터 크기가 커질수록 증가하는데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tx1"/>
                </a:solidFill>
              </a:rPr>
              <a:t> 이진 부호화는 텍스트 형식의 </a:t>
            </a:r>
            <a:r>
              <a:rPr lang="ko-KR" altLang="en-US" sz="1400" dirty="0" err="1">
                <a:solidFill>
                  <a:schemeClr val="tx1"/>
                </a:solidFill>
              </a:rPr>
              <a:t>부호화보다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더 간편</a:t>
            </a:r>
            <a:r>
              <a:rPr lang="ko-KR" altLang="en-US" sz="1400" dirty="0">
                <a:solidFill>
                  <a:schemeClr val="tx1"/>
                </a:solidFill>
              </a:rPr>
              <a:t>하고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파싱이</a:t>
            </a:r>
            <a:r>
              <a:rPr lang="ko-KR" altLang="en-US" sz="1400" b="1" dirty="0">
                <a:solidFill>
                  <a:schemeClr val="tx1"/>
                </a:solidFill>
              </a:rPr>
              <a:t> 빠르</a:t>
            </a:r>
            <a:r>
              <a:rPr lang="ko-KR" altLang="en-US" sz="1400" dirty="0">
                <a:solidFill>
                  <a:schemeClr val="tx1"/>
                </a:solidFill>
              </a:rPr>
              <a:t>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JSON, XML</a:t>
            </a:r>
            <a:r>
              <a:rPr lang="ko-KR" altLang="en-US" sz="1400" dirty="0">
                <a:solidFill>
                  <a:schemeClr val="tx1"/>
                </a:solidFill>
              </a:rPr>
              <a:t>은 이진 형식과 비교하면 둘 다 훨씬 많은 공간을 사용한다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이러한 이유에서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용으로 사용 가능한 다양한 이진 부호화 개발이 이루어졌지만 </a:t>
            </a:r>
            <a:r>
              <a:rPr lang="en-US" altLang="ko-KR" sz="1400" dirty="0">
                <a:solidFill>
                  <a:schemeClr val="tx1"/>
                </a:solidFill>
              </a:rPr>
              <a:t>JSON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XML</a:t>
            </a:r>
            <a:r>
              <a:rPr lang="ko-KR" altLang="en-US" sz="1400" dirty="0">
                <a:solidFill>
                  <a:schemeClr val="tx1"/>
                </a:solidFill>
              </a:rPr>
              <a:t>의 텍스트 버전처럼 널리 채택 되진 않았다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이런 형식 중 일부는 </a:t>
            </a:r>
            <a:r>
              <a:rPr lang="ko-KR" altLang="en-US" sz="1400" dirty="0" err="1">
                <a:solidFill>
                  <a:schemeClr val="tx1"/>
                </a:solidFill>
              </a:rPr>
              <a:t>데이터타입</a:t>
            </a:r>
            <a:r>
              <a:rPr lang="ko-KR" altLang="en-US" sz="1400" dirty="0">
                <a:solidFill>
                  <a:schemeClr val="tx1"/>
                </a:solidFill>
              </a:rPr>
              <a:t> 셋을 확장하지만 </a:t>
            </a:r>
            <a:r>
              <a:rPr lang="en-US" altLang="ko-KR" sz="1400" dirty="0">
                <a:solidFill>
                  <a:schemeClr val="tx1"/>
                </a:solidFill>
              </a:rPr>
              <a:t>JSON/XML</a:t>
            </a:r>
            <a:r>
              <a:rPr lang="ko-KR" altLang="en-US" sz="1400" dirty="0">
                <a:solidFill>
                  <a:schemeClr val="tx1"/>
                </a:solidFill>
              </a:rPr>
              <a:t> 데이터 모델은 변경하지 않고 유지했다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특히 스키마를 지정하지 않기 때문에 부호화된 데이터 안에 모든 객체의 필드 이름을 포함해야 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r>
              <a:rPr lang="ko-KR" altLang="en-US" sz="1400" dirty="0">
                <a:solidFill>
                  <a:schemeClr val="tx1"/>
                </a:solidFill>
              </a:rPr>
              <a:t>  </a:t>
            </a:r>
            <a:endParaRPr lang="en-KR" sz="1400" dirty="0">
              <a:solidFill>
                <a:schemeClr val="tx1"/>
              </a:solidFill>
            </a:endParaRPr>
          </a:p>
        </p:txBody>
      </p:sp>
      <p:sp>
        <p:nvSpPr>
          <p:cNvPr id="29" name="직사각형 20">
            <a:extLst>
              <a:ext uri="{FF2B5EF4-FFF2-40B4-BE49-F238E27FC236}">
                <a16:creationId xmlns:a16="http://schemas.microsoft.com/office/drawing/2014/main" id="{A7B3DA0C-9C45-BD49-9DEF-EACEB8D64142}"/>
              </a:ext>
            </a:extLst>
          </p:cNvPr>
          <p:cNvSpPr/>
          <p:nvPr/>
        </p:nvSpPr>
        <p:spPr>
          <a:xfrm>
            <a:off x="828932" y="1045056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텍스트 형식</a:t>
            </a:r>
            <a:r>
              <a:rPr kumimoji="1" lang="en-US" altLang="ko-KR" dirty="0">
                <a:solidFill>
                  <a:srgbClr val="00B050"/>
                </a:solidFill>
              </a:rPr>
              <a:t>(JSON, XML, CSV) </a:t>
            </a:r>
            <a:r>
              <a:rPr kumimoji="1" lang="ko-KR" altLang="en-US" dirty="0">
                <a:solidFill>
                  <a:srgbClr val="00B050"/>
                </a:solidFill>
              </a:rPr>
              <a:t>장점과 단점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  <p:sp>
        <p:nvSpPr>
          <p:cNvPr id="30" name="직사각형 20">
            <a:extLst>
              <a:ext uri="{FF2B5EF4-FFF2-40B4-BE49-F238E27FC236}">
                <a16:creationId xmlns:a16="http://schemas.microsoft.com/office/drawing/2014/main" id="{EECF52E3-9070-904D-968F-50510CA256A5}"/>
              </a:ext>
            </a:extLst>
          </p:cNvPr>
          <p:cNvSpPr/>
          <p:nvPr/>
        </p:nvSpPr>
        <p:spPr>
          <a:xfrm>
            <a:off x="828932" y="4992735"/>
            <a:ext cx="4422690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dirty="0">
                <a:solidFill>
                  <a:srgbClr val="00B050"/>
                </a:solidFill>
              </a:rPr>
              <a:t>이진 부호화</a:t>
            </a:r>
            <a:endParaRPr kumimoji="1" lang="ko-Kore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6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텍스트 형식 문서의 이진 부호화와 스키마</a:t>
            </a:r>
            <a:endParaRPr kumimoji="1" lang="ko-Kore-KR" altLang="en-US" sz="2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B7F15EF-748B-0042-8EA1-76A8D1B13CA0}"/>
              </a:ext>
            </a:extLst>
          </p:cNvPr>
          <p:cNvSpPr/>
          <p:nvPr/>
        </p:nvSpPr>
        <p:spPr>
          <a:xfrm>
            <a:off x="838200" y="1062049"/>
            <a:ext cx="10515600" cy="1116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</a:rPr>
              <a:t>스키마 기반의 이진 부호화는 부호화된 데이터에서 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이름을 생략</a:t>
            </a:r>
            <a:r>
              <a:rPr lang="ko-KR" altLang="en-US" sz="1400" dirty="0">
                <a:solidFill>
                  <a:schemeClr val="tx1"/>
                </a:solidFill>
              </a:rPr>
              <a:t>할 수 있게 하여 </a:t>
            </a:r>
            <a:r>
              <a:rPr lang="en-US" altLang="ko-KR" sz="1400" dirty="0">
                <a:solidFill>
                  <a:schemeClr val="tx1"/>
                </a:solidFill>
              </a:rPr>
              <a:t>“</a:t>
            </a:r>
            <a:r>
              <a:rPr lang="ko-KR" altLang="en-US" sz="1400" dirty="0">
                <a:solidFill>
                  <a:schemeClr val="tx1"/>
                </a:solidFill>
              </a:rPr>
              <a:t>이진 </a:t>
            </a:r>
            <a:r>
              <a:rPr lang="en-US" altLang="ko-KR" sz="1400" dirty="0">
                <a:solidFill>
                  <a:schemeClr val="tx1"/>
                </a:solidFill>
              </a:rPr>
              <a:t>JSON”</a:t>
            </a:r>
            <a:r>
              <a:rPr lang="ko-KR" altLang="en-US" sz="1400" dirty="0">
                <a:solidFill>
                  <a:schemeClr val="tx1"/>
                </a:solidFill>
              </a:rPr>
              <a:t>변형 보다 데이터를 압축시켰고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스키마 데이터베이스를 유지함으로서 스키마 변경이 적용되기 전에 상위 호환성과 위 호환성을 확인할 수 있게 되었다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스키마를 사용해 이진 부호화 형식을 기술하는 방법에는 </a:t>
            </a:r>
            <a:r>
              <a:rPr lang="ko-KR" altLang="en-US" sz="1400" b="1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프로토콜 버퍼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 err="1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 있다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r>
              <a:rPr lang="en-KR" sz="1400" dirty="0">
                <a:solidFill>
                  <a:schemeClr val="tx1"/>
                </a:solidFill>
              </a:rPr>
              <a:t>또한 스키마 언어는 XML 스키마나 JSON 스키마보다 훨씬 간단하며 더 자세한 유효성 검사 규칙을 지원한다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직사각형 20">
            <a:extLst>
              <a:ext uri="{FF2B5EF4-FFF2-40B4-BE49-F238E27FC236}">
                <a16:creationId xmlns:a16="http://schemas.microsoft.com/office/drawing/2014/main" id="{0969741E-DAC8-724A-A990-2B81CDC038AC}"/>
              </a:ext>
            </a:extLst>
          </p:cNvPr>
          <p:cNvSpPr/>
          <p:nvPr/>
        </p:nvSpPr>
        <p:spPr>
          <a:xfrm>
            <a:off x="52713" y="2375564"/>
            <a:ext cx="4422690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부호화할 데이터를 위한 스키마 정의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A945721-2BA7-EF48-B2C8-98B9098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1" y="2743041"/>
            <a:ext cx="2916762" cy="92703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3CB0A0F-CD01-6746-AF60-F4A715F47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4" y="3777116"/>
            <a:ext cx="2341596" cy="749596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6A2DEB3-8A72-2948-BC02-AA0BCE2D9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46" y="4940562"/>
            <a:ext cx="2843064" cy="749596"/>
          </a:xfrm>
          <a:prstGeom prst="rect">
            <a:avLst/>
          </a:prstGeom>
        </p:spPr>
      </p:pic>
      <p:sp>
        <p:nvSpPr>
          <p:cNvPr id="142" name="직사각형 20">
            <a:extLst>
              <a:ext uri="{FF2B5EF4-FFF2-40B4-BE49-F238E27FC236}">
                <a16:creationId xmlns:a16="http://schemas.microsoft.com/office/drawing/2014/main" id="{5E8B675F-B8CF-C74E-B2EE-C5E44B432FF4}"/>
              </a:ext>
            </a:extLst>
          </p:cNvPr>
          <p:cNvSpPr/>
          <p:nvPr/>
        </p:nvSpPr>
        <p:spPr>
          <a:xfrm>
            <a:off x="1543871" y="3336554"/>
            <a:ext cx="1130113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/>
                </a:solidFill>
              </a:rPr>
              <a:t>&lt;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스리프트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&gt;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4" name="직사각형 20">
            <a:extLst>
              <a:ext uri="{FF2B5EF4-FFF2-40B4-BE49-F238E27FC236}">
                <a16:creationId xmlns:a16="http://schemas.microsoft.com/office/drawing/2014/main" id="{AFFC9DC6-BF92-D44E-A0DB-2C3BB136FDC3}"/>
              </a:ext>
            </a:extLst>
          </p:cNvPr>
          <p:cNvSpPr/>
          <p:nvPr/>
        </p:nvSpPr>
        <p:spPr>
          <a:xfrm>
            <a:off x="1426129" y="4474473"/>
            <a:ext cx="1675858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/>
                </a:solidFill>
              </a:rPr>
              <a:t>&lt;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프로토콜</a:t>
            </a:r>
            <a:r>
              <a:rPr kumimoji="1" lang="en-US" altLang="en-US" sz="1200" b="1" dirty="0">
                <a:solidFill>
                  <a:schemeClr val="tx1"/>
                </a:solidFill>
              </a:rPr>
              <a:t> 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버퍼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&gt;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직사각형 20">
            <a:extLst>
              <a:ext uri="{FF2B5EF4-FFF2-40B4-BE49-F238E27FC236}">
                <a16:creationId xmlns:a16="http://schemas.microsoft.com/office/drawing/2014/main" id="{22AE2581-7B27-D848-8F1A-31FADBC3E047}"/>
              </a:ext>
            </a:extLst>
          </p:cNvPr>
          <p:cNvSpPr/>
          <p:nvPr/>
        </p:nvSpPr>
        <p:spPr>
          <a:xfrm>
            <a:off x="1543871" y="5677828"/>
            <a:ext cx="1130113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1200" b="1" dirty="0">
                <a:solidFill>
                  <a:schemeClr val="tx1"/>
                </a:solidFill>
              </a:rPr>
              <a:t>&lt;</a:t>
            </a:r>
            <a:r>
              <a:rPr kumimoji="1" lang="en-US" altLang="en-US" sz="1200" b="1" dirty="0" err="1">
                <a:solidFill>
                  <a:schemeClr val="tx1"/>
                </a:solidFill>
              </a:rPr>
              <a:t>아브로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&gt;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0" name="직사각형 20">
            <a:extLst>
              <a:ext uri="{FF2B5EF4-FFF2-40B4-BE49-F238E27FC236}">
                <a16:creationId xmlns:a16="http://schemas.microsoft.com/office/drawing/2014/main" id="{92B3F99C-1A83-E54D-97B2-A88753539822}"/>
              </a:ext>
            </a:extLst>
          </p:cNvPr>
          <p:cNvSpPr/>
          <p:nvPr/>
        </p:nvSpPr>
        <p:spPr>
          <a:xfrm>
            <a:off x="4080986" y="2365894"/>
            <a:ext cx="6272081" cy="32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스키마를 사용하지 않은 부호화 예제 </a:t>
            </a:r>
            <a:r>
              <a:rPr kumimoji="1" lang="en-US" altLang="ko-KR" b="1" dirty="0">
                <a:solidFill>
                  <a:srgbClr val="00B050"/>
                </a:solidFill>
              </a:rPr>
              <a:t>(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메시지팩</a:t>
            </a:r>
            <a:r>
              <a:rPr kumimoji="1" lang="ko-KR" altLang="en-US" b="1" dirty="0">
                <a:solidFill>
                  <a:srgbClr val="00B050"/>
                </a:solidFill>
              </a:rPr>
              <a:t> 이용</a:t>
            </a:r>
            <a:r>
              <a:rPr kumimoji="1" lang="en-US" altLang="ko-KR" b="1" dirty="0">
                <a:solidFill>
                  <a:srgbClr val="00B050"/>
                </a:solidFill>
              </a:rPr>
              <a:t>)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83A52B3-D9D1-B147-9603-55636941D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286" y="3313907"/>
            <a:ext cx="2966387" cy="935874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BDDB8CE-0729-444F-BDB3-EAA51248BF2B}"/>
              </a:ext>
            </a:extLst>
          </p:cNvPr>
          <p:cNvGrpSpPr/>
          <p:nvPr/>
        </p:nvGrpSpPr>
        <p:grpSpPr>
          <a:xfrm>
            <a:off x="7131865" y="2868837"/>
            <a:ext cx="4646718" cy="3319656"/>
            <a:chOff x="227049" y="3337244"/>
            <a:chExt cx="4646718" cy="3319656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052383DE-609D-4448-A23F-AF243BC4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4444" y="3337244"/>
              <a:ext cx="3669323" cy="3319656"/>
            </a:xfrm>
            <a:prstGeom prst="rect">
              <a:avLst/>
            </a:prstGeom>
          </p:spPr>
        </p:pic>
        <p:sp>
          <p:nvSpPr>
            <p:cNvPr id="154" name="직사각형 20">
              <a:extLst>
                <a:ext uri="{FF2B5EF4-FFF2-40B4-BE49-F238E27FC236}">
                  <a16:creationId xmlns:a16="http://schemas.microsoft.com/office/drawing/2014/main" id="{2CEAF4A6-807A-A94D-8244-E5B2C5F83126}"/>
                </a:ext>
              </a:extLst>
            </p:cNvPr>
            <p:cNvSpPr/>
            <p:nvPr/>
          </p:nvSpPr>
          <p:spPr>
            <a:xfrm>
              <a:off x="227049" y="3703987"/>
              <a:ext cx="889445" cy="572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KR" altLang="en-US" sz="1200" dirty="0">
                  <a:solidFill>
                    <a:schemeClr val="tx1"/>
                  </a:solidFill>
                </a:rPr>
                <a:t>바이트열</a:t>
              </a:r>
              <a:br>
                <a:rPr kumimoji="1" lang="en-KR" altLang="en-US" sz="1200" dirty="0">
                  <a:solidFill>
                    <a:schemeClr val="tx1"/>
                  </a:solidFill>
                </a:rPr>
              </a:br>
              <a:r>
                <a:rPr kumimoji="1" lang="en-US" altLang="ko-KR" sz="1200" dirty="0">
                  <a:solidFill>
                    <a:schemeClr val="tx1"/>
                  </a:solidFill>
                </a:rPr>
                <a:t>66</a:t>
              </a:r>
              <a:r>
                <a:rPr kumimoji="1" lang="ko-KR" altLang="en-US" sz="1200" dirty="0">
                  <a:solidFill>
                    <a:schemeClr val="tx1"/>
                  </a:solidFill>
                </a:rPr>
                <a:t>바이트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55" name="Picture 154" descr="A close up of a logo&#10;&#10;Description automatically generated">
              <a:extLst>
                <a:ext uri="{FF2B5EF4-FFF2-40B4-BE49-F238E27FC236}">
                  <a16:creationId xmlns:a16="http://schemas.microsoft.com/office/drawing/2014/main" id="{36BC14D7-78AF-104A-AE18-054F3D518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7779" y="3879554"/>
              <a:ext cx="522022" cy="749596"/>
            </a:xfrm>
            <a:prstGeom prst="rect">
              <a:avLst/>
            </a:prstGeom>
          </p:spPr>
        </p:pic>
        <p:sp>
          <p:nvSpPr>
            <p:cNvPr id="156" name="직사각형 20">
              <a:extLst>
                <a:ext uri="{FF2B5EF4-FFF2-40B4-BE49-F238E27FC236}">
                  <a16:creationId xmlns:a16="http://schemas.microsoft.com/office/drawing/2014/main" id="{C5699B86-B778-F747-B172-A7028184E26B}"/>
                </a:ext>
              </a:extLst>
            </p:cNvPr>
            <p:cNvSpPr/>
            <p:nvPr/>
          </p:nvSpPr>
          <p:spPr>
            <a:xfrm>
              <a:off x="1631317" y="3415281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US" altLang="ko-KR" sz="800" b="1" u="sng" dirty="0">
                  <a:solidFill>
                    <a:schemeClr val="tx1"/>
                  </a:solidFill>
                </a:rPr>
                <a:t>3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개의 필드를 가진 객체라는 뜻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3A24F01-7965-8D4C-9320-4AF2C488FF19}"/>
                </a:ext>
              </a:extLst>
            </p:cNvPr>
            <p:cNvSpPr/>
            <p:nvPr/>
          </p:nvSpPr>
          <p:spPr>
            <a:xfrm>
              <a:off x="1568781" y="3846998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7D6FF35-F0DB-314C-B5E9-39A01392E264}"/>
                </a:ext>
              </a:extLst>
            </p:cNvPr>
            <p:cNvGrpSpPr/>
            <p:nvPr/>
          </p:nvGrpSpPr>
          <p:grpSpPr>
            <a:xfrm>
              <a:off x="1631317" y="3552693"/>
              <a:ext cx="1761930" cy="294306"/>
              <a:chOff x="1727637" y="3585249"/>
              <a:chExt cx="1761930" cy="29430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0E70599-0075-174C-8D71-9A64A2B3F4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7637" y="3585249"/>
                <a:ext cx="387032" cy="2943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E6FD2A9-AE0B-9D41-89D7-223782072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4669" y="3585250"/>
                <a:ext cx="1374898" cy="15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2A24711-A004-8D46-BC8B-3A73DA64A28E}"/>
                </a:ext>
              </a:extLst>
            </p:cNvPr>
            <p:cNvSpPr/>
            <p:nvPr/>
          </p:nvSpPr>
          <p:spPr>
            <a:xfrm>
              <a:off x="1722132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84A11DA-687E-C74A-9C3E-40E52ECFF471}"/>
                </a:ext>
              </a:extLst>
            </p:cNvPr>
            <p:cNvSpPr/>
            <p:nvPr/>
          </p:nvSpPr>
          <p:spPr>
            <a:xfrm>
              <a:off x="300489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1F29383E-A20D-BC4E-B63C-1070FA57D4CF}"/>
                </a:ext>
              </a:extLst>
            </p:cNvPr>
            <p:cNvSpPr/>
            <p:nvPr/>
          </p:nvSpPr>
          <p:spPr>
            <a:xfrm>
              <a:off x="4001633" y="3846998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3CF1902-92F0-C043-AA1C-69AC4DF40988}"/>
                </a:ext>
              </a:extLst>
            </p:cNvPr>
            <p:cNvSpPr/>
            <p:nvPr/>
          </p:nvSpPr>
          <p:spPr>
            <a:xfrm>
              <a:off x="3294901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70284E2-0909-2F40-B020-741D2E41C3C8}"/>
                </a:ext>
              </a:extLst>
            </p:cNvPr>
            <p:cNvSpPr/>
            <p:nvPr/>
          </p:nvSpPr>
          <p:spPr>
            <a:xfrm>
              <a:off x="3719598" y="4042012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68F5F41-76BB-404D-B532-C6F76E770421}"/>
                </a:ext>
              </a:extLst>
            </p:cNvPr>
            <p:cNvSpPr/>
            <p:nvPr/>
          </p:nvSpPr>
          <p:spPr>
            <a:xfrm>
              <a:off x="2280826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A0BCAD3-4A48-A146-B7A8-C97E7A7D0FD3}"/>
                </a:ext>
              </a:extLst>
            </p:cNvPr>
            <p:cNvSpPr/>
            <p:nvPr/>
          </p:nvSpPr>
          <p:spPr>
            <a:xfrm>
              <a:off x="2436838" y="4241360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B4FC068-5773-2742-8093-9A4BCD369448}"/>
                </a:ext>
              </a:extLst>
            </p:cNvPr>
            <p:cNvSpPr/>
            <p:nvPr/>
          </p:nvSpPr>
          <p:spPr>
            <a:xfrm>
              <a:off x="1875484" y="3846998"/>
              <a:ext cx="1120742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D316DF0-5F65-F443-8D56-E097BE73A1A7}"/>
                </a:ext>
              </a:extLst>
            </p:cNvPr>
            <p:cNvSpPr/>
            <p:nvPr/>
          </p:nvSpPr>
          <p:spPr>
            <a:xfrm>
              <a:off x="4163651" y="3846998"/>
              <a:ext cx="291340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1D9A601-C643-A742-B431-AF828499DEBE}"/>
                </a:ext>
              </a:extLst>
            </p:cNvPr>
            <p:cNvSpPr/>
            <p:nvPr/>
          </p:nvSpPr>
          <p:spPr>
            <a:xfrm>
              <a:off x="1567794" y="4046346"/>
              <a:ext cx="1717839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DAB21FB-7B53-544B-86F9-E748D8E02BA8}"/>
                </a:ext>
              </a:extLst>
            </p:cNvPr>
            <p:cNvSpPr/>
            <p:nvPr/>
          </p:nvSpPr>
          <p:spPr>
            <a:xfrm>
              <a:off x="3882216" y="4042012"/>
              <a:ext cx="60877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F9CE1543-7008-7C4E-B1B6-A4AD2E297121}"/>
                </a:ext>
              </a:extLst>
            </p:cNvPr>
            <p:cNvSpPr/>
            <p:nvPr/>
          </p:nvSpPr>
          <p:spPr>
            <a:xfrm>
              <a:off x="1568047" y="4237026"/>
              <a:ext cx="710118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6A091F3-D342-5B49-A7B7-1699B49985E4}"/>
                </a:ext>
              </a:extLst>
            </p:cNvPr>
            <p:cNvCxnSpPr/>
            <p:nvPr/>
          </p:nvCxnSpPr>
          <p:spPr>
            <a:xfrm flipV="1">
              <a:off x="2325700" y="3714859"/>
              <a:ext cx="36139" cy="132139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0C6A25A-6DDE-4F4D-BED2-F9653DBF5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0043" y="3714859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BA9F32A-62C8-DD40-85D6-E89733DAB2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0818" y="3706192"/>
              <a:ext cx="105478" cy="34882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AD96BF8-BA9B-204A-979E-AE17F4013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513" y="3711777"/>
              <a:ext cx="1699051" cy="1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20">
              <a:extLst>
                <a:ext uri="{FF2B5EF4-FFF2-40B4-BE49-F238E27FC236}">
                  <a16:creationId xmlns:a16="http://schemas.microsoft.com/office/drawing/2014/main" id="{ADE6015E-A183-4349-B995-07E003520A83}"/>
                </a:ext>
              </a:extLst>
            </p:cNvPr>
            <p:cNvSpPr/>
            <p:nvPr/>
          </p:nvSpPr>
          <p:spPr>
            <a:xfrm>
              <a:off x="2170862" y="3570195"/>
              <a:ext cx="2451173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모든 객체의 필드 이름을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D7AC8A-632B-FB43-9815-FEDA795A5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4156" y="4018215"/>
              <a:ext cx="82735" cy="4600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539BB81-057A-884F-919B-D8467CA08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675" y="4000880"/>
              <a:ext cx="145290" cy="49331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1B32827-0E79-5048-B17A-9B895AC1A6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0391" y="4405393"/>
              <a:ext cx="264338" cy="72834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33B7CDB-25D0-2941-8BC7-7C6CD962B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933" y="4204562"/>
              <a:ext cx="63679" cy="273665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B7C4B9-A437-B64A-BF7B-BAB7C3A5FC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0735" y="4401059"/>
              <a:ext cx="203190" cy="7716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FE04B81-C14B-774B-BEE2-5F3A68E12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9962" y="4213230"/>
              <a:ext cx="72952" cy="264997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2B2296EC-8105-9D4A-A71F-D509C92EAF20}"/>
                </a:ext>
              </a:extLst>
            </p:cNvPr>
            <p:cNvCxnSpPr>
              <a:cxnSpLocks/>
            </p:cNvCxnSpPr>
            <p:nvPr/>
          </p:nvCxnSpPr>
          <p:spPr>
            <a:xfrm>
              <a:off x="2644729" y="4478227"/>
              <a:ext cx="1300946" cy="7982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직사각형 20">
              <a:extLst>
                <a:ext uri="{FF2B5EF4-FFF2-40B4-BE49-F238E27FC236}">
                  <a16:creationId xmlns:a16="http://schemas.microsoft.com/office/drawing/2014/main" id="{D40054B3-4054-5742-88E8-ED4D58E7535B}"/>
                </a:ext>
              </a:extLst>
            </p:cNvPr>
            <p:cNvSpPr/>
            <p:nvPr/>
          </p:nvSpPr>
          <p:spPr>
            <a:xfrm>
              <a:off x="2370678" y="4504038"/>
              <a:ext cx="2229035" cy="3044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이어지는 내용의 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/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 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길이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,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 정수를 표시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6" name="Picture 185" descr="A close up of a sign&#10;&#10;Description automatically generated">
            <a:extLst>
              <a:ext uri="{FF2B5EF4-FFF2-40B4-BE49-F238E27FC236}">
                <a16:creationId xmlns:a16="http://schemas.microsoft.com/office/drawing/2014/main" id="{7AE6A37D-2BB5-9846-BC94-DCC2AE3788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6185" y="4120984"/>
            <a:ext cx="870782" cy="870782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6544BF9D-DF59-EA47-8FB6-AF0ED9C2F12E}"/>
              </a:ext>
            </a:extLst>
          </p:cNvPr>
          <p:cNvSpPr/>
          <p:nvPr/>
        </p:nvSpPr>
        <p:spPr>
          <a:xfrm>
            <a:off x="155764" y="2680206"/>
            <a:ext cx="3591506" cy="3680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A0619B0-C00B-7F40-96D5-BD014EB507AB}"/>
              </a:ext>
            </a:extLst>
          </p:cNvPr>
          <p:cNvSpPr/>
          <p:nvPr/>
        </p:nvSpPr>
        <p:spPr>
          <a:xfrm>
            <a:off x="4157920" y="2680206"/>
            <a:ext cx="7700940" cy="3680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9" name="직사각형 20">
            <a:extLst>
              <a:ext uri="{FF2B5EF4-FFF2-40B4-BE49-F238E27FC236}">
                <a16:creationId xmlns:a16="http://schemas.microsoft.com/office/drawing/2014/main" id="{C24C793F-0F6E-694E-8773-EE253D400D98}"/>
              </a:ext>
            </a:extLst>
          </p:cNvPr>
          <p:cNvSpPr/>
          <p:nvPr/>
        </p:nvSpPr>
        <p:spPr>
          <a:xfrm>
            <a:off x="4630998" y="4086980"/>
            <a:ext cx="2026531" cy="57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200" b="1" dirty="0">
                <a:solidFill>
                  <a:schemeClr val="tx1"/>
                </a:solidFill>
              </a:rPr>
              <a:t>이진 부호화</a:t>
            </a:r>
            <a:r>
              <a:rPr kumimoji="1" lang="en-US" altLang="ko-KR" sz="1200" b="1" dirty="0">
                <a:solidFill>
                  <a:schemeClr val="tx1"/>
                </a:solidFill>
              </a:rPr>
              <a:t> </a:t>
            </a:r>
            <a:r>
              <a:rPr kumimoji="1" lang="ko-KR" altLang="en-US" sz="1200" b="1" dirty="0">
                <a:solidFill>
                  <a:schemeClr val="tx1"/>
                </a:solidFill>
              </a:rPr>
              <a:t>하기 전 레코드</a:t>
            </a:r>
            <a:endParaRPr kumimoji="1" lang="ko-Kore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DDD37A0-6833-984A-A6B3-F4F3DA9265A2}"/>
              </a:ext>
            </a:extLst>
          </p:cNvPr>
          <p:cNvSpPr/>
          <p:nvPr/>
        </p:nvSpPr>
        <p:spPr>
          <a:xfrm>
            <a:off x="4386128" y="5099950"/>
            <a:ext cx="3419744" cy="10486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사람의 </a:t>
            </a:r>
            <a:r>
              <a:rPr lang="ko-KR" altLang="en-US" sz="1400" b="1" dirty="0" err="1">
                <a:solidFill>
                  <a:schemeClr val="tx1"/>
                </a:solidFill>
              </a:rPr>
              <a:t>가독성의</a:t>
            </a:r>
            <a:r>
              <a:rPr lang="ko-KR" altLang="en-US" sz="1400" b="1" dirty="0">
                <a:solidFill>
                  <a:schemeClr val="tx1"/>
                </a:solidFill>
              </a:rPr>
              <a:t> 하락</a:t>
            </a:r>
            <a:r>
              <a:rPr lang="ko-KR" altLang="en-US" sz="1400" dirty="0">
                <a:solidFill>
                  <a:schemeClr val="tx1"/>
                </a:solidFill>
              </a:rPr>
              <a:t>으로 인한 단점의 정도가 </a:t>
            </a:r>
            <a:r>
              <a:rPr lang="ko-KR" altLang="en-US" sz="1400" b="1" dirty="0">
                <a:solidFill>
                  <a:schemeClr val="tx1"/>
                </a:solidFill>
              </a:rPr>
              <a:t>공간의 절약</a:t>
            </a:r>
            <a:r>
              <a:rPr lang="ko-KR" altLang="en-US" sz="1400" dirty="0">
                <a:solidFill>
                  <a:schemeClr val="tx1"/>
                </a:solidFill>
              </a:rPr>
              <a:t>으로 인한 장점보다 클 수 있음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사람의 </a:t>
            </a:r>
            <a:r>
              <a:rPr lang="ko-KR" altLang="en-US" sz="1400" dirty="0" err="1">
                <a:solidFill>
                  <a:schemeClr val="tx1"/>
                </a:solidFill>
              </a:rPr>
              <a:t>가독성</a:t>
            </a:r>
            <a:r>
              <a:rPr lang="ko-KR" altLang="en-US" sz="1400" dirty="0">
                <a:solidFill>
                  <a:schemeClr val="tx1"/>
                </a:solidFill>
              </a:rPr>
              <a:t> 하락 </a:t>
            </a:r>
            <a:r>
              <a:rPr lang="en-US" altLang="ko-KR" sz="1400" dirty="0">
                <a:solidFill>
                  <a:schemeClr val="tx1"/>
                </a:solidFill>
              </a:rPr>
              <a:t>&gt; </a:t>
            </a:r>
            <a:r>
              <a:rPr lang="ko-KR" altLang="en-US" sz="1400" dirty="0">
                <a:solidFill>
                  <a:schemeClr val="tx1"/>
                </a:solidFill>
              </a:rPr>
              <a:t>공간의 절약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en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스키마 기반의 이진 부호화와 </a:t>
            </a:r>
            <a:r>
              <a:rPr kumimoji="1" lang="ko-KR" altLang="en-US" dirty="0" err="1"/>
              <a:t>바이트열</a:t>
            </a:r>
            <a:r>
              <a:rPr kumimoji="1" lang="en-US" altLang="ko-KR" dirty="0"/>
              <a:t>1</a:t>
            </a:r>
            <a:endParaRPr kumimoji="1" lang="ko-Kore-KR" altLang="en-US" sz="2400" dirty="0"/>
          </a:p>
        </p:txBody>
      </p:sp>
      <p:sp>
        <p:nvSpPr>
          <p:cNvPr id="109" name="직사각형 20">
            <a:extLst>
              <a:ext uri="{FF2B5EF4-FFF2-40B4-BE49-F238E27FC236}">
                <a16:creationId xmlns:a16="http://schemas.microsoft.com/office/drawing/2014/main" id="{BFC29B94-6AE5-CF46-A5B8-650FF615B14F}"/>
              </a:ext>
            </a:extLst>
          </p:cNvPr>
          <p:cNvSpPr/>
          <p:nvPr/>
        </p:nvSpPr>
        <p:spPr>
          <a:xfrm>
            <a:off x="752732" y="1658415"/>
            <a:ext cx="6466114" cy="1055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바이너리프로토콜을 사용해 레코드를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 </a:t>
            </a:r>
            <a:r>
              <a:rPr kumimoji="1" lang="en-US" altLang="ko-KR" b="1" dirty="0">
                <a:solidFill>
                  <a:srgbClr val="00B050"/>
                </a:solidFill>
              </a:rPr>
              <a:t>(</a:t>
            </a:r>
            <a:r>
              <a:rPr kumimoji="1" lang="ko-KR" altLang="en-US" b="1" dirty="0">
                <a:solidFill>
                  <a:srgbClr val="00B050"/>
                </a:solidFill>
              </a:rPr>
              <a:t>스키마로 부호화된 데이터 모습</a:t>
            </a:r>
            <a:r>
              <a:rPr kumimoji="1" lang="en-US" altLang="ko-KR" b="1" dirty="0">
                <a:solidFill>
                  <a:srgbClr val="00B050"/>
                </a:solidFill>
              </a:rPr>
              <a:t>)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C0F02FC-0D13-1649-BB7D-6CF47D19F17C}"/>
              </a:ext>
            </a:extLst>
          </p:cNvPr>
          <p:cNvSpPr/>
          <p:nvPr/>
        </p:nvSpPr>
        <p:spPr>
          <a:xfrm>
            <a:off x="5499674" y="2454266"/>
            <a:ext cx="5854125" cy="2276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KR" sz="1400" dirty="0">
                <a:solidFill>
                  <a:schemeClr val="tx1"/>
                </a:solidFill>
              </a:rPr>
              <a:t>스리프트는 바이너리프로토콜과 컴팩트프로토콜이라는 두 가진 다른 이진 부호화 형식을 가지고 있는데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그 중 </a:t>
            </a:r>
            <a:r>
              <a:rPr lang="ko-KR" altLang="en-US" sz="1400" b="1" dirty="0">
                <a:solidFill>
                  <a:schemeClr val="tx1"/>
                </a:solidFill>
              </a:rPr>
              <a:t>바이너리프로토콜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각 필드에는 타입 주석</a:t>
            </a:r>
            <a:r>
              <a:rPr lang="en-US" altLang="ko-KR" sz="1400" dirty="0">
                <a:solidFill>
                  <a:schemeClr val="tx1"/>
                </a:solidFill>
              </a:rPr>
              <a:t>(annotation)</a:t>
            </a:r>
            <a:r>
              <a:rPr lang="ko-KR" altLang="en-US" sz="1400" dirty="0">
                <a:solidFill>
                  <a:schemeClr val="tx1"/>
                </a:solidFill>
              </a:rPr>
              <a:t>이 있고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필요한 경우 길이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문자열 길이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목록의 항목 개수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표시가 있음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이름 대신 부호화된 데이터는 숫자</a:t>
            </a:r>
            <a:r>
              <a:rPr lang="en-US" altLang="ko-KR" sz="1400" dirty="0">
                <a:solidFill>
                  <a:schemeClr val="tx1"/>
                </a:solidFill>
              </a:rPr>
              <a:t>(1, 2, 3)</a:t>
            </a:r>
            <a:r>
              <a:rPr lang="ko-KR" altLang="en-US" sz="1400" dirty="0">
                <a:solidFill>
                  <a:schemeClr val="tx1"/>
                </a:solidFill>
              </a:rPr>
              <a:t>과 같은 필드 태그를 포함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필드 태그는 </a:t>
            </a:r>
            <a:r>
              <a:rPr lang="ko-KR" altLang="en-US" sz="1400" b="1" dirty="0">
                <a:solidFill>
                  <a:schemeClr val="tx1"/>
                </a:solidFill>
              </a:rPr>
              <a:t>필드 이름의 철자 없이도 어떤 필드를 다루는지 알려주는</a:t>
            </a:r>
            <a:r>
              <a:rPr lang="ko-KR" altLang="en-US" sz="1400" dirty="0">
                <a:solidFill>
                  <a:schemeClr val="tx1"/>
                </a:solidFill>
              </a:rPr>
              <a:t> 방법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CA8AF8E-D21C-EA48-A6AA-BBCA748D9EEE}"/>
              </a:ext>
            </a:extLst>
          </p:cNvPr>
          <p:cNvGrpSpPr/>
          <p:nvPr/>
        </p:nvGrpSpPr>
        <p:grpSpPr>
          <a:xfrm>
            <a:off x="838200" y="2652406"/>
            <a:ext cx="4644252" cy="2199520"/>
            <a:chOff x="838200" y="4414944"/>
            <a:chExt cx="4644252" cy="2199520"/>
          </a:xfrm>
        </p:grpSpPr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EB16A593-35AF-3F4A-9125-7AE53F0BA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4476433"/>
              <a:ext cx="2862943" cy="2138031"/>
            </a:xfrm>
            <a:prstGeom prst="rect">
              <a:avLst/>
            </a:prstGeom>
          </p:spPr>
        </p:pic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3F565C1-8C91-664A-90A6-9616705C19AE}"/>
                </a:ext>
              </a:extLst>
            </p:cNvPr>
            <p:cNvSpPr/>
            <p:nvPr/>
          </p:nvSpPr>
          <p:spPr>
            <a:xfrm>
              <a:off x="1030902" y="4796396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5B7696D-B08E-4C48-9F2F-B1796C2B00CE}"/>
                </a:ext>
              </a:extLst>
            </p:cNvPr>
            <p:cNvSpPr/>
            <p:nvPr/>
          </p:nvSpPr>
          <p:spPr>
            <a:xfrm>
              <a:off x="2589789" y="4785379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83A73DF-15B7-ED44-B891-FE284375A661}"/>
                </a:ext>
              </a:extLst>
            </p:cNvPr>
            <p:cNvSpPr/>
            <p:nvPr/>
          </p:nvSpPr>
          <p:spPr>
            <a:xfrm>
              <a:off x="1521153" y="4934107"/>
              <a:ext cx="153351" cy="1640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3E3C21C-C90A-0046-B23E-8C6908DB3C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9187" y="4566812"/>
              <a:ext cx="525079" cy="2357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4FB5D0E-E8A6-D24E-84EA-FF01ECDDA4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4504" y="4560969"/>
              <a:ext cx="2420418" cy="580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05AA96F-C89C-6540-9DBD-9369F11B8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929" y="4566810"/>
              <a:ext cx="408118" cy="35145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3DD6576-281E-1B49-9B57-9468C86AFD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6420" y="4564910"/>
              <a:ext cx="290045" cy="22047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20">
              <a:extLst>
                <a:ext uri="{FF2B5EF4-FFF2-40B4-BE49-F238E27FC236}">
                  <a16:creationId xmlns:a16="http://schemas.microsoft.com/office/drawing/2014/main" id="{B025A46C-45E4-304B-8948-DD0CA19E627E}"/>
                </a:ext>
              </a:extLst>
            </p:cNvPr>
            <p:cNvSpPr/>
            <p:nvPr/>
          </p:nvSpPr>
          <p:spPr>
            <a:xfrm>
              <a:off x="1762299" y="4414944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C87CE7F-FB84-BF48-A13C-7587EB86DDAA}"/>
                </a:ext>
              </a:extLst>
            </p:cNvPr>
            <p:cNvSpPr/>
            <p:nvPr/>
          </p:nvSpPr>
          <p:spPr>
            <a:xfrm>
              <a:off x="1884739" y="4934106"/>
              <a:ext cx="153351" cy="164033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91F2D5-066A-C644-AC37-533B947D9A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8472" y="5098141"/>
              <a:ext cx="85086" cy="301683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3C31F39-43DA-ED4E-AB40-93F39A3397F7}"/>
                </a:ext>
              </a:extLst>
            </p:cNvPr>
            <p:cNvCxnSpPr>
              <a:cxnSpLocks/>
            </p:cNvCxnSpPr>
            <p:nvPr/>
          </p:nvCxnSpPr>
          <p:spPr>
            <a:xfrm>
              <a:off x="2123558" y="5390608"/>
              <a:ext cx="2712847" cy="0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직사각형 20">
              <a:extLst>
                <a:ext uri="{FF2B5EF4-FFF2-40B4-BE49-F238E27FC236}">
                  <a16:creationId xmlns:a16="http://schemas.microsoft.com/office/drawing/2014/main" id="{EB14940D-13CD-934B-A84D-1EFC4D9DF6D7}"/>
                </a:ext>
              </a:extLst>
            </p:cNvPr>
            <p:cNvSpPr/>
            <p:nvPr/>
          </p:nvSpPr>
          <p:spPr>
            <a:xfrm>
              <a:off x="2066045" y="5262879"/>
              <a:ext cx="3150442" cy="118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앞의 </a:t>
              </a:r>
              <a:r>
                <a:rPr kumimoji="1" lang="en-US" altLang="ko-KR" sz="800" b="1" u="sng" dirty="0">
                  <a:solidFill>
                    <a:schemeClr val="tx1"/>
                  </a:solidFill>
                </a:rPr>
                <a:t>list&lt;String&gt;</a:t>
              </a:r>
              <a:r>
                <a:rPr kumimoji="1" lang="ko-KR" altLang="en-US" sz="800" b="1" u="sng" dirty="0">
                  <a:solidFill>
                    <a:schemeClr val="tx1"/>
                  </a:solidFill>
                </a:rPr>
                <a:t>의 항목의 데이터 타입이 명시되어 있음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0932D93-2E14-4340-8920-43FAEC05C8CC}"/>
                </a:ext>
              </a:extLst>
            </p:cNvPr>
            <p:cNvSpPr/>
            <p:nvPr/>
          </p:nvSpPr>
          <p:spPr>
            <a:xfrm>
              <a:off x="1195967" y="4796396"/>
              <a:ext cx="198521" cy="125620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BB89C00-7F7F-194D-9BF4-BC2B078D9801}"/>
                </a:ext>
              </a:extLst>
            </p:cNvPr>
            <p:cNvSpPr/>
            <p:nvPr/>
          </p:nvSpPr>
          <p:spPr>
            <a:xfrm>
              <a:off x="2760363" y="4785378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165BFC7-3E6B-1B47-B4B9-CB7F33D9CF4E}"/>
                </a:ext>
              </a:extLst>
            </p:cNvPr>
            <p:cNvSpPr/>
            <p:nvPr/>
          </p:nvSpPr>
          <p:spPr>
            <a:xfrm>
              <a:off x="1675201" y="4934105"/>
              <a:ext cx="198521" cy="164033"/>
            </a:xfrm>
            <a:prstGeom prst="rect">
              <a:avLst/>
            </a:pr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1635D7A-BD63-FF44-A7AF-AA99889E9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5770" y="4717087"/>
              <a:ext cx="1184019" cy="83592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E91FDA1-3AD7-C249-B867-1BCCFC58C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3779" y="4713335"/>
              <a:ext cx="908154" cy="201176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6306A6D-AB41-9D4F-AAE5-B3D131805EF7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 flipH="1" flipV="1">
              <a:off x="2822385" y="4707780"/>
              <a:ext cx="37239" cy="77598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9795BA4-9C6B-0C46-8870-E2976403ED5E}"/>
                </a:ext>
              </a:extLst>
            </p:cNvPr>
            <p:cNvCxnSpPr>
              <a:cxnSpLocks/>
            </p:cNvCxnSpPr>
            <p:nvPr/>
          </p:nvCxnSpPr>
          <p:spPr>
            <a:xfrm>
              <a:off x="2569021" y="4711417"/>
              <a:ext cx="2708373" cy="3764"/>
            </a:xfrm>
            <a:prstGeom prst="line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직사각형 20">
              <a:extLst>
                <a:ext uri="{FF2B5EF4-FFF2-40B4-BE49-F238E27FC236}">
                  <a16:creationId xmlns:a16="http://schemas.microsoft.com/office/drawing/2014/main" id="{621880F8-F02F-A245-9D7D-92D3DE36EA3E}"/>
                </a:ext>
              </a:extLst>
            </p:cNvPr>
            <p:cNvSpPr/>
            <p:nvPr/>
          </p:nvSpPr>
          <p:spPr>
            <a:xfrm>
              <a:off x="2643912" y="4586560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필드 이름 대신 부호화된 데이터는 필드 태그를 포함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9F13D6-BCAA-1348-8467-EF293B220A28}"/>
                </a:ext>
              </a:extLst>
            </p:cNvPr>
            <p:cNvSpPr/>
            <p:nvPr/>
          </p:nvSpPr>
          <p:spPr>
            <a:xfrm>
              <a:off x="1408503" y="4796396"/>
              <a:ext cx="485998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BDCFD42-7C04-1E46-8338-F1FE24A16E7A}"/>
                </a:ext>
              </a:extLst>
            </p:cNvPr>
            <p:cNvSpPr/>
            <p:nvPr/>
          </p:nvSpPr>
          <p:spPr>
            <a:xfrm>
              <a:off x="2493899" y="4958628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79EE17D-560B-DF4D-9A59-34199A9BDAAF}"/>
                </a:ext>
              </a:extLst>
            </p:cNvPr>
            <p:cNvSpPr/>
            <p:nvPr/>
          </p:nvSpPr>
          <p:spPr>
            <a:xfrm>
              <a:off x="1905718" y="5121737"/>
              <a:ext cx="464985" cy="125620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43764A8-1A68-2942-AD4C-58515900B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4213" y="4949411"/>
              <a:ext cx="522413" cy="19581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F252E1-8048-404B-B624-D4E00710F194}"/>
                </a:ext>
              </a:extLst>
            </p:cNvPr>
            <p:cNvCxnSpPr>
              <a:cxnSpLocks/>
            </p:cNvCxnSpPr>
            <p:nvPr/>
          </p:nvCxnSpPr>
          <p:spPr>
            <a:xfrm>
              <a:off x="3496626" y="4949411"/>
              <a:ext cx="1780768" cy="0"/>
            </a:xfrm>
            <a:prstGeom prst="line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20">
              <a:extLst>
                <a:ext uri="{FF2B5EF4-FFF2-40B4-BE49-F238E27FC236}">
                  <a16:creationId xmlns:a16="http://schemas.microsoft.com/office/drawing/2014/main" id="{E6A5141C-AA44-8F4B-9BC2-2E3C0BAC33C9}"/>
                </a:ext>
              </a:extLst>
            </p:cNvPr>
            <p:cNvSpPr/>
            <p:nvPr/>
          </p:nvSpPr>
          <p:spPr>
            <a:xfrm>
              <a:off x="3424859" y="4794154"/>
              <a:ext cx="1750563" cy="1451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ko-KR" altLang="en-US" sz="800" b="1" u="sng" dirty="0">
                  <a:solidFill>
                    <a:schemeClr val="tx1"/>
                  </a:solidFill>
                </a:rPr>
                <a:t>문자열 타입은 길이를 명시함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90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스키마 기반의 이진 부호화와 </a:t>
            </a:r>
            <a:r>
              <a:rPr kumimoji="1" lang="ko-KR" altLang="en-US" dirty="0" err="1"/>
              <a:t>바이트열</a:t>
            </a:r>
            <a:r>
              <a:rPr kumimoji="1" lang="en-US" altLang="ko-KR" dirty="0"/>
              <a:t>2</a:t>
            </a:r>
            <a:endParaRPr kumimoji="1" lang="ko-Kore-KR" altLang="en-US" sz="2400" dirty="0"/>
          </a:p>
        </p:txBody>
      </p:sp>
      <p:sp>
        <p:nvSpPr>
          <p:cNvPr id="34" name="직사각형 20">
            <a:extLst>
              <a:ext uri="{FF2B5EF4-FFF2-40B4-BE49-F238E27FC236}">
                <a16:creationId xmlns:a16="http://schemas.microsoft.com/office/drawing/2014/main" id="{1E34CC50-1F8C-8949-93F8-F969B8CE1004}"/>
              </a:ext>
            </a:extLst>
          </p:cNvPr>
          <p:cNvSpPr/>
          <p:nvPr/>
        </p:nvSpPr>
        <p:spPr>
          <a:xfrm>
            <a:off x="838200" y="1038192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스리프트의</a:t>
            </a:r>
            <a:r>
              <a:rPr kumimoji="1" lang="ko-KR" altLang="en-US" b="1" dirty="0">
                <a:solidFill>
                  <a:srgbClr val="00B050"/>
                </a:solidFill>
              </a:rPr>
              <a:t>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컴팩트프로토콜을</a:t>
            </a:r>
            <a:r>
              <a:rPr kumimoji="1" lang="ko-KR" altLang="en-US" b="1" dirty="0">
                <a:solidFill>
                  <a:srgbClr val="00B050"/>
                </a:solidFill>
              </a:rPr>
              <a:t> 사용한 부호화 예제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7B7C49-E9E8-B048-B3AC-61C23ACB5FCD}"/>
              </a:ext>
            </a:extLst>
          </p:cNvPr>
          <p:cNvSpPr/>
          <p:nvPr/>
        </p:nvSpPr>
        <p:spPr>
          <a:xfrm>
            <a:off x="5462604" y="1879909"/>
            <a:ext cx="5854125" cy="1269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ko-KR" altLang="en-US" sz="1400" dirty="0">
                <a:solidFill>
                  <a:schemeClr val="tx1"/>
                </a:solidFill>
              </a:rPr>
              <a:t> 바이너리프로토콜 보다 동일한 정보를 더 압축시켜 부호화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필드 타입과 태그 숫자를 단일 바이트로 줄임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가변 길이 정수를 사용한 부호화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6" name="직사각형 20">
            <a:extLst>
              <a:ext uri="{FF2B5EF4-FFF2-40B4-BE49-F238E27FC236}">
                <a16:creationId xmlns:a16="http://schemas.microsoft.com/office/drawing/2014/main" id="{EEA45005-2FBD-A54E-AE9B-944F79847307}"/>
              </a:ext>
            </a:extLst>
          </p:cNvPr>
          <p:cNvSpPr/>
          <p:nvPr/>
        </p:nvSpPr>
        <p:spPr>
          <a:xfrm>
            <a:off x="838200" y="3936007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rgbClr val="00B050"/>
                </a:solidFill>
              </a:rPr>
              <a:t>프로토콜 버퍼를 사용해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D721F4-04F1-5D4C-892A-9D09F2CAB433}"/>
              </a:ext>
            </a:extLst>
          </p:cNvPr>
          <p:cNvSpPr/>
          <p:nvPr/>
        </p:nvSpPr>
        <p:spPr>
          <a:xfrm>
            <a:off x="5461286" y="4714524"/>
            <a:ext cx="5854125" cy="1151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매우 </a:t>
            </a:r>
            <a:r>
              <a:rPr lang="ko-KR" altLang="en-US" sz="1400" dirty="0" err="1">
                <a:solidFill>
                  <a:schemeClr val="tx1"/>
                </a:solidFill>
              </a:rPr>
              <a:t>비슷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컴팩트프로토콜과는</a:t>
            </a:r>
            <a:r>
              <a:rPr lang="ko-KR" altLang="en-US" sz="1400" dirty="0">
                <a:solidFill>
                  <a:schemeClr val="tx1"/>
                </a:solidFill>
              </a:rPr>
              <a:t> 비트를 줄여 저장하는 처리 방식이 약간 다름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EB203-C9B2-E34C-BC55-7D1534981429}"/>
              </a:ext>
            </a:extLst>
          </p:cNvPr>
          <p:cNvGrpSpPr/>
          <p:nvPr/>
        </p:nvGrpSpPr>
        <p:grpSpPr>
          <a:xfrm>
            <a:off x="902021" y="1380114"/>
            <a:ext cx="5383231" cy="2543764"/>
            <a:chOff x="902021" y="1380114"/>
            <a:chExt cx="5383231" cy="254376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F9A3D07-D67F-7840-BECC-C5DF94AD3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021" y="1380114"/>
              <a:ext cx="3773451" cy="2543764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0A3C2-DAE0-A547-BA07-A606819980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9789" y="1697223"/>
              <a:ext cx="2" cy="1253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510D5A-8453-764C-8CC7-79BEA219A8B1}"/>
                </a:ext>
              </a:extLst>
            </p:cNvPr>
            <p:cNvSpPr/>
            <p:nvPr/>
          </p:nvSpPr>
          <p:spPr>
            <a:xfrm>
              <a:off x="1197679" y="1822557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CC6678-2362-0440-AA57-920DA07EC42F}"/>
                </a:ext>
              </a:extLst>
            </p:cNvPr>
            <p:cNvSpPr/>
            <p:nvPr/>
          </p:nvSpPr>
          <p:spPr>
            <a:xfrm>
              <a:off x="2451385" y="1811055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028026-D792-2E42-90E3-01C0D3395408}"/>
                </a:ext>
              </a:extLst>
            </p:cNvPr>
            <p:cNvSpPr/>
            <p:nvPr/>
          </p:nvSpPr>
          <p:spPr>
            <a:xfrm>
              <a:off x="2922962" y="1811055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7FDE6E3-F0B0-414E-BCA7-60474357B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8643" y="1703126"/>
              <a:ext cx="545858" cy="12336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2FFB524-2FEE-4A47-BA96-D6D924E84D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2612" y="1695047"/>
              <a:ext cx="1" cy="12176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3F5B0F6-906C-9045-BB60-947FD2FC3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3722" y="1703091"/>
              <a:ext cx="2426418" cy="21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20">
              <a:extLst>
                <a:ext uri="{FF2B5EF4-FFF2-40B4-BE49-F238E27FC236}">
                  <a16:creationId xmlns:a16="http://schemas.microsoft.com/office/drawing/2014/main" id="{C739C850-8CFF-114F-B61D-EBAA76F708EB}"/>
                </a:ext>
              </a:extLst>
            </p:cNvPr>
            <p:cNvSpPr/>
            <p:nvPr/>
          </p:nvSpPr>
          <p:spPr>
            <a:xfrm>
              <a:off x="1868023" y="1567848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필드 타입과 태그 숫자를 단일 바이트로 줄임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80BFD1-E9F7-594C-8731-BE620C179854}"/>
                </a:ext>
              </a:extLst>
            </p:cNvPr>
            <p:cNvSpPr/>
            <p:nvPr/>
          </p:nvSpPr>
          <p:spPr>
            <a:xfrm>
              <a:off x="1053905" y="2409153"/>
              <a:ext cx="789874" cy="24254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8AF61C-B587-4749-A93F-1AABF2F8AB19}"/>
                </a:ext>
              </a:extLst>
            </p:cNvPr>
            <p:cNvSpPr/>
            <p:nvPr/>
          </p:nvSpPr>
          <p:spPr>
            <a:xfrm>
              <a:off x="3072486" y="1811055"/>
              <a:ext cx="153351" cy="1377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4AF9CBE-063F-524F-92C1-FCFDA858AF6D}"/>
                </a:ext>
              </a:extLst>
            </p:cNvPr>
            <p:cNvSpPr/>
            <p:nvPr/>
          </p:nvSpPr>
          <p:spPr>
            <a:xfrm>
              <a:off x="2612411" y="1816806"/>
              <a:ext cx="295606" cy="12952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33943F-F039-AD40-9DF3-4C7043BD20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018" y="1959375"/>
              <a:ext cx="75664" cy="394568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9F5EEB-2F42-9D4C-9236-EBA85E0F8960}"/>
                </a:ext>
              </a:extLst>
            </p:cNvPr>
            <p:cNvCxnSpPr>
              <a:cxnSpLocks/>
            </p:cNvCxnSpPr>
            <p:nvPr/>
          </p:nvCxnSpPr>
          <p:spPr>
            <a:xfrm>
              <a:off x="2974213" y="2353943"/>
              <a:ext cx="1863950" cy="0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72AA7F-FB49-F947-A5B4-887327E57957}"/>
                </a:ext>
              </a:extLst>
            </p:cNvPr>
            <p:cNvSpPr/>
            <p:nvPr/>
          </p:nvSpPr>
          <p:spPr>
            <a:xfrm>
              <a:off x="2284606" y="2731206"/>
              <a:ext cx="2080359" cy="2320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2391D15-398B-6C46-AD2C-B0A744DDF0D8}"/>
                </a:ext>
              </a:extLst>
            </p:cNvPr>
            <p:cNvCxnSpPr>
              <a:cxnSpLocks/>
            </p:cNvCxnSpPr>
            <p:nvPr/>
          </p:nvCxnSpPr>
          <p:spPr>
            <a:xfrm>
              <a:off x="3225837" y="1957224"/>
              <a:ext cx="286620" cy="150589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04BCC5E-839B-7041-877F-8B228A674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457" y="2107774"/>
              <a:ext cx="1787456" cy="39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20">
              <a:extLst>
                <a:ext uri="{FF2B5EF4-FFF2-40B4-BE49-F238E27FC236}">
                  <a16:creationId xmlns:a16="http://schemas.microsoft.com/office/drawing/2014/main" id="{4F4FCA00-4247-EB49-901A-28A58570993B}"/>
                </a:ext>
              </a:extLst>
            </p:cNvPr>
            <p:cNvSpPr/>
            <p:nvPr/>
          </p:nvSpPr>
          <p:spPr>
            <a:xfrm>
              <a:off x="2945192" y="2223982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가변 길이 정수를 사용해서 부호화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20">
              <a:extLst>
                <a:ext uri="{FF2B5EF4-FFF2-40B4-BE49-F238E27FC236}">
                  <a16:creationId xmlns:a16="http://schemas.microsoft.com/office/drawing/2014/main" id="{263FD64A-9C8D-A74C-BE29-78FA81F04E54}"/>
                </a:ext>
              </a:extLst>
            </p:cNvPr>
            <p:cNvSpPr/>
            <p:nvPr/>
          </p:nvSpPr>
          <p:spPr>
            <a:xfrm>
              <a:off x="3446712" y="1971411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항목에 대한 필드 타입과 태그 숫자 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직사각형 20">
            <a:extLst>
              <a:ext uri="{FF2B5EF4-FFF2-40B4-BE49-F238E27FC236}">
                <a16:creationId xmlns:a16="http://schemas.microsoft.com/office/drawing/2014/main" id="{3D75D6F5-263D-7847-8748-E0F507F44F55}"/>
              </a:ext>
            </a:extLst>
          </p:cNvPr>
          <p:cNvSpPr/>
          <p:nvPr/>
        </p:nvSpPr>
        <p:spPr>
          <a:xfrm>
            <a:off x="3255326" y="5139915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US" altLang="en-US" sz="800" b="1" u="sng" dirty="0">
                <a:solidFill>
                  <a:schemeClr val="tx1"/>
                </a:solidFill>
              </a:rPr>
              <a:t>R</a:t>
            </a:r>
            <a:r>
              <a:rPr kumimoji="1" lang="en-KR" altLang="en-US" sz="800" b="1" u="sng" dirty="0">
                <a:solidFill>
                  <a:schemeClr val="tx1"/>
                </a:solidFill>
              </a:rPr>
              <a:t>epeated String으로 각각 표현 됨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C98D53-41A8-D746-88DB-ACDD1331504F}"/>
              </a:ext>
            </a:extLst>
          </p:cNvPr>
          <p:cNvGrpSpPr/>
          <p:nvPr/>
        </p:nvGrpSpPr>
        <p:grpSpPr>
          <a:xfrm>
            <a:off x="898903" y="4349772"/>
            <a:ext cx="4269497" cy="2359446"/>
            <a:chOff x="898903" y="4349772"/>
            <a:chExt cx="4269497" cy="2359446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CC9D3C-4122-DA40-B9F0-27D2F9E44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03" y="4349772"/>
              <a:ext cx="3876232" cy="2359446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1D541F-921B-5547-8F1A-98571CBF86E9}"/>
                </a:ext>
              </a:extLst>
            </p:cNvPr>
            <p:cNvSpPr/>
            <p:nvPr/>
          </p:nvSpPr>
          <p:spPr>
            <a:xfrm>
              <a:off x="1215967" y="4812645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6215C75-42B6-3444-889B-48105E76B09D}"/>
                </a:ext>
              </a:extLst>
            </p:cNvPr>
            <p:cNvSpPr/>
            <p:nvPr/>
          </p:nvSpPr>
          <p:spPr>
            <a:xfrm>
              <a:off x="1215967" y="4803501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2225E0D-B3D6-324C-90C9-67B6DC3712E2}"/>
                </a:ext>
              </a:extLst>
            </p:cNvPr>
            <p:cNvSpPr/>
            <p:nvPr/>
          </p:nvSpPr>
          <p:spPr>
            <a:xfrm>
              <a:off x="2514995" y="4805388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D5D1721-5870-E444-BF53-A9351C782C71}"/>
                </a:ext>
              </a:extLst>
            </p:cNvPr>
            <p:cNvSpPr/>
            <p:nvPr/>
          </p:nvSpPr>
          <p:spPr>
            <a:xfrm>
              <a:off x="3001862" y="4803501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8563D0-5C79-D74F-83D8-ED54B85A225D}"/>
                </a:ext>
              </a:extLst>
            </p:cNvPr>
            <p:cNvSpPr/>
            <p:nvPr/>
          </p:nvSpPr>
          <p:spPr>
            <a:xfrm>
              <a:off x="1869748" y="5035730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29358D-FB42-604A-ABBA-1183651285B3}"/>
                </a:ext>
              </a:extLst>
            </p:cNvPr>
            <p:cNvCxnSpPr>
              <a:cxnSpLocks/>
            </p:cNvCxnSpPr>
            <p:nvPr/>
          </p:nvCxnSpPr>
          <p:spPr>
            <a:xfrm>
              <a:off x="3162042" y="4941429"/>
              <a:ext cx="125251" cy="348723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3FD5A43-BA2A-B048-912F-D3874BC7A237}"/>
                </a:ext>
              </a:extLst>
            </p:cNvPr>
            <p:cNvCxnSpPr>
              <a:cxnSpLocks/>
            </p:cNvCxnSpPr>
            <p:nvPr/>
          </p:nvCxnSpPr>
          <p:spPr>
            <a:xfrm>
              <a:off x="2027903" y="5175345"/>
              <a:ext cx="1266219" cy="114807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8DC806F-E006-BB48-9D57-4F1ABFFBA1A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122" y="5290152"/>
              <a:ext cx="1766976" cy="0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7F5197-B423-FE44-B7D7-8195D3928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7038" y="4616702"/>
              <a:ext cx="711597" cy="1971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6157A0D-D080-FC48-A240-E4F6F55CB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89789" y="4605473"/>
              <a:ext cx="22622" cy="22253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2A2AA2F-6982-264D-9686-C164247165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1044" y="4623845"/>
              <a:ext cx="35023" cy="18998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2DBB8C0-7D3F-694E-82EF-23450843F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635" y="4616701"/>
              <a:ext cx="2384055" cy="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직사각형 20">
              <a:extLst>
                <a:ext uri="{FF2B5EF4-FFF2-40B4-BE49-F238E27FC236}">
                  <a16:creationId xmlns:a16="http://schemas.microsoft.com/office/drawing/2014/main" id="{A4D0F737-AAFA-7441-AD36-9B9959CD9C08}"/>
                </a:ext>
              </a:extLst>
            </p:cNvPr>
            <p:cNvSpPr/>
            <p:nvPr/>
          </p:nvSpPr>
          <p:spPr>
            <a:xfrm>
              <a:off x="2135363" y="4480695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필드 타입과 태그 숫자를 단일 바이트로 줄임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792FE07-39EE-8B43-B343-F0D1607FFEFA}"/>
                </a:ext>
              </a:extLst>
            </p:cNvPr>
            <p:cNvSpPr/>
            <p:nvPr/>
          </p:nvSpPr>
          <p:spPr>
            <a:xfrm>
              <a:off x="954710" y="5414656"/>
              <a:ext cx="889069" cy="305009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1D19749-D520-764D-A47B-0B93E27C8983}"/>
                </a:ext>
              </a:extLst>
            </p:cNvPr>
            <p:cNvSpPr/>
            <p:nvPr/>
          </p:nvSpPr>
          <p:spPr>
            <a:xfrm>
              <a:off x="2687611" y="4810054"/>
              <a:ext cx="314251" cy="13770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4E9999-8C6D-C441-8548-B94B7EEA035E}"/>
                </a:ext>
              </a:extLst>
            </p:cNvPr>
            <p:cNvCxnSpPr>
              <a:cxnSpLocks/>
            </p:cNvCxnSpPr>
            <p:nvPr/>
          </p:nvCxnSpPr>
          <p:spPr>
            <a:xfrm>
              <a:off x="2974213" y="4960715"/>
              <a:ext cx="424041" cy="143869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6E0960E-FE20-BF4D-8960-FB4256D3A3D7}"/>
                </a:ext>
              </a:extLst>
            </p:cNvPr>
            <p:cNvCxnSpPr>
              <a:cxnSpLocks/>
            </p:cNvCxnSpPr>
            <p:nvPr/>
          </p:nvCxnSpPr>
          <p:spPr>
            <a:xfrm>
              <a:off x="3401424" y="5103540"/>
              <a:ext cx="1766976" cy="0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20">
            <a:extLst>
              <a:ext uri="{FF2B5EF4-FFF2-40B4-BE49-F238E27FC236}">
                <a16:creationId xmlns:a16="http://schemas.microsoft.com/office/drawing/2014/main" id="{FF32F640-D6F5-784D-B076-8883ED7E7D3A}"/>
              </a:ext>
            </a:extLst>
          </p:cNvPr>
          <p:cNvSpPr/>
          <p:nvPr/>
        </p:nvSpPr>
        <p:spPr>
          <a:xfrm>
            <a:off x="3330456" y="4971364"/>
            <a:ext cx="2838540" cy="118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Wingdings" pitchFamily="2" charset="2"/>
              <a:buChar char="ü"/>
            </a:pPr>
            <a:r>
              <a:rPr kumimoji="1" lang="en-KR" altLang="en-US" sz="800" b="1" u="sng" dirty="0">
                <a:solidFill>
                  <a:schemeClr val="tx1"/>
                </a:solidFill>
              </a:rPr>
              <a:t>가변 길이 정수를 사용해서 부호화</a:t>
            </a:r>
            <a:endParaRPr kumimoji="1" lang="ko-Kore-KR" altLang="en-US" sz="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60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D9CD8-754E-F149-8807-FCD5B772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스키마 기반의 이진 부호화와 </a:t>
            </a:r>
            <a:r>
              <a:rPr kumimoji="1" lang="ko-KR" altLang="en-US" dirty="0" err="1"/>
              <a:t>바이트열</a:t>
            </a:r>
            <a:r>
              <a:rPr kumimoji="1" lang="en-US" altLang="ko-KR" dirty="0"/>
              <a:t>3</a:t>
            </a:r>
            <a:endParaRPr kumimoji="1" lang="ko-Kore-KR" altLang="en-US" sz="2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BBC8F-1DE5-6644-AC14-87D48CF74289}"/>
              </a:ext>
            </a:extLst>
          </p:cNvPr>
          <p:cNvSpPr/>
          <p:nvPr/>
        </p:nvSpPr>
        <p:spPr>
          <a:xfrm>
            <a:off x="838200" y="1062049"/>
            <a:ext cx="10515600" cy="11816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KR" sz="1400" dirty="0">
                <a:solidFill>
                  <a:schemeClr val="tx1"/>
                </a:solidFill>
              </a:rPr>
              <a:t>아브로의 핵심 아이디어는 </a:t>
            </a:r>
            <a:r>
              <a:rPr lang="en-KR" sz="1400" b="1" dirty="0">
                <a:solidFill>
                  <a:schemeClr val="tx1"/>
                </a:solidFill>
              </a:rPr>
              <a:t>쓰기 스키마와 읽기 스키마가 동일하지 않아도 </a:t>
            </a:r>
            <a:r>
              <a:rPr lang="en-KR" sz="1400" dirty="0">
                <a:solidFill>
                  <a:schemeClr val="tx1"/>
                </a:solidFill>
              </a:rPr>
              <a:t>되며 단지 </a:t>
            </a:r>
            <a:r>
              <a:rPr lang="en-KR" sz="1400" b="1" dirty="0">
                <a:solidFill>
                  <a:schemeClr val="tx1"/>
                </a:solidFill>
              </a:rPr>
              <a:t>호환 가능하면 된다는 것</a:t>
            </a:r>
            <a:r>
              <a:rPr lang="en-KR" sz="1400" dirty="0">
                <a:solidFill>
                  <a:schemeClr val="tx1"/>
                </a:solidFill>
              </a:rPr>
              <a:t>이다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아브로는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프로토콜 버퍼와 동일한 방식의 </a:t>
            </a:r>
            <a:r>
              <a:rPr lang="en-US" altLang="ko-KR" sz="1400" dirty="0">
                <a:solidFill>
                  <a:schemeClr val="tx1"/>
                </a:solidFill>
              </a:rPr>
              <a:t>optional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</a:rPr>
              <a:t>required </a:t>
            </a:r>
            <a:r>
              <a:rPr lang="ko-KR" altLang="en-US" sz="1400" dirty="0" err="1">
                <a:solidFill>
                  <a:schemeClr val="tx1"/>
                </a:solidFill>
              </a:rPr>
              <a:t>표시자를</a:t>
            </a:r>
            <a:r>
              <a:rPr lang="ko-KR" altLang="en-US" sz="1400" dirty="0">
                <a:solidFill>
                  <a:schemeClr val="tx1"/>
                </a:solidFill>
              </a:rPr>
              <a:t> 가지고 있지 않지만 </a:t>
            </a:r>
            <a:r>
              <a:rPr lang="ko-KR" altLang="en-US" sz="1400" b="1" dirty="0">
                <a:solidFill>
                  <a:schemeClr val="tx1"/>
                </a:solidFill>
              </a:rPr>
              <a:t>유니온 타입</a:t>
            </a:r>
            <a:r>
              <a:rPr lang="ko-KR" altLang="en-US" sz="1400" dirty="0">
                <a:solidFill>
                  <a:schemeClr val="tx1"/>
                </a:solidFill>
              </a:rPr>
              <a:t>과 </a:t>
            </a:r>
            <a:r>
              <a:rPr lang="ko-KR" altLang="en-US" sz="1400" b="1" dirty="0">
                <a:solidFill>
                  <a:schemeClr val="tx1"/>
                </a:solidFill>
              </a:rPr>
              <a:t>기본값</a:t>
            </a:r>
            <a:r>
              <a:rPr lang="ko-KR" altLang="en-US" sz="1400" dirty="0">
                <a:solidFill>
                  <a:schemeClr val="tx1"/>
                </a:solidFill>
              </a:rPr>
              <a:t>을 가지고 있다</a:t>
            </a:r>
            <a:r>
              <a:rPr lang="en-US" altLang="ko-KR" sz="1400" dirty="0">
                <a:solidFill>
                  <a:schemeClr val="tx1"/>
                </a:solidFill>
              </a:rPr>
              <a:t>.  </a:t>
            </a:r>
            <a:endParaRPr lang="en-KR" sz="1400" dirty="0">
              <a:solidFill>
                <a:schemeClr val="tx1"/>
              </a:solidFill>
            </a:endParaRPr>
          </a:p>
          <a:p>
            <a:r>
              <a:rPr lang="en-KR" sz="1400" dirty="0">
                <a:solidFill>
                  <a:schemeClr val="tx1"/>
                </a:solidFill>
              </a:rPr>
              <a:t>아브로는 스리프트가 하둡의 사용 사례에 적합하지 않아 시작된 프로젝트로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아브로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역시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부호화할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데이터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구조를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지정하기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위해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스키마를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사용한다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dirty="0">
                <a:solidFill>
                  <a:schemeClr val="tx1"/>
                </a:solidFill>
              </a:rPr>
              <a:t> 스키마에는 </a:t>
            </a:r>
            <a:r>
              <a:rPr lang="ko-KR" altLang="en-US" sz="1400" b="1" dirty="0">
                <a:solidFill>
                  <a:schemeClr val="tx1"/>
                </a:solidFill>
              </a:rPr>
              <a:t>태그 번호가 존재하지 않으며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아브로</a:t>
            </a:r>
            <a:r>
              <a:rPr lang="ko-KR" altLang="en-US" sz="1400" b="1" dirty="0">
                <a:solidFill>
                  <a:schemeClr val="tx1"/>
                </a:solidFill>
              </a:rPr>
              <a:t> 이진 </a:t>
            </a:r>
            <a:r>
              <a:rPr lang="ko-KR" altLang="en-US" sz="1400" b="1" dirty="0" err="1">
                <a:solidFill>
                  <a:schemeClr val="tx1"/>
                </a:solidFill>
              </a:rPr>
              <a:t>부호화의</a:t>
            </a:r>
            <a:r>
              <a:rPr lang="ko-KR" altLang="en-US" sz="1400" b="1" dirty="0">
                <a:solidFill>
                  <a:schemeClr val="tx1"/>
                </a:solidFill>
              </a:rPr>
              <a:t> 압축률은 </a:t>
            </a:r>
            <a:r>
              <a:rPr lang="ko-KR" altLang="en-US" sz="1400" b="1" dirty="0" err="1">
                <a:solidFill>
                  <a:schemeClr val="tx1"/>
                </a:solidFill>
              </a:rPr>
              <a:t>스리프트와</a:t>
            </a:r>
            <a:r>
              <a:rPr lang="ko-KR" altLang="en-US" sz="1400" b="1" dirty="0">
                <a:solidFill>
                  <a:schemeClr val="tx1"/>
                </a:solidFill>
              </a:rPr>
              <a:t> 프로토콜 버퍼보다 좋은 편이다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  <a:endParaRPr lang="en-KR" sz="1400" b="1" dirty="0">
              <a:solidFill>
                <a:schemeClr val="tx1"/>
              </a:solidFill>
            </a:endParaRPr>
          </a:p>
        </p:txBody>
      </p:sp>
      <p:sp>
        <p:nvSpPr>
          <p:cNvPr id="77" name="직사각형 20">
            <a:extLst>
              <a:ext uri="{FF2B5EF4-FFF2-40B4-BE49-F238E27FC236}">
                <a16:creationId xmlns:a16="http://schemas.microsoft.com/office/drawing/2014/main" id="{A26674F3-9D50-4A4D-8D5C-82894AC3F518}"/>
              </a:ext>
            </a:extLst>
          </p:cNvPr>
          <p:cNvSpPr/>
          <p:nvPr/>
        </p:nvSpPr>
        <p:spPr>
          <a:xfrm>
            <a:off x="752732" y="2540088"/>
            <a:ext cx="6466114" cy="470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 err="1">
                <a:solidFill>
                  <a:srgbClr val="00B050"/>
                </a:solidFill>
              </a:rPr>
              <a:t>아브로를</a:t>
            </a:r>
            <a:r>
              <a:rPr kumimoji="1" lang="ko-KR" altLang="en-US" b="1" dirty="0">
                <a:solidFill>
                  <a:srgbClr val="00B050"/>
                </a:solidFill>
              </a:rPr>
              <a:t> 이용해 </a:t>
            </a:r>
            <a:r>
              <a:rPr kumimoji="1" lang="ko-KR" altLang="en-US" b="1" dirty="0" err="1">
                <a:solidFill>
                  <a:srgbClr val="00B050"/>
                </a:solidFill>
              </a:rPr>
              <a:t>부호화한</a:t>
            </a:r>
            <a:r>
              <a:rPr kumimoji="1" lang="ko-KR" altLang="en-US" b="1" dirty="0">
                <a:solidFill>
                  <a:srgbClr val="00B050"/>
                </a:solidFill>
              </a:rPr>
              <a:t> 예제 레코드</a:t>
            </a:r>
            <a:endParaRPr kumimoji="1" lang="ko-Kore-KR" altLang="en-US" b="1" dirty="0">
              <a:solidFill>
                <a:srgbClr val="00B05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3D4123-A58E-A840-A118-8CF48F12F34E}"/>
              </a:ext>
            </a:extLst>
          </p:cNvPr>
          <p:cNvSpPr/>
          <p:nvPr/>
        </p:nvSpPr>
        <p:spPr>
          <a:xfrm>
            <a:off x="5432549" y="2798177"/>
            <a:ext cx="5921251" cy="2647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/>
                </a:solidFill>
              </a:rPr>
              <a:t>바이트열에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필드나 데이터타입을 식별하기 위한 정보가 없음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tx1"/>
                </a:solidFill>
              </a:rPr>
              <a:t>부호화는 단순히 연결된 값으로만 구성됨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solidFill>
                  <a:schemeClr val="tx1"/>
                </a:solidFill>
              </a:rPr>
              <a:t>문자열임을</a:t>
            </a:r>
            <a:r>
              <a:rPr lang="ko-KR" altLang="en-US" sz="1400" b="1" dirty="0">
                <a:solidFill>
                  <a:schemeClr val="tx1"/>
                </a:solidFill>
              </a:rPr>
              <a:t> 알려주는 정보가 부호화된 데이터에 존재하지 않음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정수는 가변 길이 부호화를 사용해서 부호화됨 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solidFill>
                  <a:schemeClr val="tx1"/>
                </a:solidFill>
              </a:rPr>
              <a:t>스리프트의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컴팩트프로토콜과</a:t>
            </a:r>
            <a:r>
              <a:rPr lang="ko-KR" altLang="en-US" sz="1400" dirty="0">
                <a:solidFill>
                  <a:schemeClr val="tx1"/>
                </a:solidFill>
              </a:rPr>
              <a:t> 같음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 err="1">
                <a:solidFill>
                  <a:schemeClr val="tx1"/>
                </a:solidFill>
              </a:rPr>
              <a:t>아브로를</a:t>
            </a:r>
            <a:r>
              <a:rPr lang="ko-KR" altLang="en-US" sz="1400" b="1" dirty="0">
                <a:solidFill>
                  <a:schemeClr val="tx1"/>
                </a:solidFill>
              </a:rPr>
              <a:t> 이용해 이진 데이터를 </a:t>
            </a:r>
            <a:r>
              <a:rPr lang="ko-KR" altLang="en-US" sz="1400" b="1" dirty="0" err="1">
                <a:solidFill>
                  <a:schemeClr val="tx1"/>
                </a:solidFill>
              </a:rPr>
              <a:t>파싱하기</a:t>
            </a:r>
            <a:r>
              <a:rPr lang="ko-KR" altLang="en-US" sz="1400" b="1" dirty="0">
                <a:solidFill>
                  <a:schemeClr val="tx1"/>
                </a:solidFill>
              </a:rPr>
              <a:t> 위해서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스키마에 나타난 순서대로 필드를 살펴보고 </a:t>
            </a:r>
            <a:r>
              <a:rPr lang="ko-KR" altLang="en-US" sz="1400" b="1" dirty="0">
                <a:solidFill>
                  <a:schemeClr val="tx1"/>
                </a:solidFill>
              </a:rPr>
              <a:t>스키마를 이용해 각 필드의 데이터타입을 미리 파악</a:t>
            </a:r>
            <a:r>
              <a:rPr lang="ko-KR" altLang="en-US" sz="1400" dirty="0">
                <a:solidFill>
                  <a:schemeClr val="tx1"/>
                </a:solidFill>
              </a:rPr>
              <a:t>해야 함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이는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읽는 코드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b="1" dirty="0">
                <a:solidFill>
                  <a:schemeClr val="tx1"/>
                </a:solidFill>
              </a:rPr>
              <a:t>데이터를 기록한 코드와 정확히 같은 스키마를 사용하는 경우</a:t>
            </a:r>
            <a:r>
              <a:rPr lang="ko-KR" altLang="en-US" sz="1400" dirty="0">
                <a:solidFill>
                  <a:schemeClr val="tx1"/>
                </a:solidFill>
              </a:rPr>
              <a:t>에만 이진 데이터를 올바르게 </a:t>
            </a:r>
            <a:r>
              <a:rPr lang="ko-KR" altLang="en-US" sz="1400" dirty="0" err="1">
                <a:solidFill>
                  <a:schemeClr val="tx1"/>
                </a:solidFill>
              </a:rPr>
              <a:t>복호화할</a:t>
            </a:r>
            <a:r>
              <a:rPr lang="ko-KR" altLang="en-US" sz="1400" dirty="0">
                <a:solidFill>
                  <a:schemeClr val="tx1"/>
                </a:solidFill>
              </a:rPr>
              <a:t> 수 있음을 의미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E97C191-C259-4743-B457-30FE41848F37}"/>
              </a:ext>
            </a:extLst>
          </p:cNvPr>
          <p:cNvGrpSpPr/>
          <p:nvPr/>
        </p:nvGrpSpPr>
        <p:grpSpPr>
          <a:xfrm>
            <a:off x="983096" y="2922970"/>
            <a:ext cx="4264692" cy="2676014"/>
            <a:chOff x="983096" y="3969891"/>
            <a:chExt cx="4264692" cy="267601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C7C99B6-F11E-6540-835C-48B168B37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3096" y="3969891"/>
              <a:ext cx="4079931" cy="2676014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060F023-E881-1247-8221-F88C503EE01F}"/>
                </a:ext>
              </a:extLst>
            </p:cNvPr>
            <p:cNvSpPr/>
            <p:nvPr/>
          </p:nvSpPr>
          <p:spPr>
            <a:xfrm>
              <a:off x="1305173" y="4447201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0488B7F-FE19-EC45-A8C1-127CDE259AAF}"/>
                </a:ext>
              </a:extLst>
            </p:cNvPr>
            <p:cNvSpPr/>
            <p:nvPr/>
          </p:nvSpPr>
          <p:spPr>
            <a:xfrm>
              <a:off x="3204313" y="4440167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14794A-091B-9F42-86A1-E8A19DE3E417}"/>
                </a:ext>
              </a:extLst>
            </p:cNvPr>
            <p:cNvSpPr/>
            <p:nvPr/>
          </p:nvSpPr>
          <p:spPr>
            <a:xfrm>
              <a:off x="1825679" y="4672284"/>
              <a:ext cx="153351" cy="1377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475E4D-713C-C442-9ECE-18C7559818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8524" y="4157191"/>
              <a:ext cx="614202" cy="27499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8E10DF-DE07-F745-B9F0-D3967A1B66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9676" y="4157192"/>
              <a:ext cx="709174" cy="28906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C7AE84D-F83A-C645-9F02-070F0A03F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0066" y="4294690"/>
              <a:ext cx="197576" cy="137501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2DFD30-5AA8-614C-9D23-0F29D0473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642" y="4280624"/>
              <a:ext cx="1177583" cy="6091"/>
            </a:xfrm>
            <a:prstGeom prst="line">
              <a:avLst/>
            </a:prstGeom>
            <a:ln w="952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20">
              <a:extLst>
                <a:ext uri="{FF2B5EF4-FFF2-40B4-BE49-F238E27FC236}">
                  <a16:creationId xmlns:a16="http://schemas.microsoft.com/office/drawing/2014/main" id="{6100CED5-18F2-034B-8C80-B26A373233CC}"/>
                </a:ext>
              </a:extLst>
            </p:cNvPr>
            <p:cNvSpPr/>
            <p:nvPr/>
          </p:nvSpPr>
          <p:spPr>
            <a:xfrm>
              <a:off x="2052521" y="4033453"/>
              <a:ext cx="2838540" cy="1185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길이를 나타내지만 문자열임을 알려주는 정보X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9949CB-3471-DD4F-952F-867151DF0E2E}"/>
                </a:ext>
              </a:extLst>
            </p:cNvPr>
            <p:cNvSpPr/>
            <p:nvPr/>
          </p:nvSpPr>
          <p:spPr>
            <a:xfrm>
              <a:off x="2507962" y="4440167"/>
              <a:ext cx="153351" cy="13770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0" name="직사각형 20">
              <a:extLst>
                <a:ext uri="{FF2B5EF4-FFF2-40B4-BE49-F238E27FC236}">
                  <a16:creationId xmlns:a16="http://schemas.microsoft.com/office/drawing/2014/main" id="{3B73A45D-1978-4349-9BAB-F3DC6BFAC546}"/>
                </a:ext>
              </a:extLst>
            </p:cNvPr>
            <p:cNvSpPr/>
            <p:nvPr/>
          </p:nvSpPr>
          <p:spPr>
            <a:xfrm>
              <a:off x="2741838" y="4160062"/>
              <a:ext cx="1323725" cy="120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유니온 분기에 해당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8F11F71-C56B-4841-9017-F78338DE1D98}"/>
                </a:ext>
              </a:extLst>
            </p:cNvPr>
            <p:cNvSpPr/>
            <p:nvPr/>
          </p:nvSpPr>
          <p:spPr>
            <a:xfrm>
              <a:off x="3028467" y="4440167"/>
              <a:ext cx="153351" cy="137709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FD88887-2178-2647-BC54-52163011A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021" y="4157191"/>
              <a:ext cx="2404839" cy="291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1209A8A-3DCB-964F-8CF8-0C00FE47C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664" y="4969953"/>
              <a:ext cx="1854708" cy="1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0DC5DA8-2B8A-F749-8419-A77AFCC10C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4928" y="4583078"/>
              <a:ext cx="288199" cy="393897"/>
            </a:xfrm>
            <a:prstGeom prst="line">
              <a:avLst/>
            </a:prstGeom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직사각형 20">
              <a:extLst>
                <a:ext uri="{FF2B5EF4-FFF2-40B4-BE49-F238E27FC236}">
                  <a16:creationId xmlns:a16="http://schemas.microsoft.com/office/drawing/2014/main" id="{E408434D-85F7-0F40-BD8A-FFA01772CC97}"/>
                </a:ext>
              </a:extLst>
            </p:cNvPr>
            <p:cNvSpPr/>
            <p:nvPr/>
          </p:nvSpPr>
          <p:spPr>
            <a:xfrm>
              <a:off x="3322248" y="4805793"/>
              <a:ext cx="1925540" cy="1557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8600" indent="-228600">
                <a:buFont typeface="Wingdings" pitchFamily="2" charset="2"/>
                <a:buChar char="ü"/>
              </a:pPr>
              <a:r>
                <a:rPr kumimoji="1" lang="en-KR" altLang="en-US" sz="800" b="1" u="sng" dirty="0">
                  <a:solidFill>
                    <a:schemeClr val="tx1"/>
                  </a:solidFill>
                </a:rPr>
                <a:t>두개의 배열 항목이 이어짐을 명시</a:t>
              </a:r>
              <a:endParaRPr kumimoji="1" lang="ko-Kore-KR" altLang="en-US" sz="800" b="1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297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2323</Words>
  <Application>Microsoft Macintosh PowerPoint</Application>
  <PresentationFormat>Widescreen</PresentationFormat>
  <Paragraphs>231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NanumBarunGothic</vt:lpstr>
      <vt:lpstr>Arial</vt:lpstr>
      <vt:lpstr>Calibri</vt:lpstr>
      <vt:lpstr>Calibri Light</vt:lpstr>
      <vt:lpstr>Wingdings</vt:lpstr>
      <vt:lpstr>Office 테마</vt:lpstr>
      <vt:lpstr>4장. 부호화와 발전</vt:lpstr>
      <vt:lpstr>애플리케이션 기능 변화에 따른 시스템 구축</vt:lpstr>
      <vt:lpstr>상위 호환성과 하위 호환성</vt:lpstr>
      <vt:lpstr>데이터 부호화</vt:lpstr>
      <vt:lpstr>표준화된 텍스트 형식 부호화의 이진 변형</vt:lpstr>
      <vt:lpstr>텍스트 형식 문서의 이진 부호화와 스키마</vt:lpstr>
      <vt:lpstr>스키마 기반의 이진 부호화와 바이트열1</vt:lpstr>
      <vt:lpstr>스키마 기반의 이진 부호화와 바이트열2</vt:lpstr>
      <vt:lpstr>스키마 기반의 이진 부호화와 바이트열3</vt:lpstr>
      <vt:lpstr>스키마의 발전</vt:lpstr>
      <vt:lpstr>동적 생성 스키마</vt:lpstr>
      <vt:lpstr>데이터베이스를 통한 데이터플로</vt:lpstr>
      <vt:lpstr>서비스를 통한 데이터플로</vt:lpstr>
      <vt:lpstr>요청(request) 방식 별 부호화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중심 어플리케이션의 표준 구성 요소들</dc:title>
  <dc:creator>강 상재</dc:creator>
  <cp:lastModifiedBy>씨티2</cp:lastModifiedBy>
  <cp:revision>158</cp:revision>
  <dcterms:created xsi:type="dcterms:W3CDTF">2020-07-09T15:11:11Z</dcterms:created>
  <dcterms:modified xsi:type="dcterms:W3CDTF">2020-07-30T12:22:00Z</dcterms:modified>
</cp:coreProperties>
</file>