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3" r:id="rId2"/>
    <p:sldId id="279" r:id="rId3"/>
    <p:sldId id="276" r:id="rId4"/>
    <p:sldId id="273" r:id="rId5"/>
    <p:sldId id="280" r:id="rId6"/>
    <p:sldId id="284" r:id="rId7"/>
    <p:sldId id="281" r:id="rId8"/>
    <p:sldId id="282" r:id="rId9"/>
    <p:sldId id="283" r:id="rId10"/>
    <p:sldId id="290" r:id="rId11"/>
    <p:sldId id="285" r:id="rId12"/>
    <p:sldId id="291" r:id="rId13"/>
    <p:sldId id="286" r:id="rId14"/>
    <p:sldId id="296" r:id="rId15"/>
    <p:sldId id="297" r:id="rId16"/>
    <p:sldId id="298" r:id="rId17"/>
    <p:sldId id="299" r:id="rId18"/>
    <p:sldId id="300" r:id="rId19"/>
    <p:sldId id="293" r:id="rId20"/>
    <p:sldId id="301" r:id="rId21"/>
    <p:sldId id="294" r:id="rId22"/>
    <p:sldId id="295" r:id="rId23"/>
    <p:sldId id="306" r:id="rId24"/>
    <p:sldId id="307" r:id="rId25"/>
    <p:sldId id="308" r:id="rId2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5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48DCB-64E6-E144-8F10-802B92AF7DCC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A6549-B6DF-B94B-9333-17EDEFA0F0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062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706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0633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5889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209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0214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653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12D15-162C-E04D-A90B-A1C0C583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FDF75-2C5A-BB43-939F-E7A4D8C9F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21089-530C-6448-BBD0-5156B4A5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5FA60-FD51-D840-ADD9-40062625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35BC7-BA81-D149-A478-0114C373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796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CF291-70FC-0648-BA35-A3C8D023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7722A7-4FF1-A04F-B01A-E6B663609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B5594-B5BB-C74F-973F-039B41A5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C4BB2-6916-3D4A-88AC-A41E9591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9C18-A96B-4C42-A9C3-2AD13EDE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32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2CE46-F415-A04F-9B6F-1B108A39F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ED1BD-C555-9648-BBF8-C5AFCEA8C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F2ECA-71A9-D84F-9A98-27C5E96D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D2FC7-2C14-AA46-B794-69EE65CD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3C9E-FEF8-C644-A192-8D422287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541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527D8-D5B0-7343-8051-FF68F5A2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8E612-B250-7141-95A1-E28B7347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8"/>
            <a:ext cx="10515600" cy="4988236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DE3D6-4D01-174C-98B3-D5E20411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E687E-9313-3C4E-870C-A0261C18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4CEC8-C129-854D-9727-B0E29DA0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 1. </a:t>
            </a:r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B620B21-C028-164A-94A3-5B8015E314BB}"/>
              </a:ext>
            </a:extLst>
          </p:cNvPr>
          <p:cNvCxnSpPr/>
          <p:nvPr userDrawn="1"/>
        </p:nvCxnSpPr>
        <p:spPr>
          <a:xfrm>
            <a:off x="838200" y="960113"/>
            <a:ext cx="10515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306BD-81BE-1349-900F-7B5D3D99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0C852-E283-7546-B47C-B5DD4CA77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881BD-08C7-734A-8D06-11DEC591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705A4-5F5C-BF41-B39F-D476068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BE8E2-058D-AC43-BD0B-D075E4AD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9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5CD1-CEF5-E94A-BD6E-8EFAE4EA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8B05F-99D5-B94C-AAAF-D28E828F2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C0259-DD25-6741-ABA9-8568E056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66148-93A8-9E45-9C89-BF67D6DC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DE643-CFEF-4F42-9A0B-B92A2D23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2139A-B27E-6F4B-BBA0-574D8716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642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5E7C-F348-BA4C-8B71-0EB83C98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EF6C00-B6F0-944C-804D-AA62F268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CAC8B-24B4-5E48-A065-805B66951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4FC9B-F008-9141-8895-54C5F34E2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F9E26D-34A7-F849-8E8F-5DCF3ACDE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BD641C-4742-B940-AAE4-51E32410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A90972-BC04-0742-8963-309C8E61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481B08-8D9D-AC48-947C-709959E7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88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2C22C-B29D-8E49-9EA1-5B6FC730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3E9-BF1B-9044-9086-D523D57A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7E9C5-9832-F049-8332-C296B88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E349F-334C-2443-8938-3F7C11FE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731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CB9B82-8FCB-9844-A329-6014B610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A06C0-BF66-D342-8841-34FB193B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ECBD9-80DF-504A-8C8D-D9A402B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13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6D9F5-315A-9846-966B-B57AEA49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33349-536D-A54F-9F45-38C64A6C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A796A-DB93-0645-B19A-8C0CE5928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DBCC1-DC33-EC4F-9474-CD05534B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2E805-D246-2548-BD5E-FB2C4F89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32C8C-726E-154A-87A0-14B9EE9F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495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86C95-3CA3-AB46-A6A0-C9E02B08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76572F-35A5-2642-9CDD-FB57E2F5A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784B26-88C5-784A-977B-DB56D72A9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6C81C-B2B8-6F40-B004-AA4FE5BC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F9E4F-F2F8-684B-8C62-C599821F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4DDE10-6DF4-5947-9889-62279B81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258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0818D-A739-EE49-838C-2B25ACF1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9C637-FD2D-0E46-9759-D2BF5D83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6B9E5-010D-B74B-A1EE-AA2A0E066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8393D-4791-AF43-A465-229175B53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678F3-3E02-404C-9E62-A6EDC8713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52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3E7D6-1FB3-3741-92C4-62F41A741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장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저장소와 검색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1E0BD1-4ECE-C44D-A4F5-AB30FC99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[</a:t>
            </a:r>
            <a:r>
              <a:rPr kumimoji="1" lang="ko-Kore-KR" altLang="en-US" dirty="0"/>
              <a:t>데이터</a:t>
            </a:r>
            <a:r>
              <a:rPr kumimoji="1" lang="ko-KR" altLang="en-US" dirty="0"/>
              <a:t> 중심 애플리케이션 설계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30361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18F-3863-FD47-98DD-AE2D03E4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SS</a:t>
            </a:r>
            <a:r>
              <a:rPr lang="ko-KR" altLang="en-US" dirty="0"/>
              <a:t>테이블</a:t>
            </a:r>
            <a:endParaRPr lang="en-K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014756-F64E-A34C-A7FF-30E13CC0FCF5}"/>
              </a:ext>
            </a:extLst>
          </p:cNvPr>
          <p:cNvSpPr/>
          <p:nvPr/>
        </p:nvSpPr>
        <p:spPr>
          <a:xfrm>
            <a:off x="838200" y="1576188"/>
            <a:ext cx="10278438" cy="3705624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ko-KR" altLang="en-US" sz="1400" b="1" dirty="0">
                <a:solidFill>
                  <a:schemeClr val="tx1"/>
                </a:solidFill>
              </a:rPr>
              <a:t>성능 최적화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LSM </a:t>
            </a:r>
            <a:r>
              <a:rPr lang="ko-KR" altLang="en-US" sz="1400" dirty="0">
                <a:solidFill>
                  <a:schemeClr val="tx1"/>
                </a:solidFill>
              </a:rPr>
              <a:t>트리 알고리즘은 존재하지 않는 키를 찾을 때 느릴 수 있다</a:t>
            </a:r>
          </a:p>
          <a:p>
            <a:pPr>
              <a:spcBef>
                <a:spcPts val="600"/>
              </a:spcBef>
            </a:pPr>
            <a:r>
              <a:rPr lang="ko-KR" altLang="en-US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블룸</a:t>
            </a:r>
            <a:r>
              <a:rPr lang="ko-KR" altLang="en-US" sz="1400" dirty="0">
                <a:solidFill>
                  <a:schemeClr val="tx1"/>
                </a:solidFill>
              </a:rPr>
              <a:t> 필터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집합 내용을 근사한 메모리 효율적 데이터 구조를 보통 추가적으로 사용한다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압축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병합하는 순서와 시기를 결정하는 다양한 전략</a:t>
            </a:r>
          </a:p>
          <a:p>
            <a:pPr>
              <a:spcBef>
                <a:spcPts val="600"/>
              </a:spcBef>
            </a:pPr>
            <a:r>
              <a:rPr lang="ko-KR" altLang="en-US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크기 계층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1400" dirty="0" err="1">
                <a:solidFill>
                  <a:schemeClr val="tx1"/>
                </a:solidFill>
              </a:rPr>
              <a:t>Hbase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ko-KR" altLang="en-US" sz="1400" dirty="0" err="1">
                <a:solidFill>
                  <a:schemeClr val="tx1"/>
                </a:solidFill>
              </a:rPr>
              <a:t>카산드라가</a:t>
            </a:r>
            <a:r>
              <a:rPr lang="ko-KR" altLang="en-US" sz="1400" dirty="0">
                <a:solidFill>
                  <a:schemeClr val="tx1"/>
                </a:solidFill>
              </a:rPr>
              <a:t> 사용</a:t>
            </a:r>
          </a:p>
          <a:p>
            <a:pPr>
              <a:spcBef>
                <a:spcPts val="600"/>
              </a:spcBef>
            </a:pPr>
            <a:r>
              <a:rPr lang="ko-KR" altLang="en-US" sz="1400" dirty="0">
                <a:solidFill>
                  <a:schemeClr val="tx1"/>
                </a:solidFill>
              </a:rPr>
              <a:t>        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상대적으로 좀 더 새롭고 작은 </a:t>
            </a:r>
            <a:r>
              <a:rPr lang="en-US" altLang="ko-KR" sz="1400" dirty="0">
                <a:solidFill>
                  <a:schemeClr val="tx1"/>
                </a:solidFill>
              </a:rPr>
              <a:t>SS </a:t>
            </a:r>
            <a:r>
              <a:rPr lang="ko-KR" altLang="en-US" sz="1400" dirty="0">
                <a:solidFill>
                  <a:schemeClr val="tx1"/>
                </a:solidFill>
              </a:rPr>
              <a:t>테이블을 오래됐고 큰 </a:t>
            </a:r>
            <a:r>
              <a:rPr lang="en-US" altLang="ko-KR" sz="1400" dirty="0">
                <a:solidFill>
                  <a:schemeClr val="tx1"/>
                </a:solidFill>
              </a:rPr>
              <a:t>SS</a:t>
            </a:r>
            <a:r>
              <a:rPr lang="ko-KR" altLang="en-US" sz="1400" dirty="0">
                <a:solidFill>
                  <a:schemeClr val="tx1"/>
                </a:solidFill>
              </a:rPr>
              <a:t>테이블에 연이어 병합</a:t>
            </a:r>
          </a:p>
          <a:p>
            <a:pPr>
              <a:spcBef>
                <a:spcPts val="600"/>
              </a:spcBef>
            </a:pPr>
            <a:r>
              <a:rPr lang="ko-KR" altLang="en-US" sz="1400" dirty="0">
                <a:solidFill>
                  <a:schemeClr val="tx1"/>
                </a:solidFill>
              </a:rPr>
              <a:t>     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레벨 </a:t>
            </a:r>
            <a:r>
              <a:rPr lang="ko-KR" altLang="en-US" sz="1400" dirty="0" err="1">
                <a:solidFill>
                  <a:schemeClr val="tx1"/>
                </a:solidFill>
              </a:rPr>
              <a:t>컴팩션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레벨</a:t>
            </a:r>
            <a:r>
              <a:rPr lang="en-US" altLang="ko-KR" sz="1400" dirty="0">
                <a:solidFill>
                  <a:schemeClr val="tx1"/>
                </a:solidFill>
              </a:rPr>
              <a:t>DB</a:t>
            </a:r>
            <a:r>
              <a:rPr lang="ko-KR" altLang="en-US" sz="1400" dirty="0">
                <a:solidFill>
                  <a:schemeClr val="tx1"/>
                </a:solidFill>
              </a:rPr>
              <a:t>와 록스</a:t>
            </a:r>
            <a:r>
              <a:rPr lang="en-US" altLang="ko-KR" sz="1400" dirty="0">
                <a:solidFill>
                  <a:schemeClr val="tx1"/>
                </a:solidFill>
              </a:rPr>
              <a:t>DB, </a:t>
            </a:r>
            <a:r>
              <a:rPr lang="ko-KR" altLang="en-US" sz="1400" dirty="0" err="1">
                <a:solidFill>
                  <a:schemeClr val="tx1"/>
                </a:solidFill>
              </a:rPr>
              <a:t>카산드라에서</a:t>
            </a:r>
            <a:r>
              <a:rPr lang="ko-KR" altLang="en-US" sz="1400" dirty="0">
                <a:solidFill>
                  <a:schemeClr val="tx1"/>
                </a:solidFill>
              </a:rPr>
              <a:t> 사용</a:t>
            </a:r>
          </a:p>
          <a:p>
            <a:pPr>
              <a:spcBef>
                <a:spcPts val="600"/>
              </a:spcBef>
            </a:pPr>
            <a:r>
              <a:rPr lang="ko-KR" altLang="en-US" sz="1400" dirty="0">
                <a:solidFill>
                  <a:schemeClr val="tx1"/>
                </a:solidFill>
              </a:rPr>
              <a:t>        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키 범위를 더 작은 </a:t>
            </a:r>
            <a:r>
              <a:rPr lang="en-US" altLang="ko-KR" sz="1400" dirty="0">
                <a:solidFill>
                  <a:schemeClr val="tx1"/>
                </a:solidFill>
              </a:rPr>
              <a:t>SS</a:t>
            </a:r>
            <a:r>
              <a:rPr lang="ko-KR" altLang="en-US" sz="1400" dirty="0">
                <a:solidFill>
                  <a:schemeClr val="tx1"/>
                </a:solidFill>
              </a:rPr>
              <a:t>테이블로 나누고 오래된 데이터는 개별 </a:t>
            </a:r>
            <a:r>
              <a:rPr lang="en-US" altLang="ko-KR" sz="1400" dirty="0">
                <a:solidFill>
                  <a:schemeClr val="tx1"/>
                </a:solidFill>
              </a:rPr>
              <a:t>"</a:t>
            </a:r>
            <a:r>
              <a:rPr lang="ko-KR" altLang="en-US" sz="1400" dirty="0">
                <a:solidFill>
                  <a:schemeClr val="tx1"/>
                </a:solidFill>
              </a:rPr>
              <a:t>레벨</a:t>
            </a:r>
            <a:r>
              <a:rPr lang="en-US" altLang="ko-KR" sz="1400" dirty="0">
                <a:solidFill>
                  <a:schemeClr val="tx1"/>
                </a:solidFill>
              </a:rPr>
              <a:t>"</a:t>
            </a:r>
            <a:r>
              <a:rPr lang="ko-KR" altLang="en-US" sz="1400" dirty="0">
                <a:solidFill>
                  <a:schemeClr val="tx1"/>
                </a:solidFill>
              </a:rPr>
              <a:t>로 이동 </a:t>
            </a:r>
            <a:r>
              <a:rPr lang="en-US" altLang="ko-KR" sz="1400" dirty="0">
                <a:solidFill>
                  <a:schemeClr val="tx1"/>
                </a:solidFill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</a:rPr>
              <a:t>점진적 진행으로 디스크 덜 사용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LSM </a:t>
            </a:r>
            <a:r>
              <a:rPr lang="ko-KR" altLang="en-US" sz="1400" dirty="0">
                <a:solidFill>
                  <a:schemeClr val="tx1"/>
                </a:solidFill>
              </a:rPr>
              <a:t>트리의 </a:t>
            </a:r>
            <a:r>
              <a:rPr lang="ko-KR" altLang="en-US" sz="1400" dirty="0" err="1">
                <a:solidFill>
                  <a:schemeClr val="tx1"/>
                </a:solidFill>
              </a:rPr>
              <a:t>기봄</a:t>
            </a:r>
            <a:r>
              <a:rPr lang="ko-KR" altLang="en-US" sz="1400" dirty="0">
                <a:solidFill>
                  <a:schemeClr val="tx1"/>
                </a:solidFill>
              </a:rPr>
              <a:t> 개념은 백그라운드에서 연쇄적으로 </a:t>
            </a:r>
            <a:r>
              <a:rPr lang="en-US" altLang="ko-KR" sz="1400" dirty="0">
                <a:solidFill>
                  <a:schemeClr val="tx1"/>
                </a:solidFill>
              </a:rPr>
              <a:t>SS</a:t>
            </a:r>
            <a:r>
              <a:rPr lang="ko-KR" altLang="en-US" sz="1400" dirty="0">
                <a:solidFill>
                  <a:schemeClr val="tx1"/>
                </a:solidFill>
              </a:rPr>
              <a:t>테이블을 지속적으로 병합하는 것</a:t>
            </a:r>
          </a:p>
          <a:p>
            <a:pPr>
              <a:spcBef>
                <a:spcPts val="600"/>
              </a:spcBef>
            </a:pPr>
            <a:r>
              <a:rPr lang="ko-KR" altLang="en-US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데이터가 가능한 메모리보다 훨씬 더 크더라도 효과적</a:t>
            </a:r>
          </a:p>
          <a:p>
            <a:pPr>
              <a:spcBef>
                <a:spcPts val="600"/>
              </a:spcBef>
            </a:pPr>
            <a:r>
              <a:rPr lang="ko-KR" altLang="en-US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데이터가 정렬된 순서로 있으면 범위 질의를 효율적으로 실행</a:t>
            </a:r>
          </a:p>
          <a:p>
            <a:pPr>
              <a:spcBef>
                <a:spcPts val="600"/>
              </a:spcBef>
            </a:pPr>
            <a:r>
              <a:rPr lang="ko-KR" altLang="en-US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순차적이기 때문에 </a:t>
            </a:r>
            <a:r>
              <a:rPr lang="en-US" altLang="ko-KR" sz="1400" dirty="0">
                <a:solidFill>
                  <a:schemeClr val="tx1"/>
                </a:solidFill>
              </a:rPr>
              <a:t>LSM</a:t>
            </a:r>
            <a:r>
              <a:rPr lang="ko-KR" altLang="en-US" sz="1400" dirty="0">
                <a:solidFill>
                  <a:schemeClr val="tx1"/>
                </a:solidFill>
              </a:rPr>
              <a:t>트리가 매우 높은 쓰기 처리량을 보장</a:t>
            </a:r>
          </a:p>
        </p:txBody>
      </p:sp>
    </p:spTree>
    <p:extLst>
      <p:ext uri="{BB962C8B-B14F-4D97-AF65-F5344CB8AC3E}">
        <p14:creationId xmlns:p14="http://schemas.microsoft.com/office/powerpoint/2010/main" val="99486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18F-3863-FD47-98DD-AE2D03E4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ko-KR" altLang="en-US" dirty="0"/>
              <a:t>트리</a:t>
            </a:r>
            <a:endParaRPr lang="en-K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06D92B-6CB8-9045-B607-CD3166F2FFC0}"/>
              </a:ext>
            </a:extLst>
          </p:cNvPr>
          <p:cNvSpPr txBox="1">
            <a:spLocks/>
          </p:cNvSpPr>
          <p:nvPr/>
        </p:nvSpPr>
        <p:spPr>
          <a:xfrm>
            <a:off x="468333" y="1188727"/>
            <a:ext cx="10370906" cy="45853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ko-KR" altLang="en-US" sz="1800" dirty="0"/>
              <a:t>가장 널리 사용되는 색인 구조</a:t>
            </a:r>
          </a:p>
          <a:p>
            <a:pPr>
              <a:spcBef>
                <a:spcPts val="1200"/>
              </a:spcBef>
            </a:pPr>
            <a:r>
              <a:rPr lang="en-US" sz="1800" dirty="0"/>
              <a:t>SS</a:t>
            </a:r>
            <a:r>
              <a:rPr lang="ko-KR" altLang="en-US" sz="1800" dirty="0" err="1"/>
              <a:t>테이블과는</a:t>
            </a:r>
            <a:r>
              <a:rPr lang="ko-KR" altLang="en-US" sz="1800" dirty="0"/>
              <a:t> 키로 정렬된 키</a:t>
            </a:r>
            <a:r>
              <a:rPr lang="en-US" altLang="ko-KR" sz="1800" dirty="0"/>
              <a:t>-</a:t>
            </a:r>
            <a:r>
              <a:rPr lang="ko-KR" altLang="en-US" sz="1800" dirty="0"/>
              <a:t>값 쌍을 유지한다는 것 정도만 비슷하다</a:t>
            </a:r>
          </a:p>
          <a:p>
            <a:pPr>
              <a:spcBef>
                <a:spcPts val="1200"/>
              </a:spcBef>
            </a:pPr>
            <a:r>
              <a:rPr lang="en-US" sz="1800" dirty="0"/>
              <a:t>B </a:t>
            </a:r>
            <a:r>
              <a:rPr lang="ko-KR" altLang="en-US" sz="1800" dirty="0"/>
              <a:t>트리는 전통적으로 </a:t>
            </a:r>
            <a:r>
              <a:rPr lang="en-US" altLang="ko-KR" sz="1800" dirty="0"/>
              <a:t>4</a:t>
            </a:r>
            <a:r>
              <a:rPr lang="en-US" sz="1800" dirty="0"/>
              <a:t>KB(</a:t>
            </a:r>
            <a:r>
              <a:rPr lang="ko-KR" altLang="en-US" sz="1800" dirty="0"/>
              <a:t>혹은 거 큰</a:t>
            </a:r>
            <a:r>
              <a:rPr lang="en-US" altLang="ko-KR" sz="1800" dirty="0"/>
              <a:t>)</a:t>
            </a:r>
            <a:r>
              <a:rPr lang="ko-KR" altLang="en-US" sz="1800" dirty="0"/>
              <a:t>의 고정 크기 </a:t>
            </a:r>
            <a:r>
              <a:rPr lang="ko-KR" altLang="en-US" sz="1800" b="1" dirty="0"/>
              <a:t>블록</a:t>
            </a:r>
            <a:r>
              <a:rPr lang="ko-KR" altLang="en-US" sz="1800" dirty="0"/>
              <a:t>이나 </a:t>
            </a:r>
            <a:r>
              <a:rPr lang="ko-KR" altLang="en-US" sz="1800" b="1" dirty="0"/>
              <a:t>페이지</a:t>
            </a:r>
            <a:r>
              <a:rPr lang="ko-KR" altLang="en-US" sz="1800" dirty="0"/>
              <a:t>로 나누고 </a:t>
            </a:r>
            <a:br>
              <a:rPr lang="en-US" altLang="ko-KR" sz="1800" dirty="0"/>
            </a:br>
            <a:r>
              <a:rPr lang="ko-KR" altLang="en-US" sz="1800" dirty="0"/>
              <a:t>한 번에 하나의 페이지에 읽기 또는 쓰기</a:t>
            </a:r>
          </a:p>
          <a:p>
            <a:pPr lvl="1">
              <a:spcBef>
                <a:spcPts val="1200"/>
              </a:spcBef>
            </a:pPr>
            <a:r>
              <a:rPr lang="ko-KR" altLang="en-US" sz="1400" dirty="0"/>
              <a:t>고정 크기 </a:t>
            </a:r>
            <a:r>
              <a:rPr lang="ko-KR" altLang="en-US" sz="1400" dirty="0" err="1"/>
              <a:t>블록이라서</a:t>
            </a:r>
            <a:r>
              <a:rPr lang="ko-KR" altLang="en-US" sz="1400" dirty="0"/>
              <a:t> 근본적으로 하드웨어와 조금 더 밀접한 관련이 있다</a:t>
            </a:r>
          </a:p>
          <a:p>
            <a:pPr lvl="1">
              <a:spcBef>
                <a:spcPts val="1200"/>
              </a:spcBef>
            </a:pPr>
            <a:r>
              <a:rPr lang="ko-KR" altLang="en-US" sz="1400" dirty="0"/>
              <a:t>각 페이지는 주소나 위치를 이용해 식별할 수 있다</a:t>
            </a:r>
          </a:p>
          <a:p>
            <a:pPr lvl="1">
              <a:spcBef>
                <a:spcPts val="1200"/>
              </a:spcBef>
            </a:pPr>
            <a:r>
              <a:rPr lang="ko-KR" altLang="en-US" sz="1400" dirty="0"/>
              <a:t>하나의 페이지가 다른 페이지를 참조할 수 있다</a:t>
            </a:r>
            <a:endParaRPr lang="en-US" altLang="ko-KR" sz="1400" dirty="0"/>
          </a:p>
          <a:p>
            <a:pPr>
              <a:spcBef>
                <a:spcPts val="1200"/>
              </a:spcBef>
            </a:pPr>
            <a:r>
              <a:rPr lang="ko-KR" altLang="en-US" sz="1800" dirty="0"/>
              <a:t>한 페이지는 </a:t>
            </a:r>
            <a:r>
              <a:rPr lang="en-US" sz="1800" dirty="0"/>
              <a:t>B </a:t>
            </a:r>
            <a:r>
              <a:rPr lang="ko-KR" altLang="en-US" sz="1800" dirty="0"/>
              <a:t>트리의 </a:t>
            </a:r>
            <a:r>
              <a:rPr lang="ko-KR" altLang="en-US" sz="1800" b="1" dirty="0"/>
              <a:t>루트</a:t>
            </a:r>
            <a:r>
              <a:rPr lang="en-US" sz="1800" b="1" dirty="0"/>
              <a:t>root</a:t>
            </a:r>
            <a:r>
              <a:rPr lang="ko-KR" altLang="en-US" sz="1800" dirty="0"/>
              <a:t>로 지정된다</a:t>
            </a:r>
            <a:endParaRPr lang="en-US" altLang="ko-KR" sz="1800" dirty="0"/>
          </a:p>
          <a:p>
            <a:pPr lvl="1">
              <a:spcBef>
                <a:spcPts val="1200"/>
              </a:spcBef>
            </a:pPr>
            <a:r>
              <a:rPr lang="ko-KR" altLang="en-US" sz="1400" dirty="0"/>
              <a:t>색인에서 키를 찾을 땐 루트에서 시작한다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이하 그림 참조</a:t>
            </a:r>
          </a:p>
          <a:p>
            <a:pPr lvl="1">
              <a:spcBef>
                <a:spcPts val="1200"/>
              </a:spcBef>
            </a:pPr>
            <a:r>
              <a:rPr lang="ko-KR" altLang="en-US" sz="1400" dirty="0"/>
              <a:t>최종적으로는 개별 키</a:t>
            </a:r>
            <a:r>
              <a:rPr lang="en-US" altLang="ko-KR" sz="1400" dirty="0"/>
              <a:t>(</a:t>
            </a:r>
            <a:r>
              <a:rPr lang="ko-KR" altLang="en-US" sz="1400" dirty="0"/>
              <a:t>리프 페이지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포함하는 페이지에 도달한다</a:t>
            </a:r>
          </a:p>
          <a:p>
            <a:pPr lvl="1">
              <a:spcBef>
                <a:spcPts val="1200"/>
              </a:spcBef>
            </a:pPr>
            <a:r>
              <a:rPr lang="en-US" altLang="ko-KR" sz="1400" dirty="0"/>
              <a:t>B </a:t>
            </a:r>
            <a:r>
              <a:rPr lang="ko-KR" altLang="en-US" sz="1400" dirty="0"/>
              <a:t>트리의 한 페이지에서 하위 페이지를 참조하는 수를 </a:t>
            </a:r>
            <a:r>
              <a:rPr lang="ko-KR" altLang="en-US" sz="1400" b="1" dirty="0"/>
              <a:t>분기 계수</a:t>
            </a:r>
            <a:r>
              <a:rPr lang="ko-KR" altLang="en-US" sz="1400" dirty="0"/>
              <a:t>라고 한다 </a:t>
            </a:r>
          </a:p>
          <a:p>
            <a:pPr lvl="1">
              <a:spcBef>
                <a:spcPts val="1200"/>
              </a:spcBef>
            </a:pPr>
            <a:r>
              <a:rPr lang="ko-KR" altLang="en-US" sz="1400" dirty="0"/>
              <a:t>아래 그림의 분기 계수는 </a:t>
            </a:r>
            <a:r>
              <a:rPr lang="en-US" altLang="ko-KR" sz="1400" dirty="0"/>
              <a:t>6</a:t>
            </a:r>
            <a:r>
              <a:rPr lang="ko-KR" altLang="en-US" sz="1400" dirty="0"/>
              <a:t>이고</a:t>
            </a:r>
            <a:r>
              <a:rPr lang="en-US" altLang="ko-KR" sz="1400" dirty="0"/>
              <a:t>, </a:t>
            </a:r>
            <a:r>
              <a:rPr lang="ko-KR" altLang="en-US" sz="1400" dirty="0"/>
              <a:t>실제로는 보통 수백 개에 달한다</a:t>
            </a:r>
          </a:p>
          <a:p>
            <a:pPr>
              <a:spcBef>
                <a:spcPts val="1200"/>
              </a:spcBef>
            </a:pPr>
            <a:r>
              <a:rPr lang="ko-KR" altLang="en-US" sz="1800" dirty="0"/>
              <a:t>이 알고리즘은 트리가 계속 균형을 유지하는 것을 보장한다</a:t>
            </a:r>
            <a:r>
              <a:rPr lang="en-US" altLang="ko-KR" sz="1800" dirty="0"/>
              <a:t>.</a:t>
            </a:r>
            <a:endParaRPr lang="en-US" altLang="ko-KR" sz="1400" dirty="0"/>
          </a:p>
          <a:p>
            <a:pPr lvl="1">
              <a:spcBef>
                <a:spcPts val="1200"/>
              </a:spcBef>
            </a:pPr>
            <a:r>
              <a:rPr lang="en-US" altLang="ko-KR" sz="1400" dirty="0"/>
              <a:t>n</a:t>
            </a:r>
            <a:r>
              <a:rPr lang="ko-KR" altLang="en-US" sz="1400" dirty="0"/>
              <a:t>개의 키를 가진 </a:t>
            </a:r>
            <a:r>
              <a:rPr lang="en-US" altLang="ko-KR" sz="1400" dirty="0"/>
              <a:t>B </a:t>
            </a:r>
            <a:r>
              <a:rPr lang="ko-KR" altLang="en-US" sz="1400" dirty="0"/>
              <a:t>트리는 깊이가 항상 </a:t>
            </a:r>
            <a:r>
              <a:rPr lang="en-US" altLang="ko-KR" sz="1400" dirty="0"/>
              <a:t>O(log n)</a:t>
            </a:r>
            <a:r>
              <a:rPr lang="ko-KR" altLang="en-US" sz="1400" dirty="0"/>
              <a:t>이다</a:t>
            </a:r>
            <a:endParaRPr lang="en-US" altLang="ko-KR" sz="1400" dirty="0"/>
          </a:p>
          <a:p>
            <a:pPr>
              <a:spcBef>
                <a:spcPts val="1200"/>
              </a:spcBef>
            </a:pPr>
            <a:endParaRPr lang="ko-KR" altLang="en-US" sz="1800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4858C8-C3F9-5544-875F-FFFED3E23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076" y="3429000"/>
            <a:ext cx="5258707" cy="298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1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18F-3863-FD47-98DD-AE2D03E4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ko-KR" altLang="en-US" dirty="0"/>
              <a:t>트리</a:t>
            </a:r>
            <a:endParaRPr lang="en-K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06D92B-6CB8-9045-B607-CD3166F2FFC0}"/>
              </a:ext>
            </a:extLst>
          </p:cNvPr>
          <p:cNvSpPr txBox="1">
            <a:spLocks/>
          </p:cNvSpPr>
          <p:nvPr/>
        </p:nvSpPr>
        <p:spPr>
          <a:xfrm>
            <a:off x="838199" y="960113"/>
            <a:ext cx="10843517" cy="5890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800" b="1" dirty="0"/>
              <a:t>신뢰할 수 있는 </a:t>
            </a:r>
            <a:r>
              <a:rPr lang="en-US" altLang="ko-KR" sz="1800" b="1" dirty="0"/>
              <a:t>B </a:t>
            </a:r>
            <a:r>
              <a:rPr lang="ko-KR" altLang="en-US" sz="1800" b="1" dirty="0"/>
              <a:t>트리 만들기</a:t>
            </a:r>
            <a:endParaRPr lang="en-US" altLang="ko-KR" sz="1800" b="1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1500" dirty="0"/>
              <a:t>B </a:t>
            </a:r>
            <a:r>
              <a:rPr lang="ko-KR" altLang="en-US" sz="1500" dirty="0"/>
              <a:t>트리는 새로운 데이터를 디스크 상의 페이지에 덮어쓴다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/>
              <a:t>페이지 위치는 변경하지 않는다고 가정 </a:t>
            </a:r>
            <a:r>
              <a:rPr lang="en-US" altLang="ko-KR" sz="1400" dirty="0"/>
              <a:t>-&gt; </a:t>
            </a:r>
            <a:r>
              <a:rPr lang="ko-KR" altLang="en-US" sz="1400" dirty="0"/>
              <a:t>페이지를 덮어쓰더라도 페이지를 가리키는 모든 참조는 온전히 남는다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/>
              <a:t>파일에 추가만 하고 변경하지 않는 로그 구조화 색인과는 다르다</a:t>
            </a:r>
            <a:r>
              <a:rPr lang="en-US" altLang="ko-KR" sz="1400" dirty="0"/>
              <a:t>!</a:t>
            </a:r>
            <a:endParaRPr lang="en-US" altLang="ko-KR" sz="15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500" dirty="0"/>
              <a:t>덮어쓸 때 주의</a:t>
            </a:r>
            <a:r>
              <a:rPr lang="en-US" altLang="ko-KR" sz="1500" dirty="0"/>
              <a:t>: </a:t>
            </a:r>
            <a:r>
              <a:rPr lang="ko-KR" altLang="en-US" sz="1500" dirty="0"/>
              <a:t>분할된 두 페이지를 기록하고 두 하위 페이지의 참고를 갱신해야 한다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/>
              <a:t>일부 페이지만 기록하고 </a:t>
            </a:r>
            <a:r>
              <a:rPr lang="en-US" altLang="ko-KR" sz="1400" dirty="0" err="1"/>
              <a:t>db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고장나면</a:t>
            </a:r>
            <a:r>
              <a:rPr lang="ko-KR" altLang="en-US" sz="1400" dirty="0"/>
              <a:t> 색인이 훼손될 수 있어 위험하다 </a:t>
            </a:r>
            <a:r>
              <a:rPr lang="en-US" altLang="ko-KR" sz="1400" dirty="0"/>
              <a:t>(</a:t>
            </a:r>
            <a:r>
              <a:rPr lang="ko-KR" altLang="en-US" sz="1400" dirty="0"/>
              <a:t>예컨대 고아 페이지가 발생할 수 있다</a:t>
            </a:r>
            <a:r>
              <a:rPr lang="en-US" altLang="ko-KR" sz="1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1500" dirty="0"/>
              <a:t>DB</a:t>
            </a:r>
            <a:r>
              <a:rPr lang="ko-KR" altLang="en-US" sz="1500" dirty="0"/>
              <a:t>가 </a:t>
            </a:r>
            <a:r>
              <a:rPr lang="ko-KR" altLang="en-US" sz="1500" dirty="0" err="1"/>
              <a:t>고장났을</a:t>
            </a:r>
            <a:r>
              <a:rPr lang="ko-KR" altLang="en-US" sz="1500" dirty="0"/>
              <a:t> 때 스스로 복구하게끔 하려면 일반적으로 디스크 상에 쓰기 전 로그</a:t>
            </a:r>
            <a:r>
              <a:rPr lang="en-US" altLang="ko-KR" sz="1500" dirty="0"/>
              <a:t>WAL(</a:t>
            </a:r>
            <a:r>
              <a:rPr lang="ko-KR" altLang="en-US" sz="1500" dirty="0"/>
              <a:t>재실행 로그</a:t>
            </a:r>
            <a:r>
              <a:rPr lang="en-US" altLang="ko-KR" sz="1500" dirty="0"/>
              <a:t>)</a:t>
            </a:r>
            <a:r>
              <a:rPr lang="ko-KR" altLang="en-US" sz="1500" dirty="0"/>
              <a:t>라는 데이터 구조를 추가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/>
              <a:t>트리 페이지의 변경된 내용을 적용하기 전에 모든 </a:t>
            </a:r>
            <a:r>
              <a:rPr lang="en-US" altLang="ko-KR" sz="1400" dirty="0"/>
              <a:t>B </a:t>
            </a:r>
            <a:r>
              <a:rPr lang="ko-KR" altLang="en-US" sz="1400" dirty="0"/>
              <a:t>트리의 변경사항을 기록하는 추가 전용 파일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/>
              <a:t>같은 자리의 페이지를 갱신하는 건 동시성 제어로 골칫거리다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/>
              <a:t>보통 </a:t>
            </a:r>
            <a:r>
              <a:rPr lang="ko-KR" altLang="en-US" sz="1400" dirty="0" err="1"/>
              <a:t>래치</a:t>
            </a:r>
            <a:r>
              <a:rPr lang="en-US" altLang="ko-KR" sz="1400" dirty="0"/>
              <a:t>(</a:t>
            </a:r>
            <a:r>
              <a:rPr lang="ko-KR" altLang="en-US" sz="1400" dirty="0"/>
              <a:t>가벼운 잠금</a:t>
            </a:r>
            <a:r>
              <a:rPr lang="en-US" altLang="ko-KR" sz="1400" dirty="0"/>
              <a:t>)</a:t>
            </a:r>
            <a:r>
              <a:rPr lang="ko-KR" altLang="en-US" sz="1400" dirty="0"/>
              <a:t>로 트리의 데이터 구조를 보호한다</a:t>
            </a:r>
            <a:endParaRPr lang="ko-KR" altLang="en-US" sz="15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800" b="1" dirty="0"/>
              <a:t>B </a:t>
            </a:r>
            <a:r>
              <a:rPr lang="ko-KR" altLang="en-US" sz="1800" b="1" dirty="0"/>
              <a:t>트리 최적화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1500" dirty="0"/>
              <a:t>WAL </a:t>
            </a:r>
            <a:r>
              <a:rPr lang="ko-KR" altLang="en-US" sz="1500" dirty="0"/>
              <a:t>대신 쓰기 시 복사 방식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/>
              <a:t>변경되는 페이지는 다른 위치에 기록하고 트리에 상위 페이지의 새로운 버전을 만들어 새로운 위치를 가리킴 </a:t>
            </a:r>
            <a:br>
              <a:rPr lang="en-US" altLang="ko-KR" sz="1400" dirty="0"/>
            </a:br>
            <a:r>
              <a:rPr lang="en-US" altLang="ko-KR" sz="1400" dirty="0"/>
              <a:t>-&gt; </a:t>
            </a:r>
            <a:r>
              <a:rPr lang="ko-KR" altLang="en-US" sz="1400" dirty="0"/>
              <a:t>동시성 제어에도 유용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500" dirty="0"/>
              <a:t>전체 키를 저장하는 대신 키를 축약해 쓴다</a:t>
            </a:r>
            <a:r>
              <a:rPr lang="en-US" altLang="ko-KR" sz="1500" dirty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/>
              <a:t>페이지 하나에 키를 더 많이 채우면 더 높은 분기 계수를 가지고 깊이 수준이 낮춰진다 </a:t>
            </a:r>
            <a:r>
              <a:rPr lang="en-US" altLang="ko-KR" sz="1400" dirty="0"/>
              <a:t>(B+ </a:t>
            </a:r>
            <a:r>
              <a:rPr lang="ko-KR" altLang="en-US" sz="1400" dirty="0"/>
              <a:t>트리</a:t>
            </a:r>
            <a:r>
              <a:rPr lang="en-US" altLang="ko-KR" sz="1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500" dirty="0"/>
              <a:t>리프 페이지를 디스크 상에 연속된 순서로 배치 </a:t>
            </a:r>
            <a:r>
              <a:rPr lang="en-US" altLang="ko-KR" sz="1500" dirty="0"/>
              <a:t>but </a:t>
            </a:r>
            <a:r>
              <a:rPr lang="ko-KR" altLang="en-US" sz="1500" dirty="0"/>
              <a:t>트리가 커지면 순서 유지가 어렵다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/>
              <a:t>질의가 정렬된 순서로 스캔 시에 연속된 페이지를 찾기 때문에 공간적으로 가까운 게 좋음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500" dirty="0"/>
              <a:t>트리에 포인터 추가</a:t>
            </a:r>
            <a:r>
              <a:rPr lang="en-US" altLang="ko-KR" sz="1500" dirty="0"/>
              <a:t>. </a:t>
            </a:r>
            <a:r>
              <a:rPr lang="ko-KR" altLang="en-US" sz="1500" dirty="0"/>
              <a:t>예컨대 각 리프 페이지는 좌우 형제 페이지에 대한 참조를 가진다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500" b="1" dirty="0" err="1"/>
              <a:t>프랙탈</a:t>
            </a:r>
            <a:r>
              <a:rPr lang="ko-KR" altLang="en-US" sz="1500" b="1" dirty="0"/>
              <a:t> 트리</a:t>
            </a:r>
            <a:r>
              <a:rPr lang="ko-KR" altLang="en-US" sz="1500" dirty="0"/>
              <a:t> </a:t>
            </a:r>
            <a:r>
              <a:rPr lang="en-US" altLang="ko-KR" sz="1500" dirty="0"/>
              <a:t>-&gt; </a:t>
            </a:r>
            <a:r>
              <a:rPr lang="ko-KR" altLang="en-US" sz="1500" dirty="0"/>
              <a:t>디스크 찾기를 줄이기 위해 로그 구조화 개념을 일부 빌렸다</a:t>
            </a:r>
          </a:p>
        </p:txBody>
      </p:sp>
    </p:spTree>
    <p:extLst>
      <p:ext uri="{BB962C8B-B14F-4D97-AF65-F5344CB8AC3E}">
        <p14:creationId xmlns:p14="http://schemas.microsoft.com/office/powerpoint/2010/main" val="428348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18F-3863-FD47-98DD-AE2D03E4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ko-KR" altLang="en-US" dirty="0"/>
              <a:t>트리와 </a:t>
            </a:r>
            <a:r>
              <a:rPr lang="en-US" dirty="0"/>
              <a:t>LSM </a:t>
            </a:r>
            <a:r>
              <a:rPr lang="ko-KR" altLang="en-US" dirty="0"/>
              <a:t>트리 비교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E6FF9E-9F20-CB46-859F-D8C814599DDD}"/>
              </a:ext>
            </a:extLst>
          </p:cNvPr>
          <p:cNvSpPr txBox="1">
            <a:spLocks/>
          </p:cNvSpPr>
          <p:nvPr/>
        </p:nvSpPr>
        <p:spPr>
          <a:xfrm>
            <a:off x="838199" y="1356188"/>
            <a:ext cx="10515600" cy="475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LSM </a:t>
            </a:r>
            <a:r>
              <a:rPr lang="ko-KR" altLang="en-US" sz="1800" b="1" dirty="0"/>
              <a:t>트리의 장점</a:t>
            </a:r>
            <a:endParaRPr lang="en-US" altLang="ko-KR" sz="1800" b="1" dirty="0"/>
          </a:p>
          <a:p>
            <a:r>
              <a:rPr lang="en-US" sz="1500" dirty="0"/>
              <a:t>B </a:t>
            </a:r>
            <a:r>
              <a:rPr lang="ko-KR" altLang="en-US" sz="1500" dirty="0"/>
              <a:t>트리는 모든 데이터 조각을 최소 </a:t>
            </a:r>
            <a:r>
              <a:rPr lang="en-US" altLang="ko-KR" sz="1500" dirty="0"/>
              <a:t>2</a:t>
            </a:r>
            <a:r>
              <a:rPr lang="ko-KR" altLang="en-US" sz="1500" dirty="0"/>
              <a:t>번 기록해야 한다</a:t>
            </a:r>
          </a:p>
          <a:p>
            <a:pPr lvl="1"/>
            <a:r>
              <a:rPr lang="ko-KR" altLang="en-US" sz="1500" dirty="0"/>
              <a:t>해당 페이지 내 몇 바이트만 바뀌어도 한 번에 전체 페이지를 기록해야 하는 오버헤드도 존재</a:t>
            </a:r>
          </a:p>
          <a:p>
            <a:r>
              <a:rPr lang="en-US" sz="1500" dirty="0"/>
              <a:t>SS </a:t>
            </a:r>
            <a:r>
              <a:rPr lang="ko-KR" altLang="en-US" sz="1500" dirty="0"/>
              <a:t>테이블 또한 반복된 </a:t>
            </a:r>
            <a:r>
              <a:rPr lang="ko-KR" altLang="en-US" sz="1500" dirty="0" err="1"/>
              <a:t>컴팩션과</a:t>
            </a:r>
            <a:r>
              <a:rPr lang="ko-KR" altLang="en-US" sz="1500" dirty="0"/>
              <a:t> 병합으로 여러 번 데이터를 다시 쓴다</a:t>
            </a:r>
          </a:p>
          <a:p>
            <a:r>
              <a:rPr lang="ko-KR" altLang="en-US" sz="1500" b="1" dirty="0"/>
              <a:t>쓰기 증폭</a:t>
            </a:r>
            <a:r>
              <a:rPr lang="en-US" altLang="ko-KR" sz="1500" dirty="0"/>
              <a:t>:</a:t>
            </a:r>
            <a:r>
              <a:rPr lang="en-US" sz="1500" dirty="0" err="1"/>
              <a:t>db</a:t>
            </a:r>
            <a:r>
              <a:rPr lang="ko-KR" altLang="en-US" sz="1500" dirty="0"/>
              <a:t>에 쓰기 한 번이 </a:t>
            </a:r>
            <a:r>
              <a:rPr lang="en-US" sz="1500" dirty="0" err="1"/>
              <a:t>db</a:t>
            </a:r>
            <a:r>
              <a:rPr lang="en-US" sz="1500" dirty="0"/>
              <a:t> </a:t>
            </a:r>
            <a:r>
              <a:rPr lang="ko-KR" altLang="en-US" sz="1500" dirty="0"/>
              <a:t>수명 동안 여러 번의 쓰기를 야기하는 효과</a:t>
            </a:r>
          </a:p>
          <a:p>
            <a:pPr lvl="1"/>
            <a:r>
              <a:rPr lang="en-US" sz="1500" dirty="0"/>
              <a:t>SSD</a:t>
            </a:r>
            <a:r>
              <a:rPr lang="ko-KR" altLang="en-US" sz="1500" dirty="0"/>
              <a:t>는 덮어쓰기 횟수가 제한 </a:t>
            </a:r>
            <a:r>
              <a:rPr lang="en-US" altLang="ko-KR" sz="1500" dirty="0"/>
              <a:t>-&gt; </a:t>
            </a:r>
            <a:r>
              <a:rPr lang="ko-KR" altLang="en-US" sz="1500" dirty="0"/>
              <a:t>쓰기 증폭이 특별한 관심사</a:t>
            </a:r>
          </a:p>
          <a:p>
            <a:r>
              <a:rPr lang="en-US" sz="1500" dirty="0"/>
              <a:t>LSM </a:t>
            </a:r>
            <a:r>
              <a:rPr lang="ko-KR" altLang="en-US" sz="1500" dirty="0"/>
              <a:t>트리는 보통 </a:t>
            </a:r>
            <a:r>
              <a:rPr lang="en-US" sz="1500" dirty="0"/>
              <a:t>B </a:t>
            </a:r>
            <a:r>
              <a:rPr lang="ko-KR" altLang="en-US" sz="1500" dirty="0"/>
              <a:t>트리보다 </a:t>
            </a:r>
            <a:r>
              <a:rPr lang="ko-KR" altLang="en-US" sz="1500" b="1" dirty="0"/>
              <a:t>쓰기 처리량을 높게 유지</a:t>
            </a:r>
            <a:r>
              <a:rPr lang="ko-KR" altLang="en-US" sz="1500" dirty="0"/>
              <a:t>할 수 있다 </a:t>
            </a:r>
            <a:r>
              <a:rPr lang="en-US" altLang="ko-KR" sz="1500" dirty="0"/>
              <a:t>(</a:t>
            </a:r>
            <a:r>
              <a:rPr lang="ko-KR" altLang="en-US" sz="1500" dirty="0" err="1"/>
              <a:t>케바케는</a:t>
            </a:r>
            <a:r>
              <a:rPr lang="ko-KR" altLang="en-US" sz="1500" dirty="0"/>
              <a:t> 있음</a:t>
            </a:r>
            <a:r>
              <a:rPr lang="en-US" altLang="ko-KR" sz="1500" dirty="0"/>
              <a:t>)</a:t>
            </a:r>
          </a:p>
          <a:p>
            <a:r>
              <a:rPr lang="en-US" sz="1500" dirty="0"/>
              <a:t>LSM </a:t>
            </a:r>
            <a:r>
              <a:rPr lang="ko-KR" altLang="en-US" sz="1500" dirty="0"/>
              <a:t>트리는 </a:t>
            </a:r>
            <a:r>
              <a:rPr lang="ko-KR" altLang="en-US" sz="1500" b="1" dirty="0"/>
              <a:t>압축률이 더 좋다</a:t>
            </a:r>
            <a:endParaRPr lang="ko-KR" altLang="en-US" sz="1500" dirty="0"/>
          </a:p>
          <a:p>
            <a:pPr lvl="1"/>
            <a:r>
              <a:rPr lang="en-US" sz="1500" dirty="0"/>
              <a:t>B </a:t>
            </a:r>
            <a:r>
              <a:rPr lang="ko-KR" altLang="en-US" sz="1500" dirty="0"/>
              <a:t>트리는 </a:t>
            </a:r>
            <a:r>
              <a:rPr lang="ko-KR" altLang="en-US" sz="1500" dirty="0" err="1"/>
              <a:t>파편화로</a:t>
            </a:r>
            <a:r>
              <a:rPr lang="ko-KR" altLang="en-US" sz="1500" dirty="0"/>
              <a:t> 사용하지 않는 디스크 공간 일부가 남는다</a:t>
            </a:r>
          </a:p>
          <a:p>
            <a:pPr lvl="1"/>
            <a:r>
              <a:rPr lang="en-US" sz="1500" dirty="0"/>
              <a:t>LSM </a:t>
            </a:r>
            <a:r>
              <a:rPr lang="ko-KR" altLang="en-US" sz="1500" dirty="0"/>
              <a:t>트리는 주기적으로 파편화를 없애기 위해 </a:t>
            </a:r>
            <a:r>
              <a:rPr lang="en-US" sz="1500" dirty="0"/>
              <a:t>SS </a:t>
            </a:r>
            <a:r>
              <a:rPr lang="ko-KR" altLang="en-US" sz="1500" dirty="0"/>
              <a:t>테이블을 다시 기록</a:t>
            </a:r>
          </a:p>
          <a:p>
            <a:pPr lvl="1"/>
            <a:r>
              <a:rPr lang="ko-KR" altLang="en-US" sz="1500" dirty="0"/>
              <a:t>레벨 </a:t>
            </a:r>
            <a:r>
              <a:rPr lang="ko-KR" altLang="en-US" sz="1500" dirty="0" err="1"/>
              <a:t>컴팩션을</a:t>
            </a:r>
            <a:r>
              <a:rPr lang="ko-KR" altLang="en-US" sz="1500" dirty="0"/>
              <a:t> 사용하면 더욱 그렇다</a:t>
            </a:r>
          </a:p>
          <a:p>
            <a:r>
              <a:rPr lang="ko-KR" altLang="en-US" sz="1500" dirty="0"/>
              <a:t>대다수의 </a:t>
            </a:r>
            <a:r>
              <a:rPr lang="en-US" sz="1500" dirty="0"/>
              <a:t>SSD</a:t>
            </a:r>
            <a:r>
              <a:rPr lang="ko-KR" altLang="en-US" sz="1500" dirty="0"/>
              <a:t>의 펌웨어는 내장 저장소 침에서 </a:t>
            </a:r>
            <a:r>
              <a:rPr lang="ko-KR" altLang="en-US" sz="1500" b="1" dirty="0"/>
              <a:t>임의 쓰기를 순차 쓰기로 전환</a:t>
            </a:r>
            <a:r>
              <a:rPr lang="ko-KR" altLang="en-US" sz="1500" dirty="0"/>
              <a:t>하기 위해 로그 구조화 알고리즘 사용</a:t>
            </a:r>
          </a:p>
          <a:p>
            <a:pPr lvl="1"/>
            <a:r>
              <a:rPr lang="ko-KR" altLang="en-US" sz="1500" dirty="0"/>
              <a:t>따라서 저장소 엔진이 쓰기 패턴이 </a:t>
            </a:r>
            <a:r>
              <a:rPr lang="en-US" sz="1500" dirty="0"/>
              <a:t>SSD</a:t>
            </a:r>
            <a:r>
              <a:rPr lang="ko-KR" altLang="en-US" sz="1500" dirty="0"/>
              <a:t>에 미치는 영향은 분명치 않다</a:t>
            </a:r>
          </a:p>
          <a:p>
            <a:pPr lvl="1"/>
            <a:r>
              <a:rPr lang="ko-KR" altLang="en-US" sz="1500" dirty="0"/>
              <a:t>낮은 쓰기 증폭과 파편화 감소는 </a:t>
            </a:r>
            <a:r>
              <a:rPr lang="en-US" sz="1500" dirty="0"/>
              <a:t>SSD</a:t>
            </a:r>
            <a:r>
              <a:rPr lang="ko-KR" altLang="en-US" sz="1500" dirty="0"/>
              <a:t>에 훨씬 유리</a:t>
            </a:r>
            <a:endParaRPr lang="ko-KR" altLang="en-US" sz="1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5958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18F-3863-FD47-98DD-AE2D03E4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ko-KR" altLang="en-US" dirty="0"/>
              <a:t>트리와 </a:t>
            </a:r>
            <a:r>
              <a:rPr lang="en-US" dirty="0"/>
              <a:t>LSM </a:t>
            </a:r>
            <a:r>
              <a:rPr lang="ko-KR" altLang="en-US" dirty="0"/>
              <a:t>트리 비교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E6FF9E-9F20-CB46-859F-D8C814599DDD}"/>
              </a:ext>
            </a:extLst>
          </p:cNvPr>
          <p:cNvSpPr txBox="1">
            <a:spLocks/>
          </p:cNvSpPr>
          <p:nvPr/>
        </p:nvSpPr>
        <p:spPr>
          <a:xfrm>
            <a:off x="838199" y="1356188"/>
            <a:ext cx="10853792" cy="475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LSM </a:t>
            </a:r>
            <a:r>
              <a:rPr lang="ko-KR" altLang="en-US" sz="1800" b="1" dirty="0"/>
              <a:t>트리의 단점</a:t>
            </a:r>
            <a:endParaRPr lang="en-US" altLang="ko-KR" sz="1800" b="1" dirty="0"/>
          </a:p>
          <a:p>
            <a:r>
              <a:rPr lang="ko-KR" altLang="en-US" sz="1500" dirty="0" err="1"/>
              <a:t>컴팩션이</a:t>
            </a:r>
            <a:r>
              <a:rPr lang="ko-KR" altLang="en-US" sz="1500" dirty="0"/>
              <a:t> 때로는 진행 중인 읽기</a:t>
            </a:r>
            <a:r>
              <a:rPr lang="en-US" altLang="ko-KR" sz="1500" dirty="0"/>
              <a:t>/</a:t>
            </a:r>
            <a:r>
              <a:rPr lang="ko-KR" altLang="en-US" sz="1500" dirty="0"/>
              <a:t>쓰기 성능에 영향</a:t>
            </a:r>
          </a:p>
          <a:p>
            <a:pPr lvl="1"/>
            <a:r>
              <a:rPr lang="ko-KR" altLang="en-US" sz="1500" dirty="0"/>
              <a:t>이하 이해 못함 </a:t>
            </a:r>
            <a:r>
              <a:rPr lang="en-US" altLang="ko-KR" sz="1500" dirty="0"/>
              <a:t>....</a:t>
            </a:r>
          </a:p>
          <a:p>
            <a:pPr lvl="1"/>
            <a:r>
              <a:rPr lang="ko-KR" altLang="en-US" sz="1500" dirty="0"/>
              <a:t>결론 </a:t>
            </a:r>
            <a:r>
              <a:rPr lang="en-US" sz="1500" dirty="0"/>
              <a:t>LSM</a:t>
            </a:r>
            <a:r>
              <a:rPr lang="ko-KR" altLang="en-US" sz="1500" dirty="0"/>
              <a:t>은 꼬리 응답 시간이 때때로 꽤 길다</a:t>
            </a:r>
          </a:p>
          <a:p>
            <a:r>
              <a:rPr lang="ko-KR" altLang="en-US" sz="1500" dirty="0"/>
              <a:t>또 다른 </a:t>
            </a:r>
            <a:r>
              <a:rPr lang="ko-KR" altLang="en-US" sz="1500" dirty="0" err="1"/>
              <a:t>컴팩션</a:t>
            </a:r>
            <a:r>
              <a:rPr lang="ko-KR" altLang="en-US" sz="1500" dirty="0"/>
              <a:t> 문제 </a:t>
            </a:r>
            <a:r>
              <a:rPr lang="en-US" altLang="ko-KR" sz="1500" dirty="0"/>
              <a:t>-&gt; </a:t>
            </a:r>
            <a:r>
              <a:rPr lang="ko-KR" altLang="en-US" sz="1500" dirty="0"/>
              <a:t>높은 쓰기 처리량</a:t>
            </a:r>
          </a:p>
          <a:p>
            <a:pPr lvl="1"/>
            <a:r>
              <a:rPr lang="ko-KR" altLang="en-US" sz="1500" dirty="0"/>
              <a:t>디스크의 쓰기 대역폭은 </a:t>
            </a:r>
            <a:r>
              <a:rPr lang="ko-KR" altLang="en-US" sz="1500" dirty="0" err="1"/>
              <a:t>유한한데</a:t>
            </a:r>
            <a:r>
              <a:rPr lang="ko-KR" altLang="en-US" sz="1500" dirty="0"/>
              <a:t> 다른 거랑 쓰기 대역폭을 공유 </a:t>
            </a:r>
            <a:r>
              <a:rPr lang="en-US" altLang="ko-KR" sz="1500" dirty="0"/>
              <a:t>-&gt; </a:t>
            </a:r>
            <a:r>
              <a:rPr lang="en-US" sz="1500" dirty="0" err="1"/>
              <a:t>db</a:t>
            </a:r>
            <a:r>
              <a:rPr lang="ko-KR" altLang="en-US" sz="1500" dirty="0"/>
              <a:t>가 커질수록 </a:t>
            </a:r>
            <a:r>
              <a:rPr lang="ko-KR" altLang="en-US" sz="1500" dirty="0" err="1"/>
              <a:t>컴팩션에</a:t>
            </a:r>
            <a:r>
              <a:rPr lang="ko-KR" altLang="en-US" sz="1500" dirty="0"/>
              <a:t> 더 많은 대역폭이 할당된다</a:t>
            </a:r>
          </a:p>
          <a:p>
            <a:r>
              <a:rPr lang="ko-KR" altLang="en-US" sz="1500" dirty="0" err="1"/>
              <a:t>컴팩션이</a:t>
            </a:r>
            <a:r>
              <a:rPr lang="ko-KR" altLang="en-US" sz="1500" dirty="0"/>
              <a:t> 유입 쓰기 속도를 따갈 수 없을 때도 있다</a:t>
            </a:r>
          </a:p>
          <a:p>
            <a:pPr lvl="1"/>
            <a:r>
              <a:rPr lang="ko-KR" altLang="en-US" sz="1500" dirty="0"/>
              <a:t>병합되지 않은 세그먼트 수는 디스크 공간을 다 잡아먹고 자연히 이를 확인해야 하는 읽기도 느려진다</a:t>
            </a:r>
          </a:p>
          <a:p>
            <a:pPr lvl="1"/>
            <a:r>
              <a:rPr lang="ko-KR" altLang="en-US" sz="1500" dirty="0"/>
              <a:t>명시적 모니터링이 필요하다</a:t>
            </a:r>
          </a:p>
          <a:p>
            <a:r>
              <a:rPr lang="en-US" sz="1500" dirty="0"/>
              <a:t>B </a:t>
            </a:r>
            <a:r>
              <a:rPr lang="ko-KR" altLang="en-US" sz="1500" dirty="0"/>
              <a:t>트리의 장점은 각 키가 색인의 한 곳에만 정확하게 존재한다는 것</a:t>
            </a:r>
          </a:p>
          <a:p>
            <a:pPr lvl="1"/>
            <a:r>
              <a:rPr lang="ko-KR" altLang="en-US" sz="1500" dirty="0"/>
              <a:t>로그 구조화는 다른 세그먼트에 같은 키의 다중 복사본이 존재할 수 있다</a:t>
            </a:r>
          </a:p>
          <a:p>
            <a:pPr lvl="1"/>
            <a:r>
              <a:rPr lang="ko-KR" altLang="en-US" sz="1500" dirty="0"/>
              <a:t>이하 이해못함</a:t>
            </a:r>
          </a:p>
          <a:p>
            <a:r>
              <a:rPr lang="en-US" sz="1500" dirty="0"/>
              <a:t>B </a:t>
            </a:r>
            <a:r>
              <a:rPr lang="ko-KR" altLang="en-US" sz="1500" dirty="0"/>
              <a:t>트리는 </a:t>
            </a:r>
            <a:r>
              <a:rPr lang="en-US" sz="1500" dirty="0"/>
              <a:t>DB </a:t>
            </a:r>
            <a:r>
              <a:rPr lang="ko-KR" altLang="en-US" sz="1500" dirty="0" err="1"/>
              <a:t>아키텍쳐에</a:t>
            </a:r>
            <a:r>
              <a:rPr lang="ko-KR" altLang="en-US" sz="1500" dirty="0"/>
              <a:t> 뿌리내렸고 사라질 것 같지 않다</a:t>
            </a:r>
          </a:p>
          <a:p>
            <a:pPr lvl="1"/>
            <a:r>
              <a:rPr lang="ko-KR" altLang="en-US" sz="1500" dirty="0"/>
              <a:t>새로운 데이터 저장소에서는 로그 구조화 색인이 점점 인기를 얻고 있다</a:t>
            </a:r>
          </a:p>
          <a:p>
            <a:pPr lvl="1"/>
            <a:r>
              <a:rPr lang="ko-KR" altLang="en-US" sz="1500" dirty="0"/>
              <a:t>빠르고 쉬운 규칙은 없으니 테스트를 통해 경험적으로 결정하자</a:t>
            </a:r>
          </a:p>
        </p:txBody>
      </p:sp>
    </p:spTree>
    <p:extLst>
      <p:ext uri="{BB962C8B-B14F-4D97-AF65-F5344CB8AC3E}">
        <p14:creationId xmlns:p14="http://schemas.microsoft.com/office/powerpoint/2010/main" val="3342770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18F-3863-FD47-98DD-AE2D03E4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색인 구조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E6FF9E-9F20-CB46-859F-D8C814599DDD}"/>
              </a:ext>
            </a:extLst>
          </p:cNvPr>
          <p:cNvSpPr txBox="1">
            <a:spLocks/>
          </p:cNvSpPr>
          <p:nvPr/>
        </p:nvSpPr>
        <p:spPr>
          <a:xfrm>
            <a:off x="838200" y="1050532"/>
            <a:ext cx="10853791" cy="5637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ko-KR" altLang="en-US" sz="1500" dirty="0"/>
              <a:t>키</a:t>
            </a:r>
            <a:r>
              <a:rPr lang="en-US" altLang="ko-KR" sz="1500" dirty="0"/>
              <a:t>-</a:t>
            </a:r>
            <a:r>
              <a:rPr lang="ko-KR" altLang="en-US" sz="1500" dirty="0"/>
              <a:t>값 색인의 대표적인 예는 관계형 모델의 </a:t>
            </a:r>
            <a:r>
              <a:rPr lang="ko-KR" altLang="en-US" sz="1500" b="1" dirty="0" err="1"/>
              <a:t>기본키</a:t>
            </a:r>
            <a:r>
              <a:rPr lang="ko-KR" altLang="en-US" sz="1500" dirty="0"/>
              <a:t> 색인</a:t>
            </a:r>
          </a:p>
          <a:p>
            <a:pPr>
              <a:spcBef>
                <a:spcPts val="400"/>
              </a:spcBef>
            </a:pPr>
            <a:r>
              <a:rPr lang="ko-KR" altLang="en-US" sz="1500" b="1" dirty="0" err="1"/>
              <a:t>보조색인</a:t>
            </a:r>
            <a:r>
              <a:rPr lang="ko-KR" altLang="en-US" sz="1500" dirty="0"/>
              <a:t> 또한 매우 일반적</a:t>
            </a:r>
          </a:p>
          <a:p>
            <a:pPr>
              <a:spcBef>
                <a:spcPts val="400"/>
              </a:spcBef>
            </a:pPr>
            <a:r>
              <a:rPr lang="ko-KR" altLang="en-US" sz="1500" dirty="0"/>
              <a:t>보통 효율적으로 조인을 수행하는데 결정적 역할 </a:t>
            </a:r>
            <a:r>
              <a:rPr lang="en-US" altLang="ko-KR" sz="1500" dirty="0"/>
              <a:t>(</a:t>
            </a:r>
            <a:r>
              <a:rPr lang="ko-KR" altLang="en-US" sz="1500" dirty="0"/>
              <a:t>그리고 </a:t>
            </a:r>
            <a:r>
              <a:rPr lang="en-US" sz="1500" dirty="0"/>
              <a:t>where</a:t>
            </a:r>
            <a:r>
              <a:rPr lang="ko-KR" altLang="en-US" sz="1500" dirty="0"/>
              <a:t>도</a:t>
            </a:r>
            <a:r>
              <a:rPr lang="en-US" altLang="ko-KR" sz="1500" dirty="0"/>
              <a:t>?)</a:t>
            </a:r>
          </a:p>
          <a:p>
            <a:pPr>
              <a:spcBef>
                <a:spcPts val="400"/>
              </a:spcBef>
            </a:pPr>
            <a:r>
              <a:rPr lang="ko-KR" altLang="en-US" sz="1500" dirty="0" err="1"/>
              <a:t>기본키와</a:t>
            </a:r>
            <a:r>
              <a:rPr lang="ko-KR" altLang="en-US" sz="1500" dirty="0"/>
              <a:t> 주요 차이점은 키가 고유하지 않다는 것</a:t>
            </a:r>
          </a:p>
          <a:p>
            <a:pPr lvl="1">
              <a:spcBef>
                <a:spcPts val="400"/>
              </a:spcBef>
            </a:pPr>
            <a:r>
              <a:rPr lang="ko-KR" altLang="en-US" sz="1400" dirty="0"/>
              <a:t>색인의 각 값에 일치하는 로우 </a:t>
            </a:r>
            <a:r>
              <a:rPr lang="ko-KR" altLang="en-US" sz="1400" dirty="0" err="1"/>
              <a:t>식별자</a:t>
            </a:r>
            <a:r>
              <a:rPr lang="ko-KR" altLang="en-US" sz="1400" dirty="0"/>
              <a:t> 목록을 만들거나</a:t>
            </a:r>
          </a:p>
          <a:p>
            <a:pPr lvl="1">
              <a:spcBef>
                <a:spcPts val="400"/>
              </a:spcBef>
            </a:pPr>
            <a:r>
              <a:rPr lang="ko-KR" altLang="en-US" sz="1400" dirty="0"/>
              <a:t>로우 </a:t>
            </a:r>
            <a:r>
              <a:rPr lang="ko-KR" altLang="en-US" sz="1400" dirty="0" err="1"/>
              <a:t>식별자를</a:t>
            </a:r>
            <a:r>
              <a:rPr lang="ko-KR" altLang="en-US" sz="1400" dirty="0"/>
              <a:t> 추가해 각 키를 고유하게 만드는 방법이 있다</a:t>
            </a:r>
          </a:p>
          <a:p>
            <a:pPr lvl="1">
              <a:spcBef>
                <a:spcPts val="400"/>
              </a:spcBef>
            </a:pPr>
            <a:r>
              <a:rPr lang="en-US" sz="1400" dirty="0"/>
              <a:t>B </a:t>
            </a:r>
            <a:r>
              <a:rPr lang="ko-KR" altLang="en-US" sz="1400" dirty="0"/>
              <a:t>트리와 로그 구조화 색인 모두에서 둘 다 사용 가능하다</a:t>
            </a:r>
            <a:endParaRPr lang="en-US" altLang="ko-KR" sz="1400" dirty="0"/>
          </a:p>
          <a:p>
            <a:pPr marL="457200" lvl="1" indent="0">
              <a:spcBef>
                <a:spcPts val="400"/>
              </a:spcBef>
              <a:buNone/>
            </a:pPr>
            <a:endParaRPr lang="en-US" altLang="ko-KR" sz="1500" dirty="0"/>
          </a:p>
          <a:p>
            <a:pPr marL="0" indent="0">
              <a:spcBef>
                <a:spcPts val="400"/>
              </a:spcBef>
              <a:buNone/>
            </a:pPr>
            <a:r>
              <a:rPr lang="ko-KR" altLang="en-US" sz="1800" b="1" dirty="0"/>
              <a:t>색인 안에 값 저장하기</a:t>
            </a:r>
            <a:endParaRPr lang="en-US" altLang="ko-KR" sz="1800" b="1" dirty="0"/>
          </a:p>
          <a:p>
            <a:pPr>
              <a:spcBef>
                <a:spcPts val="400"/>
              </a:spcBef>
            </a:pPr>
            <a:r>
              <a:rPr lang="ko-KR" altLang="en-US" sz="1500" dirty="0"/>
              <a:t>키</a:t>
            </a:r>
            <a:r>
              <a:rPr lang="en-US" altLang="ko-KR" sz="1500" dirty="0"/>
              <a:t>: </a:t>
            </a:r>
            <a:r>
              <a:rPr lang="ko-KR" altLang="en-US" sz="1500" dirty="0"/>
              <a:t>질의가 검색하는 대상</a:t>
            </a:r>
          </a:p>
          <a:p>
            <a:pPr>
              <a:spcBef>
                <a:spcPts val="400"/>
              </a:spcBef>
            </a:pPr>
            <a:r>
              <a:rPr lang="ko-KR" altLang="en-US" sz="1500" dirty="0"/>
              <a:t>값</a:t>
            </a:r>
            <a:r>
              <a:rPr lang="en-US" altLang="ko-KR" sz="1500" dirty="0"/>
              <a:t>: </a:t>
            </a:r>
            <a:r>
              <a:rPr lang="ko-KR" altLang="en-US" sz="1500" dirty="0"/>
              <a:t>질문의 실제 로우</a:t>
            </a:r>
            <a:r>
              <a:rPr lang="en-US" altLang="ko-KR" sz="1500" dirty="0"/>
              <a:t>(</a:t>
            </a:r>
            <a:r>
              <a:rPr lang="ko-KR" altLang="en-US" sz="1500" dirty="0"/>
              <a:t>문서</a:t>
            </a:r>
            <a:r>
              <a:rPr lang="en-US" altLang="ko-KR" sz="1500" dirty="0"/>
              <a:t>, </a:t>
            </a:r>
            <a:r>
              <a:rPr lang="ko-KR" altLang="en-US" sz="1500" dirty="0"/>
              <a:t>정점</a:t>
            </a:r>
            <a:r>
              <a:rPr lang="en-US" altLang="ko-KR" sz="1500" dirty="0"/>
              <a:t>) </a:t>
            </a:r>
            <a:r>
              <a:rPr lang="en-US" sz="1500" dirty="0"/>
              <a:t>or </a:t>
            </a:r>
            <a:r>
              <a:rPr lang="ko-KR" altLang="en-US" sz="1500" dirty="0"/>
              <a:t>다른 곳에 저장된 로우를 가리키는 참조</a:t>
            </a:r>
          </a:p>
          <a:p>
            <a:pPr lvl="1">
              <a:spcBef>
                <a:spcPts val="400"/>
              </a:spcBef>
            </a:pPr>
            <a:r>
              <a:rPr lang="ko-KR" altLang="en-US" sz="1400" dirty="0"/>
              <a:t>후자의 경우 로우가 저장된 곳을 </a:t>
            </a:r>
            <a:r>
              <a:rPr lang="ko-KR" altLang="en-US" sz="1400" b="1" dirty="0" err="1"/>
              <a:t>힙</a:t>
            </a:r>
            <a:r>
              <a:rPr lang="ko-KR" altLang="en-US" sz="1400" b="1" dirty="0"/>
              <a:t> 파일</a:t>
            </a:r>
            <a:r>
              <a:rPr lang="ko-KR" altLang="en-US" sz="1400" dirty="0"/>
              <a:t>이라 하고 특정 순서 없이 데이터를 저장한다</a:t>
            </a:r>
          </a:p>
          <a:p>
            <a:pPr lvl="1">
              <a:spcBef>
                <a:spcPts val="400"/>
              </a:spcBef>
            </a:pPr>
            <a:r>
              <a:rPr lang="ko-KR" altLang="en-US" sz="1400" dirty="0"/>
              <a:t>여러 보조 색인이 존재할 때 데이터 중복을 피할 수 있기 때문에 </a:t>
            </a:r>
            <a:r>
              <a:rPr lang="ko-KR" altLang="en-US" sz="1400" dirty="0" err="1"/>
              <a:t>힙</a:t>
            </a:r>
            <a:r>
              <a:rPr lang="ko-KR" altLang="en-US" sz="1400" dirty="0"/>
              <a:t> 파일 접근이 일반적이다</a:t>
            </a:r>
            <a:endParaRPr lang="ko-KR" altLang="en-US" sz="1500" dirty="0"/>
          </a:p>
          <a:p>
            <a:pPr>
              <a:spcBef>
                <a:spcPts val="400"/>
              </a:spcBef>
            </a:pPr>
            <a:r>
              <a:rPr lang="ko-KR" altLang="en-US" sz="1500" dirty="0" err="1"/>
              <a:t>힙</a:t>
            </a:r>
            <a:r>
              <a:rPr lang="ko-KR" altLang="en-US" sz="1500" dirty="0"/>
              <a:t> 파일 접근은 키 변경 없이 값을 </a:t>
            </a:r>
            <a:r>
              <a:rPr lang="ko-KR" altLang="en-US" sz="1500" dirty="0" err="1"/>
              <a:t>갱시할</a:t>
            </a:r>
            <a:r>
              <a:rPr lang="ko-KR" altLang="en-US" sz="1500" dirty="0"/>
              <a:t> 때 효율적</a:t>
            </a:r>
          </a:p>
          <a:p>
            <a:pPr>
              <a:spcBef>
                <a:spcPts val="400"/>
              </a:spcBef>
            </a:pPr>
            <a:r>
              <a:rPr lang="ko-KR" altLang="en-US" sz="1500" dirty="0"/>
              <a:t>색인에서 </a:t>
            </a:r>
            <a:r>
              <a:rPr lang="ko-KR" altLang="en-US" sz="1500" dirty="0" err="1"/>
              <a:t>힙</a:t>
            </a:r>
            <a:r>
              <a:rPr lang="ko-KR" altLang="en-US" sz="1500" dirty="0"/>
              <a:t> 파일로 다시 이동하는 건 읽기 성능에 구리기 때문에 때에 따라 색인 안에 바로 색인된 로우를 저장</a:t>
            </a:r>
          </a:p>
          <a:p>
            <a:pPr lvl="1">
              <a:spcBef>
                <a:spcPts val="400"/>
              </a:spcBef>
            </a:pPr>
            <a:r>
              <a:rPr lang="ko-KR" altLang="en-US" sz="1400" dirty="0"/>
              <a:t>이를 </a:t>
            </a:r>
            <a:r>
              <a:rPr lang="ko-KR" altLang="en-US" sz="1400" b="1" dirty="0" err="1"/>
              <a:t>클러스터드</a:t>
            </a:r>
            <a:r>
              <a:rPr lang="ko-KR" altLang="en-US" sz="1400" b="1" dirty="0"/>
              <a:t> 색인</a:t>
            </a:r>
            <a:r>
              <a:rPr lang="ko-KR" altLang="en-US" sz="1400" dirty="0"/>
              <a:t>이라고 한다</a:t>
            </a:r>
          </a:p>
          <a:p>
            <a:pPr lvl="1">
              <a:spcBef>
                <a:spcPts val="400"/>
              </a:spcBef>
            </a:pPr>
            <a:r>
              <a:rPr lang="en-US" sz="1400" dirty="0" err="1"/>
              <a:t>mySQL</a:t>
            </a:r>
            <a:r>
              <a:rPr lang="ko-KR" altLang="en-US" sz="1400" dirty="0"/>
              <a:t>의 </a:t>
            </a:r>
            <a:r>
              <a:rPr lang="en-US" sz="1400" dirty="0" err="1"/>
              <a:t>InnoDB</a:t>
            </a:r>
            <a:r>
              <a:rPr lang="ko-KR" altLang="en-US" sz="1400" dirty="0"/>
              <a:t>에서는 </a:t>
            </a:r>
            <a:r>
              <a:rPr lang="ko-KR" altLang="en-US" sz="1400" dirty="0" err="1"/>
              <a:t>기본키가</a:t>
            </a:r>
            <a:r>
              <a:rPr lang="ko-KR" altLang="en-US" sz="1400" dirty="0"/>
              <a:t> 항상 </a:t>
            </a:r>
            <a:r>
              <a:rPr lang="ko-KR" altLang="en-US" sz="1400" dirty="0" err="1"/>
              <a:t>클러스터드</a:t>
            </a:r>
            <a:r>
              <a:rPr lang="ko-KR" altLang="en-US" sz="1400" dirty="0"/>
              <a:t> 색인</a:t>
            </a:r>
            <a:r>
              <a:rPr lang="en-US" altLang="ko-KR" sz="1400" dirty="0"/>
              <a:t>, </a:t>
            </a:r>
            <a:r>
              <a:rPr lang="ko-KR" altLang="en-US" sz="1400" dirty="0"/>
              <a:t>보조 색인은 </a:t>
            </a:r>
            <a:r>
              <a:rPr lang="ko-KR" altLang="en-US" sz="1400" dirty="0" err="1"/>
              <a:t>기본키</a:t>
            </a:r>
            <a:r>
              <a:rPr lang="ko-KR" altLang="en-US" sz="1400" dirty="0"/>
              <a:t> 참조</a:t>
            </a:r>
          </a:p>
          <a:p>
            <a:pPr lvl="1">
              <a:spcBef>
                <a:spcPts val="400"/>
              </a:spcBef>
            </a:pPr>
            <a:r>
              <a:rPr lang="en-US" sz="1400" dirty="0" err="1"/>
              <a:t>MsSQL</a:t>
            </a:r>
            <a:r>
              <a:rPr lang="ko-KR" altLang="en-US" sz="1400" dirty="0"/>
              <a:t>은 테이블 당 하나의 </a:t>
            </a:r>
            <a:r>
              <a:rPr lang="ko-KR" altLang="en-US" sz="1400" dirty="0" err="1"/>
              <a:t>클러스터드</a:t>
            </a:r>
            <a:r>
              <a:rPr lang="ko-KR" altLang="en-US" sz="1400" dirty="0"/>
              <a:t> 색인 지정 가능</a:t>
            </a:r>
          </a:p>
          <a:p>
            <a:pPr>
              <a:spcBef>
                <a:spcPts val="400"/>
              </a:spcBef>
            </a:pPr>
            <a:r>
              <a:rPr lang="ko-KR" altLang="en-US" sz="1500" dirty="0" err="1"/>
              <a:t>클러스터드와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비클러스터드</a:t>
            </a:r>
            <a:r>
              <a:rPr lang="ko-KR" altLang="en-US" sz="1500" dirty="0"/>
              <a:t> 사이의 절충안을 </a:t>
            </a:r>
            <a:r>
              <a:rPr lang="ko-KR" altLang="en-US" sz="1500" b="1" dirty="0"/>
              <a:t>커버링 색인</a:t>
            </a:r>
            <a:r>
              <a:rPr lang="ko-KR" altLang="en-US" sz="1500" dirty="0"/>
              <a:t> 혹은 </a:t>
            </a:r>
            <a:r>
              <a:rPr lang="ko-KR" altLang="en-US" sz="1500" b="1" dirty="0" err="1"/>
              <a:t>포괄열이</a:t>
            </a:r>
            <a:r>
              <a:rPr lang="ko-KR" altLang="en-US" sz="1500" b="1" dirty="0"/>
              <a:t> 있는 색인</a:t>
            </a:r>
            <a:r>
              <a:rPr lang="ko-KR" altLang="en-US" sz="1500" dirty="0"/>
              <a:t>이라 한다</a:t>
            </a:r>
          </a:p>
          <a:p>
            <a:pPr lvl="1">
              <a:spcBef>
                <a:spcPts val="400"/>
              </a:spcBef>
            </a:pPr>
            <a:r>
              <a:rPr lang="ko-KR" altLang="en-US" sz="1400" dirty="0"/>
              <a:t>색인 안에 테이블에 칼럼 일부 저장 </a:t>
            </a:r>
            <a:r>
              <a:rPr lang="en-US" altLang="ko-KR" sz="1400" dirty="0"/>
              <a:t>-&gt; </a:t>
            </a:r>
            <a:r>
              <a:rPr lang="ko-KR" altLang="en-US" sz="1400" dirty="0"/>
              <a:t>이런 경우를 색인이 질의를 </a:t>
            </a:r>
            <a:r>
              <a:rPr lang="ko-KR" altLang="en-US" sz="1400" b="1" dirty="0"/>
              <a:t>커버</a:t>
            </a:r>
            <a:r>
              <a:rPr lang="ko-KR" altLang="en-US" sz="1400" dirty="0"/>
              <a:t>했다고 한다</a:t>
            </a:r>
            <a:r>
              <a:rPr lang="en-US" altLang="ko-KR" sz="1400" dirty="0"/>
              <a:t>.</a:t>
            </a:r>
          </a:p>
          <a:p>
            <a:pPr>
              <a:spcBef>
                <a:spcPts val="400"/>
              </a:spcBef>
            </a:pPr>
            <a:r>
              <a:rPr lang="ko-KR" altLang="en-US" sz="1500" dirty="0" err="1"/>
              <a:t>클러스터드와</a:t>
            </a:r>
            <a:r>
              <a:rPr lang="ko-KR" altLang="en-US" sz="1500" dirty="0"/>
              <a:t> 커버링은 읽기 성능을 높이지만 추가적인 저장소가 필요 </a:t>
            </a:r>
            <a:r>
              <a:rPr lang="en-US" altLang="ko-KR" sz="1500" dirty="0"/>
              <a:t>+ </a:t>
            </a:r>
            <a:r>
              <a:rPr lang="ko-KR" altLang="en-US" sz="1500" dirty="0"/>
              <a:t>쓰기 과정에 오버헤드 발생</a:t>
            </a:r>
          </a:p>
          <a:p>
            <a:pPr lvl="1">
              <a:spcBef>
                <a:spcPts val="400"/>
              </a:spcBef>
            </a:pPr>
            <a:r>
              <a:rPr lang="ko-KR" altLang="en-US" sz="1400" dirty="0"/>
              <a:t>앱 단에서 복제로 인한 불일치 파악 불가 </a:t>
            </a:r>
            <a:r>
              <a:rPr lang="en-US" altLang="ko-KR" sz="1400" dirty="0"/>
              <a:t>(?)</a:t>
            </a:r>
          </a:p>
          <a:p>
            <a:pPr>
              <a:spcBef>
                <a:spcPts val="400"/>
              </a:spcBef>
            </a:pPr>
            <a:endParaRPr lang="ko-KR" altLang="en-US" sz="1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6855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18F-3863-FD47-98DD-AE2D03E4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색인 구조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E6FF9E-9F20-CB46-859F-D8C814599DDD}"/>
              </a:ext>
            </a:extLst>
          </p:cNvPr>
          <p:cNvSpPr txBox="1">
            <a:spLocks/>
          </p:cNvSpPr>
          <p:nvPr/>
        </p:nvSpPr>
        <p:spPr>
          <a:xfrm>
            <a:off x="838200" y="1050532"/>
            <a:ext cx="10853791" cy="5637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/>
              <a:t>다중 칼럼 색인</a:t>
            </a:r>
            <a:endParaRPr lang="en-US" altLang="ko-KR" sz="1800" b="1" dirty="0"/>
          </a:p>
          <a:p>
            <a:r>
              <a:rPr lang="ko-KR" altLang="en-US" sz="1500" dirty="0"/>
              <a:t>지금까지 설명한 색인은 하나의 키만 값에 대응 </a:t>
            </a:r>
            <a:r>
              <a:rPr lang="en-US" altLang="ko-KR" sz="1500" dirty="0"/>
              <a:t>-&gt; </a:t>
            </a:r>
            <a:r>
              <a:rPr lang="ko-KR" altLang="en-US" sz="1500" dirty="0"/>
              <a:t>다중 컬럼 동시 질의에 충분치 않다</a:t>
            </a:r>
          </a:p>
          <a:p>
            <a:r>
              <a:rPr lang="ko-KR" altLang="en-US" sz="1500" dirty="0"/>
              <a:t>다중 칼럼 색인의 가장 일반적인 유형은 </a:t>
            </a:r>
            <a:r>
              <a:rPr lang="ko-KR" altLang="en-US" sz="1500" b="1" dirty="0"/>
              <a:t>결합 색인</a:t>
            </a:r>
            <a:endParaRPr lang="ko-KR" altLang="en-US" sz="1500" dirty="0"/>
          </a:p>
          <a:p>
            <a:pPr lvl="1"/>
            <a:r>
              <a:rPr lang="ko-KR" altLang="en-US" sz="1400" dirty="0"/>
              <a:t>하나의 칼럼에 다른 칼럼을 추가하는 방식으로 하나의 키에 여러 필드를 단순히 결합</a:t>
            </a:r>
          </a:p>
          <a:p>
            <a:pPr lvl="1"/>
            <a:r>
              <a:rPr lang="en-US" altLang="ko-KR" sz="1400" dirty="0"/>
              <a:t>(</a:t>
            </a:r>
            <a:r>
              <a:rPr lang="ko-KR" altLang="en-US" sz="1400" dirty="0"/>
              <a:t>성</a:t>
            </a:r>
            <a:r>
              <a:rPr lang="en-US" altLang="ko-KR" sz="1400" dirty="0"/>
              <a:t>, </a:t>
            </a:r>
            <a:r>
              <a:rPr lang="ko-KR" altLang="en-US" sz="1400" dirty="0"/>
              <a:t>이름</a:t>
            </a:r>
            <a:r>
              <a:rPr lang="en-US" altLang="ko-KR" sz="1400" dirty="0"/>
              <a:t>)</a:t>
            </a:r>
            <a:r>
              <a:rPr lang="ko-KR" altLang="en-US" sz="1400" dirty="0"/>
              <a:t>을 키로</a:t>
            </a:r>
            <a:r>
              <a:rPr lang="en-US" altLang="ko-KR" sz="1400" dirty="0"/>
              <a:t>, </a:t>
            </a:r>
            <a:r>
              <a:rPr lang="ko-KR" altLang="en-US" sz="1400" dirty="0"/>
              <a:t>전화번호를 값으로 하는 전화번호부와 유사한 구성</a:t>
            </a:r>
          </a:p>
          <a:p>
            <a:pPr lvl="1"/>
            <a:r>
              <a:rPr lang="ko-KR" altLang="en-US" sz="1400" dirty="0"/>
              <a:t>순서가 정렬돼 있어 특정 성이나 </a:t>
            </a:r>
            <a:r>
              <a:rPr lang="ko-KR" altLang="en-US" sz="1400" dirty="0" err="1"/>
              <a:t>성이름</a:t>
            </a:r>
            <a:r>
              <a:rPr lang="ko-KR" altLang="en-US" sz="1400" dirty="0"/>
              <a:t> 조합 모두에 색인을 사용할 수 있다</a:t>
            </a:r>
          </a:p>
          <a:p>
            <a:pPr lvl="1"/>
            <a:r>
              <a:rPr lang="ko-KR" altLang="en-US" sz="1400" dirty="0"/>
              <a:t>하지만 특정 이름으로 검색은 잘 안됨</a:t>
            </a:r>
          </a:p>
          <a:p>
            <a:r>
              <a:rPr lang="ko-KR" altLang="en-US" sz="1500" b="1" dirty="0"/>
              <a:t>다차원 색인</a:t>
            </a:r>
            <a:r>
              <a:rPr lang="ko-KR" altLang="en-US" sz="1500" dirty="0"/>
              <a:t>은 한 번에 여러 칼럼 질의할 때 조금 더 일반적이다</a:t>
            </a:r>
          </a:p>
          <a:p>
            <a:pPr lvl="1"/>
            <a:r>
              <a:rPr lang="ko-KR" altLang="en-US" sz="1400" dirty="0"/>
              <a:t>위도</a:t>
            </a:r>
            <a:r>
              <a:rPr lang="en-US" altLang="ko-KR" sz="1400" dirty="0"/>
              <a:t>/</a:t>
            </a:r>
            <a:r>
              <a:rPr lang="ko-KR" altLang="en-US" sz="1400" dirty="0"/>
              <a:t>경도 검색이 대표적인 예</a:t>
            </a:r>
          </a:p>
          <a:p>
            <a:pPr lvl="1"/>
            <a:r>
              <a:rPr lang="ko-KR" altLang="en-US" sz="1400" dirty="0"/>
              <a:t>표준 </a:t>
            </a:r>
            <a:r>
              <a:rPr lang="en-US" sz="1400" dirty="0"/>
              <a:t>B </a:t>
            </a:r>
            <a:r>
              <a:rPr lang="ko-KR" altLang="en-US" sz="1400" dirty="0"/>
              <a:t>트리나 </a:t>
            </a:r>
            <a:r>
              <a:rPr lang="en-US" sz="1400" dirty="0"/>
              <a:t>LSM </a:t>
            </a:r>
            <a:r>
              <a:rPr lang="ko-KR" altLang="en-US" sz="1400" dirty="0"/>
              <a:t>트리 색인은 이런 유형의 질의에 효율적으로 응답 불가</a:t>
            </a:r>
          </a:p>
          <a:p>
            <a:pPr lvl="1"/>
            <a:r>
              <a:rPr lang="ko-KR" altLang="en-US" sz="1400" dirty="0"/>
              <a:t>한 가지 방법</a:t>
            </a:r>
            <a:r>
              <a:rPr lang="en-US" altLang="ko-KR" sz="1400" dirty="0"/>
              <a:t>: </a:t>
            </a:r>
            <a:r>
              <a:rPr lang="ko-KR" altLang="en-US" sz="1400" b="1" dirty="0"/>
              <a:t>이차원 위치를 공간 채움 곡선으로 단일 숫자로 변환한 뒤 일반 </a:t>
            </a:r>
            <a:r>
              <a:rPr lang="en-US" sz="1400" b="1" dirty="0"/>
              <a:t>B </a:t>
            </a:r>
            <a:r>
              <a:rPr lang="ko-KR" altLang="en-US" sz="1400" b="1" dirty="0"/>
              <a:t>트리 색인을 사용하는 것</a:t>
            </a:r>
            <a:endParaRPr lang="ko-KR" altLang="en-US" sz="1400" dirty="0"/>
          </a:p>
          <a:p>
            <a:pPr lvl="2"/>
            <a:r>
              <a:rPr lang="ko-KR" altLang="en-US" sz="1400" dirty="0"/>
              <a:t>좀 더 일반적인 건 </a:t>
            </a:r>
            <a:r>
              <a:rPr lang="en-US" sz="1400" dirty="0"/>
              <a:t>R </a:t>
            </a:r>
            <a:r>
              <a:rPr lang="ko-KR" altLang="en-US" sz="1400" dirty="0"/>
              <a:t>트리같은 전문 공간 색인 사용 </a:t>
            </a:r>
            <a:r>
              <a:rPr lang="en-US" altLang="ko-KR" sz="1400" dirty="0"/>
              <a:t>-&gt; </a:t>
            </a:r>
            <a:r>
              <a:rPr lang="ko-KR" altLang="en-US" sz="1400" dirty="0"/>
              <a:t>포스트</a:t>
            </a:r>
            <a:r>
              <a:rPr lang="en-US" sz="1400" dirty="0"/>
              <a:t>GIS</a:t>
            </a:r>
          </a:p>
          <a:p>
            <a:pPr marL="0" indent="0">
              <a:buNone/>
            </a:pPr>
            <a:r>
              <a:rPr lang="ko-KR" altLang="en-US" sz="1800" b="1" dirty="0"/>
              <a:t>전문 검색과 퍼지 색인</a:t>
            </a:r>
            <a:endParaRPr lang="ko-KR" altLang="en-US" sz="1800" dirty="0"/>
          </a:p>
          <a:p>
            <a:r>
              <a:rPr lang="ko-KR" altLang="en-US" sz="1500" dirty="0"/>
              <a:t>유사하거나 애매모호한 질의에 대한 응답은 다른 기술이 필요하다</a:t>
            </a:r>
          </a:p>
          <a:p>
            <a:r>
              <a:rPr lang="ko-KR" altLang="en-US" sz="1500" dirty="0"/>
              <a:t>전문 검색 엔진의 경우</a:t>
            </a:r>
          </a:p>
          <a:p>
            <a:pPr lvl="1"/>
            <a:r>
              <a:rPr lang="ko-KR" altLang="en-US" sz="1400" dirty="0"/>
              <a:t>동의어로 질의를 확장하거나</a:t>
            </a:r>
          </a:p>
          <a:p>
            <a:pPr lvl="1"/>
            <a:r>
              <a:rPr lang="ko-KR" altLang="en-US" sz="1400" dirty="0"/>
              <a:t>동일한 문서 내에 인접한 단어를 검색하거나</a:t>
            </a:r>
          </a:p>
          <a:p>
            <a:pPr lvl="1"/>
            <a:r>
              <a:rPr lang="ko-KR" altLang="en-US" sz="1400" dirty="0"/>
              <a:t>언어학적으로 텍스트를 분석하기도 한다</a:t>
            </a:r>
          </a:p>
          <a:p>
            <a:pPr lvl="1"/>
            <a:r>
              <a:rPr lang="ko-KR" altLang="en-US" sz="1400" dirty="0" err="1"/>
              <a:t>루씬은</a:t>
            </a:r>
            <a:r>
              <a:rPr lang="ko-KR" altLang="en-US" sz="1400" dirty="0"/>
              <a:t> 오타에 대처하기 위한 편집 거리내 단어를 검색할 수 있다 </a:t>
            </a:r>
            <a:r>
              <a:rPr lang="en-US" altLang="ko-KR" sz="1400" dirty="0"/>
              <a:t>(</a:t>
            </a:r>
            <a:r>
              <a:rPr lang="en-US" sz="1400" dirty="0"/>
              <a:t>SS</a:t>
            </a:r>
            <a:r>
              <a:rPr lang="ko-KR" altLang="en-US" sz="1400" dirty="0"/>
              <a:t>테이블 같은 구조 사용</a:t>
            </a:r>
            <a:r>
              <a:rPr lang="en-US" altLang="ko-KR" sz="1400" dirty="0"/>
              <a:t>)</a:t>
            </a:r>
          </a:p>
          <a:p>
            <a:r>
              <a:rPr lang="ko-KR" altLang="en-US" sz="1500" dirty="0"/>
              <a:t>그 밖의 퍼지 검색 기술은 문서 분류 및 </a:t>
            </a:r>
            <a:r>
              <a:rPr lang="ko-KR" altLang="en-US" sz="1500" dirty="0" err="1"/>
              <a:t>머신러닝의</a:t>
            </a:r>
            <a:r>
              <a:rPr lang="ko-KR" altLang="en-US" sz="1500" dirty="0"/>
              <a:t> 방향으로 진행된다</a:t>
            </a:r>
            <a:endParaRPr lang="ko-KR" altLang="en-US" sz="1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417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18F-3863-FD47-98DD-AE2D03E4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색인 구조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E6FF9E-9F20-CB46-859F-D8C814599DDD}"/>
              </a:ext>
            </a:extLst>
          </p:cNvPr>
          <p:cNvSpPr txBox="1">
            <a:spLocks/>
          </p:cNvSpPr>
          <p:nvPr/>
        </p:nvSpPr>
        <p:spPr>
          <a:xfrm>
            <a:off x="838200" y="1153272"/>
            <a:ext cx="10853791" cy="372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/>
              <a:t>모든 것을 메모리에 보관</a:t>
            </a:r>
            <a:endParaRPr lang="ko-KR" altLang="en-US" sz="1800" dirty="0"/>
          </a:p>
          <a:p>
            <a:r>
              <a:rPr lang="ko-KR" altLang="en-US" sz="1500" dirty="0"/>
              <a:t>앞서 나온 모든 데이터 구조는 디스크 한계에 대한 해결책</a:t>
            </a:r>
            <a:r>
              <a:rPr lang="en-US" altLang="ko-KR" sz="1500" dirty="0"/>
              <a:t>. </a:t>
            </a:r>
            <a:r>
              <a:rPr lang="ko-KR" altLang="en-US" sz="1500" dirty="0"/>
              <a:t>디스크는 메인 메모리와 비교해 다루기 어렵다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그럼에도 디스크는 </a:t>
            </a:r>
            <a:r>
              <a:rPr lang="ko-KR" altLang="en-US" sz="1500" b="1" dirty="0"/>
              <a:t>지속성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비휘발성</a:t>
            </a:r>
            <a:r>
              <a:rPr lang="en-US" altLang="ko-KR" sz="1500" dirty="0"/>
              <a:t>)</a:t>
            </a:r>
            <a:r>
              <a:rPr lang="ko-KR" altLang="en-US" sz="1500" dirty="0"/>
              <a:t>이 있고 가격이 더 </a:t>
            </a:r>
            <a:r>
              <a:rPr lang="ko-KR" altLang="en-US" sz="1500" b="1" dirty="0"/>
              <a:t>저렴</a:t>
            </a:r>
            <a:r>
              <a:rPr lang="ko-KR" altLang="en-US" sz="1500" dirty="0"/>
              <a:t>하다</a:t>
            </a:r>
          </a:p>
          <a:p>
            <a:r>
              <a:rPr lang="ko-KR" altLang="en-US" sz="1500" dirty="0"/>
              <a:t>램이 </a:t>
            </a:r>
            <a:r>
              <a:rPr lang="ko-KR" altLang="en-US" sz="1500" dirty="0" err="1"/>
              <a:t>저렴해져서</a:t>
            </a:r>
            <a:r>
              <a:rPr lang="ko-KR" altLang="en-US" sz="1500" dirty="0"/>
              <a:t> </a:t>
            </a:r>
            <a:r>
              <a:rPr lang="ko-KR" altLang="en-US" sz="1500" b="1" dirty="0" err="1"/>
              <a:t>인메모리</a:t>
            </a:r>
            <a:r>
              <a:rPr lang="ko-KR" altLang="en-US" sz="1500" b="1" dirty="0"/>
              <a:t> </a:t>
            </a:r>
            <a:r>
              <a:rPr lang="en-US" sz="1500" b="1" dirty="0" err="1"/>
              <a:t>db</a:t>
            </a:r>
            <a:r>
              <a:rPr lang="ko-KR" altLang="en-US" sz="1500" dirty="0"/>
              <a:t>가 개발됐다</a:t>
            </a:r>
          </a:p>
          <a:p>
            <a:r>
              <a:rPr lang="ko-KR" altLang="en-US" sz="1500" dirty="0" err="1"/>
              <a:t>맴캐시드</a:t>
            </a:r>
            <a:r>
              <a:rPr lang="ko-KR" altLang="en-US" sz="1500" dirty="0"/>
              <a:t> 같은 경우 키</a:t>
            </a:r>
            <a:r>
              <a:rPr lang="en-US" altLang="ko-KR" sz="1500" dirty="0"/>
              <a:t>-</a:t>
            </a:r>
            <a:r>
              <a:rPr lang="ko-KR" altLang="en-US" sz="1500" dirty="0"/>
              <a:t>값 저장소는 장비 </a:t>
            </a:r>
            <a:r>
              <a:rPr lang="ko-KR" altLang="en-US" sz="1500" dirty="0" err="1"/>
              <a:t>재식시</a:t>
            </a:r>
            <a:r>
              <a:rPr lang="ko-KR" altLang="en-US" sz="1500" dirty="0"/>
              <a:t> 데이터 손실을 허용하는 캐시 용도로만 사용된다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지속성을 목표로 하는 경우</a:t>
            </a:r>
          </a:p>
          <a:p>
            <a:pPr lvl="1"/>
            <a:r>
              <a:rPr lang="ko-KR" altLang="en-US" sz="1500" dirty="0"/>
              <a:t>배터리 전원 공급 </a:t>
            </a:r>
            <a:r>
              <a:rPr lang="en-US" sz="1500" dirty="0"/>
              <a:t>RAM</a:t>
            </a:r>
            <a:r>
              <a:rPr lang="ko-KR" altLang="en-US" sz="1500" dirty="0"/>
              <a:t>과 같은 특수 하드웨어 사용</a:t>
            </a:r>
          </a:p>
          <a:p>
            <a:pPr lvl="1"/>
            <a:r>
              <a:rPr lang="ko-KR" altLang="en-US" sz="1500" dirty="0"/>
              <a:t>디스크에 변경 사항의 로그를 기록하거나</a:t>
            </a:r>
          </a:p>
          <a:p>
            <a:pPr lvl="1"/>
            <a:r>
              <a:rPr lang="ko-KR" altLang="en-US" sz="1500" dirty="0"/>
              <a:t>디스크에 주기적인 스냅숏을 기록하거나</a:t>
            </a:r>
          </a:p>
          <a:p>
            <a:pPr lvl="1"/>
            <a:r>
              <a:rPr lang="ko-KR" altLang="en-US" sz="1500" dirty="0"/>
              <a:t>다른 장비에 </a:t>
            </a:r>
            <a:r>
              <a:rPr lang="ko-KR" altLang="en-US" sz="1500" dirty="0" err="1"/>
              <a:t>인메모리</a:t>
            </a:r>
            <a:r>
              <a:rPr lang="ko-KR" altLang="en-US" sz="1500" dirty="0"/>
              <a:t> 상태를 복제하는 방법 등</a:t>
            </a:r>
          </a:p>
          <a:p>
            <a:r>
              <a:rPr lang="ko-KR" altLang="en-US" sz="1500" dirty="0"/>
              <a:t>디스크 기록은 쉽게 백업이 되고 위부 유틸리티로 검사와 분석 가능해서 좋다</a:t>
            </a:r>
            <a:endParaRPr lang="ko-KR" altLang="en-US" sz="1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1724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18F-3863-FD47-98DD-AE2D03E4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색인 구조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E6FF9E-9F20-CB46-859F-D8C814599DDD}"/>
              </a:ext>
            </a:extLst>
          </p:cNvPr>
          <p:cNvSpPr txBox="1">
            <a:spLocks/>
          </p:cNvSpPr>
          <p:nvPr/>
        </p:nvSpPr>
        <p:spPr>
          <a:xfrm>
            <a:off x="838200" y="1153272"/>
            <a:ext cx="10853791" cy="5000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/>
              <a:t>모든 것을 메모리에 보관</a:t>
            </a:r>
            <a:endParaRPr lang="ko-KR" altLang="en-US" sz="1800" dirty="0"/>
          </a:p>
          <a:p>
            <a:r>
              <a:rPr lang="ko-KR" altLang="en-US" sz="1500" dirty="0"/>
              <a:t>볼트</a:t>
            </a:r>
            <a:r>
              <a:rPr lang="en-US" sz="1500" dirty="0"/>
              <a:t>DB, </a:t>
            </a:r>
            <a:r>
              <a:rPr lang="ko-KR" altLang="en-US" sz="1500" dirty="0"/>
              <a:t>멤</a:t>
            </a:r>
            <a:r>
              <a:rPr lang="en-US" sz="1500" dirty="0"/>
              <a:t>SQL, </a:t>
            </a:r>
            <a:r>
              <a:rPr lang="ko-KR" altLang="en-US" sz="1500" dirty="0"/>
              <a:t>오라클 </a:t>
            </a:r>
            <a:r>
              <a:rPr lang="ko-KR" altLang="en-US" sz="1500" dirty="0" err="1"/>
              <a:t>타임즈텐</a:t>
            </a:r>
            <a:r>
              <a:rPr lang="ko-KR" altLang="en-US" sz="1500" dirty="0"/>
              <a:t> 같은 제품은 관계형 모델의 </a:t>
            </a:r>
            <a:r>
              <a:rPr lang="ko-KR" altLang="en-US" sz="1500" dirty="0" err="1"/>
              <a:t>인메모리</a:t>
            </a:r>
            <a:r>
              <a:rPr lang="ko-KR" altLang="en-US" sz="1500" dirty="0"/>
              <a:t> </a:t>
            </a:r>
            <a:r>
              <a:rPr lang="en-US" sz="1500" dirty="0" err="1"/>
              <a:t>db</a:t>
            </a:r>
            <a:endParaRPr lang="en-US" sz="1500" dirty="0"/>
          </a:p>
          <a:p>
            <a:r>
              <a:rPr lang="ko-KR" altLang="en-US" sz="1500" dirty="0" err="1"/>
              <a:t>램클라우드는</a:t>
            </a:r>
            <a:r>
              <a:rPr lang="ko-KR" altLang="en-US" sz="1500" dirty="0"/>
              <a:t> 지속성 있는 오픈소스 </a:t>
            </a:r>
            <a:r>
              <a:rPr lang="ko-KR" altLang="en-US" sz="1500" dirty="0" err="1"/>
              <a:t>인메모리</a:t>
            </a:r>
            <a:r>
              <a:rPr lang="ko-KR" altLang="en-US" sz="1500" dirty="0"/>
              <a:t> 키</a:t>
            </a:r>
            <a:r>
              <a:rPr lang="en-US" altLang="ko-KR" sz="1500" dirty="0"/>
              <a:t>-</a:t>
            </a:r>
            <a:r>
              <a:rPr lang="ko-KR" altLang="en-US" sz="1500" dirty="0"/>
              <a:t>값 저장소</a:t>
            </a:r>
          </a:p>
          <a:p>
            <a:r>
              <a:rPr lang="ko-KR" altLang="en-US" sz="1500" dirty="0" err="1"/>
              <a:t>레디스와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카우치베이스는</a:t>
            </a:r>
            <a:r>
              <a:rPr lang="ko-KR" altLang="en-US" sz="1500" dirty="0"/>
              <a:t> 비동기로 디스크에 기록 </a:t>
            </a:r>
            <a:r>
              <a:rPr lang="en-US" altLang="ko-KR" sz="1500" dirty="0"/>
              <a:t>-&gt; </a:t>
            </a:r>
            <a:r>
              <a:rPr lang="ko-KR" altLang="en-US" sz="1500" dirty="0"/>
              <a:t>약한 지속성</a:t>
            </a:r>
          </a:p>
          <a:p>
            <a:r>
              <a:rPr lang="ko-KR" altLang="en-US" sz="1500" dirty="0" err="1"/>
              <a:t>인메모리</a:t>
            </a:r>
            <a:r>
              <a:rPr lang="ko-KR" altLang="en-US" sz="1500" dirty="0"/>
              <a:t> </a:t>
            </a:r>
            <a:r>
              <a:rPr lang="en-US" sz="1500" dirty="0" err="1"/>
              <a:t>db</a:t>
            </a:r>
            <a:r>
              <a:rPr lang="ko-KR" altLang="en-US" sz="1500" dirty="0"/>
              <a:t>의 성능 장점은 디스크에서 읽지 않아도 된다는 게 아니다 </a:t>
            </a:r>
            <a:r>
              <a:rPr lang="en-US" altLang="ko-KR" sz="1500" dirty="0"/>
              <a:t>(?!)</a:t>
            </a:r>
          </a:p>
          <a:p>
            <a:r>
              <a:rPr lang="ko-KR" altLang="en-US" sz="1500" dirty="0"/>
              <a:t>디스크 기반도 디스크 블록을 메모리에 캐시 </a:t>
            </a:r>
            <a:r>
              <a:rPr lang="en-US" altLang="ko-KR" sz="1500" dirty="0"/>
              <a:t>-&gt; </a:t>
            </a:r>
            <a:r>
              <a:rPr lang="ko-KR" altLang="en-US" sz="1500" dirty="0"/>
              <a:t>디스크에서 읽을 필요가 없다</a:t>
            </a:r>
          </a:p>
          <a:p>
            <a:r>
              <a:rPr lang="ko-KR" altLang="en-US" sz="1500" dirty="0"/>
              <a:t>오히려 </a:t>
            </a:r>
            <a:r>
              <a:rPr lang="ko-KR" altLang="en-US" sz="1500" dirty="0" err="1"/>
              <a:t>오버헤드땜에</a:t>
            </a:r>
            <a:r>
              <a:rPr lang="ko-KR" altLang="en-US" sz="1500" dirty="0"/>
              <a:t> 더 빠를 수도 있다</a:t>
            </a:r>
          </a:p>
          <a:p>
            <a:r>
              <a:rPr lang="ko-KR" altLang="en-US" sz="1500" dirty="0"/>
              <a:t>대신 </a:t>
            </a:r>
            <a:r>
              <a:rPr lang="ko-KR" altLang="en-US" sz="1500" dirty="0" err="1"/>
              <a:t>인메모리</a:t>
            </a:r>
            <a:r>
              <a:rPr lang="en-US" sz="1500" dirty="0" err="1"/>
              <a:t>db</a:t>
            </a:r>
            <a:r>
              <a:rPr lang="ko-KR" altLang="en-US" sz="1500" dirty="0"/>
              <a:t>는 디스크 기반이 못하는 데이터 모델을 제공한다</a:t>
            </a:r>
          </a:p>
          <a:p>
            <a:pPr lvl="1"/>
            <a:r>
              <a:rPr lang="ko-KR" altLang="en-US" sz="1500" dirty="0" err="1"/>
              <a:t>레디스는</a:t>
            </a:r>
            <a:r>
              <a:rPr lang="ko-KR" altLang="en-US" sz="1500" dirty="0"/>
              <a:t> 우선순위 큐와 셋과 같은 다양한 데이터 구조를 </a:t>
            </a:r>
            <a:r>
              <a:rPr lang="en-US" sz="1500" dirty="0" err="1"/>
              <a:t>db</a:t>
            </a:r>
            <a:r>
              <a:rPr lang="ko-KR" altLang="en-US" sz="1500" dirty="0"/>
              <a:t>와 같은 인터페이스로 제공</a:t>
            </a:r>
          </a:p>
          <a:p>
            <a:pPr lvl="1"/>
            <a:r>
              <a:rPr lang="ko-KR" altLang="en-US" sz="1500" dirty="0"/>
              <a:t>메모리에 모든 데이터 유지 </a:t>
            </a:r>
            <a:r>
              <a:rPr lang="en-US" altLang="ko-KR" sz="1500" dirty="0"/>
              <a:t>-&gt; </a:t>
            </a:r>
            <a:r>
              <a:rPr lang="ko-KR" altLang="en-US" sz="1500" dirty="0"/>
              <a:t>구현이 비교적 간단</a:t>
            </a:r>
          </a:p>
          <a:p>
            <a:r>
              <a:rPr lang="ko-KR" altLang="en-US" sz="1500" dirty="0" err="1"/>
              <a:t>인메모리</a:t>
            </a:r>
            <a:r>
              <a:rPr lang="ko-KR" altLang="en-US" sz="1500" dirty="0"/>
              <a:t> </a:t>
            </a:r>
            <a:r>
              <a:rPr lang="en-US" sz="1500" dirty="0" err="1"/>
              <a:t>db</a:t>
            </a:r>
            <a:r>
              <a:rPr lang="en-US" sz="1500" dirty="0"/>
              <a:t> </a:t>
            </a:r>
            <a:r>
              <a:rPr lang="ko-KR" altLang="en-US" sz="1500" dirty="0" err="1"/>
              <a:t>아키텍쳐가</a:t>
            </a:r>
            <a:r>
              <a:rPr lang="ko-KR" altLang="en-US" sz="1500" dirty="0"/>
              <a:t> 오버헤드 없이 가용 메모리보다 큰 </a:t>
            </a:r>
            <a:r>
              <a:rPr lang="ko-KR" altLang="en-US" sz="1500" dirty="0" err="1"/>
              <a:t>데이터셋을</a:t>
            </a:r>
            <a:r>
              <a:rPr lang="ko-KR" altLang="en-US" sz="1500" dirty="0"/>
              <a:t> 지원하게 확장도 가능하다</a:t>
            </a:r>
          </a:p>
          <a:p>
            <a:r>
              <a:rPr lang="ko-KR" altLang="en-US" sz="1500" b="1" dirty="0"/>
              <a:t>안티 </a:t>
            </a:r>
            <a:r>
              <a:rPr lang="ko-KR" altLang="en-US" sz="1500" b="1" dirty="0" err="1"/>
              <a:t>캐싱</a:t>
            </a:r>
            <a:r>
              <a:rPr lang="en-US" altLang="ko-KR" sz="1500" dirty="0"/>
              <a:t>: </a:t>
            </a:r>
            <a:r>
              <a:rPr lang="ko-KR" altLang="en-US" sz="1500" dirty="0"/>
              <a:t>메모리가 부족할 때 최근에 안 쓴 데이터를 디스크로 보낸다</a:t>
            </a:r>
          </a:p>
          <a:p>
            <a:r>
              <a:rPr lang="ko-KR" altLang="en-US" sz="1500" dirty="0"/>
              <a:t>가상 메모리와 </a:t>
            </a:r>
            <a:r>
              <a:rPr lang="ko-KR" altLang="en-US" sz="1500" dirty="0" err="1"/>
              <a:t>스왑과도</a:t>
            </a:r>
            <a:r>
              <a:rPr lang="ko-KR" altLang="en-US" sz="1500" dirty="0"/>
              <a:t> 비슷하지만 </a:t>
            </a:r>
            <a:r>
              <a:rPr lang="en-US" sz="1500" dirty="0" err="1"/>
              <a:t>db</a:t>
            </a:r>
            <a:r>
              <a:rPr lang="ko-KR" altLang="en-US" sz="1500" dirty="0"/>
              <a:t>는 개별 레코드 단위로 작업할 수 있어 </a:t>
            </a:r>
            <a:r>
              <a:rPr lang="en-US" sz="1500" dirty="0"/>
              <a:t>OS</a:t>
            </a:r>
            <a:r>
              <a:rPr lang="ko-KR" altLang="en-US" sz="1500" dirty="0"/>
              <a:t>보다 더 효율적으로 메모리를 관리한다</a:t>
            </a:r>
          </a:p>
          <a:p>
            <a:r>
              <a:rPr lang="ko-KR" altLang="en-US" sz="1500" dirty="0"/>
              <a:t>하지만 전체 색인은 메모리에 있어야 한다</a:t>
            </a:r>
          </a:p>
          <a:p>
            <a:r>
              <a:rPr lang="ko-KR" altLang="en-US" sz="1500" dirty="0" err="1"/>
              <a:t>비휘발성</a:t>
            </a:r>
            <a:r>
              <a:rPr lang="ko-KR" altLang="en-US" sz="1500" dirty="0"/>
              <a:t> 메모리가 발전하면 또 시국이 변할 것이다</a:t>
            </a:r>
            <a:endParaRPr lang="ko-KR" altLang="en-US" sz="1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3909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18F-3863-FD47-98DD-AE2D03E4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처리나 분석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BD10-21B7-ED4C-BE4F-EE35832E9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초창기 비즈니스 데이터 처리는 </a:t>
            </a:r>
            <a:r>
              <a:rPr lang="en-US" sz="1500" dirty="0" err="1"/>
              <a:t>db</a:t>
            </a:r>
            <a:r>
              <a:rPr lang="en-US" sz="1500" dirty="0"/>
              <a:t> </a:t>
            </a:r>
            <a:r>
              <a:rPr lang="ko-KR" altLang="en-US" sz="1500" dirty="0"/>
              <a:t>쓰기가 보통 커머셜 트랜잭션</a:t>
            </a:r>
            <a:r>
              <a:rPr lang="en-US" altLang="ko-KR" sz="1500" dirty="0"/>
              <a:t>(</a:t>
            </a:r>
            <a:r>
              <a:rPr lang="ko-KR" altLang="en-US" sz="1500" dirty="0"/>
              <a:t>상거래</a:t>
            </a:r>
            <a:r>
              <a:rPr lang="en-US" altLang="ko-KR" sz="1500" dirty="0"/>
              <a:t>)</a:t>
            </a:r>
            <a:r>
              <a:rPr lang="ko-KR" altLang="en-US" sz="1500" dirty="0"/>
              <a:t>에 해당했다</a:t>
            </a:r>
          </a:p>
          <a:p>
            <a:r>
              <a:rPr lang="ko-KR" altLang="en-US" sz="1500" dirty="0" err="1"/>
              <a:t>비금전</a:t>
            </a:r>
            <a:r>
              <a:rPr lang="ko-KR" altLang="en-US" sz="1500" dirty="0"/>
              <a:t> 거래까지 </a:t>
            </a:r>
            <a:r>
              <a:rPr lang="ko-KR" altLang="en-US" sz="1500" dirty="0" err="1"/>
              <a:t>확장됐어도</a:t>
            </a:r>
            <a:r>
              <a:rPr lang="ko-KR" altLang="en-US" sz="1500" dirty="0"/>
              <a:t> </a:t>
            </a:r>
            <a:r>
              <a:rPr lang="ko-KR" altLang="en-US" sz="1500" b="1" dirty="0"/>
              <a:t>트랜잭션</a:t>
            </a:r>
            <a:r>
              <a:rPr lang="ko-KR" altLang="en-US" sz="1500" dirty="0"/>
              <a:t>이란 용어는 여전히 논리 단위 형태로서 읽기와 쓰기 그룹을 나타낸다</a:t>
            </a:r>
          </a:p>
          <a:p>
            <a:pPr lvl="1"/>
            <a:r>
              <a:rPr lang="ko-KR" altLang="en-US" sz="1400" dirty="0"/>
              <a:t>트랜잭션이 반드시 </a:t>
            </a:r>
            <a:r>
              <a:rPr lang="en-US" sz="1400" dirty="0"/>
              <a:t>ACID(</a:t>
            </a:r>
            <a:r>
              <a:rPr lang="ko-KR" altLang="en-US" sz="1400" dirty="0" err="1"/>
              <a:t>원자성</a:t>
            </a:r>
            <a:r>
              <a:rPr lang="en-US" altLang="ko-KR" sz="1400" dirty="0"/>
              <a:t>, </a:t>
            </a:r>
            <a:r>
              <a:rPr lang="ko-KR" altLang="en-US" sz="1400" dirty="0"/>
              <a:t>일관성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격리성</a:t>
            </a:r>
            <a:r>
              <a:rPr lang="en-US" altLang="ko-KR" sz="1400" dirty="0"/>
              <a:t>, </a:t>
            </a:r>
            <a:r>
              <a:rPr lang="ko-KR" altLang="en-US" sz="1400" dirty="0"/>
              <a:t>지속성</a:t>
            </a:r>
            <a:r>
              <a:rPr lang="en-US" altLang="ko-KR" sz="1400" dirty="0"/>
              <a:t>)</a:t>
            </a:r>
            <a:r>
              <a:rPr lang="ko-KR" altLang="en-US" sz="1400" dirty="0"/>
              <a:t>일 필요는 없다</a:t>
            </a:r>
          </a:p>
          <a:p>
            <a:pPr lvl="1"/>
            <a:r>
              <a:rPr lang="ko-KR" altLang="en-US" sz="1400" dirty="0"/>
              <a:t>주기적으로 수행되는 일괄 처리</a:t>
            </a:r>
            <a:r>
              <a:rPr lang="en-US" altLang="ko-KR" sz="1400" dirty="0"/>
              <a:t>(</a:t>
            </a:r>
            <a:r>
              <a:rPr lang="en-US" sz="1400" dirty="0"/>
              <a:t>batch job?)</a:t>
            </a:r>
            <a:r>
              <a:rPr lang="ko-KR" altLang="en-US" sz="1400" dirty="0"/>
              <a:t>와 달리 지연 시간이 낮은 읽기</a:t>
            </a:r>
            <a:r>
              <a:rPr lang="en-US" altLang="ko-KR" sz="1400" dirty="0"/>
              <a:t>/</a:t>
            </a:r>
            <a:r>
              <a:rPr lang="ko-KR" altLang="en-US" sz="1400" dirty="0"/>
              <a:t>쓰기를 가능하게 한다는 의미이다</a:t>
            </a:r>
            <a:endParaRPr lang="ko-KR" altLang="en-US" sz="1500" dirty="0"/>
          </a:p>
          <a:p>
            <a:r>
              <a:rPr lang="en-US" sz="1500" dirty="0" err="1"/>
              <a:t>db</a:t>
            </a:r>
            <a:r>
              <a:rPr lang="ko-KR" altLang="en-US" sz="1500" dirty="0"/>
              <a:t>가 많은 여러 종류의 데이터를 </a:t>
            </a:r>
            <a:r>
              <a:rPr lang="ko-KR" altLang="en-US" sz="1500" dirty="0" err="1"/>
              <a:t>사용했어도</a:t>
            </a:r>
            <a:r>
              <a:rPr lang="ko-KR" altLang="en-US" sz="1500" dirty="0"/>
              <a:t> 기본적인 접근 패턴은 비즈니스 트랜잭션 처리와 유사하다</a:t>
            </a:r>
          </a:p>
          <a:p>
            <a:pPr lvl="1"/>
            <a:r>
              <a:rPr lang="ko-KR" altLang="en-US" sz="1400" dirty="0"/>
              <a:t>색인을 이용해 일부 키에 대한 적은 수의 레코드를 찾는다</a:t>
            </a:r>
          </a:p>
          <a:p>
            <a:pPr lvl="1"/>
            <a:r>
              <a:rPr lang="ko-KR" altLang="en-US" sz="1400" dirty="0"/>
              <a:t>레코드는 사용자 입력을 기반으로 삽입되거나 갱신된다</a:t>
            </a:r>
          </a:p>
          <a:p>
            <a:pPr lvl="1"/>
            <a:r>
              <a:rPr lang="ko-KR" altLang="en-US" sz="1400" dirty="0"/>
              <a:t>이러한 앱은 대화식이기 때문에 </a:t>
            </a:r>
            <a:r>
              <a:rPr lang="ko-KR" altLang="en-US" sz="1400" b="1" dirty="0"/>
              <a:t>온라인 트랜잭션 처리</a:t>
            </a:r>
            <a:r>
              <a:rPr lang="en-US" sz="1400" b="1" dirty="0"/>
              <a:t>OLTP</a:t>
            </a:r>
            <a:r>
              <a:rPr lang="ko-KR" altLang="en-US" sz="1400" dirty="0" err="1"/>
              <a:t>라고</a:t>
            </a:r>
            <a:r>
              <a:rPr lang="ko-KR" altLang="en-US" sz="1400" dirty="0"/>
              <a:t> 한다</a:t>
            </a:r>
          </a:p>
          <a:p>
            <a:r>
              <a:rPr lang="en-US" sz="1500" dirty="0" err="1"/>
              <a:t>db</a:t>
            </a:r>
            <a:r>
              <a:rPr lang="ko-KR" altLang="en-US" sz="1500" dirty="0" err="1"/>
              <a:t>를</a:t>
            </a:r>
            <a:r>
              <a:rPr lang="ko-KR" altLang="en-US" sz="1500" dirty="0"/>
              <a:t> </a:t>
            </a:r>
            <a:r>
              <a:rPr lang="ko-KR" altLang="en-US" sz="1500" b="1" dirty="0"/>
              <a:t>데이터 분석</a:t>
            </a:r>
            <a:r>
              <a:rPr lang="ko-KR" altLang="en-US" sz="1500" dirty="0"/>
              <a:t>에도 점점 더 많이 사용하기 시작했다</a:t>
            </a:r>
          </a:p>
          <a:p>
            <a:pPr lvl="1"/>
            <a:r>
              <a:rPr lang="ko-KR" altLang="en-US" sz="1400" dirty="0"/>
              <a:t>이 경우 트랜잭션과 접근 패턴이 많이 다른다</a:t>
            </a:r>
          </a:p>
          <a:p>
            <a:pPr lvl="1"/>
            <a:r>
              <a:rPr lang="ko-KR" altLang="en-US" sz="1400" dirty="0"/>
              <a:t>많은 수의 레코드를 스캔해 레코드 당 일부 칼럼만 읽어 집계 통계를 계산한다</a:t>
            </a:r>
          </a:p>
          <a:p>
            <a:pPr lvl="1"/>
            <a:r>
              <a:rPr lang="ko-KR" altLang="en-US" sz="1400" dirty="0"/>
              <a:t>이런 질의는 </a:t>
            </a:r>
            <a:r>
              <a:rPr lang="en-US" sz="1400" dirty="0"/>
              <a:t>BI</a:t>
            </a:r>
            <a:r>
              <a:rPr lang="ko-KR" altLang="en-US" sz="1400" dirty="0"/>
              <a:t>라 불리며 더 나의 의사결정을 하게끔 돕는 보고서를 제공</a:t>
            </a:r>
          </a:p>
          <a:p>
            <a:pPr lvl="1"/>
            <a:r>
              <a:rPr lang="ko-KR" altLang="en-US" sz="1400" dirty="0"/>
              <a:t>이런 </a:t>
            </a:r>
            <a:r>
              <a:rPr lang="en-US" sz="1400" dirty="0" err="1"/>
              <a:t>db</a:t>
            </a:r>
            <a:r>
              <a:rPr lang="en-US" sz="1400" dirty="0"/>
              <a:t> </a:t>
            </a:r>
            <a:r>
              <a:rPr lang="ko-KR" altLang="en-US" sz="1400" dirty="0"/>
              <a:t>사용 패턴을 </a:t>
            </a:r>
            <a:r>
              <a:rPr lang="ko-KR" altLang="en-US" sz="1400" b="1" dirty="0"/>
              <a:t>온라인 </a:t>
            </a:r>
            <a:r>
              <a:rPr lang="ko-KR" altLang="en-US" sz="1400" b="1" dirty="0" err="1"/>
              <a:t>분석처리</a:t>
            </a:r>
            <a:r>
              <a:rPr lang="en-US" sz="1400" b="1" dirty="0"/>
              <a:t>OLAP</a:t>
            </a:r>
            <a:r>
              <a:rPr lang="ko-KR" altLang="en-US" sz="1400" dirty="0"/>
              <a:t>라 한다</a:t>
            </a:r>
          </a:p>
          <a:p>
            <a:endParaRPr lang="en-KR" sz="1500" dirty="0"/>
          </a:p>
        </p:txBody>
      </p:sp>
    </p:spTree>
    <p:extLst>
      <p:ext uri="{BB962C8B-B14F-4D97-AF65-F5344CB8AC3E}">
        <p14:creationId xmlns:p14="http://schemas.microsoft.com/office/powerpoint/2010/main" val="428482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9005-C2F9-B944-95AE-10CDDD5A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베이스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87FA-8A36-EE43-A8A8-AECD3FE1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기본적 기능</a:t>
            </a:r>
          </a:p>
          <a:p>
            <a:pPr lvl="1"/>
            <a:r>
              <a:rPr lang="ko-KR" altLang="en-US" dirty="0"/>
              <a:t>어떤 데이터를 받으면 저장 </a:t>
            </a:r>
            <a:r>
              <a:rPr lang="en-US" altLang="ko-KR" dirty="0"/>
              <a:t>-&gt; </a:t>
            </a:r>
            <a:r>
              <a:rPr lang="ko-KR" altLang="en-US" dirty="0"/>
              <a:t>어떻게 저장하는가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요청된 데이터를 제공 </a:t>
            </a:r>
            <a:r>
              <a:rPr lang="en-US" altLang="ko-KR" dirty="0"/>
              <a:t>-&gt; </a:t>
            </a:r>
            <a:r>
              <a:rPr lang="ko-KR" altLang="en-US" dirty="0"/>
              <a:t>어떻게 다시 찾는가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만능은 없이 앱에 적합한 엔진을 선택해야 함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저장소 엔진</a:t>
            </a:r>
            <a:endParaRPr lang="en-US" altLang="ko-KR" dirty="0"/>
          </a:p>
          <a:p>
            <a:pPr lvl="1"/>
            <a:r>
              <a:rPr lang="ko-KR" altLang="en-US" dirty="0"/>
              <a:t>관계형 데이터 베이스</a:t>
            </a:r>
          </a:p>
          <a:p>
            <a:pPr lvl="1"/>
            <a:r>
              <a:rPr lang="en-US" altLang="ko-KR" dirty="0"/>
              <a:t>NoSQL</a:t>
            </a:r>
          </a:p>
          <a:p>
            <a:pPr lvl="1"/>
            <a:r>
              <a:rPr lang="ko-KR" altLang="en-US" dirty="0"/>
              <a:t>로그 구조 계열 저장소 엔진</a:t>
            </a:r>
          </a:p>
          <a:p>
            <a:pPr lvl="1"/>
            <a:r>
              <a:rPr lang="ko-KR" altLang="en-US" dirty="0"/>
              <a:t>페이지 지향 계열 저장소 엔진</a:t>
            </a:r>
            <a:endParaRPr lang="en-US" altLang="ko-KR" dirty="0"/>
          </a:p>
          <a:p>
            <a:pPr lvl="1"/>
            <a:r>
              <a:rPr lang="ko-KR" altLang="en-US" dirty="0"/>
              <a:t>기타</a:t>
            </a:r>
          </a:p>
          <a:p>
            <a:pPr lvl="1"/>
            <a:endParaRPr lang="en-US" altLang="ko-KR" dirty="0"/>
          </a:p>
          <a:p>
            <a:pPr lvl="1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72135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18F-3863-FD47-98DD-AE2D03E4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처리나 분석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BD10-21B7-ED4C-BE4F-EE35832E9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둘 사이의 특성 비교 표</a:t>
            </a:r>
          </a:p>
          <a:p>
            <a:pPr lvl="1"/>
            <a:endParaRPr lang="ko-KR" altLang="en-US" sz="1500" dirty="0"/>
          </a:p>
          <a:p>
            <a:endParaRPr lang="en-KR" sz="1500" dirty="0"/>
          </a:p>
          <a:p>
            <a:endParaRPr lang="en-KR" sz="1500" dirty="0"/>
          </a:p>
          <a:p>
            <a:endParaRPr lang="en-KR" sz="1500" dirty="0"/>
          </a:p>
          <a:p>
            <a:endParaRPr lang="en-KR" sz="1500" dirty="0"/>
          </a:p>
          <a:p>
            <a:endParaRPr lang="en-KR" sz="1500" dirty="0"/>
          </a:p>
          <a:p>
            <a:endParaRPr lang="en-KR" sz="1500" dirty="0"/>
          </a:p>
          <a:p>
            <a:endParaRPr lang="en-KR" sz="1500" dirty="0"/>
          </a:p>
          <a:p>
            <a:r>
              <a:rPr lang="ko-KR" altLang="en-US" sz="1500" dirty="0"/>
              <a:t>처음에는 동일한 </a:t>
            </a:r>
            <a:r>
              <a:rPr lang="en-US" sz="1500" dirty="0" err="1"/>
              <a:t>db</a:t>
            </a:r>
            <a:r>
              <a:rPr lang="ko-KR" altLang="en-US" sz="1500" dirty="0"/>
              <a:t>로 모두 처리</a:t>
            </a:r>
            <a:r>
              <a:rPr lang="en-US" altLang="ko-KR" sz="1500" dirty="0"/>
              <a:t>. </a:t>
            </a:r>
            <a:r>
              <a:rPr lang="en-US" sz="1500" dirty="0"/>
              <a:t>SQL</a:t>
            </a:r>
            <a:r>
              <a:rPr lang="ko-KR" altLang="en-US" sz="1500" dirty="0"/>
              <a:t>이 매우 유연했다</a:t>
            </a:r>
          </a:p>
          <a:p>
            <a:pPr lvl="1"/>
            <a:r>
              <a:rPr lang="en-US" altLang="ko-KR" sz="1400" dirty="0"/>
              <a:t>8~90</a:t>
            </a:r>
            <a:r>
              <a:rPr lang="ko-KR" altLang="en-US" sz="1400" dirty="0"/>
              <a:t>년대 개별 데이터베이스</a:t>
            </a:r>
            <a:r>
              <a:rPr lang="en-US" altLang="ko-KR" sz="1400" dirty="0"/>
              <a:t>(?)</a:t>
            </a:r>
            <a:r>
              <a:rPr lang="ko-KR" altLang="en-US" sz="1400" dirty="0"/>
              <a:t>에서 분석을 수행하기 시작 </a:t>
            </a:r>
            <a:r>
              <a:rPr lang="en-US" altLang="ko-KR" sz="1400" dirty="0"/>
              <a:t>-&gt; </a:t>
            </a:r>
            <a:r>
              <a:rPr lang="ko-KR" altLang="en-US" sz="1400" dirty="0"/>
              <a:t>데이터 </a:t>
            </a:r>
            <a:r>
              <a:rPr lang="ko-KR" altLang="en-US" sz="1400" dirty="0" err="1"/>
              <a:t>웨어하우스</a:t>
            </a:r>
            <a:endParaRPr lang="ko-KR" altLang="en-US" sz="1400" dirty="0"/>
          </a:p>
          <a:p>
            <a:endParaRPr lang="en-KR" sz="15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52B691-7E76-AC44-8232-057289A8D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2894"/>
              </p:ext>
            </p:extLst>
          </p:nvPr>
        </p:nvGraphicFramePr>
        <p:xfrm>
          <a:off x="838199" y="1581911"/>
          <a:ext cx="10843519" cy="2057400"/>
        </p:xfrm>
        <a:graphic>
          <a:graphicData uri="http://schemas.openxmlformats.org/drawingml/2006/table">
            <a:tbl>
              <a:tblPr/>
              <a:tblGrid>
                <a:gridCol w="1650395">
                  <a:extLst>
                    <a:ext uri="{9D8B030D-6E8A-4147-A177-3AD203B41FA5}">
                      <a16:colId xmlns:a16="http://schemas.microsoft.com/office/drawing/2014/main" val="710651428"/>
                    </a:ext>
                  </a:extLst>
                </a:gridCol>
                <a:gridCol w="4425914">
                  <a:extLst>
                    <a:ext uri="{9D8B030D-6E8A-4147-A177-3AD203B41FA5}">
                      <a16:colId xmlns:a16="http://schemas.microsoft.com/office/drawing/2014/main" val="3861315800"/>
                    </a:ext>
                  </a:extLst>
                </a:gridCol>
                <a:gridCol w="4767210">
                  <a:extLst>
                    <a:ext uri="{9D8B030D-6E8A-4147-A177-3AD203B41FA5}">
                      <a16:colId xmlns:a16="http://schemas.microsoft.com/office/drawing/2014/main" val="3362295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500" b="1" dirty="0">
                          <a:effectLst/>
                        </a:rPr>
                        <a:t>특성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effectLst/>
                        </a:rPr>
                        <a:t>OLTP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effectLst/>
                        </a:rPr>
                        <a:t>OLAP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867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주요 읽기 패턴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 err="1">
                          <a:effectLst/>
                        </a:rPr>
                        <a:t>질의당</a:t>
                      </a:r>
                      <a:r>
                        <a:rPr lang="ko-KR" altLang="en-US" sz="1500" dirty="0">
                          <a:effectLst/>
                        </a:rPr>
                        <a:t> 적은 수의 레코드</a:t>
                      </a:r>
                      <a:r>
                        <a:rPr lang="en-US" altLang="ko-KR" sz="1500" dirty="0">
                          <a:effectLst/>
                        </a:rPr>
                        <a:t>, </a:t>
                      </a:r>
                      <a:r>
                        <a:rPr lang="ko-KR" altLang="en-US" sz="1500" dirty="0">
                          <a:effectLst/>
                        </a:rPr>
                        <a:t>키 기준으로 가져옴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많은 레코드에 대한 집계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793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주요 쓰기 패턴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임의 접근</a:t>
                      </a:r>
                      <a:r>
                        <a:rPr lang="en-US" altLang="ko-KR" sz="1500" dirty="0">
                          <a:effectLst/>
                        </a:rPr>
                        <a:t>. </a:t>
                      </a:r>
                      <a:r>
                        <a:rPr lang="ko-KR" altLang="en-US" sz="1500" dirty="0">
                          <a:effectLst/>
                        </a:rPr>
                        <a:t>사용자 입력을 낮은 지연 시간으로 기록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대규모 불러오기</a:t>
                      </a:r>
                      <a:r>
                        <a:rPr lang="en-US" altLang="ko-KR" sz="1500">
                          <a:effectLst/>
                        </a:rPr>
                        <a:t>(</a:t>
                      </a:r>
                      <a:r>
                        <a:rPr lang="en-US" sz="1500">
                          <a:effectLst/>
                        </a:rPr>
                        <a:t>bulk import, ETL) </a:t>
                      </a:r>
                      <a:r>
                        <a:rPr lang="ko-KR" altLang="en-US" sz="1500">
                          <a:effectLst/>
                        </a:rPr>
                        <a:t>또는 이벤트 스트림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03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주요 사용처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웹 앱을 통한 최종 사용자</a:t>
                      </a:r>
                      <a:r>
                        <a:rPr lang="en-US" altLang="ko-KR" sz="1500">
                          <a:effectLst/>
                        </a:rPr>
                        <a:t>/</a:t>
                      </a:r>
                      <a:r>
                        <a:rPr lang="ko-KR" altLang="en-US" sz="1500">
                          <a:effectLst/>
                        </a:rPr>
                        <a:t>소비자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내부 분석가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70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데이터 표현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데이터의 최신 상태</a:t>
                      </a:r>
                      <a:r>
                        <a:rPr lang="en-US" altLang="ko-KR" sz="1500">
                          <a:effectLst/>
                        </a:rPr>
                        <a:t>(</a:t>
                      </a:r>
                      <a:r>
                        <a:rPr lang="ko-KR" altLang="en-US" sz="1500">
                          <a:effectLst/>
                        </a:rPr>
                        <a:t>현재 시점</a:t>
                      </a:r>
                      <a:r>
                        <a:rPr lang="en-US" altLang="ko-KR" sz="1500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시간이 지나며 일어난 이벤트 이력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204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데이터셋 크기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기가</a:t>
                      </a:r>
                      <a:r>
                        <a:rPr lang="en-US" altLang="ko-KR" sz="1500">
                          <a:effectLst/>
                        </a:rPr>
                        <a:t>~</a:t>
                      </a:r>
                      <a:r>
                        <a:rPr lang="ko-KR" altLang="en-US" sz="1500">
                          <a:effectLst/>
                        </a:rPr>
                        <a:t>테라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테라</a:t>
                      </a:r>
                      <a:r>
                        <a:rPr lang="en-US" altLang="ko-KR" sz="1500" dirty="0">
                          <a:effectLst/>
                        </a:rPr>
                        <a:t>~</a:t>
                      </a:r>
                      <a:r>
                        <a:rPr lang="ko-KR" altLang="en-US" sz="1500" dirty="0" err="1">
                          <a:effectLst/>
                        </a:rPr>
                        <a:t>페타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61968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0774B9C-24B8-2B4E-9FFA-252C522A0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99" y="1607751"/>
            <a:ext cx="15213973" cy="81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R" altLang="en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R" altLang="en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628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18F-3863-FD47-98DD-AE2D03E4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웨어하우징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BD10-21B7-ED4C-BE4F-EE35832E9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1500" dirty="0"/>
              <a:t>대개 기업은 </a:t>
            </a:r>
            <a:r>
              <a:rPr lang="ko-KR" altLang="en-US" sz="1500" dirty="0" err="1"/>
              <a:t>수삽가지의</a:t>
            </a:r>
            <a:r>
              <a:rPr lang="ko-KR" altLang="en-US" sz="1500" dirty="0"/>
              <a:t> 트랜잭션 처리 시스템을 갖추고 있다</a:t>
            </a:r>
          </a:p>
          <a:p>
            <a:pPr lvl="1"/>
            <a:r>
              <a:rPr lang="ko-KR" altLang="en-US" sz="1400" dirty="0"/>
              <a:t>이런 시스템은 복잡해서 유지보수를 위한 팀이 필요하기 때문에 각 시스템은 보통 서로 독자적으로 운영된다</a:t>
            </a:r>
            <a:r>
              <a:rPr lang="en-US" altLang="ko-KR" sz="1400" dirty="0"/>
              <a:t>.</a:t>
            </a:r>
          </a:p>
          <a:p>
            <a:r>
              <a:rPr lang="en-US" sz="1500" dirty="0"/>
              <a:t>OLTP </a:t>
            </a:r>
            <a:r>
              <a:rPr lang="ko-KR" altLang="en-US" sz="1500" dirty="0"/>
              <a:t>시스템은 대단히 중요해 일반적으로 높은 가용성과 낮은 지연 시간의 트랜잭션 처리를 기대한다</a:t>
            </a:r>
          </a:p>
          <a:p>
            <a:pPr lvl="1"/>
            <a:r>
              <a:rPr lang="ko-KR" altLang="en-US" sz="1400" dirty="0"/>
              <a:t>그래서 분석가가 즉석 </a:t>
            </a:r>
            <a:r>
              <a:rPr lang="ko-KR" altLang="en-US" sz="1400" dirty="0" err="1"/>
              <a:t>분석질의</a:t>
            </a:r>
            <a:r>
              <a:rPr lang="en-US" sz="1400" dirty="0"/>
              <a:t>ad hoc analytic query</a:t>
            </a:r>
            <a:r>
              <a:rPr lang="ko-KR" altLang="en-US" sz="1400" dirty="0"/>
              <a:t>하는 걸 싫어한다</a:t>
            </a:r>
            <a:r>
              <a:rPr lang="en-US" altLang="ko-KR" sz="1400" dirty="0"/>
              <a:t>. </a:t>
            </a:r>
            <a:r>
              <a:rPr lang="ko-KR" altLang="en-US" sz="1400" dirty="0"/>
              <a:t>대개 비싸기 때문에</a:t>
            </a:r>
          </a:p>
          <a:p>
            <a:r>
              <a:rPr lang="ko-KR" altLang="en-US" sz="1500" dirty="0"/>
              <a:t>데이터 </a:t>
            </a:r>
            <a:r>
              <a:rPr lang="ko-KR" altLang="en-US" sz="1500" dirty="0" err="1"/>
              <a:t>웨어하우스는</a:t>
            </a:r>
            <a:r>
              <a:rPr lang="ko-KR" altLang="en-US" sz="1500" dirty="0"/>
              <a:t> 분석가들이 </a:t>
            </a:r>
            <a:r>
              <a:rPr lang="en-US" sz="1500" dirty="0"/>
              <a:t>OLTP</a:t>
            </a:r>
            <a:r>
              <a:rPr lang="ko-KR" altLang="en-US" sz="1500" dirty="0"/>
              <a:t>에 영향없이 맘껏 질의할 수 있는 개별 데이터베이스 </a:t>
            </a:r>
            <a:r>
              <a:rPr lang="en-US" altLang="ko-KR" sz="1500" dirty="0"/>
              <a:t>(</a:t>
            </a:r>
            <a:r>
              <a:rPr lang="ko-KR" altLang="en-US" sz="1500" dirty="0"/>
              <a:t>읽기 전용 복사본</a:t>
            </a:r>
            <a:r>
              <a:rPr lang="en-US" altLang="ko-KR" sz="1500" dirty="0"/>
              <a:t>)</a:t>
            </a:r>
          </a:p>
          <a:p>
            <a:pPr lvl="1"/>
            <a:r>
              <a:rPr lang="ko-KR" altLang="en-US" sz="1400" dirty="0"/>
              <a:t>데이터는 </a:t>
            </a:r>
            <a:r>
              <a:rPr lang="en-US" sz="1400" dirty="0"/>
              <a:t>OLTP </a:t>
            </a:r>
            <a:r>
              <a:rPr lang="en-US" sz="1400" dirty="0" err="1"/>
              <a:t>db</a:t>
            </a:r>
            <a:r>
              <a:rPr lang="ko-KR" altLang="en-US" sz="1400" dirty="0"/>
              <a:t>에서 추출</a:t>
            </a:r>
            <a:r>
              <a:rPr lang="en-US" sz="1400" dirty="0"/>
              <a:t>E</a:t>
            </a:r>
            <a:r>
              <a:rPr lang="ko-KR" altLang="en-US" sz="1400" dirty="0"/>
              <a:t>하고 분석 친화적인 스키마로 변환</a:t>
            </a:r>
            <a:r>
              <a:rPr lang="en-US" sz="1400" dirty="0"/>
              <a:t>T</a:t>
            </a:r>
            <a:r>
              <a:rPr lang="ko-KR" altLang="en-US" sz="1400" dirty="0"/>
              <a:t>하여 깨끗이 정리한 다음 </a:t>
            </a:r>
            <a:r>
              <a:rPr lang="ko-KR" altLang="en-US" sz="1400" dirty="0" err="1"/>
              <a:t>웨어하우스에</a:t>
            </a:r>
            <a:r>
              <a:rPr lang="ko-KR" altLang="en-US" sz="1400" dirty="0"/>
              <a:t> 적재</a:t>
            </a:r>
            <a:r>
              <a:rPr lang="en-US" sz="1400" dirty="0"/>
              <a:t>L</a:t>
            </a:r>
            <a:r>
              <a:rPr lang="ko-KR" altLang="en-US" sz="1400" dirty="0"/>
              <a:t>한다</a:t>
            </a:r>
          </a:p>
          <a:p>
            <a:pPr lvl="1"/>
            <a:r>
              <a:rPr lang="ko-KR" altLang="en-US" sz="1400" dirty="0"/>
              <a:t>소규모 기업은 </a:t>
            </a:r>
            <a:r>
              <a:rPr lang="en-US" sz="1400" dirty="0"/>
              <a:t>OLTP </a:t>
            </a:r>
            <a:r>
              <a:rPr lang="ko-KR" altLang="en-US" sz="1400" dirty="0"/>
              <a:t>시스템이 다양하지 않고 데이터의 양이 적기 때문에 </a:t>
            </a:r>
            <a:r>
              <a:rPr lang="ko-KR" altLang="en-US" sz="1400" dirty="0" err="1"/>
              <a:t>웨어하우스가</a:t>
            </a:r>
            <a:r>
              <a:rPr lang="ko-KR" altLang="en-US" sz="1400" dirty="0"/>
              <a:t> 따로 없다</a:t>
            </a:r>
          </a:p>
          <a:p>
            <a:pPr lvl="1"/>
            <a:r>
              <a:rPr lang="ko-KR" altLang="en-US" sz="1400" dirty="0"/>
              <a:t>소규모 기업에서는 간단한 일이 대기업에서는 많은 노력을 필요로 한다</a:t>
            </a:r>
          </a:p>
          <a:p>
            <a:pPr lvl="1"/>
            <a:r>
              <a:rPr lang="ko-KR" altLang="en-US" sz="1400" dirty="0"/>
              <a:t>개별 데이터 </a:t>
            </a:r>
            <a:r>
              <a:rPr lang="ko-KR" altLang="en-US" sz="1400" dirty="0" err="1"/>
              <a:t>웨어하우스를</a:t>
            </a:r>
            <a:r>
              <a:rPr lang="ko-KR" altLang="en-US" sz="1400" dirty="0"/>
              <a:t> 사용하는 큰 장점은 분석 접근 패턴에 맞게 최적화할 수 있다는 점</a:t>
            </a:r>
          </a:p>
          <a:p>
            <a:pPr lvl="1"/>
            <a:r>
              <a:rPr lang="ko-KR" altLang="en-US" sz="1400" dirty="0"/>
              <a:t>색인 알고리즘은 </a:t>
            </a:r>
            <a:r>
              <a:rPr lang="en-US" sz="1400" dirty="0"/>
              <a:t>OLTP</a:t>
            </a:r>
            <a:r>
              <a:rPr lang="ko-KR" altLang="en-US" sz="1400" dirty="0"/>
              <a:t>에서 잘 작동하지만 </a:t>
            </a:r>
            <a:r>
              <a:rPr lang="en-US" sz="1400" dirty="0"/>
              <a:t>OLAP</a:t>
            </a:r>
            <a:r>
              <a:rPr lang="ko-KR" altLang="en-US" sz="1400" dirty="0"/>
              <a:t>에서 구리다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OLTP DB</a:t>
            </a:r>
            <a:r>
              <a:rPr lang="ko-KR" altLang="en-US" sz="1600" dirty="0"/>
              <a:t>와 데이터 </a:t>
            </a:r>
            <a:r>
              <a:rPr lang="ko-KR" altLang="en-US" sz="1600" dirty="0" err="1"/>
              <a:t>웨어하우스의</a:t>
            </a:r>
            <a:r>
              <a:rPr lang="ko-KR" altLang="en-US" sz="1600" dirty="0"/>
              <a:t> 차이점</a:t>
            </a:r>
            <a:endParaRPr lang="en-US" altLang="ko-KR" sz="1600" dirty="0"/>
          </a:p>
          <a:p>
            <a:r>
              <a:rPr lang="en-US" altLang="ko-KR" sz="1600" dirty="0"/>
              <a:t>SQL</a:t>
            </a:r>
            <a:r>
              <a:rPr lang="ko-KR" altLang="en-US" sz="1600" dirty="0"/>
              <a:t>은 일반적으로 분석 질의에 적합 </a:t>
            </a:r>
            <a:br>
              <a:rPr lang="en-US" altLang="ko-KR" sz="1600" dirty="0"/>
            </a:br>
            <a:r>
              <a:rPr lang="en-US" altLang="ko-KR" sz="1600" dirty="0"/>
              <a:t>-&gt; </a:t>
            </a:r>
            <a:r>
              <a:rPr lang="ko-KR" altLang="en-US" sz="1600" dirty="0"/>
              <a:t>데이터 </a:t>
            </a:r>
            <a:r>
              <a:rPr lang="ko-KR" altLang="en-US" sz="1600" dirty="0" err="1"/>
              <a:t>웨어하우스의</a:t>
            </a:r>
            <a:r>
              <a:rPr lang="ko-KR" altLang="en-US" sz="1600" dirty="0"/>
              <a:t> 데이터 모델은 가장 일반적인 관계형 모델을 사용한다</a:t>
            </a:r>
            <a:endParaRPr lang="en-US" altLang="ko-KR" sz="1600" dirty="0"/>
          </a:p>
          <a:p>
            <a:r>
              <a:rPr lang="ko-KR" altLang="en-US" sz="1600" dirty="0"/>
              <a:t>표면적으로 </a:t>
            </a:r>
            <a:r>
              <a:rPr lang="en-US" altLang="ko-KR" sz="1600" dirty="0"/>
              <a:t>OLTP</a:t>
            </a:r>
            <a:r>
              <a:rPr lang="ko-KR" altLang="en-US" sz="1600" dirty="0"/>
              <a:t>와 데이터 </a:t>
            </a:r>
            <a:r>
              <a:rPr lang="ko-KR" altLang="en-US" sz="1600" dirty="0" err="1"/>
              <a:t>웨어하우스는</a:t>
            </a:r>
            <a:r>
              <a:rPr lang="ko-KR" altLang="en-US" sz="1600" dirty="0"/>
              <a:t> 모두 </a:t>
            </a:r>
            <a:r>
              <a:rPr lang="en-US" altLang="ko-KR" sz="1600" dirty="0"/>
              <a:t>SQL </a:t>
            </a:r>
            <a:r>
              <a:rPr lang="ko-KR" altLang="en-US" sz="1600" dirty="0"/>
              <a:t>질의 인터페이스를 지원해 </a:t>
            </a:r>
            <a:r>
              <a:rPr lang="ko-KR" altLang="en-US" sz="1600" dirty="0" err="1"/>
              <a:t>비슷</a:t>
            </a:r>
            <a:endParaRPr lang="ko-KR" altLang="en-US" sz="1600" dirty="0"/>
          </a:p>
          <a:p>
            <a:pPr lvl="1"/>
            <a:r>
              <a:rPr lang="ko-KR" altLang="en-US" sz="1500" dirty="0"/>
              <a:t>하지만 각기 다른 질의 패턴에 맞게 최적화되어 시스템 내부는 완전히 다르다</a:t>
            </a:r>
          </a:p>
          <a:p>
            <a:pPr lvl="1"/>
            <a:r>
              <a:rPr lang="ko-KR" altLang="en-US" sz="1500" dirty="0"/>
              <a:t>보통 데이터베이스 벤더는 둘 다 보다는 둘 중 하나 지원에 중점을 둔다</a:t>
            </a:r>
          </a:p>
          <a:p>
            <a:r>
              <a:rPr lang="ko-KR" altLang="en-US" sz="1600" dirty="0"/>
              <a:t>상용 라이선스의 데이터 </a:t>
            </a:r>
            <a:r>
              <a:rPr lang="ko-KR" altLang="en-US" sz="1600" dirty="0" err="1"/>
              <a:t>웨어하우스</a:t>
            </a:r>
            <a:r>
              <a:rPr lang="ko-KR" altLang="en-US" sz="1600" dirty="0"/>
              <a:t> 벤더</a:t>
            </a:r>
          </a:p>
          <a:p>
            <a:pPr lvl="1"/>
            <a:r>
              <a:rPr lang="ko-KR" altLang="en-US" sz="1500" dirty="0" err="1"/>
              <a:t>테라데이터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버티카</a:t>
            </a:r>
            <a:r>
              <a:rPr lang="en-US" altLang="ko-KR" sz="1500" dirty="0"/>
              <a:t>, SAP </a:t>
            </a:r>
            <a:r>
              <a:rPr lang="ko-KR" altLang="en-US" sz="1500" dirty="0"/>
              <a:t>하나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파르에이셀</a:t>
            </a:r>
            <a:r>
              <a:rPr lang="en-US" altLang="ko-KR" sz="1500" dirty="0"/>
              <a:t>(</a:t>
            </a:r>
            <a:r>
              <a:rPr lang="ko-KR" altLang="en-US" sz="1500" dirty="0" err="1"/>
              <a:t>운영버전</a:t>
            </a:r>
            <a:r>
              <a:rPr lang="en-US" altLang="ko-KR" sz="1500" dirty="0"/>
              <a:t>: </a:t>
            </a:r>
            <a:r>
              <a:rPr lang="ko-KR" altLang="en-US" sz="1500" dirty="0"/>
              <a:t>아마존 </a:t>
            </a:r>
            <a:r>
              <a:rPr lang="ko-KR" altLang="en-US" sz="1500" dirty="0" err="1"/>
              <a:t>레드시프트</a:t>
            </a:r>
            <a:r>
              <a:rPr lang="en-US" altLang="ko-KR" sz="1500" dirty="0"/>
              <a:t>)</a:t>
            </a:r>
          </a:p>
          <a:p>
            <a:pPr lvl="1"/>
            <a:r>
              <a:rPr lang="ko-KR" altLang="en-US" sz="1500" dirty="0"/>
              <a:t>오픈소스 </a:t>
            </a:r>
            <a:r>
              <a:rPr lang="en-US" altLang="ko-KR" sz="1500" dirty="0"/>
              <a:t>SQL </a:t>
            </a:r>
            <a:r>
              <a:rPr lang="ko-KR" altLang="en-US" sz="1500" dirty="0" err="1"/>
              <a:t>온하둡</a:t>
            </a:r>
            <a:r>
              <a:rPr lang="ko-KR" altLang="en-US" sz="1500" dirty="0"/>
              <a:t> 프로젝트</a:t>
            </a:r>
          </a:p>
          <a:p>
            <a:pPr lvl="1"/>
            <a:r>
              <a:rPr lang="ko-KR" altLang="en-US" sz="1500" dirty="0"/>
              <a:t>아파치 </a:t>
            </a:r>
            <a:r>
              <a:rPr lang="ko-KR" altLang="en-US" sz="1500" dirty="0" err="1"/>
              <a:t>하이브</a:t>
            </a:r>
            <a:r>
              <a:rPr lang="en-US" altLang="ko-KR" sz="1500" dirty="0"/>
              <a:t>, </a:t>
            </a:r>
            <a:r>
              <a:rPr lang="ko-KR" altLang="en-US" sz="1500" dirty="0"/>
              <a:t>스파크 </a:t>
            </a:r>
            <a:r>
              <a:rPr lang="en-US" altLang="ko-KR" sz="1500" dirty="0"/>
              <a:t>SQL, </a:t>
            </a:r>
            <a:r>
              <a:rPr lang="ko-KR" altLang="en-US" sz="1500" dirty="0" err="1"/>
              <a:t>클라우데라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임팔라</a:t>
            </a:r>
            <a:r>
              <a:rPr lang="en-US" altLang="ko-KR" sz="1500" dirty="0"/>
              <a:t>, </a:t>
            </a:r>
            <a:r>
              <a:rPr lang="ko-KR" altLang="en-US" sz="1500" dirty="0"/>
              <a:t>페이스북 </a:t>
            </a:r>
            <a:r>
              <a:rPr lang="ko-KR" altLang="en-US" sz="1500" dirty="0" err="1"/>
              <a:t>프레스토</a:t>
            </a:r>
            <a:r>
              <a:rPr lang="en-US" altLang="ko-KR" sz="1500" dirty="0"/>
              <a:t>,</a:t>
            </a:r>
            <a:r>
              <a:rPr lang="ko-KR" altLang="en-US" sz="1500" dirty="0"/>
              <a:t>아파치 타조</a:t>
            </a:r>
            <a:r>
              <a:rPr lang="en-US" altLang="ko-KR" sz="1500" dirty="0"/>
              <a:t>, </a:t>
            </a:r>
            <a:r>
              <a:rPr lang="ko-KR" altLang="en-US" sz="1500" dirty="0"/>
              <a:t>아파치 드릴 등</a:t>
            </a:r>
            <a:endParaRPr lang="ko-KR" altLang="en-US" sz="1600" dirty="0"/>
          </a:p>
          <a:p>
            <a:pPr lvl="1"/>
            <a:endParaRPr lang="ko-KR" altLang="en-US" sz="1600" dirty="0"/>
          </a:p>
          <a:p>
            <a:endParaRPr lang="en-KR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4407F-48EC-9849-AD6F-72A6A219F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956" y="3134563"/>
            <a:ext cx="3536996" cy="253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17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18F-3863-FD47-98DD-AE2D03E4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분석용 스키마</a:t>
            </a:r>
            <a:r>
              <a:rPr lang="en-US" altLang="ko-KR" dirty="0"/>
              <a:t>: </a:t>
            </a:r>
            <a:r>
              <a:rPr lang="ko-KR" altLang="en-US" dirty="0"/>
              <a:t>별 모양 스키마와 </a:t>
            </a:r>
            <a:r>
              <a:rPr lang="ko-KR" altLang="en-US" dirty="0" err="1"/>
              <a:t>눈꽃송이</a:t>
            </a:r>
            <a:r>
              <a:rPr lang="ko-KR" altLang="en-US" dirty="0"/>
              <a:t> 모양 스키마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BD10-21B7-ED4C-BE4F-EE35832E9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분석에서는 데이터 모델의 다양성이 훨씬 적다</a:t>
            </a:r>
          </a:p>
          <a:p>
            <a:r>
              <a:rPr lang="ko-KR" altLang="en-US" sz="1500" dirty="0"/>
              <a:t>많은 데이터 </a:t>
            </a:r>
            <a:r>
              <a:rPr lang="ko-KR" altLang="en-US" sz="1500" dirty="0" err="1"/>
              <a:t>웨어하우스는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별모양</a:t>
            </a:r>
            <a:r>
              <a:rPr lang="ko-KR" altLang="en-US" sz="1500" dirty="0"/>
              <a:t> 스키마</a:t>
            </a:r>
            <a:r>
              <a:rPr lang="en-US" altLang="ko-KR" sz="1500" dirty="0"/>
              <a:t>(</a:t>
            </a:r>
            <a:r>
              <a:rPr lang="ko-KR" altLang="en-US" sz="1500" dirty="0"/>
              <a:t>차원 모델링</a:t>
            </a:r>
            <a:r>
              <a:rPr lang="en-US" altLang="ko-KR" sz="1500" dirty="0"/>
              <a:t>)</a:t>
            </a:r>
            <a:r>
              <a:rPr lang="ko-KR" altLang="en-US" sz="1500" dirty="0"/>
              <a:t>로 알려진 상당히 정형화된 방식 지원</a:t>
            </a:r>
          </a:p>
          <a:p>
            <a:r>
              <a:rPr lang="ko-KR" altLang="en-US" sz="1500" dirty="0"/>
              <a:t>별 모양 스키마는 테이블 관계가 </a:t>
            </a:r>
            <a:r>
              <a:rPr lang="ko-KR" altLang="en-US" sz="1500" dirty="0" err="1"/>
              <a:t>시각화될</a:t>
            </a:r>
            <a:r>
              <a:rPr lang="ko-KR" altLang="en-US" sz="1500" dirty="0"/>
              <a:t> 때 사실 테이블이 가운데에 있고 차원 테이블이 둘러싸고 있음에서 유래</a:t>
            </a:r>
          </a:p>
          <a:p>
            <a:r>
              <a:rPr lang="ko-KR" altLang="en-US" sz="1500" b="1" dirty="0"/>
              <a:t>사실 테이블</a:t>
            </a:r>
            <a:r>
              <a:rPr lang="ko-KR" altLang="en-US" sz="1500" dirty="0"/>
              <a:t>의 각 로우는 특정 시각에 발생한 이벤트에 해당한다</a:t>
            </a:r>
          </a:p>
          <a:p>
            <a:pPr lvl="1"/>
            <a:r>
              <a:rPr lang="ko-KR" altLang="en-US" sz="1500" dirty="0"/>
              <a:t>웹 사이트 트래픽이라면 각 로우는 페이지 뷰나 사용자 클릭에 해당한다</a:t>
            </a:r>
          </a:p>
          <a:p>
            <a:pPr lvl="1"/>
            <a:r>
              <a:rPr lang="ko-KR" altLang="en-US" sz="1500" dirty="0"/>
              <a:t>보통 사실은 개별 이벤트를 담아 분석의 유연성은 극대화되지만 테이블이 매우 커질 수 있다</a:t>
            </a:r>
          </a:p>
          <a:p>
            <a:r>
              <a:rPr lang="ko-KR" altLang="en-US" sz="1500" dirty="0"/>
              <a:t>사실 테이블의 어떤 칼럼은 </a:t>
            </a:r>
            <a:r>
              <a:rPr lang="ko-KR" altLang="en-US" sz="1500" b="1" dirty="0"/>
              <a:t>차원 테이블</a:t>
            </a:r>
            <a:r>
              <a:rPr lang="ko-KR" altLang="en-US" sz="1500" dirty="0"/>
              <a:t>이라 부르는 다른 테이블을 가리키는 외래 키 참조이다</a:t>
            </a:r>
          </a:p>
          <a:p>
            <a:pPr lvl="1"/>
            <a:r>
              <a:rPr lang="ko-KR" altLang="en-US" sz="1500" dirty="0"/>
              <a:t>차원은 이벤트의 속성인 </a:t>
            </a:r>
            <a:r>
              <a:rPr lang="en-US" altLang="ko-KR" sz="1500" dirty="0"/>
              <a:t>5</a:t>
            </a:r>
            <a:r>
              <a:rPr lang="en-US" sz="1500" dirty="0"/>
              <a:t>W1H</a:t>
            </a:r>
            <a:r>
              <a:rPr lang="ko-KR" altLang="en-US" sz="1500" dirty="0" err="1"/>
              <a:t>를</a:t>
            </a:r>
            <a:r>
              <a:rPr lang="ko-KR" altLang="en-US" sz="1500" dirty="0"/>
              <a:t> 나타낸다</a:t>
            </a:r>
          </a:p>
          <a:p>
            <a:pPr lvl="1"/>
            <a:r>
              <a:rPr lang="ko-KR" altLang="en-US" sz="1500" dirty="0"/>
              <a:t>그 외에 다른 여러 속성</a:t>
            </a:r>
            <a:r>
              <a:rPr lang="en-US" altLang="ko-KR" sz="1500" dirty="0"/>
              <a:t>-</a:t>
            </a:r>
            <a:r>
              <a:rPr lang="ko-KR" altLang="en-US" sz="1500" dirty="0"/>
              <a:t>공휴일과 같은 추가 적인 정보 등을 나타낼 수 있다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그림 </a:t>
            </a:r>
            <a:r>
              <a:rPr lang="en-US" altLang="ko-KR" sz="1500" dirty="0"/>
              <a:t>3-9</a:t>
            </a:r>
            <a:r>
              <a:rPr lang="ko-KR" altLang="en-US" sz="1500" dirty="0"/>
              <a:t>의 예제 스키마 참조</a:t>
            </a:r>
          </a:p>
          <a:p>
            <a:r>
              <a:rPr lang="ko-KR" altLang="en-US" sz="1500" dirty="0"/>
              <a:t>위 템플릿의 변형은 </a:t>
            </a:r>
            <a:r>
              <a:rPr lang="ko-KR" altLang="en-US" sz="1500" b="1" dirty="0" err="1"/>
              <a:t>눈꽃송이</a:t>
            </a:r>
            <a:r>
              <a:rPr lang="ko-KR" altLang="en-US" sz="1500" b="1" dirty="0"/>
              <a:t> 모양 스키마</a:t>
            </a:r>
            <a:r>
              <a:rPr lang="ko-KR" altLang="en-US" sz="1500" dirty="0"/>
              <a:t>로</a:t>
            </a:r>
            <a:r>
              <a:rPr lang="en-US" altLang="ko-KR" sz="1500" dirty="0"/>
              <a:t>, </a:t>
            </a:r>
            <a:r>
              <a:rPr lang="ko-KR" altLang="en-US" sz="1500" dirty="0"/>
              <a:t>차원이 하위차원으로 더 </a:t>
            </a:r>
            <a:r>
              <a:rPr lang="ko-KR" altLang="en-US" sz="1500" b="1" dirty="0"/>
              <a:t>세분화</a:t>
            </a:r>
            <a:r>
              <a:rPr lang="ko-KR" altLang="en-US" sz="1500" dirty="0"/>
              <a:t>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예컨대 브랜드와 제품 범주 테이블을 분리해 제품 테이블이 브랜드를 다른 테이블에서 외래 키로 참조한다</a:t>
            </a:r>
          </a:p>
          <a:p>
            <a:r>
              <a:rPr lang="ko-KR" altLang="en-US" sz="1500" dirty="0" err="1"/>
              <a:t>눈꽃송이가</a:t>
            </a:r>
            <a:r>
              <a:rPr lang="ko-KR" altLang="en-US" sz="1500" dirty="0"/>
              <a:t> 더 </a:t>
            </a:r>
            <a:r>
              <a:rPr lang="ko-KR" altLang="en-US" sz="1500" dirty="0" err="1"/>
              <a:t>정규호하됐지만</a:t>
            </a:r>
            <a:r>
              <a:rPr lang="ko-KR" altLang="en-US" sz="1500" dirty="0"/>
              <a:t> 별 모양이 더 작업하기 쉬워 선호된다</a:t>
            </a:r>
            <a:r>
              <a:rPr lang="en-US" altLang="ko-KR" sz="1500" dirty="0"/>
              <a:t>.</a:t>
            </a:r>
          </a:p>
          <a:p>
            <a:endParaRPr lang="en-KR" sz="1500" dirty="0"/>
          </a:p>
        </p:txBody>
      </p:sp>
    </p:spTree>
    <p:extLst>
      <p:ext uri="{BB962C8B-B14F-4D97-AF65-F5344CB8AC3E}">
        <p14:creationId xmlns:p14="http://schemas.microsoft.com/office/powerpoint/2010/main" val="2354075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18F-3863-FD47-98DD-AE2D03E4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칼럼 지향 저장소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BD10-21B7-ED4C-BE4F-EE35832E9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500" dirty="0"/>
              <a:t>사실 테이블은 겁나 무거워서 저장하고 질의하기가 어려운 문제다</a:t>
            </a:r>
          </a:p>
          <a:p>
            <a:r>
              <a:rPr lang="ko-KR" altLang="en-US" sz="1500" dirty="0"/>
              <a:t>차원 테이블은 보통 수백만 정도로 적어서 이번 장에서는 주로 사실 저장에 집중</a:t>
            </a:r>
          </a:p>
          <a:p>
            <a:r>
              <a:rPr lang="ko-KR" altLang="en-US" sz="1500" dirty="0"/>
              <a:t>사실 테이블은 보통 </a:t>
            </a:r>
            <a:r>
              <a:rPr lang="en-US" altLang="ko-KR" sz="1500" dirty="0"/>
              <a:t>100</a:t>
            </a:r>
            <a:r>
              <a:rPr lang="ko-KR" altLang="en-US" sz="1500" dirty="0"/>
              <a:t>개 이상의 칼럼을 가지지만</a:t>
            </a:r>
            <a:r>
              <a:rPr lang="en-US" altLang="ko-KR" sz="1500" dirty="0"/>
              <a:t>, </a:t>
            </a:r>
            <a:r>
              <a:rPr lang="ko-KR" altLang="en-US" sz="1500" dirty="0"/>
              <a:t>데이터 </a:t>
            </a:r>
            <a:r>
              <a:rPr lang="ko-KR" altLang="en-US" sz="1500" dirty="0" err="1"/>
              <a:t>웨어하우스</a:t>
            </a:r>
            <a:r>
              <a:rPr lang="ko-KR" altLang="en-US" sz="1500" dirty="0"/>
              <a:t> 질의는 보통 </a:t>
            </a:r>
            <a:r>
              <a:rPr lang="en-US" altLang="ko-KR" sz="1500" dirty="0"/>
              <a:t>4~5</a:t>
            </a:r>
            <a:r>
              <a:rPr lang="ko-KR" altLang="en-US" sz="1500" dirty="0"/>
              <a:t>개만 접근한다</a:t>
            </a:r>
          </a:p>
          <a:p>
            <a:r>
              <a:rPr lang="ko-KR" altLang="en-US" sz="1500" dirty="0"/>
              <a:t>대부분의 </a:t>
            </a:r>
            <a:r>
              <a:rPr lang="en-US" sz="1500" dirty="0"/>
              <a:t>OLTP </a:t>
            </a:r>
            <a:r>
              <a:rPr lang="en-US" sz="1500" dirty="0" err="1"/>
              <a:t>db</a:t>
            </a:r>
            <a:r>
              <a:rPr lang="ko-KR" altLang="en-US" sz="1500" dirty="0"/>
              <a:t>에서는 </a:t>
            </a:r>
            <a:r>
              <a:rPr lang="ko-KR" altLang="en-US" sz="1500" b="1" dirty="0"/>
              <a:t>로우 지향</a:t>
            </a:r>
            <a:r>
              <a:rPr lang="ko-KR" altLang="en-US" sz="1500" dirty="0"/>
              <a:t>방식으로 데이터를 배치한다</a:t>
            </a:r>
            <a:r>
              <a:rPr lang="en-US" altLang="ko-KR" sz="1500" dirty="0"/>
              <a:t>.</a:t>
            </a:r>
          </a:p>
          <a:p>
            <a:pPr lvl="1"/>
            <a:r>
              <a:rPr lang="ko-KR" altLang="en-US" sz="1500" dirty="0"/>
              <a:t>테이블에서 한 로우의 모든 값은 서로 인접하게 저장된다</a:t>
            </a:r>
          </a:p>
          <a:p>
            <a:r>
              <a:rPr lang="ko-KR" altLang="en-US" sz="1500" b="1" dirty="0"/>
              <a:t>칼럼 지향 저장소</a:t>
            </a:r>
            <a:r>
              <a:rPr lang="ko-KR" altLang="en-US" sz="1500" dirty="0"/>
              <a:t>의 기본 개념은 간단하다</a:t>
            </a:r>
          </a:p>
          <a:p>
            <a:pPr lvl="1"/>
            <a:r>
              <a:rPr lang="ko-KR" altLang="en-US" sz="1500" dirty="0"/>
              <a:t>각 칼럼 별로 모든 값을 함께 저장한다 </a:t>
            </a:r>
            <a:r>
              <a:rPr lang="en-US" altLang="ko-KR" sz="1500" dirty="0"/>
              <a:t>-&gt; </a:t>
            </a:r>
            <a:r>
              <a:rPr lang="ko-KR" altLang="en-US" sz="1500" dirty="0"/>
              <a:t>질의에 사용되는 칼럼만 읽고 구분 </a:t>
            </a:r>
            <a:r>
              <a:rPr lang="ko-KR" altLang="en-US" sz="1500" dirty="0" err="1"/>
              <a:t>분석하면된다</a:t>
            </a:r>
            <a:endParaRPr lang="ko-KR" altLang="en-US" sz="1500" dirty="0"/>
          </a:p>
          <a:p>
            <a:pPr lvl="1"/>
            <a:r>
              <a:rPr lang="ko-KR" altLang="en-US" sz="1500" dirty="0"/>
              <a:t>예를 들어 </a:t>
            </a:r>
            <a:r>
              <a:rPr lang="ko-KR" altLang="en-US" sz="1500" b="1" dirty="0" err="1"/>
              <a:t>파케이</a:t>
            </a:r>
            <a:r>
              <a:rPr lang="en-US" sz="1500" b="1" dirty="0"/>
              <a:t>parquet</a:t>
            </a:r>
            <a:r>
              <a:rPr lang="ko-KR" altLang="en-US" sz="1500" dirty="0"/>
              <a:t>는 구글의 </a:t>
            </a:r>
            <a:r>
              <a:rPr lang="ko-KR" altLang="en-US" sz="1500" dirty="0" err="1"/>
              <a:t>드레멜을</a:t>
            </a:r>
            <a:r>
              <a:rPr lang="ko-KR" altLang="en-US" sz="1500" dirty="0"/>
              <a:t> 기반으로 한 문서 데이터 모델을 지원하는 칼럼 저장소 형식이다</a:t>
            </a:r>
          </a:p>
          <a:p>
            <a:pPr lvl="1"/>
            <a:r>
              <a:rPr lang="ko-KR" altLang="en-US" sz="1500" dirty="0"/>
              <a:t>칼럼 지향 저장소는 각 </a:t>
            </a:r>
            <a:r>
              <a:rPr lang="ko-KR" altLang="en-US" sz="1500" dirty="0" err="1"/>
              <a:t>카럼</a:t>
            </a:r>
            <a:r>
              <a:rPr lang="ko-KR" altLang="en-US" sz="1500" dirty="0"/>
              <a:t> 파일에 포함된 로우가 모두 같은 순서인 점에 의존한다</a:t>
            </a:r>
            <a:endParaRPr lang="en-US" altLang="ko-KR" sz="1500" dirty="0"/>
          </a:p>
          <a:p>
            <a:pPr lvl="1"/>
            <a:endParaRPr lang="en-US" altLang="ko-KR" sz="1500" dirty="0">
              <a:effectLst/>
            </a:endParaRPr>
          </a:p>
          <a:p>
            <a:pPr marL="0" indent="0">
              <a:buNone/>
            </a:pPr>
            <a:r>
              <a:rPr lang="ko-KR" altLang="en-US" sz="1800" b="1" dirty="0"/>
              <a:t>칼럼 압축</a:t>
            </a:r>
            <a:endParaRPr lang="en-US" altLang="ko-KR" sz="1800" b="1" dirty="0"/>
          </a:p>
          <a:p>
            <a:r>
              <a:rPr lang="ko-KR" altLang="en-US" sz="1500" dirty="0"/>
              <a:t>각 칼럼에서는 많은 값이 반복해서 나타나기 때문에</a:t>
            </a:r>
            <a:r>
              <a:rPr lang="en-US" altLang="ko-KR" sz="1500" dirty="0"/>
              <a:t>, </a:t>
            </a:r>
            <a:r>
              <a:rPr lang="ko-KR" altLang="en-US" sz="1500" dirty="0"/>
              <a:t>칼럼 지향 저장소는 대개 </a:t>
            </a:r>
            <a:r>
              <a:rPr lang="ko-KR" altLang="en-US" sz="1500" b="1" dirty="0"/>
              <a:t>압축에 적합</a:t>
            </a:r>
            <a:r>
              <a:rPr lang="ko-KR" altLang="en-US" sz="1500" dirty="0"/>
              <a:t>하다</a:t>
            </a:r>
          </a:p>
          <a:p>
            <a:r>
              <a:rPr lang="ko-KR" altLang="en-US" sz="1500" dirty="0"/>
              <a:t>그 중 한가지 기법은 데이터 </a:t>
            </a:r>
            <a:r>
              <a:rPr lang="ko-KR" altLang="en-US" sz="1500" dirty="0" err="1"/>
              <a:t>웨어하우스에서</a:t>
            </a:r>
            <a:r>
              <a:rPr lang="ko-KR" altLang="en-US" sz="1500" dirty="0"/>
              <a:t> 특히 효과적인 </a:t>
            </a:r>
            <a:r>
              <a:rPr lang="ko-KR" altLang="en-US" sz="1500" b="1" dirty="0"/>
              <a:t>비트맵 </a:t>
            </a:r>
            <a:r>
              <a:rPr lang="ko-KR" altLang="en-US" sz="1500" b="1" dirty="0" err="1"/>
              <a:t>부호화</a:t>
            </a:r>
            <a:r>
              <a:rPr lang="ko-KR" altLang="en-US" sz="1500" dirty="0" err="1"/>
              <a:t>이다</a:t>
            </a:r>
            <a:r>
              <a:rPr lang="ko-KR" altLang="en-US" sz="1500" dirty="0"/>
              <a:t> </a:t>
            </a:r>
            <a:r>
              <a:rPr lang="en-US" altLang="ko-KR" sz="1500" dirty="0"/>
              <a:t>(</a:t>
            </a:r>
            <a:r>
              <a:rPr lang="ko-KR" altLang="en-US" sz="1500" dirty="0"/>
              <a:t>그림 </a:t>
            </a:r>
            <a:r>
              <a:rPr lang="en-US" altLang="ko-KR" sz="1500" dirty="0"/>
              <a:t>3-11 </a:t>
            </a:r>
            <a:r>
              <a:rPr lang="ko-KR" altLang="en-US" sz="1500" dirty="0"/>
              <a:t>참조</a:t>
            </a:r>
            <a:r>
              <a:rPr lang="en-US" altLang="ko-KR" sz="1500" dirty="0"/>
              <a:t>)</a:t>
            </a:r>
          </a:p>
          <a:p>
            <a:pPr lvl="1"/>
            <a:r>
              <a:rPr lang="en-US" sz="1500" dirty="0"/>
              <a:t>n</a:t>
            </a:r>
            <a:r>
              <a:rPr lang="ko-KR" altLang="en-US" sz="1500" dirty="0"/>
              <a:t>개의 고유 값을 가진 칼럼을 가져와 </a:t>
            </a:r>
            <a:r>
              <a:rPr lang="en-US" sz="1500" dirty="0"/>
              <a:t>n</a:t>
            </a:r>
            <a:r>
              <a:rPr lang="ko-KR" altLang="en-US" sz="1500" dirty="0"/>
              <a:t>개의 개별 비트맵으로 전환 </a:t>
            </a:r>
            <a:r>
              <a:rPr lang="en-US" altLang="ko-KR" sz="1500" dirty="0"/>
              <a:t>(</a:t>
            </a:r>
            <a:r>
              <a:rPr lang="ko-KR" altLang="en-US" sz="1500" dirty="0" err="1"/>
              <a:t>원핫인코딩</a:t>
            </a:r>
            <a:r>
              <a:rPr lang="en-US" altLang="ko-KR" sz="1500" dirty="0"/>
              <a:t>)</a:t>
            </a:r>
          </a:p>
          <a:p>
            <a:pPr lvl="1"/>
            <a:r>
              <a:rPr lang="ko-KR" altLang="en-US" sz="1500" dirty="0"/>
              <a:t>추가적으로 런 </a:t>
            </a:r>
            <a:r>
              <a:rPr lang="ko-KR" altLang="en-US" sz="1500" dirty="0" err="1"/>
              <a:t>렝스</a:t>
            </a:r>
            <a:r>
              <a:rPr lang="ko-KR" altLang="en-US" sz="1500" dirty="0"/>
              <a:t> 부호화</a:t>
            </a:r>
          </a:p>
          <a:p>
            <a:r>
              <a:rPr lang="ko-KR" altLang="en-US" sz="1500" dirty="0"/>
              <a:t>그 외에 다양한 압축 스키마가 있다</a:t>
            </a:r>
          </a:p>
          <a:p>
            <a:r>
              <a:rPr lang="ko-KR" altLang="en-US" sz="1500" dirty="0" err="1"/>
              <a:t>카산드라와</a:t>
            </a:r>
            <a:r>
              <a:rPr lang="ko-KR" altLang="en-US" sz="1500" dirty="0"/>
              <a:t> </a:t>
            </a:r>
            <a:r>
              <a:rPr lang="en-US" sz="1500" dirty="0"/>
              <a:t>HBase</a:t>
            </a:r>
            <a:r>
              <a:rPr lang="ko-KR" altLang="en-US" sz="1500" dirty="0"/>
              <a:t>는 빅테이블로부터 내려오는 </a:t>
            </a:r>
            <a:r>
              <a:rPr lang="ko-KR" altLang="en-US" sz="1500" b="1" dirty="0"/>
              <a:t>칼럼 패밀리</a:t>
            </a:r>
            <a:r>
              <a:rPr lang="en-US" altLang="ko-KR" sz="1500" dirty="0"/>
              <a:t>(!=</a:t>
            </a:r>
            <a:r>
              <a:rPr lang="ko-KR" altLang="en-US" sz="1500" dirty="0"/>
              <a:t>칼럼 지향적</a:t>
            </a:r>
            <a:r>
              <a:rPr lang="en-US" altLang="ko-KR" sz="1500" dirty="0"/>
              <a:t>) </a:t>
            </a:r>
            <a:r>
              <a:rPr lang="ko-KR" altLang="en-US" sz="1500" dirty="0"/>
              <a:t>개념이 있다</a:t>
            </a:r>
            <a:r>
              <a:rPr lang="en-US" altLang="ko-KR" sz="1500" dirty="0"/>
              <a:t>. </a:t>
            </a:r>
          </a:p>
          <a:p>
            <a:pPr lvl="1"/>
            <a:r>
              <a:rPr lang="ko-KR" altLang="en-US" sz="1500" dirty="0"/>
              <a:t>각 패밀린 로우 키에 따라 로우와 모든 칼럼을 함께 저장하며 칼럼 압축을 사용하지 않는다 </a:t>
            </a:r>
            <a:r>
              <a:rPr lang="en-US" altLang="ko-KR" sz="1500" dirty="0"/>
              <a:t>-&gt; </a:t>
            </a:r>
            <a:r>
              <a:rPr lang="ko-KR" altLang="en-US" sz="1500" dirty="0"/>
              <a:t>로우 지향</a:t>
            </a:r>
          </a:p>
          <a:p>
            <a:endParaRPr lang="ko-KR" altLang="en-US" sz="1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7680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18F-3863-FD47-98DD-AE2D03E4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칼럼 지향 저장소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BD10-21B7-ED4C-BE4F-EE35832E9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b="1" dirty="0"/>
              <a:t>메모리 대역폭과 </a:t>
            </a:r>
            <a:r>
              <a:rPr lang="ko-KR" altLang="en-US" sz="1800" b="1" dirty="0" err="1"/>
              <a:t>벡터화</a:t>
            </a:r>
            <a:r>
              <a:rPr lang="ko-KR" altLang="en-US" sz="1800" b="1" dirty="0"/>
              <a:t> 처리</a:t>
            </a:r>
            <a:endParaRPr lang="en-US" altLang="ko-KR" sz="1800" b="1" dirty="0"/>
          </a:p>
          <a:p>
            <a:r>
              <a:rPr lang="ko-KR" altLang="en-US" sz="1500" dirty="0"/>
              <a:t>수백만 로우를 스캔할 때는 </a:t>
            </a:r>
            <a:r>
              <a:rPr lang="ko-KR" altLang="en-US" sz="1500" b="1" dirty="0"/>
              <a:t>디스크로부터 데이터를 가져오는 대역폭이 큰 병목</a:t>
            </a:r>
            <a:r>
              <a:rPr lang="ko-KR" altLang="en-US" sz="1500" dirty="0"/>
              <a:t>이다</a:t>
            </a:r>
          </a:p>
          <a:p>
            <a:r>
              <a:rPr lang="ko-KR" altLang="en-US" sz="1500" dirty="0"/>
              <a:t>다른 사항들도 중요하다</a:t>
            </a:r>
          </a:p>
          <a:p>
            <a:pPr lvl="1"/>
            <a:r>
              <a:rPr lang="ko-KR" altLang="en-US" sz="1500" dirty="0"/>
              <a:t>메인 메모리에서 </a:t>
            </a:r>
            <a:r>
              <a:rPr lang="en-US" sz="1500" dirty="0"/>
              <a:t>CPU </a:t>
            </a:r>
            <a:r>
              <a:rPr lang="ko-KR" altLang="en-US" sz="1500" dirty="0"/>
              <a:t>캐시로 가는 대역폭의 효율적 사용</a:t>
            </a:r>
          </a:p>
          <a:p>
            <a:pPr lvl="1"/>
            <a:r>
              <a:rPr lang="en-US" sz="1500" dirty="0"/>
              <a:t>CPU </a:t>
            </a:r>
            <a:r>
              <a:rPr lang="ko-KR" altLang="en-US" sz="1500" dirty="0"/>
              <a:t>명령 처리 파이프라인에서 </a:t>
            </a:r>
            <a:r>
              <a:rPr lang="ko-KR" altLang="en-US" sz="1500" dirty="0" err="1"/>
              <a:t>분기예측</a:t>
            </a:r>
            <a:r>
              <a:rPr lang="ko-KR" altLang="en-US" sz="1500" dirty="0"/>
              <a:t> 실패와 버블을 피해야 한다</a:t>
            </a:r>
          </a:p>
          <a:p>
            <a:pPr lvl="1"/>
            <a:r>
              <a:rPr lang="ko-KR" altLang="en-US" sz="1500" dirty="0"/>
              <a:t>단일 명령 다중 데이터 명령을 사용하게끔 </a:t>
            </a:r>
            <a:r>
              <a:rPr lang="ko-KR" altLang="en-US" sz="1500" dirty="0" err="1"/>
              <a:t>신경써야</a:t>
            </a:r>
            <a:r>
              <a:rPr lang="ko-KR" altLang="en-US" sz="1500" dirty="0"/>
              <a:t> 한다</a:t>
            </a:r>
          </a:p>
          <a:p>
            <a:r>
              <a:rPr lang="ko-KR" altLang="en-US" sz="1500" dirty="0"/>
              <a:t>칼럼 저장소 배치는 </a:t>
            </a:r>
            <a:r>
              <a:rPr lang="en-US" sz="1500" dirty="0"/>
              <a:t>CPU </a:t>
            </a:r>
            <a:r>
              <a:rPr lang="ko-KR" altLang="en-US" sz="1500" dirty="0"/>
              <a:t>주기를 효율적으로 사용하기에도 적합하다</a:t>
            </a:r>
          </a:p>
          <a:p>
            <a:pPr lvl="1"/>
            <a:r>
              <a:rPr lang="ko-KR" altLang="en-US" sz="1500" dirty="0"/>
              <a:t>압축된 칼럼 데이터를 </a:t>
            </a:r>
            <a:r>
              <a:rPr lang="en-US" sz="1500" dirty="0"/>
              <a:t>CPU</a:t>
            </a:r>
            <a:r>
              <a:rPr lang="ko-KR" altLang="en-US" sz="1500" dirty="0"/>
              <a:t>의 </a:t>
            </a:r>
            <a:r>
              <a:rPr lang="en-US" sz="1500" dirty="0"/>
              <a:t>L1 </a:t>
            </a:r>
            <a:r>
              <a:rPr lang="ko-KR" altLang="en-US" sz="1500" dirty="0"/>
              <a:t>캐시에 딱 맞게 덩어리로 나누어 가져오는 작업을 타이트 루프</a:t>
            </a:r>
            <a:r>
              <a:rPr lang="en-US" altLang="ko-KR" sz="1500" dirty="0"/>
              <a:t>(?)</a:t>
            </a:r>
            <a:r>
              <a:rPr lang="ko-KR" altLang="en-US" sz="1500" dirty="0"/>
              <a:t>에서 반복한다</a:t>
            </a:r>
          </a:p>
          <a:p>
            <a:pPr lvl="1"/>
            <a:r>
              <a:rPr lang="ko-KR" altLang="en-US" sz="1500" dirty="0"/>
              <a:t>칼럼 압축으로 같은 양의 </a:t>
            </a:r>
            <a:r>
              <a:rPr lang="en-US" sz="1500" dirty="0"/>
              <a:t>L1 </a:t>
            </a:r>
            <a:r>
              <a:rPr lang="ko-KR" altLang="en-US" sz="1500" dirty="0"/>
              <a:t>캐시에 칼럼의 더 많은 로우를 저장할 수 있다</a:t>
            </a:r>
          </a:p>
          <a:p>
            <a:pPr lvl="1"/>
            <a:r>
              <a:rPr lang="ko-KR" altLang="en-US" sz="1500" dirty="0"/>
              <a:t>비트 </a:t>
            </a:r>
            <a:r>
              <a:rPr lang="en-US" sz="1500" dirty="0"/>
              <a:t>AND</a:t>
            </a:r>
            <a:r>
              <a:rPr lang="ko-KR" altLang="en-US" sz="1500" dirty="0"/>
              <a:t>나 </a:t>
            </a:r>
            <a:r>
              <a:rPr lang="en-US" sz="1500" dirty="0"/>
              <a:t>OR</a:t>
            </a:r>
            <a:r>
              <a:rPr lang="ko-KR" altLang="en-US" sz="1500" dirty="0"/>
              <a:t>같은 연산자는 압축된 칼럼 데이터 덩어리에 바로 연산할 수 있게 설계 </a:t>
            </a:r>
            <a:r>
              <a:rPr lang="en-US" altLang="ko-KR" sz="1500" dirty="0"/>
              <a:t>-&gt; </a:t>
            </a:r>
            <a:r>
              <a:rPr lang="ko-KR" altLang="en-US" sz="1500" dirty="0" err="1"/>
              <a:t>벡터화</a:t>
            </a:r>
            <a:r>
              <a:rPr lang="ko-KR" altLang="en-US" sz="1500" dirty="0"/>
              <a:t> 처리</a:t>
            </a:r>
          </a:p>
          <a:p>
            <a:pPr marL="0" indent="0">
              <a:buNone/>
            </a:pPr>
            <a:r>
              <a:rPr lang="ko-KR" altLang="en-US" sz="1800" b="1" dirty="0"/>
              <a:t>칼럼 저장소의 순서 정렬</a:t>
            </a:r>
            <a:endParaRPr lang="ko-KR" altLang="en-US" sz="1800" dirty="0"/>
          </a:p>
          <a:p>
            <a:r>
              <a:rPr lang="ko-KR" altLang="en-US" sz="1500" dirty="0"/>
              <a:t>칼럼 저장소는 로우가 저장되는 순서가 중요하지 않고</a:t>
            </a:r>
            <a:r>
              <a:rPr lang="en-US" altLang="ko-KR" sz="1500" dirty="0"/>
              <a:t>, </a:t>
            </a:r>
            <a:r>
              <a:rPr lang="ko-KR" altLang="en-US" sz="1500" dirty="0"/>
              <a:t>삽입된 순서로 저장하는 게 제일 쉽다</a:t>
            </a:r>
          </a:p>
          <a:p>
            <a:pPr lvl="1"/>
            <a:r>
              <a:rPr lang="ko-KR" altLang="en-US" sz="1500" dirty="0"/>
              <a:t>근데 순서 도입해 색인 메커니즘으로 사용할 수 있다</a:t>
            </a:r>
          </a:p>
          <a:p>
            <a:r>
              <a:rPr lang="ko-KR" altLang="en-US" sz="1500" dirty="0"/>
              <a:t>각 칼럼을 독립적으로 정렬할 수는 없다</a:t>
            </a:r>
            <a:r>
              <a:rPr lang="en-US" altLang="ko-KR" sz="1500" dirty="0"/>
              <a:t>. </a:t>
            </a:r>
            <a:r>
              <a:rPr lang="ko-KR" altLang="en-US" sz="1500" dirty="0"/>
              <a:t>모든 칼럼은 같은 순서로 </a:t>
            </a:r>
            <a:r>
              <a:rPr lang="ko-KR" altLang="en-US" sz="1500" dirty="0" err="1"/>
              <a:t>적재되어야</a:t>
            </a:r>
            <a:r>
              <a:rPr lang="ko-KR" altLang="en-US" sz="1500" dirty="0"/>
              <a:t> 하므로</a:t>
            </a:r>
          </a:p>
          <a:p>
            <a:pPr lvl="1"/>
            <a:r>
              <a:rPr lang="en-US" sz="1500" dirty="0" err="1"/>
              <a:t>db</a:t>
            </a:r>
            <a:r>
              <a:rPr lang="ko-KR" altLang="en-US" sz="1500" dirty="0"/>
              <a:t>관리자는 공통 질의에 대한 지식을 이용해 정렬해야 하는 칼럼을 선택할 수 있다</a:t>
            </a:r>
          </a:p>
          <a:p>
            <a:r>
              <a:rPr lang="ko-KR" altLang="en-US" sz="1500" dirty="0"/>
              <a:t>한 칼럼을 정렬한 다음</a:t>
            </a:r>
            <a:r>
              <a:rPr lang="en-US" altLang="ko-KR" sz="1500" dirty="0"/>
              <a:t>, </a:t>
            </a:r>
            <a:r>
              <a:rPr lang="ko-KR" altLang="en-US" sz="1500" dirty="0"/>
              <a:t>그 칼럼의 같은 값에 대해 두 번째 칼럼에서 정렬할 수 있다</a:t>
            </a:r>
          </a:p>
          <a:p>
            <a:r>
              <a:rPr lang="ko-KR" altLang="en-US" sz="1500" dirty="0"/>
              <a:t>정렬은 칼럼 압축에 도움이 된다</a:t>
            </a:r>
          </a:p>
          <a:p>
            <a:pPr lvl="1"/>
            <a:r>
              <a:rPr lang="ko-KR" altLang="en-US" sz="1500" dirty="0"/>
              <a:t>그리고 그 효과는 첫번째 정렬 키에서 가장 강력하다 </a:t>
            </a:r>
            <a:endParaRPr lang="ko-KR" altLang="en-US" sz="1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8201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18F-3863-FD47-98DD-AE2D03E4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칼럼 지향 저장소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BD10-21B7-ED4C-BE4F-EE35832E9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b="1" dirty="0"/>
              <a:t>칼럼 지향 저장소에 쓰기</a:t>
            </a:r>
            <a:endParaRPr lang="en-US" altLang="ko-KR" sz="1800" b="1" dirty="0"/>
          </a:p>
          <a:p>
            <a:r>
              <a:rPr lang="en-US" sz="1500" dirty="0"/>
              <a:t>B </a:t>
            </a:r>
            <a:r>
              <a:rPr lang="ko-KR" altLang="en-US" sz="1500" dirty="0"/>
              <a:t>트리 사용과 같은 </a:t>
            </a:r>
            <a:r>
              <a:rPr lang="en-US" sz="1500" dirty="0"/>
              <a:t>update-in-place</a:t>
            </a:r>
            <a:r>
              <a:rPr lang="ko-KR" altLang="en-US" sz="1500" dirty="0"/>
              <a:t>는 압축된 칼럼에서 불가능하다</a:t>
            </a:r>
          </a:p>
          <a:p>
            <a:r>
              <a:rPr lang="en-US" sz="1500" dirty="0"/>
              <a:t>LSM </a:t>
            </a:r>
            <a:r>
              <a:rPr lang="ko-KR" altLang="en-US" sz="1500" dirty="0"/>
              <a:t>트리가 좋은 해결책이 된다 </a:t>
            </a:r>
            <a:r>
              <a:rPr lang="en-US" altLang="ko-KR" sz="1500" dirty="0"/>
              <a:t>(</a:t>
            </a:r>
            <a:r>
              <a:rPr lang="ko-KR" altLang="en-US" sz="1500" dirty="0"/>
              <a:t>이하 이해못함</a:t>
            </a:r>
            <a:r>
              <a:rPr lang="en-US" altLang="ko-KR" sz="1500" dirty="0"/>
              <a:t>)</a:t>
            </a:r>
          </a:p>
          <a:p>
            <a:pPr lvl="1"/>
            <a:r>
              <a:rPr lang="ko-KR" altLang="en-US" sz="1500" dirty="0"/>
              <a:t>모든 쓰기는 먼저 </a:t>
            </a:r>
            <a:r>
              <a:rPr lang="ko-KR" altLang="en-US" sz="1500" dirty="0" err="1"/>
              <a:t>인메모리</a:t>
            </a:r>
            <a:r>
              <a:rPr lang="ko-KR" altLang="en-US" sz="1500" dirty="0"/>
              <a:t> 저장소로 이동해 정렬된 구조에 추가 후 디스크에 쓸 준비한다</a:t>
            </a:r>
          </a:p>
          <a:p>
            <a:pPr lvl="1"/>
            <a:r>
              <a:rPr lang="ko-KR" altLang="en-US" sz="1500" dirty="0"/>
              <a:t>로우 지향 칼럼 지향은 중요 </a:t>
            </a:r>
            <a:r>
              <a:rPr lang="en-US" sz="1500" dirty="0"/>
              <a:t>X</a:t>
            </a:r>
          </a:p>
          <a:p>
            <a:pPr lvl="1"/>
            <a:r>
              <a:rPr lang="ko-KR" altLang="en-US" sz="1500" dirty="0"/>
              <a:t>충분한 쓰기를 모으면 디스크의 </a:t>
            </a:r>
            <a:r>
              <a:rPr lang="ko-KR" altLang="en-US" sz="1500" dirty="0" err="1"/>
              <a:t>칼럼파일에</a:t>
            </a:r>
            <a:r>
              <a:rPr lang="ko-KR" altLang="en-US" sz="1500" dirty="0"/>
              <a:t> 병합하고 대량으로 새로운 파일에 기록한다</a:t>
            </a:r>
          </a:p>
          <a:p>
            <a:r>
              <a:rPr lang="ko-KR" altLang="en-US" sz="1500" dirty="0"/>
              <a:t>질의는 디스크의 칼럼 데이터와 메모리의 최근 쓰기를 모두 조사해 결합</a:t>
            </a:r>
          </a:p>
          <a:p>
            <a:pPr marL="0" indent="0">
              <a:buNone/>
            </a:pPr>
            <a:endParaRPr lang="en-US" altLang="ko-KR" sz="1500" b="1" dirty="0"/>
          </a:p>
          <a:p>
            <a:pPr marL="0" indent="0">
              <a:buNone/>
            </a:pPr>
            <a:r>
              <a:rPr lang="ko-KR" altLang="en-US" sz="1800" b="1" dirty="0"/>
              <a:t>집계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데이터 큐브와 구체화 뷰</a:t>
            </a:r>
            <a:endParaRPr lang="ko-KR" altLang="en-US" sz="1500" dirty="0"/>
          </a:p>
          <a:p>
            <a:r>
              <a:rPr lang="ko-KR" altLang="en-US" sz="1500" dirty="0"/>
              <a:t>동일한 </a:t>
            </a:r>
            <a:r>
              <a:rPr lang="ko-KR" altLang="en-US" sz="1500" b="1" dirty="0"/>
              <a:t>구체화 집계</a:t>
            </a:r>
            <a:r>
              <a:rPr lang="en-US" altLang="ko-KR" sz="1500" dirty="0"/>
              <a:t>(</a:t>
            </a:r>
            <a:r>
              <a:rPr lang="en-US" sz="1500" dirty="0"/>
              <a:t>count, sum, avg, ...)</a:t>
            </a:r>
            <a:r>
              <a:rPr lang="ko-KR" altLang="en-US" sz="1500" dirty="0" err="1"/>
              <a:t>를</a:t>
            </a:r>
            <a:r>
              <a:rPr lang="ko-KR" altLang="en-US" sz="1500" dirty="0"/>
              <a:t> 다양한 질의에서 사용한다면 매번 계산하는 것은 낭비다</a:t>
            </a:r>
          </a:p>
          <a:p>
            <a:r>
              <a:rPr lang="ko-KR" altLang="en-US" sz="1500" dirty="0"/>
              <a:t>이런 캐시를 만드는 한 가지 방법은 </a:t>
            </a:r>
            <a:r>
              <a:rPr lang="ko-KR" altLang="en-US" sz="1500" b="1" dirty="0"/>
              <a:t>구체화 뷰</a:t>
            </a:r>
            <a:r>
              <a:rPr lang="ko-KR" altLang="en-US" sz="1500" dirty="0"/>
              <a:t>다</a:t>
            </a:r>
            <a:r>
              <a:rPr lang="en-US" altLang="ko-KR" sz="1500" dirty="0"/>
              <a:t>.</a:t>
            </a:r>
          </a:p>
          <a:p>
            <a:pPr lvl="1"/>
            <a:r>
              <a:rPr lang="ko-KR" altLang="en-US" sz="1500" dirty="0"/>
              <a:t>구체화 뷰는 디스크에 기록된 질의 결과의 실제 복사본</a:t>
            </a:r>
          </a:p>
          <a:p>
            <a:pPr lvl="1"/>
            <a:r>
              <a:rPr lang="ko-KR" altLang="en-US" sz="1500" dirty="0"/>
              <a:t>가상 뷰는 단지 질의를 작성하는 단축키</a:t>
            </a:r>
          </a:p>
          <a:p>
            <a:pPr lvl="1"/>
            <a:r>
              <a:rPr lang="ko-KR" altLang="en-US" sz="1500" dirty="0"/>
              <a:t>원본 데이터를 변경하면 구체화 뷰는 갱신되어야 하고</a:t>
            </a:r>
            <a:r>
              <a:rPr lang="en-US" altLang="ko-KR" sz="1500" dirty="0"/>
              <a:t>, </a:t>
            </a:r>
            <a:r>
              <a:rPr lang="en-US" sz="1500" dirty="0" err="1"/>
              <a:t>db</a:t>
            </a:r>
            <a:r>
              <a:rPr lang="ko-KR" altLang="en-US" sz="1500" dirty="0"/>
              <a:t>는 이를 자동으로 수행할 수 있다</a:t>
            </a:r>
          </a:p>
          <a:p>
            <a:pPr lvl="1"/>
            <a:r>
              <a:rPr lang="ko-KR" altLang="en-US" sz="1500" dirty="0"/>
              <a:t>다만 이런 갱신은 비싸기 때문에 </a:t>
            </a:r>
            <a:r>
              <a:rPr lang="en-US" sz="1500" dirty="0"/>
              <a:t>OLTP</a:t>
            </a:r>
            <a:r>
              <a:rPr lang="ko-KR" altLang="en-US" sz="1500" dirty="0"/>
              <a:t>에서는 구체화 뷰를 자주 사용하지 않는다</a:t>
            </a:r>
          </a:p>
          <a:p>
            <a:r>
              <a:rPr lang="ko-KR" altLang="en-US" sz="1500" b="1" dirty="0"/>
              <a:t>데이터 큐브</a:t>
            </a:r>
            <a:r>
              <a:rPr lang="en-US" altLang="ko-KR" sz="1500" b="1" dirty="0"/>
              <a:t>(</a:t>
            </a:r>
            <a:r>
              <a:rPr lang="en-US" sz="1500" b="1" dirty="0"/>
              <a:t>OLAP </a:t>
            </a:r>
            <a:r>
              <a:rPr lang="ko-KR" altLang="en-US" sz="1500" b="1" dirty="0"/>
              <a:t>큐브</a:t>
            </a:r>
            <a:r>
              <a:rPr lang="en-US" altLang="ko-KR" sz="1500" b="1" dirty="0"/>
              <a:t>)</a:t>
            </a:r>
            <a:r>
              <a:rPr lang="ko-KR" altLang="en-US" sz="1500" dirty="0"/>
              <a:t>는 일반화된 구체화 뷰의 특별 사례다 </a:t>
            </a:r>
            <a:r>
              <a:rPr lang="en-US" altLang="ko-KR" sz="1500" dirty="0"/>
              <a:t>(</a:t>
            </a:r>
            <a:r>
              <a:rPr lang="ko-KR" altLang="en-US" sz="1500" dirty="0"/>
              <a:t>그림 </a:t>
            </a:r>
            <a:r>
              <a:rPr lang="en-US" altLang="ko-KR" sz="1500" dirty="0"/>
              <a:t>3-12 </a:t>
            </a:r>
            <a:r>
              <a:rPr lang="ko-KR" altLang="en-US" sz="1500" dirty="0"/>
              <a:t>참조</a:t>
            </a:r>
            <a:r>
              <a:rPr lang="en-US" altLang="ko-KR" sz="1500" dirty="0"/>
              <a:t>)</a:t>
            </a:r>
          </a:p>
          <a:p>
            <a:pPr lvl="1"/>
            <a:r>
              <a:rPr lang="en-US" sz="1500" dirty="0"/>
              <a:t>n</a:t>
            </a:r>
            <a:r>
              <a:rPr lang="ko-KR" altLang="en-US" sz="1500" dirty="0"/>
              <a:t>차원 </a:t>
            </a:r>
            <a:r>
              <a:rPr lang="en-US" sz="1500" dirty="0"/>
              <a:t>pivot table </a:t>
            </a:r>
            <a:r>
              <a:rPr lang="ko-KR" altLang="en-US" sz="1500" dirty="0"/>
              <a:t>만든 느낌</a:t>
            </a:r>
            <a:r>
              <a:rPr lang="en-US" altLang="ko-KR" sz="1500" dirty="0"/>
              <a:t>?</a:t>
            </a:r>
          </a:p>
          <a:p>
            <a:pPr lvl="1"/>
            <a:r>
              <a:rPr lang="ko-KR" altLang="en-US" sz="1500" dirty="0"/>
              <a:t>어떤 질의에 대해 빠르게 선행 </a:t>
            </a:r>
            <a:r>
              <a:rPr lang="ko-KR" altLang="en-US" sz="1500" dirty="0" err="1"/>
              <a:t>연산된</a:t>
            </a:r>
            <a:r>
              <a:rPr lang="ko-KR" altLang="en-US" sz="1500" dirty="0"/>
              <a:t> 결과를 돌려줄 수 있지만</a:t>
            </a:r>
            <a:r>
              <a:rPr lang="en-US" altLang="ko-KR" sz="1500" dirty="0"/>
              <a:t>, </a:t>
            </a:r>
            <a:r>
              <a:rPr lang="ko-KR" altLang="en-US" sz="1500" dirty="0"/>
              <a:t>원시 데이터만큼 유연하지 않다 </a:t>
            </a:r>
            <a:endParaRPr lang="ko-KR" altLang="en-US" sz="1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459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세상에서 가장 간단한 데이터 베이스</a:t>
            </a:r>
            <a:endParaRPr kumimoji="1" lang="ko-Kore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CA8B30-8963-5B4C-A2D3-9862BA06AAED}"/>
              </a:ext>
            </a:extLst>
          </p:cNvPr>
          <p:cNvSpPr/>
          <p:nvPr/>
        </p:nvSpPr>
        <p:spPr>
          <a:xfrm>
            <a:off x="6010382" y="1196576"/>
            <a:ext cx="5343418" cy="2232423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ko-KR" altLang="en-US" sz="1400" dirty="0">
                <a:solidFill>
                  <a:schemeClr val="tx1"/>
                </a:solidFill>
              </a:rPr>
              <a:t>파일 추가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db_set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- </a:t>
            </a:r>
            <a:r>
              <a:rPr lang="ko-KR" altLang="en-US" sz="1400" dirty="0">
                <a:solidFill>
                  <a:schemeClr val="tx1"/>
                </a:solidFill>
              </a:rPr>
              <a:t>일반적으로 파일 추가는 효율적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이처럼 다른 게 없으면 진짜 빠름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근데 실제로는 고려할 게 많음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동시성 제어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디스크 공간 회수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오류 처리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부분적으로 기록된 레코드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로그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연속된 추가 전용 레코드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는 개 좋은 도구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FCCF8-2033-F24D-A83B-70FD47455894}"/>
              </a:ext>
            </a:extLst>
          </p:cNvPr>
          <p:cNvSpPr/>
          <p:nvPr/>
        </p:nvSpPr>
        <p:spPr>
          <a:xfrm>
            <a:off x="6010382" y="3781898"/>
            <a:ext cx="5343418" cy="1519567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ko-KR" altLang="en-US" sz="1400" dirty="0">
                <a:solidFill>
                  <a:schemeClr val="tx1"/>
                </a:solidFill>
              </a:rPr>
              <a:t>파일 읽기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db_get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400" dirty="0">
                <a:solidFill>
                  <a:schemeClr val="tx1"/>
                </a:solidFill>
              </a:rPr>
              <a:t>많은 레코드가 있으면 이건 성능이 나쁘다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매번 처음부터 끝까지 스캔</a:t>
            </a:r>
            <a:r>
              <a:rPr lang="en-US" altLang="ko-KR" sz="1400" dirty="0">
                <a:solidFill>
                  <a:schemeClr val="tx1"/>
                </a:solidFill>
              </a:rPr>
              <a:t>: O(n)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이를 해결할 데이터 구조 </a:t>
            </a:r>
            <a:r>
              <a:rPr lang="en-US" altLang="ko-KR" sz="1400" dirty="0">
                <a:solidFill>
                  <a:schemeClr val="tx1"/>
                </a:solidFill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</a:rPr>
              <a:t>색인</a:t>
            </a:r>
          </a:p>
          <a:p>
            <a:pPr>
              <a:spcBef>
                <a:spcPts val="600"/>
              </a:spcBef>
            </a:pP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B0542F-56AA-9543-972D-985E4B04D724}"/>
              </a:ext>
            </a:extLst>
          </p:cNvPr>
          <p:cNvSpPr/>
          <p:nvPr/>
        </p:nvSpPr>
        <p:spPr>
          <a:xfrm>
            <a:off x="666963" y="133755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KR" dirty="0"/>
              <a:t>#!/bin/bash</a:t>
            </a:r>
          </a:p>
          <a:p>
            <a:endParaRPr lang="en-KR" dirty="0"/>
          </a:p>
          <a:p>
            <a:r>
              <a:rPr lang="en-KR" dirty="0"/>
              <a:t>db_set () {</a:t>
            </a:r>
          </a:p>
          <a:p>
            <a:r>
              <a:rPr lang="en-KR" dirty="0"/>
              <a:t>    echo "$1,$2" &gt;&gt; database</a:t>
            </a:r>
          </a:p>
          <a:p>
            <a:r>
              <a:rPr lang="en-KR" dirty="0"/>
              <a:t>}</a:t>
            </a:r>
          </a:p>
          <a:p>
            <a:endParaRPr lang="en-KR" dirty="0"/>
          </a:p>
          <a:p>
            <a:r>
              <a:rPr lang="en-KR" dirty="0"/>
              <a:t>db_get () {</a:t>
            </a:r>
          </a:p>
          <a:p>
            <a:r>
              <a:rPr lang="en-KR" dirty="0"/>
              <a:t>     grep "^#$1," database | sed -e "s/^$1,//" | tail -n 1</a:t>
            </a:r>
          </a:p>
          <a:p>
            <a:r>
              <a:rPr lang="en-KR" dirty="0"/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56CFD-1075-8245-9607-5B6A90DCE5B3}"/>
              </a:ext>
            </a:extLst>
          </p:cNvPr>
          <p:cNvSpPr/>
          <p:nvPr/>
        </p:nvSpPr>
        <p:spPr>
          <a:xfrm>
            <a:off x="666963" y="4227786"/>
            <a:ext cx="5220129" cy="2480845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ko-KR" altLang="en-US" sz="1400" b="1" dirty="0">
                <a:solidFill>
                  <a:schemeClr val="tx1"/>
                </a:solidFill>
              </a:rPr>
              <a:t>색인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특정 키의 값을 효율적으로 찾을 수 있는 데이터 구조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이정표 역할로 원하는 데이터의 위치를 찾는 데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   도움 주는 부가적 메타 데이터를 유지하는 것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기본 데이터에서 파생된 추가적인 구조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내용에는 영향을 미치지 않고 질의 성능에만 영향을 미친다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모든 종류의 색인은 갱신 때문에 쓰기 속도를 느리게 만든다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>
                <a:solidFill>
                  <a:schemeClr val="tx1"/>
                </a:solidFill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</a:rPr>
              <a:t>읽기와 쓰기 속도 사이의 트레이드 오프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앱 개발자나 </a:t>
            </a:r>
            <a:r>
              <a:rPr lang="ko-KR" altLang="en-US" sz="1400" dirty="0" err="1">
                <a:solidFill>
                  <a:schemeClr val="tx1"/>
                </a:solidFill>
              </a:rPr>
              <a:t>디비</a:t>
            </a:r>
            <a:r>
              <a:rPr lang="ko-KR" altLang="en-US" sz="1400" dirty="0">
                <a:solidFill>
                  <a:schemeClr val="tx1"/>
                </a:solidFill>
              </a:rPr>
              <a:t> 관리자가 수동으로 색인을 선택</a:t>
            </a:r>
          </a:p>
        </p:txBody>
      </p:sp>
    </p:spTree>
    <p:extLst>
      <p:ext uri="{BB962C8B-B14F-4D97-AF65-F5344CB8AC3E}">
        <p14:creationId xmlns:p14="http://schemas.microsoft.com/office/powerpoint/2010/main" val="25244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해시 색인</a:t>
            </a:r>
            <a:endParaRPr kumimoji="1" lang="ko-Kore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F6663-8FA1-D245-B0F9-C214DDD630D3}"/>
              </a:ext>
            </a:extLst>
          </p:cNvPr>
          <p:cNvSpPr/>
          <p:nvPr/>
        </p:nvSpPr>
        <p:spPr>
          <a:xfrm>
            <a:off x="838200" y="1119198"/>
            <a:ext cx="10515600" cy="1612102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키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값 데이터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색인할</a:t>
            </a:r>
            <a:r>
              <a:rPr lang="ko-KR" altLang="en-US" dirty="0">
                <a:solidFill>
                  <a:schemeClr val="tx1"/>
                </a:solidFill>
              </a:rPr>
              <a:t> 수 있는 유일한 종류의 데이터는 아니지만 매우 일반적이고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더욱 복잡한 </a:t>
            </a:r>
            <a:r>
              <a:rPr lang="ko-KR" altLang="en-US" dirty="0" err="1">
                <a:solidFill>
                  <a:schemeClr val="tx1"/>
                </a:solidFill>
              </a:rPr>
              <a:t>색일을</a:t>
            </a:r>
            <a:r>
              <a:rPr lang="ko-KR" altLang="en-US" dirty="0">
                <a:solidFill>
                  <a:schemeClr val="tx1"/>
                </a:solidFill>
              </a:rPr>
              <a:t> 위한 구성 요소로 유용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대부분의 프로그래밍 언어에서 볼 수 있는 사전 타입과 매우 유사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보통 해시 </a:t>
            </a:r>
            <a:r>
              <a:rPr lang="ko-KR" altLang="en-US" dirty="0" err="1">
                <a:solidFill>
                  <a:schemeClr val="tx1"/>
                </a:solidFill>
              </a:rPr>
              <a:t>맵으로</a:t>
            </a:r>
            <a:r>
              <a:rPr lang="ko-KR" altLang="en-US" dirty="0">
                <a:solidFill>
                  <a:schemeClr val="tx1"/>
                </a:solidFill>
              </a:rPr>
              <a:t> 구현 </a:t>
            </a: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 err="1">
                <a:solidFill>
                  <a:schemeClr val="tx1"/>
                </a:solidFill>
              </a:rPr>
              <a:t>인메모리</a:t>
            </a:r>
            <a:r>
              <a:rPr lang="ko-KR" altLang="en-US" dirty="0">
                <a:solidFill>
                  <a:schemeClr val="tx1"/>
                </a:solidFill>
              </a:rPr>
              <a:t> 데이터 구조를 사용해보자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0AB0B2-EF19-0D4C-86B8-8EAA72069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297" y="2890385"/>
            <a:ext cx="6284503" cy="36453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694A7D1-0A9E-A84F-BA93-66C41D2C9382}"/>
              </a:ext>
            </a:extLst>
          </p:cNvPr>
          <p:cNvSpPr/>
          <p:nvPr/>
        </p:nvSpPr>
        <p:spPr>
          <a:xfrm>
            <a:off x="838200" y="2890385"/>
            <a:ext cx="4052299" cy="3645303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ko-KR" altLang="en-US" sz="1400" dirty="0">
                <a:solidFill>
                  <a:schemeClr val="tx1"/>
                </a:solidFill>
              </a:rPr>
              <a:t>가장 간단한 색인 전략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b="1" dirty="0">
                <a:solidFill>
                  <a:schemeClr val="tx1"/>
                </a:solidFill>
              </a:rPr>
              <a:t>해시 테이블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키를 데이터 파일의 바이트 오프셋에 매핑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  근데 사실 </a:t>
            </a:r>
            <a:r>
              <a:rPr lang="ko-KR" altLang="en-US" sz="1400" dirty="0" err="1">
                <a:solidFill>
                  <a:schemeClr val="tx1"/>
                </a:solidFill>
              </a:rPr>
              <a:t>이부분</a:t>
            </a:r>
            <a:r>
              <a:rPr lang="ko-KR" altLang="en-US" sz="1400" dirty="0">
                <a:solidFill>
                  <a:schemeClr val="tx1"/>
                </a:solidFill>
              </a:rPr>
              <a:t> 잘 모르겠음 </a:t>
            </a:r>
            <a:r>
              <a:rPr lang="en-US" altLang="ko-KR" sz="1400" dirty="0">
                <a:solidFill>
                  <a:schemeClr val="tx1"/>
                </a:solidFill>
              </a:rPr>
              <a:t>.... </a:t>
            </a:r>
            <a:r>
              <a:rPr lang="ko-KR" altLang="en-US" sz="1400" dirty="0" err="1">
                <a:solidFill>
                  <a:schemeClr val="tx1"/>
                </a:solidFill>
              </a:rPr>
              <a:t>ㅜㅜ</a:t>
            </a:r>
            <a:endParaRPr lang="ko-KR" altLang="en-US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파일에 새로운 키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값 쌍을 추가할 때마다 해시 값을 갱신해야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조회할 때는 해시 </a:t>
            </a:r>
            <a:r>
              <a:rPr lang="ko-KR" altLang="en-US" sz="1400" dirty="0" err="1">
                <a:solidFill>
                  <a:schemeClr val="tx1"/>
                </a:solidFill>
              </a:rPr>
              <a:t>맵으로</a:t>
            </a:r>
            <a:r>
              <a:rPr lang="ko-KR" altLang="en-US" sz="1400" dirty="0">
                <a:solidFill>
                  <a:schemeClr val="tx1"/>
                </a:solidFill>
              </a:rPr>
              <a:t> 오프셋을 찾아 위치를 구하고 값을 읽는다 </a:t>
            </a:r>
            <a:r>
              <a:rPr lang="en-US" altLang="ko-KR" sz="1400" dirty="0">
                <a:solidFill>
                  <a:schemeClr val="tx1"/>
                </a:solidFill>
              </a:rPr>
              <a:t>(?)</a:t>
            </a:r>
            <a:endParaRPr lang="ko-KR" altLang="en-US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비트캐스크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리악</a:t>
            </a:r>
            <a:r>
              <a:rPr lang="en-US" altLang="ko-KR" sz="1400" dirty="0" err="1">
                <a:solidFill>
                  <a:schemeClr val="tx1"/>
                </a:solidFill>
              </a:rPr>
              <a:t>Riak</a:t>
            </a:r>
            <a:r>
              <a:rPr lang="ko-KR" altLang="en-US" sz="1400" dirty="0">
                <a:solidFill>
                  <a:schemeClr val="tx1"/>
                </a:solidFill>
              </a:rPr>
              <a:t>의 기본 저장소 엔진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가 근본적으로 사용하는 방식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비트 </a:t>
            </a:r>
            <a:r>
              <a:rPr lang="ko-KR" altLang="en-US" sz="1400" dirty="0" err="1">
                <a:solidFill>
                  <a:schemeClr val="tx1"/>
                </a:solidFill>
              </a:rPr>
              <a:t>캐스크는</a:t>
            </a:r>
            <a:r>
              <a:rPr lang="ko-KR" altLang="en-US" sz="1400" dirty="0">
                <a:solidFill>
                  <a:schemeClr val="tx1"/>
                </a:solidFill>
              </a:rPr>
              <a:t> 해시 </a:t>
            </a:r>
            <a:r>
              <a:rPr lang="ko-KR" altLang="en-US" sz="1400" dirty="0" err="1">
                <a:solidFill>
                  <a:schemeClr val="tx1"/>
                </a:solidFill>
              </a:rPr>
              <a:t>맵을</a:t>
            </a:r>
            <a:r>
              <a:rPr lang="ko-KR" altLang="en-US" sz="1400" dirty="0">
                <a:solidFill>
                  <a:schemeClr val="tx1"/>
                </a:solidFill>
              </a:rPr>
              <a:t> 전무 메모리에 유지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</a:rPr>
              <a:t>고성능 유지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키 값이 자주 갱신될 때 적합하다</a:t>
            </a:r>
          </a:p>
        </p:txBody>
      </p:sp>
    </p:spTree>
    <p:extLst>
      <p:ext uri="{BB962C8B-B14F-4D97-AF65-F5344CB8AC3E}">
        <p14:creationId xmlns:p14="http://schemas.microsoft.com/office/powerpoint/2010/main" val="382315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해시 색인</a:t>
            </a:r>
            <a:endParaRPr kumimoji="1" lang="ko-Kore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F6663-8FA1-D245-B0F9-C214DDD630D3}"/>
              </a:ext>
            </a:extLst>
          </p:cNvPr>
          <p:cNvSpPr/>
          <p:nvPr/>
        </p:nvSpPr>
        <p:spPr>
          <a:xfrm>
            <a:off x="838200" y="1119198"/>
            <a:ext cx="10515600" cy="1612102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키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값 데이터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색인할</a:t>
            </a:r>
            <a:r>
              <a:rPr lang="ko-KR" altLang="en-US" dirty="0">
                <a:solidFill>
                  <a:schemeClr val="tx1"/>
                </a:solidFill>
              </a:rPr>
              <a:t> 수 있는 유일한 종류의 데이터는 아니지만 매우 일반적이고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더욱 복잡한 </a:t>
            </a:r>
            <a:r>
              <a:rPr lang="ko-KR" altLang="en-US" dirty="0" err="1">
                <a:solidFill>
                  <a:schemeClr val="tx1"/>
                </a:solidFill>
              </a:rPr>
              <a:t>색일을</a:t>
            </a:r>
            <a:r>
              <a:rPr lang="ko-KR" altLang="en-US" dirty="0">
                <a:solidFill>
                  <a:schemeClr val="tx1"/>
                </a:solidFill>
              </a:rPr>
              <a:t> 위한 구성 요소로 유용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대부분의 프로그래밍 언어에서 볼 수 있는 사전 타입과 매우 유사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보통 해시 </a:t>
            </a:r>
            <a:r>
              <a:rPr lang="ko-KR" altLang="en-US" dirty="0" err="1">
                <a:solidFill>
                  <a:schemeClr val="tx1"/>
                </a:solidFill>
              </a:rPr>
              <a:t>맵으로</a:t>
            </a:r>
            <a:r>
              <a:rPr lang="ko-KR" altLang="en-US" dirty="0">
                <a:solidFill>
                  <a:schemeClr val="tx1"/>
                </a:solidFill>
              </a:rPr>
              <a:t> 구현 </a:t>
            </a: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 err="1">
                <a:solidFill>
                  <a:schemeClr val="tx1"/>
                </a:solidFill>
              </a:rPr>
              <a:t>인메모리</a:t>
            </a:r>
            <a:r>
              <a:rPr lang="ko-KR" altLang="en-US" dirty="0">
                <a:solidFill>
                  <a:schemeClr val="tx1"/>
                </a:solidFill>
              </a:rPr>
              <a:t> 데이터 구조를 사용해보자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0AB0B2-EF19-0D4C-86B8-8EAA72069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297" y="2890385"/>
            <a:ext cx="6284503" cy="36453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694A7D1-0A9E-A84F-BA93-66C41D2C9382}"/>
              </a:ext>
            </a:extLst>
          </p:cNvPr>
          <p:cNvSpPr/>
          <p:nvPr/>
        </p:nvSpPr>
        <p:spPr>
          <a:xfrm>
            <a:off x="838200" y="2890385"/>
            <a:ext cx="4052299" cy="3645303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ko-KR" altLang="en-US" sz="1400" dirty="0">
                <a:solidFill>
                  <a:schemeClr val="tx1"/>
                </a:solidFill>
              </a:rPr>
              <a:t>가장 간단한 색인 전략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b="1" dirty="0">
                <a:solidFill>
                  <a:schemeClr val="tx1"/>
                </a:solidFill>
              </a:rPr>
              <a:t>해시 테이블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키를 데이터 파일의 바이트 오프셋에 매핑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  근데 사실 </a:t>
            </a:r>
            <a:r>
              <a:rPr lang="ko-KR" altLang="en-US" sz="1400" dirty="0" err="1">
                <a:solidFill>
                  <a:schemeClr val="tx1"/>
                </a:solidFill>
              </a:rPr>
              <a:t>이부분</a:t>
            </a:r>
            <a:r>
              <a:rPr lang="ko-KR" altLang="en-US" sz="1400" dirty="0">
                <a:solidFill>
                  <a:schemeClr val="tx1"/>
                </a:solidFill>
              </a:rPr>
              <a:t> 잘 모르겠음 </a:t>
            </a:r>
            <a:r>
              <a:rPr lang="en-US" altLang="ko-KR" sz="1400" dirty="0">
                <a:solidFill>
                  <a:schemeClr val="tx1"/>
                </a:solidFill>
              </a:rPr>
              <a:t>.... </a:t>
            </a:r>
            <a:r>
              <a:rPr lang="ko-KR" altLang="en-US" sz="1400" dirty="0" err="1">
                <a:solidFill>
                  <a:schemeClr val="tx1"/>
                </a:solidFill>
              </a:rPr>
              <a:t>ㅜㅜ</a:t>
            </a:r>
            <a:endParaRPr lang="ko-KR" altLang="en-US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파일에 새로운 키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값 쌍을 추가할 때마다 해시 값을 갱신해야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조회할 때는 해시 </a:t>
            </a:r>
            <a:r>
              <a:rPr lang="ko-KR" altLang="en-US" sz="1400" dirty="0" err="1">
                <a:solidFill>
                  <a:schemeClr val="tx1"/>
                </a:solidFill>
              </a:rPr>
              <a:t>맵으로</a:t>
            </a:r>
            <a:r>
              <a:rPr lang="ko-KR" altLang="en-US" sz="1400" dirty="0">
                <a:solidFill>
                  <a:schemeClr val="tx1"/>
                </a:solidFill>
              </a:rPr>
              <a:t> 오프셋을 찾아 위치를 구하고 값을 읽는다 </a:t>
            </a:r>
            <a:r>
              <a:rPr lang="en-US" altLang="ko-KR" sz="1400" dirty="0">
                <a:solidFill>
                  <a:schemeClr val="tx1"/>
                </a:solidFill>
              </a:rPr>
              <a:t>(?)</a:t>
            </a:r>
            <a:endParaRPr lang="ko-KR" altLang="en-US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비트캐스크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리악</a:t>
            </a:r>
            <a:r>
              <a:rPr lang="en-US" altLang="ko-KR" sz="1400" dirty="0" err="1">
                <a:solidFill>
                  <a:schemeClr val="tx1"/>
                </a:solidFill>
              </a:rPr>
              <a:t>Riak</a:t>
            </a:r>
            <a:r>
              <a:rPr lang="ko-KR" altLang="en-US" sz="1400" dirty="0">
                <a:solidFill>
                  <a:schemeClr val="tx1"/>
                </a:solidFill>
              </a:rPr>
              <a:t>의 기본 저장소 엔진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가 근본적으로 사용하는 방식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비트 </a:t>
            </a:r>
            <a:r>
              <a:rPr lang="ko-KR" altLang="en-US" sz="1400" dirty="0" err="1">
                <a:solidFill>
                  <a:schemeClr val="tx1"/>
                </a:solidFill>
              </a:rPr>
              <a:t>캐스크는</a:t>
            </a:r>
            <a:r>
              <a:rPr lang="ko-KR" altLang="en-US" sz="1400" dirty="0">
                <a:solidFill>
                  <a:schemeClr val="tx1"/>
                </a:solidFill>
              </a:rPr>
              <a:t> 해시 </a:t>
            </a:r>
            <a:r>
              <a:rPr lang="ko-KR" altLang="en-US" sz="1400" dirty="0" err="1">
                <a:solidFill>
                  <a:schemeClr val="tx1"/>
                </a:solidFill>
              </a:rPr>
              <a:t>맵을</a:t>
            </a:r>
            <a:r>
              <a:rPr lang="ko-KR" altLang="en-US" sz="1400" dirty="0">
                <a:solidFill>
                  <a:schemeClr val="tx1"/>
                </a:solidFill>
              </a:rPr>
              <a:t> 전무 메모리에 유지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</a:rPr>
              <a:t>고성능 유지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키 값이 자주 갱신될 때 적합하다</a:t>
            </a:r>
          </a:p>
        </p:txBody>
      </p:sp>
    </p:spTree>
    <p:extLst>
      <p:ext uri="{BB962C8B-B14F-4D97-AF65-F5344CB8AC3E}">
        <p14:creationId xmlns:p14="http://schemas.microsoft.com/office/powerpoint/2010/main" val="114868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해시 색인</a:t>
            </a:r>
            <a:endParaRPr kumimoji="1" lang="ko-Kore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F6663-8FA1-D245-B0F9-C214DDD630D3}"/>
              </a:ext>
            </a:extLst>
          </p:cNvPr>
          <p:cNvSpPr/>
          <p:nvPr/>
        </p:nvSpPr>
        <p:spPr>
          <a:xfrm>
            <a:off x="838200" y="1119198"/>
            <a:ext cx="10515600" cy="1612102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근데 계속 추가만 하면 디스크 공간이 부족 </a:t>
            </a: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>
                <a:solidFill>
                  <a:schemeClr val="tx1"/>
                </a:solidFill>
              </a:rPr>
              <a:t>세그먼트로 로그를 나누고 </a:t>
            </a:r>
            <a:r>
              <a:rPr lang="ko-KR" altLang="en-US" dirty="0" err="1">
                <a:solidFill>
                  <a:schemeClr val="tx1"/>
                </a:solidFill>
              </a:rPr>
              <a:t>컴팩션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 이 방식은 키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값에 대해 덮어쓰지 않음에 주목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/>
                </a:solidFill>
              </a:rPr>
              <a:t>컴팩션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로그에서 중복된 키를 버리고 각 키의 최신 갱신 값만 유지하는 것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B6A1F-B6C2-FF47-BD8B-4FD03DC8E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0385"/>
            <a:ext cx="6658724" cy="351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4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18F-3863-FD47-98DD-AE2D03E4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색인</a:t>
            </a:r>
            <a:endParaRPr lang="en-K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92E43-227A-064D-B709-584CA6D2A812}"/>
              </a:ext>
            </a:extLst>
          </p:cNvPr>
          <p:cNvSpPr/>
          <p:nvPr/>
        </p:nvSpPr>
        <p:spPr>
          <a:xfrm>
            <a:off x="838200" y="1945163"/>
            <a:ext cx="5963292" cy="3645303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ko-KR" altLang="en-US" sz="1400" b="1" dirty="0">
                <a:solidFill>
                  <a:schemeClr val="tx1"/>
                </a:solidFill>
              </a:rPr>
              <a:t>실제 구현에서 중요한 문제들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파일 형식</a:t>
            </a:r>
            <a:r>
              <a:rPr lang="en-US" altLang="ko-KR" sz="1400" dirty="0">
                <a:solidFill>
                  <a:schemeClr val="tx1"/>
                </a:solidFill>
              </a:rPr>
              <a:t>: csv</a:t>
            </a:r>
            <a:r>
              <a:rPr lang="ko-KR" altLang="en-US" sz="1400" dirty="0">
                <a:solidFill>
                  <a:schemeClr val="tx1"/>
                </a:solidFill>
              </a:rPr>
              <a:t>보다는 바이너리가 빠르고 간단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사실 이해 못함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레코드 삭제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삭제 레코드는 따로 </a:t>
            </a:r>
            <a:r>
              <a:rPr lang="ko-KR" altLang="en-US" sz="1400" dirty="0" err="1">
                <a:solidFill>
                  <a:schemeClr val="tx1"/>
                </a:solidFill>
              </a:rPr>
              <a:t>툼스톤으로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마킹해서</a:t>
            </a:r>
            <a:r>
              <a:rPr lang="ko-KR" altLang="en-US" sz="1400" dirty="0">
                <a:solidFill>
                  <a:schemeClr val="tx1"/>
                </a:solidFill>
              </a:rPr>
              <a:t> 무시하게 해야함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고장 복구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세그먼트로부터 복구는 </a:t>
            </a:r>
            <a:r>
              <a:rPr lang="ko-KR" altLang="en-US" sz="1400" dirty="0" err="1">
                <a:solidFill>
                  <a:schemeClr val="tx1"/>
                </a:solidFill>
              </a:rPr>
              <a:t>고통스러으므로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인메모리</a:t>
            </a:r>
            <a:r>
              <a:rPr lang="ko-KR" altLang="en-US" sz="1400" dirty="0">
                <a:solidFill>
                  <a:schemeClr val="tx1"/>
                </a:solidFill>
              </a:rPr>
              <a:t> 해시 맵 스냅숏을 디스크에 저장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부분적 레코드 쓰기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체크섬을</a:t>
            </a:r>
            <a:r>
              <a:rPr lang="ko-KR" altLang="en-US" sz="1400" dirty="0">
                <a:solidFill>
                  <a:schemeClr val="tx1"/>
                </a:solidFill>
              </a:rPr>
              <a:t> 통해 손상 탐지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동시성 제어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하나의 쓰기 스레드만 사용 </a:t>
            </a:r>
            <a:r>
              <a:rPr lang="en-US" altLang="ko-KR" sz="1400" dirty="0">
                <a:solidFill>
                  <a:schemeClr val="tx1"/>
                </a:solidFill>
              </a:rPr>
              <a:t>-&gt; </a:t>
            </a:r>
            <a:r>
              <a:rPr lang="ko-KR" altLang="en-US" sz="1400" dirty="0" err="1">
                <a:solidFill>
                  <a:schemeClr val="tx1"/>
                </a:solidFill>
              </a:rPr>
              <a:t>쑨차적</a:t>
            </a:r>
            <a:r>
              <a:rPr lang="ko-KR" altLang="en-US" sz="1400" dirty="0">
                <a:solidFill>
                  <a:schemeClr val="tx1"/>
                </a:solidFill>
              </a:rPr>
              <a:t> 쓰기만 엄격하게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D41DB5-8545-5F46-A58A-E5D2EFC16429}"/>
              </a:ext>
            </a:extLst>
          </p:cNvPr>
          <p:cNvSpPr/>
          <p:nvPr/>
        </p:nvSpPr>
        <p:spPr>
          <a:xfrm>
            <a:off x="7021531" y="1467192"/>
            <a:ext cx="4052299" cy="2556630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ko-KR" altLang="en-US" sz="1400" b="1" dirty="0">
                <a:solidFill>
                  <a:schemeClr val="tx1"/>
                </a:solidFill>
              </a:rPr>
              <a:t>왜 덮어쓰지 않을까</a:t>
            </a:r>
            <a:r>
              <a:rPr lang="en-US" altLang="ko-KR" sz="1400" b="1" dirty="0">
                <a:solidFill>
                  <a:schemeClr val="tx1"/>
                </a:solidFill>
              </a:rPr>
              <a:t>?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추가전용</a:t>
            </a:r>
            <a:r>
              <a:rPr lang="ko-KR" altLang="en-US" sz="1400" dirty="0">
                <a:solidFill>
                  <a:schemeClr val="tx1"/>
                </a:solidFill>
              </a:rPr>
              <a:t> 설계를 사용하는 데에는 이유가 있다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순차적이라서</a:t>
            </a:r>
            <a:r>
              <a:rPr lang="ko-KR" altLang="en-US" sz="1400" dirty="0">
                <a:solidFill>
                  <a:schemeClr val="tx1"/>
                </a:solidFill>
              </a:rPr>
              <a:t> 무작위 쓰기보다 훨씬 빠르다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이해 못함 찾아보겠음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동시성과 고장 복구가 간단하다 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시간이 지남에 따라 </a:t>
            </a:r>
            <a:r>
              <a:rPr lang="ko-KR" altLang="en-US" sz="1400" dirty="0" err="1">
                <a:solidFill>
                  <a:schemeClr val="tx1"/>
                </a:solidFill>
              </a:rPr>
              <a:t>조각화되는</a:t>
            </a:r>
            <a:r>
              <a:rPr lang="ko-KR" altLang="en-US" sz="1400" dirty="0">
                <a:solidFill>
                  <a:schemeClr val="tx1"/>
                </a:solidFill>
              </a:rPr>
              <a:t> 데이터 파일 문제를 피할 수 있다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물리적 위치 멀어져서</a:t>
            </a:r>
            <a:r>
              <a:rPr lang="en-US" altLang="ko-KR" sz="1400" dirty="0">
                <a:solidFill>
                  <a:schemeClr val="tx1"/>
                </a:solidFill>
              </a:rPr>
              <a:t>?)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58CCC7-4820-A545-8911-AD42666847BC}"/>
              </a:ext>
            </a:extLst>
          </p:cNvPr>
          <p:cNvSpPr/>
          <p:nvPr/>
        </p:nvSpPr>
        <p:spPr>
          <a:xfrm>
            <a:off x="7021531" y="4530902"/>
            <a:ext cx="4052299" cy="1961971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ko-KR" altLang="en-US" sz="1400" b="1" dirty="0">
                <a:solidFill>
                  <a:schemeClr val="tx1"/>
                </a:solidFill>
              </a:rPr>
              <a:t>해시 테이블의 제한 사항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메모리에 저장해야 하므로 키가 너무 많으면 문제가 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범위 질의에 효율적이지 않다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다음은 이런 제한이 없는 색인 구조</a:t>
            </a:r>
          </a:p>
        </p:txBody>
      </p:sp>
    </p:spTree>
    <p:extLst>
      <p:ext uri="{BB962C8B-B14F-4D97-AF65-F5344CB8AC3E}">
        <p14:creationId xmlns:p14="http://schemas.microsoft.com/office/powerpoint/2010/main" val="375976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18F-3863-FD47-98DD-AE2D03E4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SS</a:t>
            </a:r>
            <a:r>
              <a:rPr lang="ko-KR" altLang="en-US" dirty="0"/>
              <a:t>테이블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BD10-21B7-ED4C-BE4F-EE35832E9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9"/>
            <a:ext cx="10370906" cy="2240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일련의 키</a:t>
            </a:r>
            <a:r>
              <a:rPr lang="en-US" altLang="ko-KR" sz="1800" dirty="0"/>
              <a:t>-</a:t>
            </a:r>
            <a:r>
              <a:rPr lang="ko-KR" altLang="en-US" sz="1800" dirty="0"/>
              <a:t>값 쌍을 </a:t>
            </a:r>
            <a:r>
              <a:rPr lang="ko-KR" altLang="en-US" sz="1800" b="1" dirty="0"/>
              <a:t>키로 정렬</a:t>
            </a:r>
            <a:r>
              <a:rPr lang="ko-KR" altLang="en-US" sz="1800" dirty="0"/>
              <a:t>해보자</a:t>
            </a:r>
            <a:r>
              <a:rPr lang="en-US" altLang="ko-KR" sz="1800" dirty="0"/>
              <a:t>: </a:t>
            </a:r>
            <a:r>
              <a:rPr lang="ko-KR" altLang="en-US" sz="1800" dirty="0"/>
              <a:t>정렬된 문자열 테이블</a:t>
            </a:r>
            <a:r>
              <a:rPr lang="en-US" altLang="ko-KR" sz="1800" dirty="0"/>
              <a:t>(</a:t>
            </a:r>
            <a:r>
              <a:rPr lang="en-US" altLang="ko-KR" sz="1800" b="1" dirty="0"/>
              <a:t>SS </a:t>
            </a:r>
            <a:r>
              <a:rPr lang="ko-KR" altLang="en-US" sz="1800" b="1" dirty="0"/>
              <a:t>테이블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또한 각 키는 각 병합된 세그먼트 파일 내에 한 번만 등장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컴팩션으로</a:t>
            </a:r>
            <a:r>
              <a:rPr lang="ko-KR" altLang="en-US" sz="1800" dirty="0"/>
              <a:t> 보장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해시 색인에 대해 장점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- </a:t>
            </a:r>
            <a:r>
              <a:rPr lang="ko-KR" altLang="en-US" sz="1800" dirty="0"/>
              <a:t>세그먼트 병합이 효과적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머지소트와</a:t>
            </a:r>
            <a:r>
              <a:rPr lang="ko-KR" altLang="en-US" sz="1800" dirty="0"/>
              <a:t> 유사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희소 색인도 무관하다</a:t>
            </a:r>
            <a:r>
              <a:rPr lang="en-US" altLang="ko-KR" sz="1800" dirty="0"/>
              <a:t>(</a:t>
            </a:r>
            <a:r>
              <a:rPr lang="ko-KR" altLang="en-US" sz="1800" dirty="0"/>
              <a:t>순서를 아니까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요청 범위 내의 레코드를 압축 </a:t>
            </a:r>
            <a:r>
              <a:rPr lang="en-US" altLang="ko-KR" sz="1800" dirty="0"/>
              <a:t>-&gt; </a:t>
            </a:r>
            <a:r>
              <a:rPr lang="ko-KR" altLang="en-US" sz="1800" dirty="0"/>
              <a:t>디스크 공간 절약 </a:t>
            </a:r>
            <a:r>
              <a:rPr lang="en-US" altLang="ko-KR" sz="1800" dirty="0"/>
              <a:t>&amp; I/O </a:t>
            </a:r>
            <a:r>
              <a:rPr lang="ko-KR" altLang="en-US" sz="1800" dirty="0"/>
              <a:t>대역폭 사용을 줄임</a:t>
            </a:r>
            <a:endParaRPr lang="en-US" altLang="ko-KR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53042-29BF-D14D-BC7D-35D85DED9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24052"/>
            <a:ext cx="4821279" cy="3200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36EFC7-A05C-E947-BA35-C564311A5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479" y="3524052"/>
            <a:ext cx="6024990" cy="305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5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18F-3863-FD47-98DD-AE2D03E4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SS</a:t>
            </a:r>
            <a:r>
              <a:rPr lang="ko-KR" altLang="en-US" dirty="0"/>
              <a:t>테이블</a:t>
            </a:r>
            <a:endParaRPr lang="en-K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014756-F64E-A34C-A7FF-30E13CC0FCF5}"/>
              </a:ext>
            </a:extLst>
          </p:cNvPr>
          <p:cNvSpPr/>
          <p:nvPr/>
        </p:nvSpPr>
        <p:spPr>
          <a:xfrm>
            <a:off x="612172" y="1945163"/>
            <a:ext cx="5449584" cy="3645303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ko-KR" sz="1400" b="1" dirty="0">
                <a:solidFill>
                  <a:schemeClr val="tx1"/>
                </a:solidFill>
              </a:rPr>
              <a:t>SS </a:t>
            </a:r>
            <a:r>
              <a:rPr lang="ko-KR" altLang="en-US" sz="1400" b="1" dirty="0">
                <a:solidFill>
                  <a:schemeClr val="tx1"/>
                </a:solidFill>
              </a:rPr>
              <a:t>테이블 생성과 유지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레드 블랙 트리나 </a:t>
            </a:r>
            <a:r>
              <a:rPr lang="en-US" altLang="ko-KR" sz="1400" dirty="0">
                <a:solidFill>
                  <a:schemeClr val="tx1"/>
                </a:solidFill>
              </a:rPr>
              <a:t>AVL </a:t>
            </a:r>
            <a:r>
              <a:rPr lang="ko-KR" altLang="en-US" sz="1400" dirty="0">
                <a:solidFill>
                  <a:schemeClr val="tx1"/>
                </a:solidFill>
              </a:rPr>
              <a:t>트리 등을 이용하면 임의 순서로 키를 삽입하고 정렬된 순서로 다시 읽을 수 있다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저장소 엔진을 다음과 같이 만든다</a:t>
            </a:r>
            <a:r>
              <a:rPr lang="en-US" altLang="ko-KR" sz="1400" dirty="0">
                <a:solidFill>
                  <a:schemeClr val="tx1"/>
                </a:solidFill>
              </a:rPr>
              <a:t>. (</a:t>
            </a:r>
            <a:r>
              <a:rPr lang="ko-KR" altLang="en-US" sz="1400" dirty="0">
                <a:solidFill>
                  <a:schemeClr val="tx1"/>
                </a:solidFill>
              </a:rPr>
              <a:t>잘 이해 못함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ko-KR" altLang="en-US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쓰기가 들어오면 </a:t>
            </a:r>
            <a:r>
              <a:rPr lang="ko-KR" altLang="en-US" sz="1400" dirty="0" err="1">
                <a:solidFill>
                  <a:schemeClr val="tx1"/>
                </a:solidFill>
              </a:rPr>
              <a:t>인메모리</a:t>
            </a:r>
            <a:r>
              <a:rPr lang="ko-KR" altLang="en-US" sz="1400" dirty="0">
                <a:solidFill>
                  <a:schemeClr val="tx1"/>
                </a:solidFill>
              </a:rPr>
              <a:t> 균형 트리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멤테이블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에 추가한다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ko-KR" altLang="en-US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멤테이블이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임계값을</a:t>
            </a:r>
            <a:r>
              <a:rPr lang="ko-KR" altLang="en-US" sz="1400" dirty="0">
                <a:solidFill>
                  <a:schemeClr val="tx1"/>
                </a:solidFill>
              </a:rPr>
              <a:t> 초과하면 </a:t>
            </a:r>
            <a:r>
              <a:rPr lang="en-US" altLang="ko-KR" sz="1400" dirty="0">
                <a:solidFill>
                  <a:schemeClr val="tx1"/>
                </a:solidFill>
              </a:rPr>
              <a:t>SS</a:t>
            </a:r>
            <a:r>
              <a:rPr lang="ko-KR" altLang="en-US" sz="1400" dirty="0">
                <a:solidFill>
                  <a:schemeClr val="tx1"/>
                </a:solidFill>
              </a:rPr>
              <a:t>테이블 파일로 디스크에 기록</a:t>
            </a:r>
          </a:p>
          <a:p>
            <a:pPr>
              <a:spcBef>
                <a:spcPts val="600"/>
              </a:spcBef>
            </a:pPr>
            <a:r>
              <a:rPr lang="ko-KR" altLang="en-US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읽기 요청이 오면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멤테이블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</a:rPr>
              <a:t>최신 세그먼트 </a:t>
            </a:r>
            <a:r>
              <a:rPr lang="en-US" altLang="ko-KR" sz="1400" dirty="0">
                <a:solidFill>
                  <a:schemeClr val="tx1"/>
                </a:solidFill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</a:rPr>
              <a:t>두번째로 오래된 세그먼트 </a:t>
            </a:r>
            <a:r>
              <a:rPr lang="en-US" altLang="ko-KR" sz="1400" dirty="0">
                <a:solidFill>
                  <a:schemeClr val="tx1"/>
                </a:solidFill>
              </a:rPr>
              <a:t>... </a:t>
            </a:r>
            <a:r>
              <a:rPr lang="ko-KR" altLang="en-US" sz="1400" dirty="0">
                <a:solidFill>
                  <a:schemeClr val="tx1"/>
                </a:solidFill>
              </a:rPr>
              <a:t>순으로 찾는다</a:t>
            </a:r>
          </a:p>
          <a:p>
            <a:pPr>
              <a:spcBef>
                <a:spcPts val="600"/>
              </a:spcBef>
            </a:pPr>
            <a:r>
              <a:rPr lang="ko-KR" altLang="en-US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가끔 병합과 </a:t>
            </a:r>
            <a:r>
              <a:rPr lang="ko-KR" altLang="en-US" sz="1400" dirty="0" err="1">
                <a:solidFill>
                  <a:schemeClr val="tx1"/>
                </a:solidFill>
              </a:rPr>
              <a:t>컴팩션을</a:t>
            </a:r>
            <a:r>
              <a:rPr lang="ko-KR" altLang="en-US" sz="1400" dirty="0">
                <a:solidFill>
                  <a:schemeClr val="tx1"/>
                </a:solidFill>
              </a:rPr>
              <a:t> 백그라운드로 실행한다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멤테이블은</a:t>
            </a:r>
            <a:r>
              <a:rPr lang="ko-KR" altLang="en-US" sz="1400" dirty="0">
                <a:solidFill>
                  <a:schemeClr val="tx1"/>
                </a:solidFill>
              </a:rPr>
              <a:t> 손실될 수 있기 때문에 분리된 로그를 디스크에 유지하고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복원할 때 로그를 사용한다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50AB81-24B0-8040-8A5B-23992A0245EA}"/>
              </a:ext>
            </a:extLst>
          </p:cNvPr>
          <p:cNvSpPr/>
          <p:nvPr/>
        </p:nvSpPr>
        <p:spPr>
          <a:xfrm>
            <a:off x="6318609" y="1945163"/>
            <a:ext cx="5568594" cy="3645303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ko-KR" sz="1400" b="1" dirty="0">
                <a:solidFill>
                  <a:schemeClr val="tx1"/>
                </a:solidFill>
              </a:rPr>
              <a:t>SS</a:t>
            </a:r>
            <a:r>
              <a:rPr lang="ko-KR" altLang="en-US" sz="1400" b="1" dirty="0">
                <a:solidFill>
                  <a:schemeClr val="tx1"/>
                </a:solidFill>
              </a:rPr>
              <a:t>테이블에서 </a:t>
            </a:r>
            <a:r>
              <a:rPr lang="en-US" altLang="ko-KR" sz="1400" b="1" dirty="0">
                <a:solidFill>
                  <a:schemeClr val="tx1"/>
                </a:solidFill>
              </a:rPr>
              <a:t>LSM </a:t>
            </a:r>
            <a:r>
              <a:rPr lang="ko-KR" altLang="en-US" sz="1400" b="1" dirty="0">
                <a:solidFill>
                  <a:schemeClr val="tx1"/>
                </a:solidFill>
              </a:rPr>
              <a:t>트리 만들기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여기 기술된 알고리즘은 기본적으로 레벨</a:t>
            </a:r>
            <a:r>
              <a:rPr lang="en-US" altLang="ko-KR" sz="1400" dirty="0">
                <a:solidFill>
                  <a:schemeClr val="tx1"/>
                </a:solidFill>
              </a:rPr>
              <a:t>DB</a:t>
            </a:r>
            <a:r>
              <a:rPr lang="ko-KR" altLang="en-US" sz="1400" dirty="0">
                <a:solidFill>
                  <a:schemeClr val="tx1"/>
                </a:solidFill>
              </a:rPr>
              <a:t>와 록스</a:t>
            </a:r>
            <a:r>
              <a:rPr lang="en-US" altLang="ko-KR" sz="1400" dirty="0">
                <a:solidFill>
                  <a:schemeClr val="tx1"/>
                </a:solidFill>
              </a:rPr>
              <a:t>DB </a:t>
            </a:r>
            <a:r>
              <a:rPr lang="ko-KR" altLang="en-US" sz="1400" dirty="0">
                <a:solidFill>
                  <a:schemeClr val="tx1"/>
                </a:solidFill>
              </a:rPr>
              <a:t>등에서 사용된다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LSM </a:t>
            </a:r>
            <a:r>
              <a:rPr lang="ko-KR" altLang="en-US" sz="1400" dirty="0">
                <a:solidFill>
                  <a:schemeClr val="tx1"/>
                </a:solidFill>
              </a:rPr>
              <a:t>저장소 엔진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정렬된 파일 병합과 </a:t>
            </a:r>
            <a:r>
              <a:rPr lang="ko-KR" altLang="en-US" sz="1400" dirty="0" err="1">
                <a:solidFill>
                  <a:schemeClr val="tx1"/>
                </a:solidFill>
              </a:rPr>
              <a:t>컴팩션</a:t>
            </a:r>
            <a:r>
              <a:rPr lang="ko-KR" altLang="en-US" sz="1400" dirty="0">
                <a:solidFill>
                  <a:schemeClr val="tx1"/>
                </a:solidFill>
              </a:rPr>
              <a:t> 원리를 기반으로 하는 저장소 엔진</a:t>
            </a:r>
          </a:p>
          <a:p>
            <a:pPr>
              <a:spcBef>
                <a:spcPts val="600"/>
              </a:spcBef>
            </a:pPr>
            <a:r>
              <a:rPr lang="ko-KR" altLang="en-US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로그 구조화 파일 시스템의 초기 작업의 기반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루씬은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ES</a:t>
            </a:r>
            <a:r>
              <a:rPr lang="ko-KR" altLang="en-US" sz="1400" dirty="0">
                <a:solidFill>
                  <a:schemeClr val="tx1"/>
                </a:solidFill>
              </a:rPr>
              <a:t>나 </a:t>
            </a:r>
            <a:r>
              <a:rPr lang="ko-KR" altLang="en-US" sz="1400" dirty="0" err="1">
                <a:solidFill>
                  <a:schemeClr val="tx1"/>
                </a:solidFill>
              </a:rPr>
              <a:t>솔라에서</a:t>
            </a:r>
            <a:r>
              <a:rPr lang="ko-KR" altLang="en-US" sz="1400" dirty="0">
                <a:solidFill>
                  <a:schemeClr val="tx1"/>
                </a:solidFill>
              </a:rPr>
              <a:t> 사용하는 전문 검색 색인 엔진</a:t>
            </a:r>
          </a:p>
          <a:p>
            <a:pPr>
              <a:spcBef>
                <a:spcPts val="600"/>
              </a:spcBef>
            </a:pPr>
            <a:r>
              <a:rPr lang="ko-KR" altLang="en-US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용어 사전을 저장하기 위해 유사한 방법 사용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훨씬 더 복잡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ko-KR" altLang="en-US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키는 단어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용어</a:t>
            </a:r>
            <a:r>
              <a:rPr lang="en-US" altLang="ko-KR" sz="1400" dirty="0">
                <a:solidFill>
                  <a:schemeClr val="tx1"/>
                </a:solidFill>
              </a:rPr>
              <a:t>), </a:t>
            </a:r>
            <a:r>
              <a:rPr lang="ko-KR" altLang="en-US" sz="1400" dirty="0">
                <a:solidFill>
                  <a:schemeClr val="tx1"/>
                </a:solidFill>
              </a:rPr>
              <a:t>값은 단어를 포함한 모든 문서의 </a:t>
            </a:r>
            <a:r>
              <a:rPr lang="en-US" altLang="ko-KR" sz="1400" dirty="0">
                <a:solidFill>
                  <a:schemeClr val="tx1"/>
                </a:solidFill>
              </a:rPr>
              <a:t>ID </a:t>
            </a:r>
            <a:r>
              <a:rPr lang="ko-KR" altLang="en-US" sz="1400" dirty="0">
                <a:solidFill>
                  <a:schemeClr val="tx1"/>
                </a:solidFill>
              </a:rPr>
              <a:t>목록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포스팅 목록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ko-KR" altLang="en-US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둘 사이의 매핑은 </a:t>
            </a:r>
            <a:r>
              <a:rPr lang="en-US" altLang="ko-KR" sz="1400" dirty="0">
                <a:solidFill>
                  <a:schemeClr val="tx1"/>
                </a:solidFill>
              </a:rPr>
              <a:t>SS</a:t>
            </a:r>
            <a:r>
              <a:rPr lang="ko-KR" altLang="en-US" sz="1400" dirty="0">
                <a:solidFill>
                  <a:schemeClr val="tx1"/>
                </a:solidFill>
              </a:rPr>
              <a:t>테이블 같은 정렬 파일에 유지하고 필요할 때 백그라운드에서 병합</a:t>
            </a:r>
          </a:p>
        </p:txBody>
      </p:sp>
    </p:spTree>
    <p:extLst>
      <p:ext uri="{BB962C8B-B14F-4D97-AF65-F5344CB8AC3E}">
        <p14:creationId xmlns:p14="http://schemas.microsoft.com/office/powerpoint/2010/main" val="115740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3629</Words>
  <Application>Microsoft Macintosh PowerPoint</Application>
  <PresentationFormat>Widescreen</PresentationFormat>
  <Paragraphs>395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NanumBarunGothic</vt:lpstr>
      <vt:lpstr>Arial</vt:lpstr>
      <vt:lpstr>Calibri</vt:lpstr>
      <vt:lpstr>Calibri Light</vt:lpstr>
      <vt:lpstr>Office 테마</vt:lpstr>
      <vt:lpstr>3장. 저장소와 검색</vt:lpstr>
      <vt:lpstr>데이터 베이스</vt:lpstr>
      <vt:lpstr>세상에서 가장 간단한 데이터 베이스</vt:lpstr>
      <vt:lpstr>해시 색인</vt:lpstr>
      <vt:lpstr>해시 색인</vt:lpstr>
      <vt:lpstr>해시 색인</vt:lpstr>
      <vt:lpstr>해시 색인</vt:lpstr>
      <vt:lpstr>SS테이블</vt:lpstr>
      <vt:lpstr>SS테이블</vt:lpstr>
      <vt:lpstr>SS테이블</vt:lpstr>
      <vt:lpstr>B 트리</vt:lpstr>
      <vt:lpstr>B 트리</vt:lpstr>
      <vt:lpstr>B 트리와 LSM 트리 비교</vt:lpstr>
      <vt:lpstr>B 트리와 LSM 트리 비교</vt:lpstr>
      <vt:lpstr>기타 색인 구조</vt:lpstr>
      <vt:lpstr>기타 색인 구조</vt:lpstr>
      <vt:lpstr>기타 색인 구조</vt:lpstr>
      <vt:lpstr>기타 색인 구조</vt:lpstr>
      <vt:lpstr>트랜잭션 처리나 분석?</vt:lpstr>
      <vt:lpstr>트랜잭션 처리나 분석?</vt:lpstr>
      <vt:lpstr>데이터 웨어하우징</vt:lpstr>
      <vt:lpstr>분석용 스키마: 별 모양 스키마와 눈꽃송이 모양 스키마</vt:lpstr>
      <vt:lpstr>칼럼 지향 저장소</vt:lpstr>
      <vt:lpstr>칼럼 지향 저장소</vt:lpstr>
      <vt:lpstr>칼럼 지향 저장소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중심 어플리케이션의 표준 구성 요소들</dc:title>
  <dc:creator>강 상재</dc:creator>
  <cp:lastModifiedBy>Microsoft Office User</cp:lastModifiedBy>
  <cp:revision>59</cp:revision>
  <dcterms:created xsi:type="dcterms:W3CDTF">2020-07-09T15:11:11Z</dcterms:created>
  <dcterms:modified xsi:type="dcterms:W3CDTF">2020-07-26T14:32:07Z</dcterms:modified>
</cp:coreProperties>
</file>