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제목 및 부제">
    <p:spTree>
      <p:nvGrpSpPr>
        <p:cNvPr id="1" name=""/>
        <p:cNvGrpSpPr/>
        <p:nvPr/>
      </p:nvGrpSpPr>
      <p:grpSpPr>
        <a:xfrm>
          <a:off x="0" y="0"/>
          <a:ext cx="0" cy="0"/>
          <a:chOff x="0" y="0"/>
          <a:chExt cx="0" cy="0"/>
        </a:xfrm>
      </p:grpSpPr>
      <p:sp>
        <p:nvSpPr>
          <p:cNvPr id="11" name="제목 텍스트"/>
          <p:cNvSpPr txBox="1"/>
          <p:nvPr>
            <p:ph type="title"/>
          </p:nvPr>
        </p:nvSpPr>
        <p:spPr>
          <a:xfrm>
            <a:off x="1270000" y="1638300"/>
            <a:ext cx="10464800" cy="3302000"/>
          </a:xfrm>
          <a:prstGeom prst="rect">
            <a:avLst/>
          </a:prstGeom>
        </p:spPr>
        <p:txBody>
          <a:bodyPr anchor="b"/>
          <a:lstStyle/>
          <a:p>
            <a:pPr/>
            <a:r>
              <a:t>제목 텍스트</a:t>
            </a:r>
          </a:p>
        </p:txBody>
      </p:sp>
      <p:sp>
        <p:nvSpPr>
          <p:cNvPr id="12" name="본문 첫 번째 줄…"/>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인용">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여기에 인용을 입력하십시오.”"/>
          <p:cNvSpPr txBox="1"/>
          <p:nvPr>
            <p:ph type="body" sz="quarter" idx="14"/>
          </p:nvPr>
        </p:nvSpPr>
        <p:spPr>
          <a:xfrm>
            <a:off x="1270000" y="4249191"/>
            <a:ext cx="10464800" cy="645618"/>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“여기에 인용을 입력하십시오.” </a:t>
            </a:r>
          </a:p>
        </p:txBody>
      </p:sp>
      <p:sp>
        <p:nvSpPr>
          <p:cNvPr id="95"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p:spTree>
      <p:nvGrpSpPr>
        <p:cNvPr id="1" name=""/>
        <p:cNvGrpSpPr/>
        <p:nvPr/>
      </p:nvGrpSpPr>
      <p:grpSpPr>
        <a:xfrm>
          <a:off x="0" y="0"/>
          <a:ext cx="0" cy="0"/>
          <a:chOff x="0" y="0"/>
          <a:chExt cx="0" cy="0"/>
        </a:xfrm>
      </p:grpSpPr>
      <p:sp>
        <p:nvSpPr>
          <p:cNvPr id="102" name="이미지"/>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빈 페이지">
    <p:spTree>
      <p:nvGrpSpPr>
        <p:cNvPr id="1" name=""/>
        <p:cNvGrpSpPr/>
        <p:nvPr/>
      </p:nvGrpSpPr>
      <p:grpSpPr>
        <a:xfrm>
          <a:off x="0" y="0"/>
          <a:ext cx="0" cy="0"/>
          <a:chOff x="0" y="0"/>
          <a:chExt cx="0" cy="0"/>
        </a:xfrm>
      </p:grpSpPr>
      <p:sp>
        <p:nvSpPr>
          <p:cNvPr id="110"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수평">
    <p:spTree>
      <p:nvGrpSpPr>
        <p:cNvPr id="1" name=""/>
        <p:cNvGrpSpPr/>
        <p:nvPr/>
      </p:nvGrpSpPr>
      <p:grpSpPr>
        <a:xfrm>
          <a:off x="0" y="0"/>
          <a:ext cx="0" cy="0"/>
          <a:chOff x="0" y="0"/>
          <a:chExt cx="0" cy="0"/>
        </a:xfrm>
      </p:grpSpPr>
      <p:sp>
        <p:nvSpPr>
          <p:cNvPr id="20" name="이미지"/>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제목 텍스트"/>
          <p:cNvSpPr txBox="1"/>
          <p:nvPr>
            <p:ph type="title"/>
          </p:nvPr>
        </p:nvSpPr>
        <p:spPr>
          <a:xfrm>
            <a:off x="1270000" y="6718300"/>
            <a:ext cx="10464800" cy="1422400"/>
          </a:xfrm>
          <a:prstGeom prst="rect">
            <a:avLst/>
          </a:prstGeom>
        </p:spPr>
        <p:txBody>
          <a:bodyPr anchor="b"/>
          <a:lstStyle/>
          <a:p>
            <a:pPr/>
            <a:r>
              <a:t>제목 텍스트</a:t>
            </a:r>
          </a:p>
        </p:txBody>
      </p:sp>
      <p:sp>
        <p:nvSpPr>
          <p:cNvPr id="22" name="본문 첫 번째 줄…"/>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23"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 가운데">
    <p:spTree>
      <p:nvGrpSpPr>
        <p:cNvPr id="1" name=""/>
        <p:cNvGrpSpPr/>
        <p:nvPr/>
      </p:nvGrpSpPr>
      <p:grpSpPr>
        <a:xfrm>
          <a:off x="0" y="0"/>
          <a:ext cx="0" cy="0"/>
          <a:chOff x="0" y="0"/>
          <a:chExt cx="0" cy="0"/>
        </a:xfrm>
      </p:grpSpPr>
      <p:sp>
        <p:nvSpPr>
          <p:cNvPr id="30" name="제목 텍스트"/>
          <p:cNvSpPr txBox="1"/>
          <p:nvPr>
            <p:ph type="title"/>
          </p:nvPr>
        </p:nvSpPr>
        <p:spPr>
          <a:xfrm>
            <a:off x="1270000" y="3225800"/>
            <a:ext cx="10464800" cy="3302000"/>
          </a:xfrm>
          <a:prstGeom prst="rect">
            <a:avLst/>
          </a:prstGeom>
        </p:spPr>
        <p:txBody>
          <a:bodyPr/>
          <a:lstStyle/>
          <a:p>
            <a:pPr/>
            <a:r>
              <a:t>제목 텍스트</a:t>
            </a:r>
          </a:p>
        </p:txBody>
      </p:sp>
      <p:sp>
        <p:nvSpPr>
          <p:cNvPr id="3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수직">
    <p:spTree>
      <p:nvGrpSpPr>
        <p:cNvPr id="1" name=""/>
        <p:cNvGrpSpPr/>
        <p:nvPr/>
      </p:nvGrpSpPr>
      <p:grpSpPr>
        <a:xfrm>
          <a:off x="0" y="0"/>
          <a:ext cx="0" cy="0"/>
          <a:chOff x="0" y="0"/>
          <a:chExt cx="0" cy="0"/>
        </a:xfrm>
      </p:grpSpPr>
      <p:sp>
        <p:nvSpPr>
          <p:cNvPr id="38" name="이미지"/>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제목 텍스트"/>
          <p:cNvSpPr txBox="1"/>
          <p:nvPr>
            <p:ph type="title"/>
          </p:nvPr>
        </p:nvSpPr>
        <p:spPr>
          <a:xfrm>
            <a:off x="952500" y="635000"/>
            <a:ext cx="5334000" cy="3987800"/>
          </a:xfrm>
          <a:prstGeom prst="rect">
            <a:avLst/>
          </a:prstGeom>
        </p:spPr>
        <p:txBody>
          <a:bodyPr anchor="b"/>
          <a:lstStyle>
            <a:lvl1pPr>
              <a:defRPr sz="6000"/>
            </a:lvl1pPr>
          </a:lstStyle>
          <a:p>
            <a:pPr/>
            <a:r>
              <a:t>제목 텍스트</a:t>
            </a:r>
          </a:p>
        </p:txBody>
      </p:sp>
      <p:sp>
        <p:nvSpPr>
          <p:cNvPr id="40" name="본문 첫 번째 줄…"/>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1"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 상단">
    <p:spTree>
      <p:nvGrpSpPr>
        <p:cNvPr id="1" name=""/>
        <p:cNvGrpSpPr/>
        <p:nvPr/>
      </p:nvGrpSpPr>
      <p:grpSpPr>
        <a:xfrm>
          <a:off x="0" y="0"/>
          <a:ext cx="0" cy="0"/>
          <a:chOff x="0" y="0"/>
          <a:chExt cx="0" cy="0"/>
        </a:xfrm>
      </p:grpSpPr>
      <p:sp>
        <p:nvSpPr>
          <p:cNvPr id="48" name="제목 텍스트"/>
          <p:cNvSpPr txBox="1"/>
          <p:nvPr>
            <p:ph type="title"/>
          </p:nvPr>
        </p:nvSpPr>
        <p:spPr>
          <a:prstGeom prst="rect">
            <a:avLst/>
          </a:prstGeom>
        </p:spPr>
        <p:txBody>
          <a:bodyPr/>
          <a:lstStyle/>
          <a:p>
            <a:pPr/>
            <a:r>
              <a:t>제목 텍스트</a:t>
            </a:r>
          </a:p>
        </p:txBody>
      </p:sp>
      <p:sp>
        <p:nvSpPr>
          <p:cNvPr id="49"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및 구분점">
    <p:spTree>
      <p:nvGrpSpPr>
        <p:cNvPr id="1" name=""/>
        <p:cNvGrpSpPr/>
        <p:nvPr/>
      </p:nvGrpSpPr>
      <p:grpSpPr>
        <a:xfrm>
          <a:off x="0" y="0"/>
          <a:ext cx="0" cy="0"/>
          <a:chOff x="0" y="0"/>
          <a:chExt cx="0" cy="0"/>
        </a:xfrm>
      </p:grpSpPr>
      <p:sp>
        <p:nvSpPr>
          <p:cNvPr id="56" name="제목 텍스트"/>
          <p:cNvSpPr txBox="1"/>
          <p:nvPr>
            <p:ph type="title"/>
          </p:nvPr>
        </p:nvSpPr>
        <p:spPr>
          <a:prstGeom prst="rect">
            <a:avLst/>
          </a:prstGeom>
        </p:spPr>
        <p:txBody>
          <a:bodyPr/>
          <a:lstStyle/>
          <a:p>
            <a:pPr/>
            <a:r>
              <a:t>제목 텍스트</a:t>
            </a:r>
          </a:p>
        </p:txBody>
      </p:sp>
      <p:sp>
        <p:nvSpPr>
          <p:cNvPr id="57" name="본문 첫 번째 줄…"/>
          <p:cNvSpPr txBox="1"/>
          <p:nvPr>
            <p:ph type="body" idx="1"/>
          </p:nvPr>
        </p:nvSpPr>
        <p:spPr>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58"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구분점 및 사진">
    <p:spTree>
      <p:nvGrpSpPr>
        <p:cNvPr id="1" name=""/>
        <p:cNvGrpSpPr/>
        <p:nvPr/>
      </p:nvGrpSpPr>
      <p:grpSpPr>
        <a:xfrm>
          <a:off x="0" y="0"/>
          <a:ext cx="0" cy="0"/>
          <a:chOff x="0" y="0"/>
          <a:chExt cx="0" cy="0"/>
        </a:xfrm>
      </p:grpSpPr>
      <p:sp>
        <p:nvSpPr>
          <p:cNvPr id="65" name="이미지"/>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제목 텍스트"/>
          <p:cNvSpPr txBox="1"/>
          <p:nvPr>
            <p:ph type="title"/>
          </p:nvPr>
        </p:nvSpPr>
        <p:spPr>
          <a:prstGeom prst="rect">
            <a:avLst/>
          </a:prstGeom>
        </p:spPr>
        <p:txBody>
          <a:bodyPr/>
          <a:lstStyle/>
          <a:p>
            <a:pPr/>
            <a:r>
              <a:t>제목 텍스트</a:t>
            </a:r>
          </a:p>
        </p:txBody>
      </p:sp>
      <p:sp>
        <p:nvSpPr>
          <p:cNvPr id="67" name="본문 첫 번째 줄…"/>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68" name="슬라이드 번호"/>
          <p:cNvSpPr txBox="1"/>
          <p:nvPr>
            <p:ph type="sldNum" sz="quarter" idx="2"/>
          </p:nvPr>
        </p:nvSpPr>
        <p:spPr>
          <a:xfrm>
            <a:off x="6341888" y="9296400"/>
            <a:ext cx="314250" cy="342900"/>
          </a:xfrm>
          <a:prstGeom prst="rect">
            <a:avLst/>
          </a:prstGeom>
        </p:spPr>
        <p:txBody>
          <a:bodyPr/>
          <a:lstStyle>
            <a:lvl1pPr>
              <a:defRPr>
                <a:latin typeface="Apple SD 산돌고딕 Neo 옅은체"/>
                <a:ea typeface="Apple SD 산돌고딕 Neo 옅은체"/>
                <a:cs typeface="Apple SD 산돌고딕 Neo 옅은체"/>
                <a:sym typeface="Apple SD 산돌고딕 Neo 옅은체"/>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구분점">
    <p:spTree>
      <p:nvGrpSpPr>
        <p:cNvPr id="1" name=""/>
        <p:cNvGrpSpPr/>
        <p:nvPr/>
      </p:nvGrpSpPr>
      <p:grpSpPr>
        <a:xfrm>
          <a:off x="0" y="0"/>
          <a:ext cx="0" cy="0"/>
          <a:chOff x="0" y="0"/>
          <a:chExt cx="0" cy="0"/>
        </a:xfrm>
      </p:grpSpPr>
      <p:sp>
        <p:nvSpPr>
          <p:cNvPr id="75" name="본문 첫 번째 줄…"/>
          <p:cNvSpPr txBox="1"/>
          <p:nvPr>
            <p:ph type="body" idx="1"/>
          </p:nvPr>
        </p:nvSpPr>
        <p:spPr>
          <a:xfrm>
            <a:off x="952500" y="1270000"/>
            <a:ext cx="11099800" cy="7213600"/>
          </a:xfrm>
          <a:prstGeom prst="rect">
            <a:avLst/>
          </a:prstGeom>
        </p:spPr>
        <p:txBody>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7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사진 - 3장">
    <p:spTree>
      <p:nvGrpSpPr>
        <p:cNvPr id="1" name=""/>
        <p:cNvGrpSpPr/>
        <p:nvPr/>
      </p:nvGrpSpPr>
      <p:grpSpPr>
        <a:xfrm>
          <a:off x="0" y="0"/>
          <a:ext cx="0" cy="0"/>
          <a:chOff x="0" y="0"/>
          <a:chExt cx="0" cy="0"/>
        </a:xfrm>
      </p:grpSpPr>
      <p:sp>
        <p:nvSpPr>
          <p:cNvPr id="83" name="이미지"/>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이미지"/>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이미지"/>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슬라이드 번호"/>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제목 텍스트"/>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제목 텍스트</a:t>
            </a:r>
          </a:p>
        </p:txBody>
      </p:sp>
      <p:sp>
        <p:nvSpPr>
          <p:cNvPr id="3" name="본문 첫 번째 줄…"/>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본문 첫 번째 줄</a:t>
            </a:r>
          </a:p>
          <a:p>
            <a:pPr lvl="1"/>
            <a:r>
              <a:t>본문 두 번째 줄</a:t>
            </a:r>
          </a:p>
          <a:p>
            <a:pPr lvl="2"/>
            <a:r>
              <a:t>본문 세 번째 줄</a:t>
            </a:r>
          </a:p>
          <a:p>
            <a:pPr lvl="3"/>
            <a:r>
              <a:t>본문 네 번째 줄</a:t>
            </a:r>
          </a:p>
          <a:p>
            <a:pPr lvl="4"/>
            <a:r>
              <a:t>본문 다섯 번째 줄</a:t>
            </a:r>
          </a:p>
        </p:txBody>
      </p:sp>
      <p:sp>
        <p:nvSpPr>
          <p:cNvPr id="4" name="슬라이드 번호"/>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8장. 분산 시스템의 골칫거리"/>
          <p:cNvSpPr txBox="1"/>
          <p:nvPr>
            <p:ph type="ctrTitle"/>
          </p:nvPr>
        </p:nvSpPr>
        <p:spPr>
          <a:prstGeom prst="rect">
            <a:avLst/>
          </a:prstGeom>
        </p:spPr>
        <p:txBody>
          <a:bodyPr/>
          <a:lstStyle>
            <a:lvl1pPr>
              <a:defRPr sz="6000">
                <a:latin typeface="Helvetica"/>
                <a:ea typeface="Helvetica"/>
                <a:cs typeface="Helvetica"/>
                <a:sym typeface="Helvetica"/>
              </a:defRPr>
            </a:lvl1pPr>
          </a:lstStyle>
          <a:p>
            <a:pPr/>
            <a:r>
              <a:t>8장. 분산 시스템의 골칫거리</a:t>
            </a:r>
          </a:p>
        </p:txBody>
      </p:sp>
      <p:sp>
        <p:nvSpPr>
          <p:cNvPr id="120" name="[데이터 중심 애플리케이션 설계] Study"/>
          <p:cNvSpPr txBox="1"/>
          <p:nvPr>
            <p:ph type="subTitle" sz="quarter" idx="1"/>
          </p:nvPr>
        </p:nvSpPr>
        <p:spPr>
          <a:prstGeom prst="rect">
            <a:avLst/>
          </a:prstGeom>
        </p:spPr>
        <p:txBody>
          <a:bodyPr/>
          <a:lstStyle/>
          <a:p>
            <a:pPr defTabSz="914400">
              <a:lnSpc>
                <a:spcPct val="90000"/>
              </a:lnSpc>
              <a:spcBef>
                <a:spcPts val="1000"/>
              </a:spcBef>
              <a:defRPr sz="2400">
                <a:latin typeface="Calibri"/>
                <a:ea typeface="Calibri"/>
                <a:cs typeface="Calibri"/>
                <a:sym typeface="Calibri"/>
              </a:defRPr>
            </a:pPr>
            <a:r>
              <a:t>[</a:t>
            </a:r>
            <a:r>
              <a:t>데이터 중심 애플리케이션 설계</a:t>
            </a:r>
            <a:r>
              <a:t>]</a:t>
            </a:r>
            <a:r>
              <a:t> </a:t>
            </a:r>
            <a:r>
              <a:t>Study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스레드는 다음과 같은 다양한 이유로 중단될 수 있다.…"/>
          <p:cNvSpPr txBox="1"/>
          <p:nvPr/>
        </p:nvSpPr>
        <p:spPr>
          <a:xfrm>
            <a:off x="962156" y="1778462"/>
            <a:ext cx="11080488" cy="690787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스레드는 다음과 같은 다양한 이유로 중단될 수 있다. </a:t>
            </a:r>
          </a:p>
          <a:p>
            <a:pPr lvl="1" marL="777875" indent="-333375" algn="l">
              <a:buSzPct val="145000"/>
              <a:buChar char="•"/>
              <a:defRPr b="0" sz="2000">
                <a:latin typeface="Helvetica"/>
                <a:ea typeface="Helvetica"/>
                <a:cs typeface="Helvetica"/>
                <a:sym typeface="Helvetica"/>
              </a:defRPr>
            </a:pPr>
            <a:r>
              <a:t>여러 프로그래밍 언어에는 런타임에 가끔씩 실행 중인 모든 스레드를 멈춰야 하는 가비지 컬렉터(Garbage Collector, GC)가 있다. 이는 때때로 몇 분까지도 지속될 수 있고, 애플리케이션 코드와 완전히 병렬적으로 실행될 수는 없다. </a:t>
            </a:r>
          </a:p>
          <a:p>
            <a:pPr lvl="1" marL="777875" indent="-333375" algn="l">
              <a:buSzPct val="145000"/>
              <a:buChar char="•"/>
              <a:defRPr b="0" sz="2000">
                <a:latin typeface="Helvetica"/>
                <a:ea typeface="Helvetica"/>
                <a:cs typeface="Helvetica"/>
                <a:sym typeface="Helvetica"/>
              </a:defRPr>
            </a:pPr>
            <a:r>
              <a:t>가상 환경에서 가상 장비는 서스펜드(모든 프로세스 실행을 멈추고 메모리 내용을 디스크에 저장) 됐다가 재개될 수 있다. </a:t>
            </a:r>
          </a:p>
          <a:p>
            <a:pPr lvl="1" marL="777875" indent="-333375" algn="l">
              <a:buSzPct val="145000"/>
              <a:buChar char="•"/>
              <a:defRPr b="0" sz="2000">
                <a:latin typeface="Helvetica"/>
                <a:ea typeface="Helvetica"/>
                <a:cs typeface="Helvetica"/>
                <a:sym typeface="Helvetica"/>
              </a:defRPr>
            </a:pPr>
            <a:r>
              <a:t>운영체제가 다른 스레드로 컨텍스트 스위치하거나 하이퍼바이저가 다른 가상 장비로 스위치되면 현재 실행 중인 스레드는 코드의 임의 지점에서 멈출 수 있다. </a:t>
            </a:r>
          </a:p>
          <a:p>
            <a:pPr algn="l">
              <a:defRPr b="0" sz="200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단일 장비에서는 뮤텍스, 세마포어, 원자적 카운터 등을 이용하여 애플리케이션 코드를 thread-safe 하게 만들 수 있다.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하지만, 분산 시스템에서는 공유 메모리가 없고, 신뢰성 없는 네트워크를 통해 메시지만 주고 받기 때문에 위의 도구를 활용할 수 없다.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따라서, 분산 시스템의 노드는 어느 시점에서든 실행이 상당한 시간 동안 멈출 수 있다고 가정해야 한다. 멈춰있는 동안 외부에서는 멈춘 노드가 응답하지 않아 죽었다고 선언할 수도 있다. 멈춘 노드가 이후에 다시 실행되어도 해당 노드는 코드를 통해 시계를 확인할 때까지 멈춰있었다는 사실을 알지 못한다. </a:t>
            </a:r>
          </a:p>
        </p:txBody>
      </p:sp>
      <p:sp>
        <p:nvSpPr>
          <p:cNvPr id="148" name="프로세스 중단"/>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프로세스 중단</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프로세스가 명시된 간격의 CPU 시간을 할당받을 수 있게 보장되도록 스케줄링 해주는 실시간 운영체제를 이용하여 중단의 원인을 줄일 수는 있지만 대부분의 시스템에게 이러한 실시간 보장은 경제적이지 않다.…"/>
          <p:cNvSpPr txBox="1"/>
          <p:nvPr/>
        </p:nvSpPr>
        <p:spPr>
          <a:xfrm>
            <a:off x="962156" y="1773402"/>
            <a:ext cx="11080488" cy="36413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프로세스가 명시된 간격의 CPU 시간을 할당받을 수 있게 보장되도록 스케줄링 해주는 실시간 운영체제를 이용하여 중단의 원인을 줄일 수는 있지만 대부분의 시스템에게 이러한 실시간 보장은 경제적이지 않다. </a:t>
            </a:r>
          </a:p>
          <a:p>
            <a:pPr marL="333375" indent="-333375" algn="l">
              <a:buSzPct val="145000"/>
              <a:buChar char="•"/>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대신, 가비지 컬렉션의 영향을 줄이는 방법을 사용할 수 있다. </a:t>
            </a:r>
          </a:p>
          <a:p>
            <a:pPr lvl="1" marL="777875" indent="-333375" algn="l">
              <a:buSzPct val="145000"/>
              <a:buChar char="•"/>
              <a:defRPr b="0" sz="2000">
                <a:latin typeface="Helvetica"/>
                <a:ea typeface="Helvetica"/>
                <a:cs typeface="Helvetica"/>
                <a:sym typeface="Helvetica"/>
              </a:defRPr>
            </a:pPr>
            <a:r>
              <a:t>GC 중단을 노드가 잠시동안 계획적으로 중단되는 것으로 간주하고, 노드가 가비지컬렉션을 하는 동안 클라이언트로부터 요청을 다른 노드들이 처리하게 한다. </a:t>
            </a:r>
          </a:p>
          <a:p>
            <a:pPr lvl="1" marL="777875" indent="-333375" algn="l">
              <a:buSzPct val="145000"/>
              <a:buChar char="•"/>
              <a:defRPr b="0" sz="2000">
                <a:latin typeface="Helvetica"/>
                <a:ea typeface="Helvetica"/>
                <a:cs typeface="Helvetica"/>
                <a:sym typeface="Helvetica"/>
              </a:defRPr>
            </a:pPr>
            <a:r>
              <a:t>컬렉션을 빨리 할 수 있는 수명이 짧은 객체만 가비지 컬렉터를 사용하고, 수명이 긴 객체의 전체 GC가 필요할 만큼 객체가 쌓이기 전에 주기적으로 프로세스를 재시작한다. (한 번에 노드 하나씩 순회식 업그레이드 방식으로)</a:t>
            </a:r>
          </a:p>
        </p:txBody>
      </p:sp>
      <p:sp>
        <p:nvSpPr>
          <p:cNvPr id="151" name="프로세스 중단 완화"/>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프로세스 중단 완화</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분산 시스템에서 동작에 관해 정한 가정을 명시하고, 이런 가정을 만족시키는 방식으로 실제 시스템을 설계할 수 있다. 즉, 기반 시스템 모델이 매우 적은 보장만 제공하더라도 신뢰성 있는 동작을 달성할 수 있다.…"/>
          <p:cNvSpPr txBox="1"/>
          <p:nvPr/>
        </p:nvSpPr>
        <p:spPr>
          <a:xfrm>
            <a:off x="962156" y="1778080"/>
            <a:ext cx="11080488" cy="63498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분산 시스템에서 동작에 관해 정한 가정을 명시하고, 이런 가정을 만족시키는 방식으로 실제 시스템을 설계할 수 있다. 즉, 기반 시스템 모델이 매우 적은 보장만 제공하더라도 신뢰성 있는 동작을 달성할 수 있다.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뒤의 장에서 분산 시스템에 대해 할 수 있는 가정과 제공할 수 있는 보장의 종류에 대해 살펴보기 이전에 분산 시스템에 대한 특징을 더 살펴본다. </a:t>
            </a:r>
          </a:p>
          <a:p>
            <a:pPr lvl="1" marL="1111250" indent="-476250" algn="l">
              <a:buSzPct val="100000"/>
              <a:buAutoNum type="arabicPeriod" startAt="1"/>
              <a:defRPr b="0" sz="2000">
                <a:latin typeface="Helvetica"/>
                <a:ea typeface="Helvetica"/>
                <a:cs typeface="Helvetica"/>
                <a:sym typeface="Helvetica"/>
              </a:defRPr>
            </a:pPr>
            <a:r>
              <a:t>대부분의 분산 알고리즘은 정족수(quorum), 노드들 사이의 투표에 의존한다. 여기에는 노드가 죽었다고 선언하는 것에 대한 결정도 포함되며, 정족수를 이룬 노드들이 다른 노드를 죽었다고 선언하면 그 노드의 생사여부에 관계없이 죽은 것으로 간주된다. 보통 노드의 과반수 이상을 정족수로 삼는 것이 일반적이다. </a:t>
            </a:r>
          </a:p>
          <a:p>
            <a:pPr lvl="1" marL="1111250" indent="-476250" algn="l">
              <a:buSzPct val="100000"/>
              <a:buAutoNum type="arabicPeriod" startAt="1"/>
              <a:defRPr b="0" sz="2000">
                <a:latin typeface="Helvetica"/>
                <a:ea typeface="Helvetica"/>
                <a:cs typeface="Helvetica"/>
                <a:sym typeface="Helvetica"/>
              </a:defRPr>
            </a:pPr>
            <a:r>
              <a:t>이 책에서는 노드들이 신뢰성은 없지만 정직하다고 가정한다. 결함 때문에 느리거나 응답을 하지 않을 수 있지만, 응답한다면 그 노드는 진실을 말한다고 가정한다. 분산 시스템에서 노드가 거짓말(임의의 결함이 있거나 오염된 응답)을 할지도 모른다는 위험이 있으면 문제는 어려워진다. 예를 들어, 어떤 노드가 실제로는 받지 않은 특정 메시지를 받았다고 주장할 수 있고, 이런 동작을 </a:t>
            </a:r>
            <a:r>
              <a:rPr u="sng"/>
              <a:t>비잔틴 결함</a:t>
            </a:r>
            <a:r>
              <a:t>이라고 한다. </a:t>
            </a:r>
          </a:p>
          <a:p>
            <a:pPr lvl="2" marL="1166812" indent="-277812" algn="l">
              <a:buSzPct val="145000"/>
              <a:buChar char="•"/>
              <a:defRPr b="0" sz="1600">
                <a:latin typeface="Helvetica"/>
                <a:ea typeface="Helvetica"/>
                <a:cs typeface="Helvetica"/>
                <a:sym typeface="Helvetica"/>
              </a:defRPr>
            </a:pPr>
            <a:r>
              <a:t>일부 노드가 오작동하고 프로토콜을 준수하지 않거나 악의적인 공격자가 네트워크를 방해하더라도 시스템이 올바르게 동작한다면 이 시스템은 비잔틴 내결함성을 지닌다. </a:t>
            </a:r>
          </a:p>
          <a:p>
            <a:pPr lvl="2" marL="1166812" indent="-277812" algn="l">
              <a:buSzPct val="145000"/>
              <a:buChar char="•"/>
              <a:defRPr b="0" sz="1600">
                <a:latin typeface="Helvetica"/>
                <a:ea typeface="Helvetica"/>
                <a:cs typeface="Helvetica"/>
                <a:sym typeface="Helvetica"/>
              </a:defRPr>
            </a:pPr>
            <a:r>
              <a:t>대부분의 시스템에서 비잔틴 내결함성 솔루션을 배치하는 것은 실용적이지 않지만, 중앙 권한이 없는 피어 투 피어 네트워크에는 적절할 수 있다. </a:t>
            </a:r>
          </a:p>
        </p:txBody>
      </p:sp>
      <p:sp>
        <p:nvSpPr>
          <p:cNvPr id="154" name="분산 시스템 설계"/>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분산 시스템 설계</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하나의 컴퓨터에서 프로그램을 작성할 때는 프로그램이 보통 예측 가능한 방식으로 동작한다. (돌아가거나, 안 돌아가거나) 컴퓨터에 내부 결함이 발생하면 잘못된 결과를 반환하기보다는 완전히 동작하지 않는다.…"/>
          <p:cNvSpPr txBox="1"/>
          <p:nvPr/>
        </p:nvSpPr>
        <p:spPr>
          <a:xfrm>
            <a:off x="962156" y="1771798"/>
            <a:ext cx="11080488" cy="422880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하나의 컴퓨터에서 프로그램을 작성할 때는 프로그램이 보통 예측 가능한 방식으로 동작한다. (돌아가거나, 안 돌아가거나) 컴퓨터에 내부 결함이 발생하면 </a:t>
            </a:r>
            <a:r>
              <a:rPr u="sng"/>
              <a:t>잘못된 결과를 반환하기보다는</a:t>
            </a:r>
            <a:r>
              <a:t> 완전히 동작하지 않는다.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하지만, 네트워크로 연결된 여러 컴퓨터에서 실행되는 소프트웨어를 작성할 때는 근본적으로 상황이 다르다. 분산 시스템에서는 시스템의 어떤 부분은 잘 동작하지만 다른 부분은 예측할 수 없는 방식으로 고장나는 경우가 흔하다. (partial failure 부분 장애) 여러 노드와 네트워크와 관련된 뭔가를 시도하면 어떨 때는 동작하지만 어떨 때는 예측할 수 없는 방식으로 실패한다. (비결정적, 네트워크</a:t>
            </a:r>
            <a:r>
              <a:rPr>
                <a:latin typeface="Helvetica Neue"/>
                <a:ea typeface="Helvetica Neue"/>
                <a:cs typeface="Helvetica Neue"/>
                <a:sym typeface="Helvetica Neue"/>
              </a:rPr>
              <a:t> </a:t>
            </a:r>
            <a:r>
              <a:t>문제와</a:t>
            </a:r>
            <a:r>
              <a:rPr>
                <a:latin typeface="Helvetica Neue"/>
                <a:ea typeface="Helvetica Neue"/>
                <a:cs typeface="Helvetica Neue"/>
                <a:sym typeface="Helvetica Neue"/>
              </a:rPr>
              <a:t> </a:t>
            </a:r>
            <a:r>
              <a:t>노드</a:t>
            </a:r>
            <a:r>
              <a:rPr>
                <a:latin typeface="Helvetica Neue"/>
                <a:ea typeface="Helvetica Neue"/>
                <a:cs typeface="Helvetica Neue"/>
                <a:sym typeface="Helvetica Neue"/>
              </a:rPr>
              <a:t> </a:t>
            </a:r>
            <a:r>
              <a:t>자체의</a:t>
            </a:r>
            <a:r>
              <a:rPr>
                <a:latin typeface="Helvetica Neue"/>
                <a:ea typeface="Helvetica Neue"/>
                <a:cs typeface="Helvetica Neue"/>
                <a:sym typeface="Helvetica Neue"/>
              </a:rPr>
              <a:t> </a:t>
            </a:r>
            <a:r>
              <a:t>문제를</a:t>
            </a:r>
            <a:r>
              <a:rPr>
                <a:latin typeface="Helvetica Neue"/>
                <a:ea typeface="Helvetica Neue"/>
                <a:cs typeface="Helvetica Neue"/>
                <a:sym typeface="Helvetica Neue"/>
              </a:rPr>
              <a:t> </a:t>
            </a:r>
            <a:r>
              <a:t>확실히</a:t>
            </a:r>
            <a:r>
              <a:rPr>
                <a:latin typeface="Helvetica Neue"/>
                <a:ea typeface="Helvetica Neue"/>
                <a:cs typeface="Helvetica Neue"/>
                <a:sym typeface="Helvetica Neue"/>
              </a:rPr>
              <a:t> </a:t>
            </a:r>
            <a:r>
              <a:t>구별할</a:t>
            </a:r>
            <a:r>
              <a:rPr>
                <a:latin typeface="Helvetica Neue"/>
                <a:ea typeface="Helvetica Neue"/>
                <a:cs typeface="Helvetica Neue"/>
                <a:sym typeface="Helvetica Neue"/>
              </a:rPr>
              <a:t> </a:t>
            </a:r>
            <a:r>
              <a:t>수</a:t>
            </a:r>
            <a:r>
              <a:rPr>
                <a:latin typeface="Helvetica Neue"/>
                <a:ea typeface="Helvetica Neue"/>
                <a:cs typeface="Helvetica Neue"/>
                <a:sym typeface="Helvetica Neue"/>
              </a:rPr>
              <a:t> </a:t>
            </a:r>
            <a:r>
              <a:t>없음)</a:t>
            </a:r>
          </a:p>
          <a:p>
            <a:pPr lvl="1" marL="708421" indent="-263921" algn="l">
              <a:buSzPct val="145000"/>
              <a:buChar char="•"/>
              <a:defRPr b="0" sz="1900">
                <a:latin typeface="Helvetica"/>
                <a:ea typeface="Helvetica"/>
                <a:cs typeface="Helvetica"/>
                <a:sym typeface="Helvetica"/>
              </a:defRPr>
            </a:pPr>
            <a:r>
              <a:t>분산 시스템이 동작하게 만들려면 부분 장애 가능성을 받아들이고, 소프트웨어에 내결함성 메커니즘을 포함해야한다. 즉, 신뢰성 없는 구성 요소를 사용해 신뢰성 있는 시스템을 구축해야 한다. </a:t>
            </a:r>
          </a:p>
        </p:txBody>
      </p:sp>
      <p:sp>
        <p:nvSpPr>
          <p:cNvPr id="123" name="분산 시스템을 다루기 어려운 이유"/>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분산 시스템을 다루기 어려운 이유</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사용자에게 지연 시간이 낮은 서비스를 제공해야 한다. 즉, 수리를 위해 클러스터를 중단시키는 것처럼 서비스를 이용할 수 없게 하는 것은 허용되지 않는다.…"/>
          <p:cNvSpPr txBox="1"/>
          <p:nvPr/>
        </p:nvSpPr>
        <p:spPr>
          <a:xfrm>
            <a:off x="962156" y="1783823"/>
            <a:ext cx="11080488" cy="35443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사용자에게 지연 시간이 낮은 서비스를 제공해야 한다. 즉, 수리를 위해 클러스터를 중단시키는 것처럼 서비스를 이용할 수 없게 하는 것은 허용되지 않는다.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규모의 경제(상용 장비 여러 대를 이용해 구축) 덕분에 낮은 비용으로 동일한 성능을 제공하지만 실패율이 높다. </a:t>
            </a:r>
          </a:p>
          <a:p>
            <a:pPr marL="333375" indent="-333375" algn="l">
              <a:buSzPct val="145000"/>
              <a:buChar char="•"/>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시스템이 커질 수록 구성 요소 중 하나가 고장날 가능성이 높다. </a:t>
            </a:r>
          </a:p>
          <a:p>
            <a:pPr marL="333375" indent="-333375" algn="l">
              <a:buSzPct val="145000"/>
              <a:buChar char="•"/>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인터넷을 거치는 통신은 로컬 네트워크에 비해 느리고 신뢰성이 떨어진다. </a:t>
            </a:r>
          </a:p>
        </p:txBody>
      </p:sp>
      <p:sp>
        <p:nvSpPr>
          <p:cNvPr id="126" name="분산 시스템의 특징"/>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분산 시스템의 특징</a:t>
            </a:r>
          </a:p>
        </p:txBody>
      </p:sp>
      <p:sp>
        <p:nvSpPr>
          <p:cNvPr id="127" name="-&gt; 이 장에서는 이러한 분산 시스템의 특징에 따라 분산 시스템에서 생길 수 있는 여러가지 문제 상황들을 다룬다.…"/>
          <p:cNvSpPr txBox="1"/>
          <p:nvPr/>
        </p:nvSpPr>
        <p:spPr>
          <a:xfrm>
            <a:off x="1607689" y="5745070"/>
            <a:ext cx="9789422" cy="2429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-&gt; 이 장에서는 이러한 분산 시스템의 특징에 따라 분산 시스템에서 생길 수 있는 여러가지 문제 상황들을 다룬다. </a:t>
            </a:r>
          </a:p>
          <a:p>
            <a:pPr algn="l"/>
          </a:p>
          <a:p>
            <a:pPr lvl="1" marL="1111250" indent="-476250" algn="l">
              <a:buSzPct val="100000"/>
              <a:buAutoNum type="arabicPeriod" startAt="1"/>
            </a:pPr>
            <a:r>
              <a:t>신뢰성 없는 네트워크</a:t>
            </a:r>
          </a:p>
          <a:p>
            <a:pPr lvl="1" marL="1111250" indent="-476250" algn="l">
              <a:buSzPct val="100000"/>
              <a:buAutoNum type="arabicPeriod" startAt="1"/>
            </a:pPr>
            <a:r>
              <a:t>신뢰성 없는 시계</a:t>
            </a:r>
          </a:p>
          <a:p>
            <a:pPr lvl="1" marL="1111250" indent="-476250" algn="l">
              <a:buSzPct val="100000"/>
              <a:buAutoNum type="arabicPeriod" startAt="1"/>
            </a:pPr>
            <a:r>
              <a:t>프로세스 중단</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오랜 시간동안 컴퓨터 네트워크를 구축해왔지만, 신뢰성 있는 네트워크를 만드는 일은 여전히 쉬운 일이 아니다. 네트워크에 결함이 생기는 원인은 매우 다양하고, 이는 단순히 네트워크 장비를 중복 추가하는 것으로 해결되지 않는다.…"/>
          <p:cNvSpPr txBox="1"/>
          <p:nvPr/>
        </p:nvSpPr>
        <p:spPr>
          <a:xfrm>
            <a:off x="962156" y="1781531"/>
            <a:ext cx="11080488" cy="39553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오랜 시간동안 컴퓨터 네트워크를 구축해왔지만, 신뢰성 있는 네트워크를 만드는 일은 여전히 쉬운 일이 아니다. 네트워크에 결함이 생기는 원인은 매우 다양하고, 이는 단순히 네트워크 장비를 중복 추가하는 것으로 해결되지 않는다.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따라서, 네트워크 결함이 일어날 수 있다는 사실을 인지하면서 소프트웨어가 이를 처리할 수 있는 메커니즘을 포함할 수 있도록 해야한다.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반드시 네트워크 결함을 견뎌내도록 처리할 필요는 없다. 단순히 사용자에게 오류 메시지를 보여주는 것도 타당한 방법이지만, 소프트웨어가 네트워크 문제에 어떻게 반응하는지 알고 시스템이 그로부터 복구할 수 있도록 보장해야 한다. </a:t>
            </a:r>
          </a:p>
        </p:txBody>
      </p:sp>
      <p:sp>
        <p:nvSpPr>
          <p:cNvPr id="130" name="신뢰성 없는 네트워크"/>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신뢰성 없는 네트워크</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인터넷과 데이터센터 내부 네트워크 대부분은 비동기 패킷 네트워크(asynchronous packet network)이다. 이런 종류의 네트워크에서 노드는 다른 노드로 메시지(패킷)를 보낼 수 있지만 네트워크는 메시지가 언제 도착할지 혹은 메시지가 도착할 것인지 보장하지 않는다.…"/>
          <p:cNvSpPr txBox="1"/>
          <p:nvPr/>
        </p:nvSpPr>
        <p:spPr>
          <a:xfrm>
            <a:off x="962156" y="1776443"/>
            <a:ext cx="11080488" cy="49307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인터넷과 데이터센터 내부 네트워크 대부분은 </a:t>
            </a:r>
            <a:r>
              <a:rPr u="sng"/>
              <a:t>비동기 패킷 네트워크(asynchronous packet network)</a:t>
            </a:r>
            <a:r>
              <a:t>이다. 이런 종류의 네트워크에서 노드는 다른 노드로 메시지(패킷)를 보낼 수 있지만 네트워크는 메시지가 언제 도착할지 혹은 메시지가 도착할 것인지 보장하지 않는다.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다른 노드로 요청을 보냈는데 응답을 받지 못했다면, 이유는 크게 다음 세 가지이다. 하지만 이 중에 정확히 무엇이 잘못되었는지는 알 수 없다. </a:t>
            </a:r>
          </a:p>
          <a:p>
            <a:pPr lvl="1" marL="1111250" indent="-476250" algn="l">
              <a:buSzPct val="100000"/>
              <a:buAutoNum type="arabicPeriod" startAt="1"/>
              <a:defRPr b="0" sz="2000">
                <a:latin typeface="Helvetica"/>
                <a:ea typeface="Helvetica"/>
                <a:cs typeface="Helvetica"/>
                <a:sym typeface="Helvetica"/>
              </a:defRPr>
            </a:pPr>
            <a:r>
              <a:t>요청 손실 or 지연</a:t>
            </a:r>
          </a:p>
          <a:p>
            <a:pPr lvl="1" marL="1111250" indent="-476250" algn="l">
              <a:buSzPct val="100000"/>
              <a:buAutoNum type="arabicPeriod" startAt="1"/>
              <a:defRPr b="0" sz="2000">
                <a:latin typeface="Helvetica"/>
                <a:ea typeface="Helvetica"/>
                <a:cs typeface="Helvetica"/>
                <a:sym typeface="Helvetica"/>
              </a:defRPr>
            </a:pPr>
            <a:r>
              <a:t>원격 노드 장애 or 지연</a:t>
            </a:r>
          </a:p>
          <a:p>
            <a:pPr lvl="1" marL="1111250" indent="-476250" algn="l">
              <a:buSzPct val="100000"/>
              <a:buAutoNum type="arabicPeriod" startAt="1"/>
              <a:defRPr b="0" sz="2000">
                <a:latin typeface="Helvetica"/>
                <a:ea typeface="Helvetica"/>
                <a:cs typeface="Helvetica"/>
                <a:sym typeface="Helvetica"/>
              </a:defRPr>
            </a:pPr>
            <a:r>
              <a:t>응답 손실 or 지연</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이러한 상황에서 할 수 있는 대처는 타임아웃을 설정하고, 이 시간이 지나면 응답 대기를 멈추고 응답이 도착하지 않는다고 가정하는 것이다. </a:t>
            </a:r>
          </a:p>
        </p:txBody>
      </p:sp>
      <p:sp>
        <p:nvSpPr>
          <p:cNvPr id="133" name="네트워크 결함 문제"/>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네트워크 결함 문제</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특정 환경에서는 무엇이 동작하지 않는 것인지 명시적으로 알려주는 피드백을 받을 수도 있지만, 대부분의 경우에는 네트워크의 불확실성 때문에 노드가 동작 중인지 아닌지 구별하기 어렵다.…"/>
          <p:cNvSpPr txBox="1"/>
          <p:nvPr/>
        </p:nvSpPr>
        <p:spPr>
          <a:xfrm>
            <a:off x="962156" y="1781890"/>
            <a:ext cx="11080488" cy="63676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특정 환경에서는 무엇이 동작하지 않는 것인지 명시적으로 알려주는 피드백을 받을 수도 있지만, 대부분의 경우에는 네트워크의 불확실성 때문에 노드가 동작 중인지 아닌지 구별하기 어렵다.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몇 번 재시도를 해보고, 타임아웃이 만료 되기를 기다렸다가 타임아웃 내에 응답을 받지 못하면 마침내 노드가 죽었다고 선언할 수 있다. </a:t>
            </a:r>
          </a:p>
          <a:p>
            <a:pPr lvl="1" marL="777875" indent="-333375" algn="l">
              <a:buSzPct val="145000"/>
              <a:buChar char="•"/>
              <a:defRPr b="0" sz="2000">
                <a:latin typeface="Helvetica"/>
                <a:ea typeface="Helvetica"/>
                <a:cs typeface="Helvetica"/>
                <a:sym typeface="Helvetica"/>
              </a:defRPr>
            </a:pPr>
            <a:r>
              <a:t>타임아웃이 너무 길면 노드가 죽었다고 선언할 때까지 기다리는 시간이 길어진다. </a:t>
            </a:r>
          </a:p>
          <a:p>
            <a:pPr lvl="1" marL="777875" indent="-333375" algn="l">
              <a:buSzPct val="145000"/>
              <a:buChar char="•"/>
              <a:defRPr b="0" sz="2000">
                <a:latin typeface="Helvetica"/>
                <a:ea typeface="Helvetica"/>
                <a:cs typeface="Helvetica"/>
                <a:sym typeface="Helvetica"/>
              </a:defRPr>
            </a:pPr>
            <a:r>
              <a:t>타임아웃이 너무 짧으면 결함을 빨리 발견하지만 노드가 일시적으로 느려졌을 뿐인데도 성급하게 죽었다고 잘못 선언할 위험이 높아진다. 노드가 실제로는 살아있는데 다른 노드가 역할을 넘겨 받으면, 그 동작을 두 번 실행하게 될 지도 모른다. 또한, 노드의 역할을 다른 노드로 전달하는 과정에서 다른 노드와 네트워크에 추가적인 부하를 준다. </a:t>
            </a:r>
          </a:p>
          <a:p>
            <a:pPr lvl="1" marL="777875" indent="-333375" algn="l">
              <a:buSzPct val="145000"/>
              <a:buChar char="•"/>
              <a:defRPr b="0" sz="2000">
                <a:latin typeface="Helvetica"/>
                <a:ea typeface="Helvetica"/>
                <a:cs typeface="Helvetica"/>
                <a:sym typeface="Helvetica"/>
              </a:defRPr>
            </a:pPr>
            <a:r>
              <a:t>패킷의 최대 지연 시간이 보장된 네트워크를 사용한다면, 타임아웃의 적절한 값을 설정할 수 있다. 하지만, 비동기 네트워크에는 </a:t>
            </a:r>
            <a:r>
              <a:rPr u="sng"/>
              <a:t>기약 없는 지연</a:t>
            </a:r>
            <a:r>
              <a:t>이 있고, 서버가 요청을 처리하는 시간의 최대치도 알 수 없다. </a:t>
            </a:r>
          </a:p>
          <a:p>
            <a:pPr lvl="2" marL="1222375" indent="-333375" algn="l">
              <a:buSzPct val="145000"/>
              <a:buChar char="•"/>
              <a:defRPr b="0" sz="1600">
                <a:latin typeface="Helvetica"/>
                <a:ea typeface="Helvetica"/>
                <a:cs typeface="Helvetica"/>
                <a:sym typeface="Helvetica"/>
              </a:defRPr>
            </a:pPr>
            <a:r>
              <a:t>네트워크에서 패킷이 지연되는 이유는 큐 대기 때문인 경우가 많다. </a:t>
            </a:r>
          </a:p>
          <a:p>
            <a:pPr lvl="2" marL="1185333" indent="-296333" algn="l">
              <a:buSzPct val="145000"/>
              <a:buChar char="•"/>
              <a:defRPr b="0" sz="1800">
                <a:latin typeface="Helvetica"/>
                <a:ea typeface="Helvetica"/>
                <a:cs typeface="Helvetica"/>
                <a:sym typeface="Helvetica"/>
              </a:defRPr>
            </a:pPr>
            <a:r>
              <a:rPr sz="1600"/>
              <a:t>또한, TCP는 어떤 타임아웃 내에 확인 응답을 받지 않으면 패킷이 손실됐다고 간주하고 손실된 패킷을 자동으로 재전송하고, 이에 따라 지연이 생긴다.</a:t>
            </a:r>
            <a:r>
              <a:t> </a:t>
            </a:r>
          </a:p>
          <a:p>
            <a:pPr lvl="1" marL="777875" indent="-333375" algn="l">
              <a:buSzPct val="145000"/>
              <a:buChar char="•"/>
              <a:defRPr b="0" sz="1800">
                <a:latin typeface="Helvetica"/>
                <a:ea typeface="Helvetica"/>
                <a:cs typeface="Helvetica"/>
                <a:sym typeface="Helvetica"/>
              </a:defRPr>
            </a:pPr>
            <a:r>
              <a:t>이런 환경에서는 실험적으로 타임아웃을 선택해야 한다. 긴 기간에 여러 장비에 걸쳐서 네트워크 왕복 시간의 분포를 측정하여 지연의 변동성을 측정한다. 혹은, 고정된 타임아웃을 초기에 설정하고, 시스템이 지속적으로 응답 시간과 변동성을 측정하여 그에 따라 타임아웃을 자동으로 조절하게 하는 방법이 있다. (ex 파이 증가 장애 감지기)</a:t>
            </a:r>
          </a:p>
        </p:txBody>
      </p:sp>
      <p:sp>
        <p:nvSpPr>
          <p:cNvPr id="136" name="네트워크 결함 감지 과정"/>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네트워크 결함 감지 과정</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분산 시스템에서는 통신이 즉각적이지 않으므로 시간을 다루기 어렵다. 메시지를 받은 시간은 항상 보낸 시간보다 나중이지만 네트워크의 지연의 변동성 때문에 얼마나 나중일지 알 수 없고, 이 사실은 여러 장비가 관련될 때 어떤 일이 발생한 순서를 알아내기 어렵게 만들기도 한다.…"/>
          <p:cNvSpPr txBox="1"/>
          <p:nvPr/>
        </p:nvSpPr>
        <p:spPr>
          <a:xfrm>
            <a:off x="962156" y="1782533"/>
            <a:ext cx="11080488" cy="57313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분산 시스템에서는 통신이 즉각적이지 않으므로 시간을 다루기 어렵다. 메시지를 받은 시간은 항상 보낸 시간보다 나중이지만 네트워크의 지연의 변동성 때문에 얼마나 나중일지 알 수 없고, 이 사실은 여러 장비가 관련될 때 어떤 일이 발생한 순서를 알아내기 어렵게 만들기도 한다. </a:t>
            </a:r>
          </a:p>
          <a:p>
            <a:pPr marL="333375" indent="-333375" algn="l">
              <a:buSzPct val="145000"/>
              <a:buChar char="•"/>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현대 컴퓨터는 최소 두 가지 종류의 시계를 갖는다. </a:t>
            </a:r>
          </a:p>
          <a:p>
            <a:pPr lvl="1" marL="1111250" indent="-476250" algn="l">
              <a:buSzPct val="100000"/>
              <a:buAutoNum type="arabicPeriod" startAt="1"/>
              <a:defRPr b="0" sz="2000">
                <a:latin typeface="Helvetica"/>
                <a:ea typeface="Helvetica"/>
                <a:cs typeface="Helvetica"/>
                <a:sym typeface="Helvetica"/>
              </a:defRPr>
            </a:pPr>
            <a:r>
              <a:t>일 기준 시계</a:t>
            </a:r>
          </a:p>
          <a:p>
            <a:pPr lvl="2" marL="1222375" indent="-333375" algn="l">
              <a:buSzPct val="145000"/>
              <a:buChar char="•"/>
              <a:defRPr b="0" sz="1600">
                <a:latin typeface="Helvetica"/>
                <a:ea typeface="Helvetica"/>
                <a:cs typeface="Helvetica"/>
                <a:sym typeface="Helvetica"/>
              </a:defRPr>
            </a:pPr>
            <a:r>
              <a:t>각 시스템이 가지고 있는 기준 시점(보통 UTC 1970년 1월 1일 자정)에 따라 현재 날짜와 시간을 반환한다. </a:t>
            </a:r>
          </a:p>
          <a:p>
            <a:pPr lvl="2" marL="1222375" indent="-333375" algn="l">
              <a:buSzPct val="145000"/>
              <a:buChar char="•"/>
              <a:defRPr b="0" sz="1600">
                <a:latin typeface="Helvetica"/>
                <a:ea typeface="Helvetica"/>
                <a:cs typeface="Helvetica"/>
                <a:sym typeface="Helvetica"/>
              </a:defRPr>
            </a:pPr>
            <a:r>
              <a:t>보통 NTP(Network Time Protocol)로 동기화된다. NTP 서버 그룹에서 보고한 시간에 따라 컴퓨터 시계를 조정할 수 있고, 이 서버들은 다시 GPS 수신자 같은 더 정확한 시간 출처로부터 시간을 얻는다. </a:t>
            </a:r>
          </a:p>
          <a:p>
            <a:pPr lvl="1" indent="0" algn="l">
              <a:defRPr b="0">
                <a:latin typeface="Helvetica"/>
                <a:ea typeface="Helvetica"/>
                <a:cs typeface="Helvetica"/>
                <a:sym typeface="Helvetica"/>
              </a:defRPr>
            </a:pPr>
          </a:p>
          <a:p>
            <a:pPr lvl="1" marL="1111250" indent="-476250" algn="l">
              <a:buSzPct val="100000"/>
              <a:buAutoNum type="arabicPeriod" startAt="2"/>
              <a:defRPr b="0" sz="2000">
                <a:latin typeface="Helvetica"/>
                <a:ea typeface="Helvetica"/>
                <a:cs typeface="Helvetica"/>
                <a:sym typeface="Helvetica"/>
              </a:defRPr>
            </a:pPr>
            <a:r>
              <a:t>단조 시계</a:t>
            </a:r>
          </a:p>
          <a:p>
            <a:pPr lvl="2" marL="1222375" indent="-333375" algn="l">
              <a:buSzPct val="145000"/>
              <a:buChar char="•"/>
              <a:defRPr b="0" sz="1600">
                <a:latin typeface="Helvetica"/>
                <a:ea typeface="Helvetica"/>
                <a:cs typeface="Helvetica"/>
                <a:sym typeface="Helvetica"/>
              </a:defRPr>
            </a:pPr>
            <a:r>
              <a:t>한 시점에서 단조 시계의 값을 확인하고 어떤 일을 한 후 나중에 다시 시계를 확인하여, 두 값 사이의 차이로  두 번의 확인 사이에 시간이 얼마나 흘렀는지 알 수 있다. </a:t>
            </a:r>
          </a:p>
          <a:p>
            <a:pPr lvl="2" marL="1222375" indent="-333375" algn="l">
              <a:buSzPct val="145000"/>
              <a:buChar char="•"/>
              <a:defRPr b="0" sz="1600">
                <a:latin typeface="Helvetica"/>
                <a:ea typeface="Helvetica"/>
                <a:cs typeface="Helvetica"/>
                <a:sym typeface="Helvetica"/>
              </a:defRPr>
            </a:pPr>
            <a:r>
              <a:t>절대적인 값은 의미가 없다. 특히, 두 대의 다른 컴퓨터에서 나온 단조 시계 값을 비교하는 것은 두 개의 독립적인 타이머를 비교하는 것과 같은 일로, 의미가 없다. </a:t>
            </a:r>
          </a:p>
          <a:p>
            <a:pPr lvl="2" marL="1222375" indent="-333375" algn="l">
              <a:buSzPct val="145000"/>
              <a:buChar char="•"/>
              <a:defRPr b="0" sz="1600">
                <a:latin typeface="Helvetica"/>
                <a:ea typeface="Helvetica"/>
                <a:cs typeface="Helvetica"/>
                <a:sym typeface="Helvetica"/>
              </a:defRPr>
            </a:pPr>
            <a:r>
              <a:t>NTP는 컴퓨터의 로컬 시계가 NTP 서버보다 빠르거나 느리면 단조 시계의 속도를 0.05%까지 조정할 수 있다. 하지만 일 기준 시계를 동기화시키는 것처럼 시간 자체를 앞이나 뒤로 뛰게 할 수는 없다. </a:t>
            </a:r>
          </a:p>
        </p:txBody>
      </p:sp>
      <p:sp>
        <p:nvSpPr>
          <p:cNvPr id="139" name="신뢰성 없는 시계"/>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신뢰성 없는 시계</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네트워크 결함 문제와 마찬가지로, 시계 또한 대부분의 시간에 아주 잘 동작하지만 소프트웨어는 잘못된 시계에 대한 대비를 갖출 필요가 있다.…"/>
          <p:cNvSpPr txBox="1"/>
          <p:nvPr/>
        </p:nvSpPr>
        <p:spPr>
          <a:xfrm>
            <a:off x="962156" y="1781531"/>
            <a:ext cx="11080488" cy="39553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네트워크 결함 문제와 마찬가지로, 시계 또한 대부분의 시간에 아주 잘 동작하지만 소프트웨어는 잘못된 시계에 대한 대비를 갖출 필요가 있다.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시계는 잘못되었다는 것을 눈치채기가 힘들다는 것이 문제다. 장비의 수정시계에 결함이 있거나 NTP 클라이언트가 잘못 설정 되었다면 시계는 드리프트가 생겨서 점점 실제 시간으로부터 멀어져가지만 대부분이 잘 동작하는 것처럼 보인다. 이 결과로 심한 고장이 날 확률은 적지만, 미묘한 데이터 손실이 발생할 수 있다. </a:t>
            </a:r>
          </a:p>
          <a:p>
            <a:pPr algn="l">
              <a:defRPr b="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따라서, 모든 장비 사이의 시계 차이를 면밀히 모니터링하여, 다른 노드와 차이가 많이 나는 노드는 죽은 것으로 선언하고 클러스터에서 제거해야 한다. </a:t>
            </a:r>
          </a:p>
        </p:txBody>
      </p:sp>
      <p:sp>
        <p:nvSpPr>
          <p:cNvPr id="142" name="잘못된 시계 문제"/>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잘못된 시계 문제</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이벤트 순서화용 타임스탬프…"/>
          <p:cNvSpPr txBox="1"/>
          <p:nvPr/>
        </p:nvSpPr>
        <p:spPr>
          <a:xfrm>
            <a:off x="962156" y="1778963"/>
            <a:ext cx="11080488" cy="73640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33375" indent="-333375" algn="l">
              <a:buSzPct val="145000"/>
              <a:buChar char="•"/>
              <a:defRPr b="0">
                <a:latin typeface="Helvetica"/>
                <a:ea typeface="Helvetica"/>
                <a:cs typeface="Helvetica"/>
                <a:sym typeface="Helvetica"/>
              </a:defRPr>
            </a:pPr>
            <a:r>
              <a:t>이벤트 순서화용 타임스탬프</a:t>
            </a:r>
          </a:p>
          <a:p>
            <a:pPr lvl="1" marL="777875" indent="-333375" algn="l">
              <a:buSzPct val="145000"/>
              <a:buChar char="•"/>
              <a:defRPr b="0" sz="2000">
                <a:latin typeface="Helvetica"/>
                <a:ea typeface="Helvetica"/>
                <a:cs typeface="Helvetica"/>
                <a:sym typeface="Helvetica"/>
              </a:defRPr>
            </a:pPr>
            <a:r>
              <a:t>여러 노드에 분산되어있는 데이터베이스에 쓰기를 할 때, 각 노드의 일 기준 시계를 최대한 동기화하여도 여러 이벤트 간의 순서가 꼬여 충돌이 발생할 수 있다. </a:t>
            </a:r>
          </a:p>
          <a:p>
            <a:pPr lvl="1" marL="777875" indent="-333375" algn="l">
              <a:buSzPct val="145000"/>
              <a:buChar char="•"/>
              <a:defRPr b="0" sz="2000">
                <a:latin typeface="Helvetica"/>
                <a:ea typeface="Helvetica"/>
                <a:cs typeface="Helvetica"/>
                <a:sym typeface="Helvetica"/>
              </a:defRPr>
            </a:pPr>
            <a:r>
              <a:t>충돌 해소 전략으로 최종 쓰기 승리(Last Write Wins, LWW)를 사용할 수 있지만, 근본적인 데이터 손실이나 인과성 위반을 완전히 해결하지는 못한다. </a:t>
            </a:r>
          </a:p>
          <a:p>
            <a:pPr lvl="1" marL="777875" indent="-333375" algn="l">
              <a:buSzPct val="145000"/>
              <a:buChar char="•"/>
              <a:defRPr b="0" sz="2000">
                <a:latin typeface="Helvetica"/>
                <a:ea typeface="Helvetica"/>
                <a:cs typeface="Helvetica"/>
                <a:sym typeface="Helvetica"/>
              </a:defRPr>
            </a:pPr>
            <a:r>
              <a:t>따라서 이러한 경우에는 물리적 시계보다는 카운터를 기반으로 하는 논리적 시계를 사용하는 것이 안전하다. </a:t>
            </a:r>
          </a:p>
          <a:p>
            <a:pPr algn="l">
              <a:defRPr b="0" sz="2000">
                <a:latin typeface="Helvetica"/>
                <a:ea typeface="Helvetica"/>
                <a:cs typeface="Helvetica"/>
                <a:sym typeface="Helvetica"/>
              </a:defRPr>
            </a:pPr>
          </a:p>
          <a:p>
            <a:pPr marL="333375" indent="-333375" algn="l">
              <a:buSzPct val="145000"/>
              <a:buChar char="•"/>
              <a:defRPr b="0">
                <a:latin typeface="Helvetica"/>
                <a:ea typeface="Helvetica"/>
                <a:cs typeface="Helvetica"/>
                <a:sym typeface="Helvetica"/>
              </a:defRPr>
            </a:pPr>
            <a:r>
              <a:t>시계 읽기의 신뢰구간</a:t>
            </a:r>
          </a:p>
          <a:p>
            <a:pPr lvl="1" marL="777875" indent="-333375" algn="l">
              <a:buSzPct val="145000"/>
              <a:buChar char="•"/>
              <a:defRPr b="0" sz="2000">
                <a:latin typeface="Helvetica"/>
                <a:ea typeface="Helvetica"/>
                <a:cs typeface="Helvetica"/>
                <a:sym typeface="Helvetica"/>
              </a:defRPr>
            </a:pPr>
            <a:r>
              <a:t>부정확한 수정 시계에서 발생하는 드리프트 현상(시계가 빠르거나 느리게 감), </a:t>
            </a:r>
          </a:p>
          <a:p>
            <a:pPr lvl="1" marL="777875" indent="-333375" algn="l">
              <a:buSzPct val="145000"/>
              <a:buChar char="•"/>
              <a:defRPr b="0" sz="2000">
                <a:latin typeface="Helvetica"/>
                <a:ea typeface="Helvetica"/>
                <a:cs typeface="Helvetica"/>
                <a:sym typeface="Helvetica"/>
              </a:defRPr>
            </a:pPr>
            <a:r>
              <a:t>네트워크 지연으로 인한 NTP 동기화의 정확도의 한계 </a:t>
            </a:r>
          </a:p>
          <a:p>
            <a:pPr lvl="1" marL="777875" indent="-333375" algn="l">
              <a:buSzPct val="145000"/>
              <a:buChar char="•"/>
              <a:defRPr b="0" sz="2000">
                <a:latin typeface="Helvetica"/>
                <a:ea typeface="Helvetica"/>
                <a:cs typeface="Helvetica"/>
                <a:sym typeface="Helvetica"/>
              </a:defRPr>
            </a:pPr>
            <a:r>
              <a:t>이외에도 다양한 이유로, 시계 읽기를 어떤 시점으로 생각하는 것은 타당하지 않다. 어떤 신뢰 구간에 속하는 시간의 범위로 읽어야 한다. </a:t>
            </a:r>
          </a:p>
          <a:p>
            <a:pPr lvl="1" marL="777875" indent="-333375" algn="l">
              <a:buSzPct val="145000"/>
              <a:buChar char="•"/>
              <a:defRPr b="0" sz="2000">
                <a:latin typeface="Helvetica"/>
                <a:ea typeface="Helvetica"/>
                <a:cs typeface="Helvetica"/>
                <a:sym typeface="Helvetica"/>
              </a:defRPr>
            </a:pPr>
            <a:r>
              <a:t>하지만 대부분의 시스템은 신뢰구간의 길이를 알려주지 않는다. (예외) 스패너에 있는 구글의 TrueTime API는 로컬 시계의 신뢰 구간의 양끝 값을 명시적으로 보고한다. </a:t>
            </a:r>
          </a:p>
          <a:p>
            <a:pPr algn="l">
              <a:defRPr b="0" sz="2000">
                <a:latin typeface="Helvetica"/>
                <a:ea typeface="Helvetica"/>
                <a:cs typeface="Helvetica"/>
                <a:sym typeface="Helvetica"/>
              </a:defRPr>
            </a:pPr>
          </a:p>
          <a:p>
            <a:pPr marL="277812" indent="-277812" algn="l">
              <a:buSzPct val="145000"/>
              <a:buChar char="•"/>
              <a:defRPr b="0">
                <a:latin typeface="Helvetica"/>
                <a:ea typeface="Helvetica"/>
                <a:cs typeface="Helvetica"/>
                <a:sym typeface="Helvetica"/>
              </a:defRPr>
            </a:pPr>
            <a:r>
              <a:t>전역 스냅숏용 동기화</a:t>
            </a:r>
          </a:p>
          <a:p>
            <a:pPr lvl="1" marL="722312" indent="-277812" algn="l">
              <a:buSzPct val="145000"/>
              <a:buChar char="•"/>
              <a:defRPr b="0" sz="2000">
                <a:latin typeface="Helvetica"/>
                <a:ea typeface="Helvetica"/>
                <a:cs typeface="Helvetica"/>
                <a:sym typeface="Helvetica"/>
              </a:defRPr>
            </a:pPr>
            <a:r>
              <a:t>단일 노드 데이터베이스에서는 단순한 카운터를 사용해 트랙잭션 ID를 생성할 수 있다. 하지만 여러 장비에 분산되어있을 때에는 전역 단조 증가 트랜잭션 ID를 생성하기 어렵다. </a:t>
            </a:r>
          </a:p>
          <a:p>
            <a:pPr lvl="1" marL="722312" indent="-277812" algn="l">
              <a:buSzPct val="145000"/>
              <a:buChar char="•"/>
              <a:defRPr b="0" sz="2000">
                <a:latin typeface="Helvetica"/>
                <a:ea typeface="Helvetica"/>
                <a:cs typeface="Helvetica"/>
                <a:sym typeface="Helvetica"/>
              </a:defRPr>
            </a:pPr>
            <a:r>
              <a:t>동기화를 충분히 잘 할 수 있다면 타임스탬프를 트랜잭션 ID로 쓸 수 있지만 시계 정확도에 관한 불확실성이 문제가 될 수 있다는 것을 인지해야 한다. </a:t>
            </a:r>
          </a:p>
          <a:p>
            <a:pPr lvl="1" marL="722312" indent="-277812" algn="l">
              <a:buSzPct val="145000"/>
              <a:buChar char="•"/>
              <a:defRPr b="0" sz="2000">
                <a:latin typeface="Helvetica"/>
                <a:ea typeface="Helvetica"/>
                <a:cs typeface="Helvetica"/>
                <a:sym typeface="Helvetica"/>
              </a:defRPr>
            </a:pPr>
            <a:r>
              <a:t>cf) 트위터의 snowflake 같은 분산 일련번호 생성기를 사용할 수도 있다. </a:t>
            </a:r>
          </a:p>
        </p:txBody>
      </p:sp>
      <p:sp>
        <p:nvSpPr>
          <p:cNvPr id="145" name="잘못된 시계 문제"/>
          <p:cNvSpPr txBox="1"/>
          <p:nvPr/>
        </p:nvSpPr>
        <p:spPr>
          <a:xfrm>
            <a:off x="1004062" y="767334"/>
            <a:ext cx="6932379" cy="75133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000"/>
            </a:lvl1pPr>
          </a:lstStyle>
          <a:p>
            <a:pPr/>
            <a:r>
              <a:t>잘못된 시계 문제</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