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4" r:id="rId2"/>
    <p:sldId id="265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3613"/>
    <p:restoredTop sz="94672"/>
  </p:normalViewPr>
  <p:slideViewPr>
    <p:cSldViewPr snapToGrid="0" snapToObjects="1">
      <p:cViewPr varScale="1">
        <p:scale>
          <a:sx n="51" d="100"/>
          <a:sy n="51" d="100"/>
        </p:scale>
        <p:origin x="232" y="2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E12D15-162C-E04D-A90B-A1C0C5832C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98FDF75-2C5A-BB43-939F-E7A4D8C9FE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621089-530C-6448-BBD0-5156B4A57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73AFF-4CF1-4D47-9583-E1EF9B287728}" type="datetimeFigureOut">
              <a:rPr kumimoji="1" lang="ko-Kore-KR" altLang="en-US" smtClean="0"/>
              <a:t>2020. 7. 10.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85FA60-FD51-D840-ADD9-40062625D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A35BC7-BA81-D149-A478-0114C373A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B43D-45E0-6541-B2B2-D623ED7E7B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37968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4CF291-70FC-0648-BA35-A3C8D0239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47722A7-4FF1-A04F-B01A-E6B6636093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6B5594-B5BB-C74F-973F-039B41A54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73AFF-4CF1-4D47-9583-E1EF9B287728}" type="datetimeFigureOut">
              <a:rPr kumimoji="1" lang="ko-Kore-KR" altLang="en-US" smtClean="0"/>
              <a:t>2020. 7. 10.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6C4BB2-6916-3D4A-88AC-A41E9591F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5E9C18-A96B-4C42-A9C3-2AD13EDE2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B43D-45E0-6541-B2B2-D623ED7E7B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20322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232CE46-F415-A04F-9B6F-1B108A39F0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59ED1BD-C555-9648-BBF8-C5AFCEA8C6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CF2ECA-71A9-D84F-9A98-27C5E96D4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73AFF-4CF1-4D47-9583-E1EF9B287728}" type="datetimeFigureOut">
              <a:rPr kumimoji="1" lang="ko-Kore-KR" altLang="en-US" smtClean="0"/>
              <a:t>2020. 7. 10.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5D2FC7-2C14-AA46-B794-69EE65CD7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9E3C9E-FEF8-C644-A192-8D422287C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B43D-45E0-6541-B2B2-D623ED7E7B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05417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B527D8-D5B0-7343-8051-FF68F5A20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4987"/>
          </a:xfrm>
        </p:spPr>
        <p:txBody>
          <a:bodyPr>
            <a:noAutofit/>
          </a:bodyPr>
          <a:lstStyle>
            <a:lvl1pPr>
              <a:defRPr sz="3200"/>
            </a:lvl1pPr>
          </a:lstStyle>
          <a:p>
            <a:r>
              <a:rPr kumimoji="1" lang="ko-KR" altLang="en-US" dirty="0"/>
              <a:t>마스터 제목 스타일 편집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48E612-B250-7141-95A1-E28B7347F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8728"/>
            <a:ext cx="10515600" cy="4988236"/>
          </a:xfrm>
        </p:spPr>
        <p:txBody>
          <a:bodyPr/>
          <a:lstStyle/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  <a:endParaRPr kumimoji="1" lang="ko-Kore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9DE3D6-4D01-174C-98B3-D5E204112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73AFF-4CF1-4D47-9583-E1EF9B287728}" type="datetimeFigureOut">
              <a:rPr kumimoji="1" lang="ko-Kore-KR" altLang="en-US" smtClean="0"/>
              <a:t>2020. 7. 10.</a:t>
            </a:fld>
            <a:endParaRPr kumimoji="1" lang="ko-Kore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AE687E-9313-3C4E-870C-A0261C18D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24CEC8-C129-854D-9727-B0E29DA07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ore-KR" dirty="0"/>
              <a:t> 1. </a:t>
            </a:r>
            <a:fld id="{7052B43D-45E0-6541-B2B2-D623ED7E7B7B}" type="slidenum">
              <a:rPr kumimoji="1" lang="ko-Kore-KR" altLang="en-US" smtClean="0"/>
              <a:t>‹#›</a:t>
            </a:fld>
            <a:endParaRPr kumimoji="1" lang="ko-Kore-KR" altLang="en-US" dirty="0"/>
          </a:p>
        </p:txBody>
      </p: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1B620B21-C028-164A-94A3-5B8015E314BB}"/>
              </a:ext>
            </a:extLst>
          </p:cNvPr>
          <p:cNvCxnSpPr/>
          <p:nvPr userDrawn="1"/>
        </p:nvCxnSpPr>
        <p:spPr>
          <a:xfrm>
            <a:off x="838200" y="960113"/>
            <a:ext cx="10515600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1103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5306BD-81BE-1349-900F-7B5D3D997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70C852-E283-7546-B47C-B5DD4CA77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D881BD-08C7-734A-8D06-11DEC5916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73AFF-4CF1-4D47-9583-E1EF9B287728}" type="datetimeFigureOut">
              <a:rPr kumimoji="1" lang="ko-Kore-KR" altLang="en-US" smtClean="0"/>
              <a:t>2020. 7. 10.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0705A4-5F5C-BF41-B39F-D4760685F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BBE8E2-058D-AC43-BD0B-D075E4AD1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B43D-45E0-6541-B2B2-D623ED7E7B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1951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555CD1-CEF5-E94A-BD6E-8EFAE4EAC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48B05F-99D5-B94C-AAAF-D28E828F24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19C0259-DD25-6741-ABA9-8568E05681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A66148-93A8-9E45-9C89-BF67D6DC6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73AFF-4CF1-4D47-9583-E1EF9B287728}" type="datetimeFigureOut">
              <a:rPr kumimoji="1" lang="ko-Kore-KR" altLang="en-US" smtClean="0"/>
              <a:t>2020. 7. 10.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BDE643-CFEF-4F42-9A0B-B92A2D23B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42139A-B27E-6F4B-BBA0-574D87161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B43D-45E0-6541-B2B2-D623ED7E7B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96426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ED5E7C-F348-BA4C-8B71-0EB83C984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EF6C00-B6F0-944C-804D-AA62F268D5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C2CAC8B-24B4-5E48-A065-805B66951B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D84FC9B-F008-9141-8895-54C5F34E2B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4F9E26D-34A7-F849-8E8F-5DCF3ACDE1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4BD641C-4742-B940-AAE4-51E324103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73AFF-4CF1-4D47-9583-E1EF9B287728}" type="datetimeFigureOut">
              <a:rPr kumimoji="1" lang="ko-Kore-KR" altLang="en-US" smtClean="0"/>
              <a:t>2020. 7. 10.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CA90972-BC04-0742-8963-309C8E61C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0481B08-8D9D-AC48-947C-709959E72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B43D-45E0-6541-B2B2-D623ED7E7B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88848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32C22C-B29D-8E49-9EA1-5B6FC7300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C8FB3E9-BF1B-9044-9086-D523D57AA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73AFF-4CF1-4D47-9583-E1EF9B287728}" type="datetimeFigureOut">
              <a:rPr kumimoji="1" lang="ko-Kore-KR" altLang="en-US" smtClean="0"/>
              <a:t>2020. 7. 10.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007E9C5-9832-F049-8332-C296B88D8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57E349F-334C-2443-8938-3F7C11FEB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B43D-45E0-6541-B2B2-D623ED7E7B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37317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ACB9B82-8FCB-9844-A329-6014B610E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73AFF-4CF1-4D47-9583-E1EF9B287728}" type="datetimeFigureOut">
              <a:rPr kumimoji="1" lang="ko-Kore-KR" altLang="en-US" smtClean="0"/>
              <a:t>2020. 7. 10.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51A06C0-BF66-D342-8841-34FB193B9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D3ECBD9-80DF-504A-8C8D-D9A402B08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B43D-45E0-6541-B2B2-D623ED7E7B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31332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36D9F5-315A-9846-966B-B57AEA491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D33349-536D-A54F-9F45-38C64A6C22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50A796A-DB93-0645-B19A-8C0CE5928E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6DBCC1-DC33-EC4F-9474-CD05534BE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73AFF-4CF1-4D47-9583-E1EF9B287728}" type="datetimeFigureOut">
              <a:rPr kumimoji="1" lang="ko-Kore-KR" altLang="en-US" smtClean="0"/>
              <a:t>2020. 7. 10.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512E805-D246-2548-BD5E-FB2C4F89D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E32C8C-726E-154A-87A0-14B9EE9F2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B43D-45E0-6541-B2B2-D623ED7E7B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04950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586C95-3CA3-AB46-A6A0-C9E02B084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176572F-35A5-2642-9CDD-FB57E2F5AF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4784B26-88C5-784A-977B-DB56D72A96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76C81C-B2B8-6F40-B004-AA4FE5BCD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73AFF-4CF1-4D47-9583-E1EF9B287728}" type="datetimeFigureOut">
              <a:rPr kumimoji="1" lang="ko-Kore-KR" altLang="en-US" smtClean="0"/>
              <a:t>2020. 7. 10.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FCF9E4F-F2F8-684B-8C62-C599821F7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4DDE10-6DF4-5947-9889-62279B811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B43D-45E0-6541-B2B2-D623ED7E7B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62589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20818D-A739-EE49-838C-2B25ACF16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D9C637-FD2D-0E46-9759-D2BF5D8333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66B9E5-010D-B74B-A1EE-AA2A0E0662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273AFF-4CF1-4D47-9583-E1EF9B287728}" type="datetimeFigureOut">
              <a:rPr kumimoji="1" lang="ko-Kore-KR" altLang="en-US" smtClean="0"/>
              <a:t>2020. 7. 10.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18393D-4791-AF43-A465-229175B53A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F678F3-3E02-404C-9E62-A6EDC87134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2B43D-45E0-6541-B2B2-D623ED7E7B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23527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33E7D6-1FB3-3741-92C4-62F41A741F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44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1</a:t>
            </a:r>
            <a:r>
              <a:rPr kumimoji="1" lang="ko-KR" altLang="en-US" sz="44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장</a:t>
            </a:r>
            <a:r>
              <a:rPr kumimoji="1" lang="en-US" altLang="ko-KR" sz="44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.</a:t>
            </a:r>
            <a:r>
              <a:rPr kumimoji="1" lang="ko-KR" altLang="en-US" sz="44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신뢰할 수 있고 확장 가능하며 </a:t>
            </a:r>
            <a:br>
              <a:rPr kumimoji="1" lang="en-US" altLang="ko-KR" sz="44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</a:br>
            <a:r>
              <a:rPr kumimoji="1" lang="ko-KR" altLang="en-US" sz="44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유지보수하기 쉬운 애플리케이션</a:t>
            </a:r>
            <a:endParaRPr kumimoji="1" lang="ko-Kore-KR" altLang="en-US" sz="4400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E1E0BD1-4ECE-C44D-A4F5-AB30FC992B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en-US" altLang="ko-Kore-KR" dirty="0"/>
          </a:p>
          <a:p>
            <a:r>
              <a:rPr kumimoji="1" lang="en-US" altLang="ko-Kore-KR" dirty="0"/>
              <a:t>[</a:t>
            </a:r>
            <a:r>
              <a:rPr kumimoji="1" lang="ko-Kore-KR" altLang="en-US" dirty="0"/>
              <a:t>데이터</a:t>
            </a:r>
            <a:r>
              <a:rPr kumimoji="1" lang="ko-KR" altLang="en-US" dirty="0"/>
              <a:t> 중심 애플리케이션 설계</a:t>
            </a:r>
            <a:r>
              <a:rPr kumimoji="1" lang="en-US" altLang="ko-KR" dirty="0"/>
              <a:t>]</a:t>
            </a:r>
            <a:r>
              <a:rPr kumimoji="1" lang="ko-KR" altLang="en-US" dirty="0"/>
              <a:t> </a:t>
            </a:r>
            <a:r>
              <a:rPr kumimoji="1" lang="en-US" altLang="ko-KR" dirty="0"/>
              <a:t>Study</a:t>
            </a:r>
          </a:p>
        </p:txBody>
      </p:sp>
    </p:spTree>
    <p:extLst>
      <p:ext uri="{BB962C8B-B14F-4D97-AF65-F5344CB8AC3E}">
        <p14:creationId xmlns:p14="http://schemas.microsoft.com/office/powerpoint/2010/main" val="2931042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317858-144B-4545-893E-DEF04613D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목표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DB75B9-4B69-514C-A489-6A0B33AAD8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데이터 중심 어플리케이션이란</a:t>
            </a:r>
            <a:endParaRPr kumimoji="1" lang="en-US" altLang="ko-KR" dirty="0"/>
          </a:p>
          <a:p>
            <a:endParaRPr kumimoji="1" lang="en-US" altLang="ko-Kore-KR" dirty="0"/>
          </a:p>
          <a:p>
            <a:endParaRPr kumimoji="1" lang="en-US" altLang="ko-Kore-KR" dirty="0"/>
          </a:p>
          <a:p>
            <a:endParaRPr kumimoji="1" lang="en-US" altLang="ko-Kore-KR" dirty="0"/>
          </a:p>
          <a:p>
            <a:r>
              <a:rPr kumimoji="1" lang="ko-KR" altLang="en-US" dirty="0"/>
              <a:t>신뢰성 </a:t>
            </a:r>
            <a:r>
              <a:rPr kumimoji="1" lang="en-US" altLang="ko-KR" dirty="0"/>
              <a:t>/</a:t>
            </a:r>
            <a:r>
              <a:rPr kumimoji="1" lang="ko-KR" altLang="en-US" dirty="0"/>
              <a:t> 확장성 </a:t>
            </a:r>
            <a:r>
              <a:rPr kumimoji="1" lang="en-US" altLang="ko-KR" dirty="0"/>
              <a:t>/</a:t>
            </a:r>
            <a:r>
              <a:rPr kumimoji="1" lang="ko-KR" altLang="en-US" dirty="0"/>
              <a:t> 유지보수성의 정의</a:t>
            </a:r>
            <a:endParaRPr kumimoji="1" lang="en-US" altLang="ko-Kore-KR" dirty="0"/>
          </a:p>
        </p:txBody>
      </p:sp>
    </p:spTree>
    <p:extLst>
      <p:ext uri="{BB962C8B-B14F-4D97-AF65-F5344CB8AC3E}">
        <p14:creationId xmlns:p14="http://schemas.microsoft.com/office/powerpoint/2010/main" val="1760957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6D9CD8-754E-F149-8807-FCD5B772F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데이터 중심적 </a:t>
            </a:r>
            <a:r>
              <a:rPr kumimoji="1" lang="en-US" altLang="ko-KR" dirty="0"/>
              <a:t>vs</a:t>
            </a:r>
            <a:r>
              <a:rPr kumimoji="1" lang="ko-KR" altLang="en-US" dirty="0"/>
              <a:t> 계산 중심적</a:t>
            </a:r>
            <a:endParaRPr kumimoji="1"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DF6A9F-4246-D848-B7D1-F73D72EC8C6C}"/>
              </a:ext>
            </a:extLst>
          </p:cNvPr>
          <p:cNvSpPr txBox="1"/>
          <p:nvPr/>
        </p:nvSpPr>
        <p:spPr>
          <a:xfrm>
            <a:off x="838200" y="1889760"/>
            <a:ext cx="46570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2800" b="1" dirty="0"/>
              <a:t>데이터</a:t>
            </a:r>
            <a:r>
              <a:rPr kumimoji="1" lang="ko-KR" altLang="en-US" sz="2800" b="1" dirty="0"/>
              <a:t> 중심적 어플리케이션</a:t>
            </a:r>
            <a:endParaRPr kumimoji="1" lang="ko-Kore-KR" altLang="en-US" sz="28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0219BC-C9C1-EE4E-BAA1-900600EEFCC4}"/>
              </a:ext>
            </a:extLst>
          </p:cNvPr>
          <p:cNvSpPr txBox="1"/>
          <p:nvPr/>
        </p:nvSpPr>
        <p:spPr>
          <a:xfrm>
            <a:off x="838200" y="3921801"/>
            <a:ext cx="42979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800" b="1" dirty="0"/>
              <a:t>계산 중심적 어플리케이션</a:t>
            </a:r>
            <a:endParaRPr kumimoji="1" lang="ko-Kore-KR" altLang="en-US" sz="28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8B81DA-C874-5F4C-9019-E7535CF6D8C6}"/>
              </a:ext>
            </a:extLst>
          </p:cNvPr>
          <p:cNvSpPr txBox="1"/>
          <p:nvPr/>
        </p:nvSpPr>
        <p:spPr>
          <a:xfrm>
            <a:off x="1097280" y="2694659"/>
            <a:ext cx="104951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2000" dirty="0"/>
              <a:t>데이터</a:t>
            </a:r>
            <a:r>
              <a:rPr kumimoji="1" lang="ko-KR" altLang="en-US" sz="2000" dirty="0"/>
              <a:t> 양</a:t>
            </a:r>
            <a:r>
              <a:rPr kumimoji="1" lang="en-US" altLang="ko-KR" sz="2000" dirty="0"/>
              <a:t>,</a:t>
            </a:r>
            <a:r>
              <a:rPr kumimoji="1" lang="ko-KR" altLang="en-US" sz="2000" dirty="0"/>
              <a:t> 데이터 복잡성</a:t>
            </a:r>
            <a:r>
              <a:rPr kumimoji="1" lang="en-US" altLang="ko-KR" sz="2000" dirty="0"/>
              <a:t>,</a:t>
            </a:r>
            <a:r>
              <a:rPr kumimoji="1" lang="ko-KR" altLang="en-US" sz="2000" dirty="0"/>
              <a:t> 데이터가 변하는 속도 등 데이터가 주요 도전 과제인 애플리케이션</a:t>
            </a:r>
            <a:endParaRPr kumimoji="1" lang="ko-Kore-KR" altLang="en-US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079E7B-1BE3-5C4E-BDEE-DF3E26D59EC6}"/>
              </a:ext>
            </a:extLst>
          </p:cNvPr>
          <p:cNvSpPr txBox="1"/>
          <p:nvPr/>
        </p:nvSpPr>
        <p:spPr>
          <a:xfrm>
            <a:off x="1097280" y="4798537"/>
            <a:ext cx="4248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C</a:t>
            </a:r>
            <a:r>
              <a:rPr kumimoji="1" lang="en-US" altLang="ko-KR" dirty="0"/>
              <a:t>PU</a:t>
            </a:r>
            <a:r>
              <a:rPr kumimoji="1" lang="ko-KR" altLang="en-US" dirty="0"/>
              <a:t> 사이클이 병목이 되는 애플리케이션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960256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6D9CD8-754E-F149-8807-FCD5B772F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데이터 중심 어플리케이션의 표준 구성 요소들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6D9F1A9-CDD0-EE4F-99B5-989DF2868CE4}"/>
              </a:ext>
            </a:extLst>
          </p:cNvPr>
          <p:cNvSpPr/>
          <p:nvPr/>
        </p:nvSpPr>
        <p:spPr>
          <a:xfrm>
            <a:off x="838200" y="1047095"/>
            <a:ext cx="1024128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ore-KR" altLang="en-US" sz="2400" dirty="0"/>
              <a:t>데이터</a:t>
            </a:r>
            <a:r>
              <a:rPr kumimoji="1" lang="ko-KR" altLang="en-US" sz="2400" dirty="0"/>
              <a:t> 베이스</a:t>
            </a:r>
            <a:br>
              <a:rPr kumimoji="1" lang="en-US" altLang="ko-KR" dirty="0"/>
            </a:br>
            <a:r>
              <a:rPr kumimoji="1" lang="ko-KR" altLang="en-US" dirty="0"/>
              <a:t>구동 애플리케이션이나 다른 애플리케이션에서 나중에 다시 데이터를 찾을 수 있게 데이터 저장</a:t>
            </a:r>
            <a:br>
              <a:rPr kumimoji="1" lang="en-US" altLang="ko-KR" dirty="0"/>
            </a:br>
            <a:r>
              <a:rPr kumimoji="1" lang="ko-KR" altLang="en-US" dirty="0"/>
              <a:t>제품 </a:t>
            </a:r>
            <a:r>
              <a:rPr kumimoji="1" lang="en-US" altLang="ko-KR" dirty="0"/>
              <a:t>: MySQL, </a:t>
            </a:r>
            <a:r>
              <a:rPr kumimoji="1" lang="en-US" altLang="ko-KR" dirty="0" err="1"/>
              <a:t>PostgresSQL</a:t>
            </a:r>
            <a:r>
              <a:rPr kumimoji="1" lang="en-US" altLang="ko-KR" dirty="0"/>
              <a:t>, Oracle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7715FCD-5E84-424B-90C0-A165982A7A63}"/>
              </a:ext>
            </a:extLst>
          </p:cNvPr>
          <p:cNvSpPr/>
          <p:nvPr/>
        </p:nvSpPr>
        <p:spPr>
          <a:xfrm>
            <a:off x="838200" y="2171491"/>
            <a:ext cx="1024128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2400" dirty="0"/>
              <a:t>캐시</a:t>
            </a:r>
            <a:br>
              <a:rPr kumimoji="1" lang="en-US" altLang="ko-KR" sz="2400" dirty="0"/>
            </a:br>
            <a:r>
              <a:rPr kumimoji="1" lang="ko-KR" altLang="en-US" dirty="0"/>
              <a:t>읽기 속도 향상을 위해 값비싼 수행 결과를 기억</a:t>
            </a:r>
            <a:br>
              <a:rPr kumimoji="1" lang="en-US" altLang="ko-KR" dirty="0"/>
            </a:br>
            <a:r>
              <a:rPr kumimoji="1" lang="ko-KR" altLang="en-US" dirty="0"/>
              <a:t>제품 </a:t>
            </a:r>
            <a:r>
              <a:rPr kumimoji="1" lang="en-US" altLang="ko-KR" dirty="0"/>
              <a:t>: Redis, Memcached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7CC4C31-C723-1348-90D4-E4BF5034ED2F}"/>
              </a:ext>
            </a:extLst>
          </p:cNvPr>
          <p:cNvSpPr/>
          <p:nvPr/>
        </p:nvSpPr>
        <p:spPr>
          <a:xfrm>
            <a:off x="838200" y="3295887"/>
            <a:ext cx="1024128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2400" dirty="0"/>
              <a:t>검색 색인</a:t>
            </a:r>
            <a:br>
              <a:rPr kumimoji="1" lang="en-US" altLang="ko-KR" sz="2400" dirty="0"/>
            </a:br>
            <a:r>
              <a:rPr kumimoji="1" lang="ko-KR" altLang="en-US" dirty="0"/>
              <a:t>사용자가 키워드로 데이터를 검색하거나 다양한 방법으로 필터링할 수 있게 제공</a:t>
            </a:r>
            <a:br>
              <a:rPr kumimoji="1" lang="en-US" altLang="ko-KR" dirty="0"/>
            </a:br>
            <a:r>
              <a:rPr kumimoji="1" lang="ko-KR" altLang="en-US" dirty="0"/>
              <a:t>제품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elasticsearch</a:t>
            </a:r>
            <a:r>
              <a:rPr kumimoji="1" lang="en-US" altLang="ko-KR" dirty="0"/>
              <a:t>, </a:t>
            </a:r>
            <a:r>
              <a:rPr kumimoji="1" lang="en-US" altLang="ko-KR" dirty="0" err="1"/>
              <a:t>Solr</a:t>
            </a:r>
            <a:r>
              <a:rPr kumimoji="1" lang="en-US" altLang="ko-KR" dirty="0"/>
              <a:t>, apache Lucene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580032B-7814-5145-B4B9-8E745250BE0C}"/>
              </a:ext>
            </a:extLst>
          </p:cNvPr>
          <p:cNvSpPr/>
          <p:nvPr/>
        </p:nvSpPr>
        <p:spPr>
          <a:xfrm>
            <a:off x="838200" y="4420283"/>
            <a:ext cx="1024128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2400" dirty="0"/>
              <a:t>스트림 처리</a:t>
            </a:r>
            <a:r>
              <a:rPr kumimoji="1" lang="en-US" altLang="ko-KR" sz="2400" dirty="0"/>
              <a:t>(Stream Processing)</a:t>
            </a:r>
            <a:br>
              <a:rPr kumimoji="1" lang="en-US" altLang="ko-KR" sz="2400" dirty="0"/>
            </a:br>
            <a:r>
              <a:rPr kumimoji="1" lang="ko-KR" altLang="en-US" dirty="0"/>
              <a:t>사용자가 키워드로 데이터를 검색하거나 다양한 방법으로 필터링할 수 있게 제공</a:t>
            </a:r>
            <a:br>
              <a:rPr kumimoji="1" lang="en-US" altLang="ko-KR" dirty="0"/>
            </a:br>
            <a:r>
              <a:rPr kumimoji="1" lang="ko-KR" altLang="en-US" dirty="0"/>
              <a:t>제품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apache Kafka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18C2E4E-0286-9943-895B-9F8DA5F11BF2}"/>
              </a:ext>
            </a:extLst>
          </p:cNvPr>
          <p:cNvSpPr/>
          <p:nvPr/>
        </p:nvSpPr>
        <p:spPr>
          <a:xfrm>
            <a:off x="838200" y="5544681"/>
            <a:ext cx="1024128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2400" dirty="0"/>
              <a:t>일괄 처리</a:t>
            </a:r>
            <a:r>
              <a:rPr kumimoji="1" lang="en-US" altLang="ko-KR" sz="2400" dirty="0"/>
              <a:t>(Batch Processing)</a:t>
            </a:r>
            <a:br>
              <a:rPr kumimoji="1" lang="en-US" altLang="ko-KR" sz="2400" dirty="0"/>
            </a:br>
            <a:r>
              <a:rPr kumimoji="1" lang="ko-KR" altLang="en-US" dirty="0"/>
              <a:t>주기적으로 대량의 데이터를 분석</a:t>
            </a:r>
            <a:br>
              <a:rPr kumimoji="1" lang="en-US" altLang="ko-KR" dirty="0"/>
            </a:br>
            <a:r>
              <a:rPr kumimoji="1" lang="ko-KR" altLang="en-US" dirty="0"/>
              <a:t>제품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apache spark</a:t>
            </a:r>
          </a:p>
        </p:txBody>
      </p:sp>
    </p:spTree>
    <p:extLst>
      <p:ext uri="{BB962C8B-B14F-4D97-AF65-F5344CB8AC3E}">
        <p14:creationId xmlns:p14="http://schemas.microsoft.com/office/powerpoint/2010/main" val="3506448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6D9CD8-754E-F149-8807-FCD5B772F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소프트웨어 시스템의 </a:t>
            </a:r>
            <a:r>
              <a:rPr kumimoji="1" lang="en-US" altLang="ko-KR" dirty="0"/>
              <a:t>3</a:t>
            </a:r>
            <a:r>
              <a:rPr kumimoji="1" lang="ko-KR" altLang="en-US" dirty="0"/>
              <a:t>가지 핵심 요소</a:t>
            </a:r>
            <a:endParaRPr kumimoji="1"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5DD176-F12E-4247-B50D-63ECA863A6BE}"/>
              </a:ext>
            </a:extLst>
          </p:cNvPr>
          <p:cNvSpPr txBox="1"/>
          <p:nvPr/>
        </p:nvSpPr>
        <p:spPr>
          <a:xfrm>
            <a:off x="838200" y="1066800"/>
            <a:ext cx="85090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시스템을 설계할 때 고려해야 요소로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br>
              <a:rPr kumimoji="1" lang="en-US" altLang="ko-KR" dirty="0"/>
            </a:br>
            <a:r>
              <a:rPr kumimoji="1" lang="ko-KR" altLang="en-US" dirty="0"/>
              <a:t>데이터 중심 어플리케이션을 설계할 때도 아래의 요소들을 중심으로 고려해야 함</a:t>
            </a:r>
            <a:endParaRPr kumimoji="1" lang="ko-Kore-KR" altLang="en-US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1057A301-CAEB-4D43-AFF8-14007BF4CADB}"/>
              </a:ext>
            </a:extLst>
          </p:cNvPr>
          <p:cNvGrpSpPr/>
          <p:nvPr/>
        </p:nvGrpSpPr>
        <p:grpSpPr>
          <a:xfrm>
            <a:off x="1661160" y="2286000"/>
            <a:ext cx="2651760" cy="4297680"/>
            <a:chOff x="1661160" y="2286000"/>
            <a:chExt cx="2651760" cy="4297680"/>
          </a:xfrm>
        </p:grpSpPr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9857BB81-1584-7A41-B745-4D2C63F42B69}"/>
                </a:ext>
              </a:extLst>
            </p:cNvPr>
            <p:cNvSpPr/>
            <p:nvPr/>
          </p:nvSpPr>
          <p:spPr>
            <a:xfrm>
              <a:off x="1905000" y="2286000"/>
              <a:ext cx="2042160" cy="2042160"/>
            </a:xfrm>
            <a:prstGeom prst="ellipse">
              <a:avLst/>
            </a:prstGeom>
            <a:noFill/>
            <a:ln w="2857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dirty="0">
                  <a:solidFill>
                    <a:schemeClr val="tx1"/>
                  </a:solidFill>
                </a:rPr>
                <a:t>신뢰성</a:t>
              </a:r>
              <a:endParaRPr kumimoji="1" lang="en-US" altLang="ko-Kore-KR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en-US" altLang="ko-Kore-KR" dirty="0">
                  <a:solidFill>
                    <a:schemeClr val="tx1"/>
                  </a:solidFill>
                </a:rPr>
                <a:t>Reliability</a:t>
              </a:r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4D659FA-F6FF-9947-A5DF-2E413C14632F}"/>
                </a:ext>
              </a:extLst>
            </p:cNvPr>
            <p:cNvSpPr txBox="1"/>
            <p:nvPr/>
          </p:nvSpPr>
          <p:spPr>
            <a:xfrm>
              <a:off x="1783080" y="4434840"/>
              <a:ext cx="252984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dirty="0"/>
                <a:t>하드웨어 </a:t>
              </a:r>
              <a:r>
                <a:rPr kumimoji="1" lang="en-US" altLang="ko-KR" dirty="0"/>
                <a:t>/</a:t>
              </a:r>
              <a:r>
                <a:rPr kumimoji="1" lang="ko-KR" altLang="en-US" dirty="0"/>
                <a:t> 소프트웨어 </a:t>
              </a:r>
              <a:r>
                <a:rPr kumimoji="1" lang="en-US" altLang="ko-Kore-KR" dirty="0"/>
                <a:t>/</a:t>
              </a:r>
              <a:r>
                <a:rPr kumimoji="1" lang="ko-KR" altLang="en-US" dirty="0"/>
                <a:t> </a:t>
              </a:r>
              <a:r>
                <a:rPr kumimoji="1" lang="ko-Kore-KR" altLang="en-US" dirty="0"/>
                <a:t>인적</a:t>
              </a:r>
              <a:r>
                <a:rPr kumimoji="1" lang="ko-KR" altLang="en-US" dirty="0"/>
                <a:t> 오류로부터</a:t>
              </a:r>
              <a:endParaRPr kumimoji="1" lang="en-US" altLang="ko-KR" dirty="0"/>
            </a:p>
            <a:p>
              <a:r>
                <a:rPr kumimoji="1" lang="ko-KR" altLang="en-US" dirty="0"/>
                <a:t>얼마나 잘 견디는가</a:t>
              </a:r>
              <a:endParaRPr kumimoji="1" lang="en-US" altLang="ko-KR" dirty="0"/>
            </a:p>
          </p:txBody>
        </p:sp>
        <p:sp>
          <p:nvSpPr>
            <p:cNvPr id="17" name="모서리가 둥근 직사각형 16">
              <a:extLst>
                <a:ext uri="{FF2B5EF4-FFF2-40B4-BE49-F238E27FC236}">
                  <a16:creationId xmlns:a16="http://schemas.microsoft.com/office/drawing/2014/main" id="{72E64E41-8AF5-7F43-A9A3-44036DEFFDDD}"/>
                </a:ext>
              </a:extLst>
            </p:cNvPr>
            <p:cNvSpPr/>
            <p:nvPr/>
          </p:nvSpPr>
          <p:spPr>
            <a:xfrm>
              <a:off x="1661160" y="5791200"/>
              <a:ext cx="2529840" cy="792480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dirty="0"/>
                <a:t>결함</a:t>
              </a:r>
              <a:r>
                <a:rPr kumimoji="1" lang="en-US" altLang="ko-Kore-KR" dirty="0"/>
                <a:t>(</a:t>
              </a:r>
              <a:r>
                <a:rPr kumimoji="1" lang="en-US" altLang="ko-KR" dirty="0"/>
                <a:t>Fault)</a:t>
              </a:r>
              <a:endParaRPr kumimoji="1" lang="ko-Kore-KR" altLang="en-US" dirty="0"/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9AB86EB0-EA93-E64B-BC92-DCC1C9E2A2AC}"/>
              </a:ext>
            </a:extLst>
          </p:cNvPr>
          <p:cNvGrpSpPr/>
          <p:nvPr/>
        </p:nvGrpSpPr>
        <p:grpSpPr>
          <a:xfrm>
            <a:off x="8503920" y="2286000"/>
            <a:ext cx="2636520" cy="4297680"/>
            <a:chOff x="8503920" y="2286000"/>
            <a:chExt cx="2636520" cy="4297680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E1415F71-F4D8-A042-A357-BFD4429D6300}"/>
                </a:ext>
              </a:extLst>
            </p:cNvPr>
            <p:cNvSpPr/>
            <p:nvPr/>
          </p:nvSpPr>
          <p:spPr>
            <a:xfrm>
              <a:off x="8747760" y="2286000"/>
              <a:ext cx="2042160" cy="2042160"/>
            </a:xfrm>
            <a:prstGeom prst="ellipse">
              <a:avLst/>
            </a:prstGeom>
            <a:noFill/>
            <a:ln w="2857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dirty="0">
                  <a:solidFill>
                    <a:schemeClr val="tx1"/>
                  </a:solidFill>
                </a:rPr>
                <a:t>유지보수성</a:t>
              </a:r>
              <a:endParaRPr kumimoji="1" lang="en-US" altLang="ko-Kore-KR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en-US" altLang="ko-Kore-KR" dirty="0">
                  <a:solidFill>
                    <a:schemeClr val="tx1"/>
                  </a:solidFill>
                </a:rPr>
                <a:t>Maintainability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DFC5BAD-8D92-9342-B9CC-7F725E66FB58}"/>
                </a:ext>
              </a:extLst>
            </p:cNvPr>
            <p:cNvSpPr txBox="1"/>
            <p:nvPr/>
          </p:nvSpPr>
          <p:spPr>
            <a:xfrm>
              <a:off x="8610600" y="4434839"/>
              <a:ext cx="252984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dirty="0"/>
                <a:t>모든 사용자가 시스템 상에서 얼마나 쉽게</a:t>
              </a:r>
              <a:endParaRPr kumimoji="1" lang="en-US" altLang="ko-KR" dirty="0"/>
            </a:p>
            <a:p>
              <a:r>
                <a:rPr kumimoji="1" lang="ko-KR" altLang="en-US" dirty="0"/>
                <a:t>작업할 수 있는가</a:t>
              </a:r>
              <a:endParaRPr kumimoji="1" lang="en-US" altLang="ko-KR" dirty="0"/>
            </a:p>
          </p:txBody>
        </p:sp>
        <p:sp>
          <p:nvSpPr>
            <p:cNvPr id="19" name="모서리가 둥근 직사각형 18">
              <a:extLst>
                <a:ext uri="{FF2B5EF4-FFF2-40B4-BE49-F238E27FC236}">
                  <a16:creationId xmlns:a16="http://schemas.microsoft.com/office/drawing/2014/main" id="{A411533B-FC35-604E-8D84-56EBCEA5BFF5}"/>
                </a:ext>
              </a:extLst>
            </p:cNvPr>
            <p:cNvSpPr/>
            <p:nvPr/>
          </p:nvSpPr>
          <p:spPr>
            <a:xfrm>
              <a:off x="8503920" y="5791200"/>
              <a:ext cx="2529840" cy="792480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 err="1"/>
                <a:t>레거시</a:t>
              </a:r>
              <a:endParaRPr kumimoji="1" lang="ko-Kore-KR" altLang="en-US" dirty="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545E29A2-1871-EC45-9BFA-64CFEDAEE366}"/>
              </a:ext>
            </a:extLst>
          </p:cNvPr>
          <p:cNvSpPr txBox="1"/>
          <p:nvPr/>
        </p:nvSpPr>
        <p:spPr>
          <a:xfrm>
            <a:off x="95964" y="4681358"/>
            <a:ext cx="1266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b="1" dirty="0"/>
              <a:t>p</a:t>
            </a:r>
            <a:r>
              <a:rPr kumimoji="1" lang="en-US" altLang="ko-KR" sz="2400" b="1" dirty="0"/>
              <a:t>roblem</a:t>
            </a:r>
            <a:endParaRPr kumimoji="1" lang="ko-Kore-KR" altLang="en-US" sz="24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D3CDFC9-7DD5-7446-BD15-65F25C24ACE5}"/>
              </a:ext>
            </a:extLst>
          </p:cNvPr>
          <p:cNvSpPr txBox="1"/>
          <p:nvPr/>
        </p:nvSpPr>
        <p:spPr>
          <a:xfrm>
            <a:off x="93527" y="6023379"/>
            <a:ext cx="1286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b="1" dirty="0"/>
              <a:t>keyword</a:t>
            </a:r>
            <a:endParaRPr kumimoji="1" lang="ko-Kore-KR" altLang="en-US" sz="2400" b="1" dirty="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0EA17D0D-412D-8B49-937B-E81098C3C048}"/>
              </a:ext>
            </a:extLst>
          </p:cNvPr>
          <p:cNvGrpSpPr/>
          <p:nvPr/>
        </p:nvGrpSpPr>
        <p:grpSpPr>
          <a:xfrm>
            <a:off x="5074920" y="2286000"/>
            <a:ext cx="2667000" cy="4297680"/>
            <a:chOff x="4831080" y="2286000"/>
            <a:chExt cx="2667000" cy="4297680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FFB131BD-E4C9-1E49-A2CF-B18D9E3F39FC}"/>
                </a:ext>
              </a:extLst>
            </p:cNvPr>
            <p:cNvSpPr/>
            <p:nvPr/>
          </p:nvSpPr>
          <p:spPr>
            <a:xfrm>
              <a:off x="5212080" y="2286000"/>
              <a:ext cx="2042160" cy="2042160"/>
            </a:xfrm>
            <a:prstGeom prst="ellipse">
              <a:avLst/>
            </a:prstGeom>
            <a:noFill/>
            <a:ln w="2857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dirty="0">
                  <a:solidFill>
                    <a:schemeClr val="tx1"/>
                  </a:solidFill>
                </a:rPr>
                <a:t>확장성</a:t>
              </a:r>
              <a:endParaRPr kumimoji="1" lang="en-US" altLang="ko-Kore-KR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en-US" altLang="ko-Kore-KR" dirty="0">
                  <a:solidFill>
                    <a:schemeClr val="tx1"/>
                  </a:solidFill>
                </a:rPr>
                <a:t>Scalability</a:t>
              </a:r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FEC0451-0BC4-5340-815F-A303FCBD58A8}"/>
                </a:ext>
              </a:extLst>
            </p:cNvPr>
            <p:cNvSpPr txBox="1"/>
            <p:nvPr/>
          </p:nvSpPr>
          <p:spPr>
            <a:xfrm>
              <a:off x="4831080" y="4434840"/>
              <a:ext cx="252984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dirty="0"/>
                <a:t>데이터</a:t>
              </a:r>
              <a:r>
                <a:rPr kumimoji="1" lang="en-US" altLang="ko-KR" dirty="0"/>
                <a:t>,</a:t>
              </a:r>
              <a:r>
                <a:rPr kumimoji="1" lang="ko-KR" altLang="en-US" dirty="0"/>
                <a:t> 트래픽</a:t>
              </a:r>
              <a:r>
                <a:rPr kumimoji="1" lang="en-US" altLang="ko-KR" dirty="0"/>
                <a:t>,</a:t>
              </a:r>
              <a:r>
                <a:rPr kumimoji="1" lang="ko-KR" altLang="en-US" dirty="0"/>
                <a:t> 복잡도의 증가에 따라</a:t>
              </a:r>
              <a:endParaRPr kumimoji="1" lang="en-US" altLang="ko-KR" dirty="0"/>
            </a:p>
            <a:p>
              <a:r>
                <a:rPr kumimoji="1" lang="ko-KR" altLang="en-US" dirty="0"/>
                <a:t>얼마나 쉽게 처리할 수 있는가</a:t>
              </a:r>
              <a:endParaRPr kumimoji="1" lang="en-US" altLang="ko-KR" dirty="0"/>
            </a:p>
          </p:txBody>
        </p:sp>
        <p:sp>
          <p:nvSpPr>
            <p:cNvPr id="18" name="모서리가 둥근 직사각형 17">
              <a:extLst>
                <a:ext uri="{FF2B5EF4-FFF2-40B4-BE49-F238E27FC236}">
                  <a16:creationId xmlns:a16="http://schemas.microsoft.com/office/drawing/2014/main" id="{33263C12-246A-D64C-B23C-AC08732DA44B}"/>
                </a:ext>
              </a:extLst>
            </p:cNvPr>
            <p:cNvSpPr/>
            <p:nvPr/>
          </p:nvSpPr>
          <p:spPr>
            <a:xfrm>
              <a:off x="4968240" y="5791200"/>
              <a:ext cx="2529840" cy="792480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dirty="0"/>
                <a:t>부하</a:t>
              </a:r>
              <a:r>
                <a:rPr kumimoji="1" lang="en-US" altLang="ko-Kore-KR" dirty="0"/>
                <a:t>(</a:t>
              </a:r>
              <a:r>
                <a:rPr kumimoji="1" lang="en-US" altLang="ko-KR" dirty="0"/>
                <a:t>Load)</a:t>
              </a:r>
              <a:endParaRPr kumimoji="1" lang="ko-Kore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53397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6D9CD8-754E-F149-8807-FCD5B772F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1</a:t>
            </a:r>
            <a:r>
              <a:rPr kumimoji="1" lang="en-US" altLang="ko-KR" dirty="0"/>
              <a:t>.</a:t>
            </a:r>
            <a:r>
              <a:rPr kumimoji="1" lang="ko-KR" altLang="en-US" dirty="0"/>
              <a:t> 신뢰성</a:t>
            </a:r>
            <a:endParaRPr kumimoji="1" lang="ko-Kore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2286D8-34F0-4547-9E2B-7FC933B78895}"/>
              </a:ext>
            </a:extLst>
          </p:cNvPr>
          <p:cNvSpPr txBox="1"/>
          <p:nvPr/>
        </p:nvSpPr>
        <p:spPr>
          <a:xfrm>
            <a:off x="1082040" y="2796816"/>
            <a:ext cx="17812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2000" dirty="0"/>
              <a:t>하드웨어</a:t>
            </a:r>
            <a:r>
              <a:rPr kumimoji="1" lang="ko-KR" altLang="en-US" sz="2000" dirty="0"/>
              <a:t> 결함</a:t>
            </a:r>
            <a:endParaRPr kumimoji="1" lang="ko-Kore-KR" altLang="en-US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C319B22-32D7-A44E-AAE8-8A3313AED041}"/>
              </a:ext>
            </a:extLst>
          </p:cNvPr>
          <p:cNvSpPr txBox="1"/>
          <p:nvPr/>
        </p:nvSpPr>
        <p:spPr>
          <a:xfrm>
            <a:off x="1062391" y="4633520"/>
            <a:ext cx="20377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dirty="0"/>
              <a:t>소프트웨어 오류</a:t>
            </a:r>
            <a:endParaRPr kumimoji="1" lang="ko-Kore-KR" altLang="en-US" sz="2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87A26E-FE64-C741-BA31-D3D6D7E8CCCE}"/>
              </a:ext>
            </a:extLst>
          </p:cNvPr>
          <p:cNvSpPr txBox="1"/>
          <p:nvPr/>
        </p:nvSpPr>
        <p:spPr>
          <a:xfrm>
            <a:off x="1082040" y="5925830"/>
            <a:ext cx="12682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2000" dirty="0"/>
              <a:t>인적</a:t>
            </a:r>
            <a:r>
              <a:rPr kumimoji="1" lang="ko-KR" altLang="en-US" sz="2000" dirty="0"/>
              <a:t> 오류</a:t>
            </a:r>
            <a:endParaRPr kumimoji="1" lang="ko-Kore-KR" alt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428F6E-BAFB-624C-8815-167621B508BE}"/>
              </a:ext>
            </a:extLst>
          </p:cNvPr>
          <p:cNvSpPr txBox="1"/>
          <p:nvPr/>
        </p:nvSpPr>
        <p:spPr>
          <a:xfrm>
            <a:off x="3119903" y="2396077"/>
            <a:ext cx="2656496" cy="12936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dirty="0"/>
              <a:t>하드디스크 고장</a:t>
            </a:r>
            <a:endParaRPr kumimoji="1"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dirty="0"/>
              <a:t>정전 사태</a:t>
            </a:r>
            <a:endParaRPr kumimoji="1"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dirty="0"/>
              <a:t>네트워크 케이블 유실</a:t>
            </a:r>
            <a:endParaRPr kumimoji="1" lang="en-US" altLang="ko-KR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E43F963-E707-3F43-A957-FA6F11665B4B}"/>
              </a:ext>
            </a:extLst>
          </p:cNvPr>
          <p:cNvSpPr txBox="1"/>
          <p:nvPr/>
        </p:nvSpPr>
        <p:spPr>
          <a:xfrm>
            <a:off x="3170032" y="4191000"/>
            <a:ext cx="7970452" cy="1295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dirty="0"/>
              <a:t>잘못된 특정 입력이 있을 때 중단되는 소프트웨어 버그</a:t>
            </a:r>
            <a:endParaRPr kumimoji="1"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dirty="0"/>
              <a:t>CPU</a:t>
            </a:r>
            <a:r>
              <a:rPr kumimoji="1" lang="ko-KR" altLang="en-US" dirty="0"/>
              <a:t> 시간</a:t>
            </a:r>
            <a:r>
              <a:rPr kumimoji="1" lang="en-US" altLang="ko-KR" dirty="0"/>
              <a:t>,</a:t>
            </a:r>
            <a:r>
              <a:rPr kumimoji="1" lang="ko-KR" altLang="en-US" dirty="0"/>
              <a:t> 메모리</a:t>
            </a:r>
            <a:r>
              <a:rPr kumimoji="1" lang="en-US" altLang="ko-KR" dirty="0"/>
              <a:t>,</a:t>
            </a:r>
            <a:r>
              <a:rPr kumimoji="1" lang="ko-KR" altLang="en-US" dirty="0"/>
              <a:t> 디스크 등 공유 자원을 과도하게 사용하는 일부 프로세스</a:t>
            </a:r>
            <a:endParaRPr kumimoji="1"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dirty="0"/>
              <a:t>시스템의 속도가 느려져 반응이 없거나 잘못된 응답을 반환하는 서비스</a:t>
            </a:r>
            <a:endParaRPr kumimoji="1" lang="en-US" altLang="ko-KR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0F5624-67D4-1042-8BD3-4E6E54F96746}"/>
              </a:ext>
            </a:extLst>
          </p:cNvPr>
          <p:cNvSpPr txBox="1"/>
          <p:nvPr/>
        </p:nvSpPr>
        <p:spPr>
          <a:xfrm>
            <a:off x="3119903" y="5940108"/>
            <a:ext cx="3097323" cy="462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dirty="0"/>
              <a:t>운영자의 설정</a:t>
            </a:r>
            <a:r>
              <a:rPr kumimoji="1" lang="en-US" altLang="ko-KR" dirty="0"/>
              <a:t>&amp;</a:t>
            </a:r>
            <a:r>
              <a:rPr kumimoji="1" lang="ko-KR" altLang="en-US" dirty="0"/>
              <a:t> 조작 오류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5E0CC4-E586-8A4E-A441-B9B2C8E1CCC7}"/>
              </a:ext>
            </a:extLst>
          </p:cNvPr>
          <p:cNvSpPr txBox="1"/>
          <p:nvPr/>
        </p:nvSpPr>
        <p:spPr>
          <a:xfrm>
            <a:off x="871428" y="1997865"/>
            <a:ext cx="23246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b="1" u="sng" dirty="0"/>
              <a:t>3</a:t>
            </a:r>
            <a:r>
              <a:rPr kumimoji="1" lang="ko-KR" altLang="en-US" sz="2400" b="1" u="sng" dirty="0"/>
              <a:t>가지 결함 유형</a:t>
            </a:r>
            <a:endParaRPr kumimoji="1" lang="ko-Kore-KR" altLang="en-US" sz="2400" b="1" u="sn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AAA3F8-A99E-AC44-A141-F0B44EA4AA61}"/>
              </a:ext>
            </a:extLst>
          </p:cNvPr>
          <p:cNvSpPr txBox="1"/>
          <p:nvPr/>
        </p:nvSpPr>
        <p:spPr>
          <a:xfrm>
            <a:off x="818551" y="1198914"/>
            <a:ext cx="7090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2400" dirty="0"/>
              <a:t>목표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:</a:t>
            </a:r>
            <a:r>
              <a:rPr kumimoji="1" lang="ko-KR" altLang="en-US" sz="2400" dirty="0"/>
              <a:t> </a:t>
            </a:r>
            <a:r>
              <a:rPr kumimoji="1" lang="ko-Kore-KR" altLang="en-US" sz="2400" dirty="0"/>
              <a:t>결함</a:t>
            </a:r>
            <a:r>
              <a:rPr kumimoji="1" lang="en-US" altLang="ko-Kore-KR" sz="2400" dirty="0"/>
              <a:t>(Fault)</a:t>
            </a:r>
            <a:r>
              <a:rPr kumimoji="1" lang="ko-KR" altLang="en-US" sz="2400" dirty="0"/>
              <a:t>을 예측하고 대처할 수 있는 시스템</a:t>
            </a:r>
            <a:endParaRPr kumimoji="1" lang="ko-Kore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80779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6D9CD8-754E-F149-8807-FCD5B772F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2.</a:t>
            </a:r>
            <a:r>
              <a:rPr kumimoji="1" lang="ko-KR" altLang="en-US" dirty="0"/>
              <a:t> 확장성</a:t>
            </a:r>
            <a:endParaRPr kumimoji="1" lang="ko-Kore-KR" altLang="en-US" dirty="0"/>
          </a:p>
        </p:txBody>
      </p: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911CFF15-6D5E-EF47-8872-3027B7A5C63F}"/>
              </a:ext>
            </a:extLst>
          </p:cNvPr>
          <p:cNvCxnSpPr>
            <a:cxnSpLocks/>
          </p:cNvCxnSpPr>
          <p:nvPr/>
        </p:nvCxnSpPr>
        <p:spPr>
          <a:xfrm>
            <a:off x="5151120" y="2430679"/>
            <a:ext cx="0" cy="4506575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CEA0307-0155-9441-B82B-B2B328D5BEC2}"/>
              </a:ext>
            </a:extLst>
          </p:cNvPr>
          <p:cNvSpPr txBox="1"/>
          <p:nvPr/>
        </p:nvSpPr>
        <p:spPr>
          <a:xfrm>
            <a:off x="5288280" y="1874519"/>
            <a:ext cx="2853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2400" b="1" dirty="0"/>
              <a:t>부하</a:t>
            </a:r>
            <a:r>
              <a:rPr kumimoji="1" lang="ko-KR" altLang="en-US" sz="2400" b="1" dirty="0"/>
              <a:t> 대응 접근 방식</a:t>
            </a:r>
            <a:endParaRPr kumimoji="1" lang="ko-Kore-KR" altLang="en-US" sz="24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FF1653-A1B4-1840-B2C1-89BAC85CF31F}"/>
              </a:ext>
            </a:extLst>
          </p:cNvPr>
          <p:cNvSpPr txBox="1"/>
          <p:nvPr/>
        </p:nvSpPr>
        <p:spPr>
          <a:xfrm>
            <a:off x="396240" y="1874520"/>
            <a:ext cx="1484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2400" b="1" dirty="0"/>
              <a:t>성능</a:t>
            </a:r>
            <a:r>
              <a:rPr kumimoji="1" lang="ko-KR" altLang="en-US" sz="2400" b="1" dirty="0"/>
              <a:t> 지표</a:t>
            </a:r>
            <a:endParaRPr kumimoji="1" lang="ko-Kore-KR" altLang="en-US" sz="24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71CAE03-E0E7-1C41-A728-44D681934641}"/>
              </a:ext>
            </a:extLst>
          </p:cNvPr>
          <p:cNvSpPr txBox="1"/>
          <p:nvPr/>
        </p:nvSpPr>
        <p:spPr>
          <a:xfrm>
            <a:off x="818551" y="1198914"/>
            <a:ext cx="62889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2400" dirty="0"/>
              <a:t>목표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:</a:t>
            </a:r>
            <a:r>
              <a:rPr kumimoji="1" lang="ko-KR" altLang="en-US" sz="2400" dirty="0"/>
              <a:t> 증가하는 부하에 대처할 수 있는 시스템</a:t>
            </a:r>
            <a:endParaRPr kumimoji="1" lang="ko-Kore-KR" alt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F1A694-AF5C-5747-A47F-B3A2061E1D21}"/>
              </a:ext>
            </a:extLst>
          </p:cNvPr>
          <p:cNvSpPr txBox="1"/>
          <p:nvPr/>
        </p:nvSpPr>
        <p:spPr>
          <a:xfrm>
            <a:off x="376591" y="2550874"/>
            <a:ext cx="3219151" cy="8781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ore-KR" altLang="en-US" b="1" dirty="0"/>
              <a:t>처리량</a:t>
            </a:r>
            <a:r>
              <a:rPr kumimoji="1" lang="en-US" altLang="ko-Kore-KR" b="1" dirty="0"/>
              <a:t>(throughput)</a:t>
            </a:r>
          </a:p>
          <a:p>
            <a:pPr>
              <a:lnSpc>
                <a:spcPct val="150000"/>
              </a:lnSpc>
            </a:pPr>
            <a:r>
              <a:rPr kumimoji="1" lang="ko-KR" altLang="en-US" dirty="0"/>
              <a:t>초당 처리할 수 있는 레코드 수</a:t>
            </a:r>
            <a:endParaRPr kumimoji="1" lang="en-US" altLang="ko-KR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1FAA77D-2165-994D-8C40-AD6B38C9498F}"/>
              </a:ext>
            </a:extLst>
          </p:cNvPr>
          <p:cNvSpPr txBox="1"/>
          <p:nvPr/>
        </p:nvSpPr>
        <p:spPr>
          <a:xfrm>
            <a:off x="376591" y="3622138"/>
            <a:ext cx="4373313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b="1" dirty="0"/>
              <a:t>서비스 응답 시간</a:t>
            </a:r>
            <a:r>
              <a:rPr kumimoji="1" lang="en-US" altLang="ko-KR" b="1" dirty="0"/>
              <a:t>(response time)</a:t>
            </a:r>
            <a:endParaRPr kumimoji="1" lang="en-US" altLang="ko-Kore-KR" b="1" dirty="0"/>
          </a:p>
          <a:p>
            <a:r>
              <a:rPr kumimoji="1" lang="ko-KR" altLang="en-US" dirty="0"/>
              <a:t>클라이언트가 요청을 보내고 응답을 받는 </a:t>
            </a:r>
            <a:endParaRPr kumimoji="1" lang="en-US" altLang="ko-KR" dirty="0"/>
          </a:p>
          <a:p>
            <a:r>
              <a:rPr kumimoji="1" lang="ko-KR" altLang="en-US" dirty="0"/>
              <a:t>사이의 시간</a:t>
            </a:r>
            <a:endParaRPr kumimoji="1" lang="en-US" altLang="ko-KR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6E28BEF-889F-6E42-8784-074334BAF7DB}"/>
              </a:ext>
            </a:extLst>
          </p:cNvPr>
          <p:cNvSpPr txBox="1"/>
          <p:nvPr/>
        </p:nvSpPr>
        <p:spPr>
          <a:xfrm>
            <a:off x="376590" y="4859644"/>
            <a:ext cx="3911648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b="1" dirty="0"/>
              <a:t>꼬리 지연시간</a:t>
            </a:r>
            <a:r>
              <a:rPr kumimoji="1" lang="en-US" altLang="ko-KR" b="1" dirty="0"/>
              <a:t>(tail latency)</a:t>
            </a:r>
            <a:endParaRPr kumimoji="1" lang="en-US" altLang="ko-Kore-KR" b="1" dirty="0"/>
          </a:p>
          <a:p>
            <a:r>
              <a:rPr kumimoji="1" lang="ko-KR" altLang="en-US" dirty="0"/>
              <a:t>상위 백분위 응답 시간으로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br>
              <a:rPr kumimoji="1" lang="en-US" altLang="ko-KR" dirty="0"/>
            </a:br>
            <a:r>
              <a:rPr kumimoji="1" lang="ko-KR" altLang="en-US" dirty="0"/>
              <a:t>응답 시간이 길게 발생한 상황의 지표</a:t>
            </a:r>
            <a:endParaRPr kumimoji="1" lang="en-US" altLang="ko-KR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4891F17-9C90-6E44-9E0C-D1D2E5615255}"/>
              </a:ext>
            </a:extLst>
          </p:cNvPr>
          <p:cNvSpPr txBox="1"/>
          <p:nvPr/>
        </p:nvSpPr>
        <p:spPr>
          <a:xfrm>
            <a:off x="5964705" y="2574985"/>
            <a:ext cx="4993931" cy="8781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b="1" dirty="0"/>
              <a:t>용량 확장</a:t>
            </a:r>
            <a:r>
              <a:rPr kumimoji="1" lang="en-US" altLang="ko-KR" b="1" dirty="0"/>
              <a:t>(scaling up) = </a:t>
            </a:r>
            <a:r>
              <a:rPr kumimoji="1" lang="ko-KR" altLang="en-US" b="1" dirty="0"/>
              <a:t>수직 확장</a:t>
            </a:r>
            <a:r>
              <a:rPr kumimoji="1" lang="en-US" altLang="ko-KR" b="1" dirty="0"/>
              <a:t>(vertical scaling)</a:t>
            </a:r>
            <a:endParaRPr kumimoji="1" lang="en-US" altLang="ko-Kore-KR" b="1" dirty="0"/>
          </a:p>
          <a:p>
            <a:pPr>
              <a:lnSpc>
                <a:spcPct val="150000"/>
              </a:lnSpc>
            </a:pPr>
            <a:r>
              <a:rPr kumimoji="1" lang="ko-KR" altLang="en-US" dirty="0"/>
              <a:t>좀 더 강력한 장비로의 이동</a:t>
            </a:r>
            <a:endParaRPr kumimoji="1" lang="en-US" altLang="ko-KR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E63FEEC-6499-7F4A-BE1F-0BD4BF3A26CE}"/>
              </a:ext>
            </a:extLst>
          </p:cNvPr>
          <p:cNvSpPr txBox="1"/>
          <p:nvPr/>
        </p:nvSpPr>
        <p:spPr>
          <a:xfrm>
            <a:off x="5995185" y="3691912"/>
            <a:ext cx="5333704" cy="8781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b="1" dirty="0"/>
              <a:t>규모 확장</a:t>
            </a:r>
            <a:r>
              <a:rPr kumimoji="1" lang="en-US" altLang="ko-KR" b="1" dirty="0"/>
              <a:t>(scaling out) = </a:t>
            </a:r>
            <a:r>
              <a:rPr kumimoji="1" lang="ko-KR" altLang="en-US" b="1" dirty="0"/>
              <a:t>수평 확장</a:t>
            </a:r>
            <a:r>
              <a:rPr kumimoji="1" lang="en-US" altLang="ko-KR" b="1" dirty="0"/>
              <a:t>(horizontal</a:t>
            </a:r>
            <a:r>
              <a:rPr kumimoji="1" lang="ko-KR" altLang="en-US" b="1" dirty="0"/>
              <a:t> </a:t>
            </a:r>
            <a:r>
              <a:rPr kumimoji="1" lang="en-US" altLang="ko-KR" b="1" dirty="0"/>
              <a:t>scaling)</a:t>
            </a:r>
            <a:endParaRPr kumimoji="1" lang="en-US" altLang="ko-Kore-KR" b="1" dirty="0"/>
          </a:p>
          <a:p>
            <a:pPr>
              <a:lnSpc>
                <a:spcPct val="150000"/>
              </a:lnSpc>
            </a:pPr>
            <a:r>
              <a:rPr kumimoji="1" lang="ko-KR" altLang="en-US" dirty="0"/>
              <a:t>다수의 장비에 부하를 분산</a:t>
            </a:r>
            <a:endParaRPr kumimoji="1" lang="en-US" altLang="ko-KR" dirty="0"/>
          </a:p>
        </p:txBody>
      </p:sp>
      <p:cxnSp>
        <p:nvCxnSpPr>
          <p:cNvPr id="12" name="직선 연결선[R] 11">
            <a:extLst>
              <a:ext uri="{FF2B5EF4-FFF2-40B4-BE49-F238E27FC236}">
                <a16:creationId xmlns:a16="http://schemas.microsoft.com/office/drawing/2014/main" id="{018A27BB-0CF7-4E40-A237-233464993AF1}"/>
              </a:ext>
            </a:extLst>
          </p:cNvPr>
          <p:cNvCxnSpPr>
            <a:stCxn id="21" idx="1"/>
          </p:cNvCxnSpPr>
          <p:nvPr/>
        </p:nvCxnSpPr>
        <p:spPr>
          <a:xfrm flipH="1">
            <a:off x="5425440" y="3014048"/>
            <a:ext cx="539265" cy="6080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연결선[R] 22">
            <a:extLst>
              <a:ext uri="{FF2B5EF4-FFF2-40B4-BE49-F238E27FC236}">
                <a16:creationId xmlns:a16="http://schemas.microsoft.com/office/drawing/2014/main" id="{BA054AF6-26CC-A244-A8ED-6BCF0F6F67B2}"/>
              </a:ext>
            </a:extLst>
          </p:cNvPr>
          <p:cNvCxnSpPr>
            <a:cxnSpLocks/>
            <a:stCxn id="22" idx="1"/>
          </p:cNvCxnSpPr>
          <p:nvPr/>
        </p:nvCxnSpPr>
        <p:spPr>
          <a:xfrm flipH="1" flipV="1">
            <a:off x="5425441" y="3622139"/>
            <a:ext cx="569744" cy="5088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579A84D-49E2-E745-BA47-B10017E93BFD}"/>
              </a:ext>
            </a:extLst>
          </p:cNvPr>
          <p:cNvSpPr txBox="1"/>
          <p:nvPr/>
        </p:nvSpPr>
        <p:spPr>
          <a:xfrm>
            <a:off x="5288280" y="4925022"/>
            <a:ext cx="6556603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b="1" dirty="0"/>
              <a:t>탄력적 시스템</a:t>
            </a:r>
            <a:r>
              <a:rPr kumimoji="1" lang="en-US" altLang="ko-KR" b="1" dirty="0"/>
              <a:t>(elastic</a:t>
            </a:r>
            <a:r>
              <a:rPr kumimoji="1" lang="ko-KR" altLang="en-US" b="1" dirty="0"/>
              <a:t> </a:t>
            </a:r>
            <a:r>
              <a:rPr kumimoji="1" lang="en-US" altLang="ko-KR" b="1" dirty="0"/>
              <a:t>system)</a:t>
            </a:r>
            <a:endParaRPr kumimoji="1" lang="en-US" altLang="ko-Kore-KR" b="1" dirty="0"/>
          </a:p>
          <a:p>
            <a:r>
              <a:rPr kumimoji="1" lang="ko-KR" altLang="en-US" dirty="0"/>
              <a:t>부하 증가를 감지하면 컴퓨팅 자원을 자동으로 추가하는 시스템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39549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6D9CD8-754E-F149-8807-FCD5B772F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3.</a:t>
            </a:r>
            <a:r>
              <a:rPr kumimoji="1" lang="ko-KR" altLang="en-US" dirty="0"/>
              <a:t> 유지보수성</a:t>
            </a:r>
            <a:endParaRPr kumimoji="1"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71CAE03-E0E7-1C41-A728-44D681934641}"/>
              </a:ext>
            </a:extLst>
          </p:cNvPr>
          <p:cNvSpPr txBox="1"/>
          <p:nvPr/>
        </p:nvSpPr>
        <p:spPr>
          <a:xfrm>
            <a:off x="818551" y="1198914"/>
            <a:ext cx="48510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2400" dirty="0"/>
              <a:t>목표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:</a:t>
            </a:r>
            <a:r>
              <a:rPr kumimoji="1" lang="ko-KR" altLang="en-US" sz="2400" dirty="0"/>
              <a:t> 지속적으로 이어지는 시스템</a:t>
            </a:r>
            <a:endParaRPr kumimoji="1" lang="ko-Kore-KR" altLang="en-US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5B0EB7-54D3-AE49-A804-015F3FEB3F5C}"/>
              </a:ext>
            </a:extLst>
          </p:cNvPr>
          <p:cNvSpPr txBox="1"/>
          <p:nvPr/>
        </p:nvSpPr>
        <p:spPr>
          <a:xfrm>
            <a:off x="1082040" y="2796816"/>
            <a:ext cx="39084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ko-KR" altLang="en-US" sz="2000" b="1" dirty="0" err="1"/>
              <a:t>운용성</a:t>
            </a:r>
            <a:r>
              <a:rPr kumimoji="1" lang="ko-KR" altLang="en-US" sz="2000" b="1" dirty="0"/>
              <a:t> </a:t>
            </a:r>
            <a:r>
              <a:rPr kumimoji="1" lang="en-US" altLang="ko-KR" sz="2000" dirty="0"/>
              <a:t>:</a:t>
            </a:r>
            <a:r>
              <a:rPr kumimoji="1" lang="ko-KR" altLang="en-US" sz="2000" dirty="0"/>
              <a:t> 운영의 편리함 만들기</a:t>
            </a:r>
            <a:endParaRPr kumimoji="1" lang="en-US" altLang="ko-KR" sz="2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95A2E67-3DDB-C149-8628-F1D1332F4469}"/>
              </a:ext>
            </a:extLst>
          </p:cNvPr>
          <p:cNvSpPr txBox="1"/>
          <p:nvPr/>
        </p:nvSpPr>
        <p:spPr>
          <a:xfrm>
            <a:off x="1082040" y="4027896"/>
            <a:ext cx="28248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ko-KR" altLang="en-US" sz="2000" b="1" dirty="0"/>
              <a:t>단순성 </a:t>
            </a:r>
            <a:r>
              <a:rPr kumimoji="1" lang="en-US" altLang="ko-KR" sz="2000" dirty="0"/>
              <a:t>:</a:t>
            </a:r>
            <a:r>
              <a:rPr kumimoji="1" lang="ko-KR" altLang="en-US" sz="2000" dirty="0"/>
              <a:t> 복잡도 관리</a:t>
            </a:r>
            <a:endParaRPr kumimoji="1" lang="en-US" altLang="ko-KR" sz="2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E6AF270-537A-7E47-B2B2-9FA039D33B98}"/>
              </a:ext>
            </a:extLst>
          </p:cNvPr>
          <p:cNvSpPr txBox="1"/>
          <p:nvPr/>
        </p:nvSpPr>
        <p:spPr>
          <a:xfrm>
            <a:off x="1082040" y="5258976"/>
            <a:ext cx="36519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ko-KR" altLang="en-US" sz="2000" b="1" dirty="0"/>
              <a:t>발전성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:</a:t>
            </a:r>
            <a:r>
              <a:rPr kumimoji="1" lang="ko-KR" altLang="en-US" sz="2000" dirty="0"/>
              <a:t> 변화를 쉽게 만들기</a:t>
            </a:r>
            <a:endParaRPr kumimoji="1" lang="en-US" altLang="ko-KR" sz="2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3EC0826-CD7A-8F42-B725-A5F7187A3F81}"/>
              </a:ext>
            </a:extLst>
          </p:cNvPr>
          <p:cNvSpPr txBox="1"/>
          <p:nvPr/>
        </p:nvSpPr>
        <p:spPr>
          <a:xfrm>
            <a:off x="871428" y="1997865"/>
            <a:ext cx="30925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u="sng" dirty="0"/>
              <a:t>소프트웨어 설계 원칙</a:t>
            </a:r>
            <a:endParaRPr kumimoji="1" lang="ko-Kore-KR" altLang="en-US" sz="2400" b="1" u="sn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A73D65-4092-0542-BD9E-4BC9CB225E9B}"/>
              </a:ext>
            </a:extLst>
          </p:cNvPr>
          <p:cNvSpPr txBox="1"/>
          <p:nvPr/>
        </p:nvSpPr>
        <p:spPr>
          <a:xfrm>
            <a:off x="1360757" y="3433718"/>
            <a:ext cx="6094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err="1"/>
              <a:t>운영팀이</a:t>
            </a:r>
            <a:r>
              <a:rPr kumimoji="1" lang="ko-KR" altLang="en-US" dirty="0"/>
              <a:t> 시스템을 원활하게 운영할 수 있게 쉽게 만들어라</a:t>
            </a:r>
            <a:endParaRPr kumimoji="1" lang="ko-Kore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CDC2DE6-5253-5C4D-8528-A7A0C76FD327}"/>
              </a:ext>
            </a:extLst>
          </p:cNvPr>
          <p:cNvSpPr txBox="1"/>
          <p:nvPr/>
        </p:nvSpPr>
        <p:spPr>
          <a:xfrm>
            <a:off x="1421717" y="4573543"/>
            <a:ext cx="9201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시스템에서 복잡도를 최대한 제거해 새로운 엔지니어가 시스템을 이해하기 쉽게 만들어라</a:t>
            </a:r>
            <a:endParaRPr kumimoji="1" lang="ko-Kore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7A54FD8-0BDD-E141-A770-E0A14A210708}"/>
              </a:ext>
            </a:extLst>
          </p:cNvPr>
          <p:cNvSpPr txBox="1"/>
          <p:nvPr/>
        </p:nvSpPr>
        <p:spPr>
          <a:xfrm>
            <a:off x="1360757" y="5915989"/>
            <a:ext cx="5690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엔지니어가 이후에 시스템을 쉽게 변경할 수 있게 하라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915050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461</Words>
  <Application>Microsoft Macintosh PowerPoint</Application>
  <PresentationFormat>와이드스크린</PresentationFormat>
  <Paragraphs>78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NanumBarunGothic</vt:lpstr>
      <vt:lpstr>Arial</vt:lpstr>
      <vt:lpstr>Calibri</vt:lpstr>
      <vt:lpstr>Calibri Light</vt:lpstr>
      <vt:lpstr>Office 테마</vt:lpstr>
      <vt:lpstr>1장. 신뢰할 수 있고 확장 가능하며  유지보수하기 쉬운 애플리케이션</vt:lpstr>
      <vt:lpstr>목표</vt:lpstr>
      <vt:lpstr>데이터 중심적 vs 계산 중심적</vt:lpstr>
      <vt:lpstr>데이터 중심 어플리케이션의 표준 구성 요소들</vt:lpstr>
      <vt:lpstr>소프트웨어 시스템의 3가지 핵심 요소</vt:lpstr>
      <vt:lpstr>1. 신뢰성</vt:lpstr>
      <vt:lpstr>2. 확장성</vt:lpstr>
      <vt:lpstr>3. 유지보수성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데이터 중심 어플리케이션의 표준 구성 요소들</dc:title>
  <dc:creator>강 상재</dc:creator>
  <cp:lastModifiedBy>강 상재</cp:lastModifiedBy>
  <cp:revision>8</cp:revision>
  <dcterms:created xsi:type="dcterms:W3CDTF">2020-07-09T15:11:11Z</dcterms:created>
  <dcterms:modified xsi:type="dcterms:W3CDTF">2020-07-10T11:09:48Z</dcterms:modified>
</cp:coreProperties>
</file>