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58" r:id="rId4"/>
    <p:sldId id="259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4650"/>
  </p:normalViewPr>
  <p:slideViewPr>
    <p:cSldViewPr snapToGrid="0" snapToObjects="1">
      <p:cViewPr varScale="1">
        <p:scale>
          <a:sx n="172" d="100"/>
          <a:sy n="172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977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491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255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889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244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0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2020. 7. 10.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4%A0%EC%96%B8%ED%98%95_%ED%94%84%EB%A1%9C%EA%B7%B8%EB%9E%98%EB%B0%8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4%A0%EC%96%B8%ED%98%95_%ED%94%84%EB%A1%9C%EA%B7%B8%EB%9E%98%EB%B0%8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데이터 모델과 질의 언어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모델의 역사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7C318A-73BA-C54C-84DC-C9610266F558}"/>
              </a:ext>
            </a:extLst>
          </p:cNvPr>
          <p:cNvCxnSpPr>
            <a:cxnSpLocks/>
          </p:cNvCxnSpPr>
          <p:nvPr/>
        </p:nvCxnSpPr>
        <p:spPr>
          <a:xfrm>
            <a:off x="375557" y="1755324"/>
            <a:ext cx="111115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2831BB8-DC2E-1745-A892-B8F555270425}"/>
              </a:ext>
            </a:extLst>
          </p:cNvPr>
          <p:cNvSpPr/>
          <p:nvPr/>
        </p:nvSpPr>
        <p:spPr>
          <a:xfrm>
            <a:off x="269421" y="1518560"/>
            <a:ext cx="481692" cy="48169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40C5C55-DFBE-F34B-9150-E5FE482446D2}"/>
              </a:ext>
            </a:extLst>
          </p:cNvPr>
          <p:cNvSpPr/>
          <p:nvPr/>
        </p:nvSpPr>
        <p:spPr>
          <a:xfrm>
            <a:off x="2819400" y="1510397"/>
            <a:ext cx="481692" cy="48169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8A361-546A-974A-8E09-99C1D6AC57FF}"/>
              </a:ext>
            </a:extLst>
          </p:cNvPr>
          <p:cNvSpPr txBox="1"/>
          <p:nvPr/>
        </p:nvSpPr>
        <p:spPr>
          <a:xfrm>
            <a:off x="155120" y="2000252"/>
            <a:ext cx="24304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관계형 모델</a:t>
            </a:r>
            <a:r>
              <a:rPr kumimoji="1" lang="ko-KR" altLang="en-US" sz="1500" dirty="0"/>
              <a:t>의 이론적 제안</a:t>
            </a:r>
            <a:endParaRPr kumimoji="1" lang="en-US" altLang="ko-KR" sz="1500" dirty="0"/>
          </a:p>
          <a:p>
            <a:r>
              <a:rPr kumimoji="1" lang="ko-KR" altLang="en-US" sz="1200" b="1" i="1" dirty="0"/>
              <a:t>네트워크</a:t>
            </a:r>
            <a:r>
              <a:rPr kumimoji="1" lang="en-US" altLang="ko-KR" sz="1200" b="1" i="1" dirty="0"/>
              <a:t>,</a:t>
            </a:r>
            <a:r>
              <a:rPr kumimoji="1" lang="ko-KR" altLang="en-US" sz="1200" b="1" i="1" dirty="0"/>
              <a:t> 계층 모델 </a:t>
            </a:r>
            <a:r>
              <a:rPr kumimoji="1" lang="ko-KR" altLang="en-US" sz="1200" i="1" dirty="0"/>
              <a:t>또한 제안</a:t>
            </a:r>
            <a:endParaRPr kumimoji="1" lang="en-US" altLang="ko-KR" sz="1200" i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8670C6-A18B-1841-AEAC-8E5EFF65C9A7}"/>
              </a:ext>
            </a:extLst>
          </p:cNvPr>
          <p:cNvSpPr/>
          <p:nvPr/>
        </p:nvSpPr>
        <p:spPr>
          <a:xfrm>
            <a:off x="155120" y="1141065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970</a:t>
            </a:r>
            <a:r>
              <a:rPr kumimoji="1" lang="ko-KR" altLang="en-US" dirty="0"/>
              <a:t>년 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721DE2-D389-E047-87B1-C0AA741B5337}"/>
              </a:ext>
            </a:extLst>
          </p:cNvPr>
          <p:cNvSpPr/>
          <p:nvPr/>
        </p:nvSpPr>
        <p:spPr>
          <a:xfrm>
            <a:off x="2794907" y="1117852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980</a:t>
            </a:r>
            <a:r>
              <a:rPr kumimoji="1" lang="ko-KR" altLang="en-US" dirty="0"/>
              <a:t>년대 중반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203F8F-6C4A-F04F-AF05-D5CA35CA34EA}"/>
              </a:ext>
            </a:extLst>
          </p:cNvPr>
          <p:cNvSpPr/>
          <p:nvPr/>
        </p:nvSpPr>
        <p:spPr>
          <a:xfrm>
            <a:off x="2794907" y="2038515"/>
            <a:ext cx="21948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500" b="1" dirty="0"/>
              <a:t>관계형 모델</a:t>
            </a:r>
            <a:r>
              <a:rPr kumimoji="1" lang="ko-KR" altLang="en-US" sz="1500" dirty="0"/>
              <a:t>의 구현체인</a:t>
            </a:r>
            <a:endParaRPr kumimoji="1" lang="en-US" altLang="ko-KR" sz="1500" dirty="0"/>
          </a:p>
          <a:p>
            <a:r>
              <a:rPr kumimoji="1" lang="en-US" altLang="ko-KR" sz="1500" dirty="0"/>
              <a:t>RDBMS</a:t>
            </a:r>
            <a:r>
              <a:rPr kumimoji="1" lang="ko-KR" altLang="en-US" sz="1500" dirty="0"/>
              <a:t>와 </a:t>
            </a:r>
            <a:r>
              <a:rPr kumimoji="1" lang="en-US" altLang="ko-KR" sz="1500" dirty="0"/>
              <a:t>SQL</a:t>
            </a:r>
            <a:r>
              <a:rPr kumimoji="1" lang="ko-KR" altLang="en-US" sz="1500" dirty="0"/>
              <a:t> 개발</a:t>
            </a:r>
            <a:endParaRPr kumimoji="1" lang="en-US" altLang="ko-KR" sz="15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C76A31-5476-E345-801E-23BD790231DA}"/>
              </a:ext>
            </a:extLst>
          </p:cNvPr>
          <p:cNvSpPr/>
          <p:nvPr/>
        </p:nvSpPr>
        <p:spPr>
          <a:xfrm>
            <a:off x="5127844" y="1510397"/>
            <a:ext cx="481692" cy="48169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ABE2DB-BF7A-4142-AE33-DDAEDF9CAD5F}"/>
              </a:ext>
            </a:extLst>
          </p:cNvPr>
          <p:cNvSpPr/>
          <p:nvPr/>
        </p:nvSpPr>
        <p:spPr>
          <a:xfrm>
            <a:off x="5223726" y="109463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990</a:t>
            </a:r>
            <a:r>
              <a:rPr kumimoji="1" lang="ko-KR" altLang="en-US" dirty="0"/>
              <a:t>년대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1C5BEB-C384-1246-9ECA-24C2A4AA24A6}"/>
              </a:ext>
            </a:extLst>
          </p:cNvPr>
          <p:cNvSpPr/>
          <p:nvPr/>
        </p:nvSpPr>
        <p:spPr>
          <a:xfrm>
            <a:off x="5111516" y="2038515"/>
            <a:ext cx="19591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500" b="1" dirty="0" err="1"/>
              <a:t>객체형</a:t>
            </a:r>
            <a:r>
              <a:rPr kumimoji="1" lang="ko-KR" altLang="en-US" sz="1500" b="1" dirty="0"/>
              <a:t> 데이터베이스</a:t>
            </a:r>
            <a:endParaRPr kumimoji="1" lang="en-US" altLang="ko-KR" sz="1500" b="1" dirty="0"/>
          </a:p>
          <a:p>
            <a:r>
              <a:rPr kumimoji="1" lang="ko-KR" altLang="en-US" sz="1500" dirty="0"/>
              <a:t>등장</a:t>
            </a:r>
            <a:endParaRPr kumimoji="1" lang="en-US" altLang="ko-KR" sz="15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B255C94-A433-F74B-9132-F7E0E9F2F893}"/>
              </a:ext>
            </a:extLst>
          </p:cNvPr>
          <p:cNvSpPr/>
          <p:nvPr/>
        </p:nvSpPr>
        <p:spPr>
          <a:xfrm>
            <a:off x="7226442" y="1510397"/>
            <a:ext cx="481692" cy="48169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5845D7-5633-4642-ACCC-BBADF310DCB4}"/>
              </a:ext>
            </a:extLst>
          </p:cNvPr>
          <p:cNvSpPr/>
          <p:nvPr/>
        </p:nvSpPr>
        <p:spPr>
          <a:xfrm>
            <a:off x="7150930" y="110280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2000</a:t>
            </a:r>
            <a:r>
              <a:rPr kumimoji="1" lang="ko-KR" altLang="en-US" dirty="0"/>
              <a:t>년대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9BD3FD-7627-8D49-8894-E3396527B6A2}"/>
              </a:ext>
            </a:extLst>
          </p:cNvPr>
          <p:cNvSpPr/>
          <p:nvPr/>
        </p:nvSpPr>
        <p:spPr>
          <a:xfrm>
            <a:off x="7226442" y="2038515"/>
            <a:ext cx="173797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500" b="1" dirty="0"/>
              <a:t>XML</a:t>
            </a:r>
            <a:r>
              <a:rPr kumimoji="1" lang="ko-KR" altLang="en-US" sz="1500" b="1" dirty="0"/>
              <a:t> 데이터베이스</a:t>
            </a:r>
            <a:endParaRPr kumimoji="1" lang="en-US" altLang="ko-KR" sz="1500" b="1" dirty="0"/>
          </a:p>
          <a:p>
            <a:r>
              <a:rPr kumimoji="1" lang="ko-KR" altLang="en-US" sz="1500" dirty="0"/>
              <a:t>등장</a:t>
            </a:r>
            <a:endParaRPr kumimoji="1" lang="en-US" altLang="ko-KR" sz="1500" dirty="0"/>
          </a:p>
          <a:p>
            <a:endParaRPr kumimoji="1" lang="en-US" altLang="ko-KR" sz="15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B72E3B9-CD61-4E40-A6EB-8F81DA8F54B2}"/>
              </a:ext>
            </a:extLst>
          </p:cNvPr>
          <p:cNvSpPr/>
          <p:nvPr/>
        </p:nvSpPr>
        <p:spPr>
          <a:xfrm>
            <a:off x="9101145" y="1502234"/>
            <a:ext cx="481692" cy="48169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9683E9-6CA8-4645-9155-60F358BC959B}"/>
              </a:ext>
            </a:extLst>
          </p:cNvPr>
          <p:cNvSpPr/>
          <p:nvPr/>
        </p:nvSpPr>
        <p:spPr>
          <a:xfrm>
            <a:off x="9099111" y="109463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2010</a:t>
            </a:r>
            <a:r>
              <a:rPr kumimoji="1" lang="ko-KR" altLang="en-US" dirty="0"/>
              <a:t>년대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E63550-DB1C-6B40-B7CC-BD1CAE4A0C36}"/>
              </a:ext>
            </a:extLst>
          </p:cNvPr>
          <p:cNvSpPr/>
          <p:nvPr/>
        </p:nvSpPr>
        <p:spPr>
          <a:xfrm>
            <a:off x="9174623" y="2030352"/>
            <a:ext cx="18982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500" b="1" dirty="0"/>
              <a:t>NoSQL(Not</a:t>
            </a:r>
            <a:r>
              <a:rPr kumimoji="1" lang="ko-KR" altLang="en-US" sz="1500" b="1" dirty="0"/>
              <a:t> </a:t>
            </a:r>
            <a:r>
              <a:rPr kumimoji="1" lang="en-US" altLang="ko-KR" sz="1500" b="1" dirty="0"/>
              <a:t>Only</a:t>
            </a:r>
            <a:r>
              <a:rPr kumimoji="1" lang="ko-KR" altLang="en-US" sz="1500" b="1" dirty="0"/>
              <a:t> </a:t>
            </a:r>
            <a:r>
              <a:rPr kumimoji="1" lang="en-US" altLang="ko-KR" sz="1500" b="1" dirty="0"/>
              <a:t>SQL)</a:t>
            </a:r>
          </a:p>
          <a:p>
            <a:r>
              <a:rPr kumimoji="1" lang="ko-KR" altLang="en-US" sz="1500" dirty="0"/>
              <a:t>데이터베이스 등장</a:t>
            </a:r>
            <a:endParaRPr kumimoji="1" lang="en-US" altLang="ko-KR" sz="15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0824DB-A688-8443-BB1F-8BA348148B72}"/>
              </a:ext>
            </a:extLst>
          </p:cNvPr>
          <p:cNvSpPr/>
          <p:nvPr/>
        </p:nvSpPr>
        <p:spPr>
          <a:xfrm>
            <a:off x="510267" y="3450120"/>
            <a:ext cx="2988129" cy="478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관계형 모델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01842F-8B22-F24E-9857-D2D04629EB72}"/>
              </a:ext>
            </a:extLst>
          </p:cNvPr>
          <p:cNvSpPr/>
          <p:nvPr/>
        </p:nvSpPr>
        <p:spPr>
          <a:xfrm>
            <a:off x="4220936" y="3448296"/>
            <a:ext cx="3204481" cy="478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문서 모델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EF57E2-CC82-B944-A9C3-395FC60E4CF1}"/>
              </a:ext>
            </a:extLst>
          </p:cNvPr>
          <p:cNvSpPr/>
          <p:nvPr/>
        </p:nvSpPr>
        <p:spPr>
          <a:xfrm>
            <a:off x="8265338" y="3448295"/>
            <a:ext cx="2988129" cy="478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그래프형</a:t>
            </a:r>
            <a:r>
              <a:rPr kumimoji="1" lang="ko-KR" altLang="en-US" dirty="0"/>
              <a:t> 모델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5D0A00-5242-F641-AEFE-12901F0985E5}"/>
              </a:ext>
            </a:extLst>
          </p:cNvPr>
          <p:cNvSpPr txBox="1"/>
          <p:nvPr/>
        </p:nvSpPr>
        <p:spPr>
          <a:xfrm>
            <a:off x="395762" y="3978535"/>
            <a:ext cx="233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데이터의구조 </a:t>
            </a:r>
            <a:r>
              <a:rPr kumimoji="1" lang="en-US" altLang="ko-KR" dirty="0"/>
              <a:t>= 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590A0-74B9-5444-873B-54D64C9728E9}"/>
              </a:ext>
            </a:extLst>
          </p:cNvPr>
          <p:cNvSpPr txBox="1"/>
          <p:nvPr/>
        </p:nvSpPr>
        <p:spPr>
          <a:xfrm>
            <a:off x="4165230" y="397853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데이터의 구조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JSON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004BF2-5ABD-E04E-94B7-9A7D6A0500A7}"/>
              </a:ext>
            </a:extLst>
          </p:cNvPr>
          <p:cNvSpPr txBox="1"/>
          <p:nvPr/>
        </p:nvSpPr>
        <p:spPr>
          <a:xfrm>
            <a:off x="8265338" y="3978535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데이터의 구조 </a:t>
            </a:r>
            <a:r>
              <a:rPr kumimoji="1" lang="en-US" altLang="ko-KR" dirty="0"/>
              <a:t>= Graph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A40AA77-D040-754F-B345-120E8CE1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13" y="4295349"/>
            <a:ext cx="2062234" cy="167972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45AAAFE-EC99-B549-9B98-2C518AA2D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416" y="4399380"/>
            <a:ext cx="1765797" cy="15160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4C14BEE-A213-9D41-B247-587E13486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56" y="4347867"/>
            <a:ext cx="2746949" cy="1679722"/>
          </a:xfrm>
          <a:prstGeom prst="rect">
            <a:avLst/>
          </a:prstGeom>
        </p:spPr>
      </p:pic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DF204DCC-5BB1-8242-8B47-FD9C594532D7}"/>
              </a:ext>
            </a:extLst>
          </p:cNvPr>
          <p:cNvCxnSpPr>
            <a:cxnSpLocks/>
          </p:cNvCxnSpPr>
          <p:nvPr/>
        </p:nvCxnSpPr>
        <p:spPr>
          <a:xfrm flipH="1">
            <a:off x="4098471" y="6116393"/>
            <a:ext cx="7388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8C8FD7-BA6B-A442-90B7-9BE81614C777}"/>
              </a:ext>
            </a:extLst>
          </p:cNvPr>
          <p:cNvSpPr txBox="1"/>
          <p:nvPr/>
        </p:nvSpPr>
        <p:spPr>
          <a:xfrm>
            <a:off x="6969160" y="62283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NoSQL (Not Only SQL)</a:t>
            </a:r>
            <a:endParaRPr kumimoji="1" lang="ko-Kore-KR" altLang="en-US" dirty="0"/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1C6BB273-F131-2744-9877-23F5E0B04F80}"/>
              </a:ext>
            </a:extLst>
          </p:cNvPr>
          <p:cNvCxnSpPr>
            <a:cxnSpLocks/>
          </p:cNvCxnSpPr>
          <p:nvPr/>
        </p:nvCxnSpPr>
        <p:spPr>
          <a:xfrm flipH="1">
            <a:off x="465365" y="6116393"/>
            <a:ext cx="3170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C84F5CE-A570-8A42-A29C-9E22A3C95223}"/>
              </a:ext>
            </a:extLst>
          </p:cNvPr>
          <p:cNvSpPr txBox="1"/>
          <p:nvPr/>
        </p:nvSpPr>
        <p:spPr>
          <a:xfrm>
            <a:off x="1713940" y="62283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165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</a:t>
            </a:r>
            <a:r>
              <a:rPr kumimoji="1" lang="en-US" altLang="ko-KR" dirty="0"/>
              <a:t> </a:t>
            </a:r>
            <a:r>
              <a:rPr kumimoji="1" lang="ko-KR" altLang="en-US" dirty="0"/>
              <a:t>관계에 따른 데이터 모델 선정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6A9F-4246-D848-B7D1-F73D72EC8C6C}"/>
              </a:ext>
            </a:extLst>
          </p:cNvPr>
          <p:cNvSpPr txBox="1"/>
          <p:nvPr/>
        </p:nvSpPr>
        <p:spPr>
          <a:xfrm>
            <a:off x="4803906" y="2431064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다대일 관계 </a:t>
            </a:r>
            <a:r>
              <a:rPr kumimoji="1" lang="en-US" altLang="ko-KR" sz="2800" b="1" dirty="0"/>
              <a:t>(M:1)</a:t>
            </a:r>
            <a:endParaRPr kumimoji="1" lang="ko-Kore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219BC-C9C1-EE4E-BAA1-900600EEFCC4}"/>
              </a:ext>
            </a:extLst>
          </p:cNvPr>
          <p:cNvSpPr txBox="1"/>
          <p:nvPr/>
        </p:nvSpPr>
        <p:spPr>
          <a:xfrm>
            <a:off x="8331813" y="2439532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/>
              <a:t>다대다</a:t>
            </a:r>
            <a:r>
              <a:rPr kumimoji="1" lang="ko-KR" altLang="en-US" sz="2800" b="1" dirty="0"/>
              <a:t> 관계 </a:t>
            </a:r>
            <a:r>
              <a:rPr kumimoji="1" lang="en-US" altLang="ko-KR" sz="2800" b="1" dirty="0"/>
              <a:t>(M:N)</a:t>
            </a:r>
            <a:endParaRPr kumimoji="1" lang="ko-Kore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BAB38-33B6-764A-994F-13E29F4B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597" y="3058721"/>
            <a:ext cx="2826991" cy="20384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A785A9-B451-2847-9CD6-24B35542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48" y="2973241"/>
            <a:ext cx="3337987" cy="1688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1261B6-2F1F-7B48-8A40-3E29E3F736A9}"/>
              </a:ext>
            </a:extLst>
          </p:cNvPr>
          <p:cNvSpPr txBox="1"/>
          <p:nvPr/>
        </p:nvSpPr>
        <p:spPr>
          <a:xfrm>
            <a:off x="838200" y="1066800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 모델 마다 데이터에 대하 가정이 존재함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특히 </a:t>
            </a:r>
            <a:r>
              <a:rPr kumimoji="1" lang="ko-KR" altLang="en-US" b="1" dirty="0"/>
              <a:t>데이터 간의 관계</a:t>
            </a:r>
            <a:r>
              <a:rPr kumimoji="1" lang="ko-KR" altLang="en-US" dirty="0"/>
              <a:t>에 따라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유리한 데이터 모델이 달라짐</a:t>
            </a:r>
            <a:endParaRPr kumimoji="1"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56D820-CA35-DF45-8B0A-F16E23061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94" y="2930685"/>
            <a:ext cx="2707183" cy="7607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D9234D-B72C-E94C-BB3B-2B2348595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476" y="3607197"/>
            <a:ext cx="2715301" cy="1054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386A76-4DF6-3F40-8DCF-4AB1BD5F7146}"/>
              </a:ext>
            </a:extLst>
          </p:cNvPr>
          <p:cNvSpPr txBox="1"/>
          <p:nvPr/>
        </p:nvSpPr>
        <p:spPr>
          <a:xfrm>
            <a:off x="979039" y="2431064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데이터 간 관계 </a:t>
            </a:r>
            <a:r>
              <a:rPr kumimoji="1" lang="en-US" altLang="ko-KR" sz="2800" b="1" dirty="0"/>
              <a:t>x</a:t>
            </a:r>
            <a:endParaRPr kumimoji="1" lang="ko-Kore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35FAC4-9C71-7D4F-A6CA-157579608197}"/>
              </a:ext>
            </a:extLst>
          </p:cNvPr>
          <p:cNvSpPr/>
          <p:nvPr/>
        </p:nvSpPr>
        <p:spPr>
          <a:xfrm>
            <a:off x="4617048" y="5384552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관계형</a:t>
            </a:r>
            <a:r>
              <a:rPr kumimoji="1" lang="ko-KR" altLang="en-US" dirty="0"/>
              <a:t> 모델이 유리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BB68AA-84D0-0140-9992-054317D429E0}"/>
              </a:ext>
            </a:extLst>
          </p:cNvPr>
          <p:cNvSpPr/>
          <p:nvPr/>
        </p:nvSpPr>
        <p:spPr>
          <a:xfrm>
            <a:off x="8332153" y="5384552"/>
            <a:ext cx="3018435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그래프</a:t>
            </a:r>
            <a:r>
              <a:rPr kumimoji="1" lang="ko-KR" altLang="en-US" dirty="0"/>
              <a:t>형 모델이 유리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A79448-1DBB-F348-97A0-31C518C18A23}"/>
              </a:ext>
            </a:extLst>
          </p:cNvPr>
          <p:cNvSpPr/>
          <p:nvPr/>
        </p:nvSpPr>
        <p:spPr>
          <a:xfrm>
            <a:off x="907356" y="5384552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문서</a:t>
            </a:r>
            <a:r>
              <a:rPr kumimoji="1" lang="ko-KR" altLang="en-US" dirty="0"/>
              <a:t> 모델이 유리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025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문서 모델이 가지는 장점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6A9F-4246-D848-B7D1-F73D72EC8C6C}"/>
              </a:ext>
            </a:extLst>
          </p:cNvPr>
          <p:cNvSpPr txBox="1"/>
          <p:nvPr/>
        </p:nvSpPr>
        <p:spPr>
          <a:xfrm>
            <a:off x="397502" y="196600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b="1" dirty="0"/>
              <a:t>스키마 유연성</a:t>
            </a:r>
            <a:endParaRPr kumimoji="1" lang="en-US" altLang="ko-KR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219BC-C9C1-EE4E-BAA1-900600EEFCC4}"/>
              </a:ext>
            </a:extLst>
          </p:cNvPr>
          <p:cNvSpPr txBox="1"/>
          <p:nvPr/>
        </p:nvSpPr>
        <p:spPr>
          <a:xfrm>
            <a:off x="397502" y="418565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ore-KR" altLang="en-US" sz="2800" b="1" dirty="0"/>
              <a:t>데이터</a:t>
            </a:r>
            <a:r>
              <a:rPr kumimoji="1" lang="ko-KR" altLang="en-US" sz="2800" b="1" dirty="0"/>
              <a:t> 지역성</a:t>
            </a:r>
            <a:endParaRPr kumimoji="1"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261B6-2F1F-7B48-8A40-3E29E3F736A9}"/>
              </a:ext>
            </a:extLst>
          </p:cNvPr>
          <p:cNvSpPr txBox="1"/>
          <p:nvPr/>
        </p:nvSpPr>
        <p:spPr>
          <a:xfrm>
            <a:off x="838200" y="1066800"/>
            <a:ext cx="999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문서 데이터 모델을 선호하는 주요 이유는 스키마 유연성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지역성에 기인한 더 나은 성능 때문이고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일부 애플리케이션의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애플리케이션에서 사용하는 데이터 구조와 더 가깝기 때문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0107A-C484-EA43-BCB8-3433B808317C}"/>
              </a:ext>
            </a:extLst>
          </p:cNvPr>
          <p:cNvSpPr txBox="1"/>
          <p:nvPr/>
        </p:nvSpPr>
        <p:spPr>
          <a:xfrm>
            <a:off x="874293" y="4848837"/>
            <a:ext cx="10818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웹 페이지 상에 문서를 보여주는 동작처럼 애플리케이션이 자주 전체 문서에 접근해야 할 때</a:t>
            </a:r>
            <a:endParaRPr kumimoji="1" lang="en-US" altLang="ko-KR" dirty="0"/>
          </a:p>
          <a:p>
            <a:r>
              <a:rPr kumimoji="1" lang="ko-KR" altLang="en-US" b="1" dirty="0"/>
              <a:t>저장소 지역성</a:t>
            </a:r>
            <a:r>
              <a:rPr kumimoji="1" lang="en-US" altLang="ko-KR" b="1" dirty="0"/>
              <a:t>(Storage Locality)</a:t>
            </a:r>
            <a:r>
              <a:rPr kumimoji="1" lang="ko-KR" altLang="en-US" dirty="0"/>
              <a:t>을 활용하면 성능 이점이 존재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관계형 모델의 경우 데이터가 보통 여러 개의 테이블로 나뉘어져 저장되기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다중 색인 검색이 필요</a:t>
            </a:r>
            <a:r>
              <a:rPr kumimoji="1"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18053-F7B3-8740-A35B-4B1F6D64DE97}"/>
              </a:ext>
            </a:extLst>
          </p:cNvPr>
          <p:cNvSpPr txBox="1"/>
          <p:nvPr/>
        </p:nvSpPr>
        <p:spPr>
          <a:xfrm>
            <a:off x="874292" y="2489223"/>
            <a:ext cx="10645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스키마가 없기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임의의 키와 값을 문서에 추가할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데이터를 읽을 때 클라이언트는 문서에 포함된 필드의 존재 유무를 보장하지 않음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관계형 모델의 경우 테이블을 선언할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고정된 형태의 스키마가 존재하고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변경하는 것은 고비용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592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그래프 모델이 가지는 장점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6A9F-4246-D848-B7D1-F73D72EC8C6C}"/>
              </a:ext>
            </a:extLst>
          </p:cNvPr>
          <p:cNvSpPr txBox="1"/>
          <p:nvPr/>
        </p:nvSpPr>
        <p:spPr>
          <a:xfrm>
            <a:off x="152720" y="1924532"/>
            <a:ext cx="1038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Case Study -</a:t>
            </a:r>
            <a:r>
              <a:rPr kumimoji="1" lang="ko-KR" altLang="en-US" sz="2800" dirty="0"/>
              <a:t> 미국에서 유럽으로 이민 온 사람을 찾는 </a:t>
            </a:r>
            <a:r>
              <a:rPr kumimoji="1" lang="en-US" altLang="ko-KR" sz="2800" dirty="0"/>
              <a:t>Query</a:t>
            </a:r>
            <a:r>
              <a:rPr kumimoji="1" lang="ko-KR" altLang="en-US" sz="2800" dirty="0"/>
              <a:t>문 짜기</a:t>
            </a:r>
            <a:endParaRPr kumimoji="1" lang="en-US" altLang="ko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261B6-2F1F-7B48-8A40-3E29E3F736A9}"/>
              </a:ext>
            </a:extLst>
          </p:cNvPr>
          <p:cNvSpPr txBox="1"/>
          <p:nvPr/>
        </p:nvSpPr>
        <p:spPr>
          <a:xfrm>
            <a:off x="838200" y="1066800"/>
            <a:ext cx="828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데이터에서</a:t>
            </a:r>
            <a:r>
              <a:rPr kumimoji="1" lang="ko-KR" altLang="en-US" b="1" dirty="0"/>
              <a:t> 다대다 관계가 매우 일반적인 경우</a:t>
            </a:r>
            <a:r>
              <a:rPr kumimoji="1" lang="en-US" altLang="ko-KR" dirty="0"/>
              <a:t>(ex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소셜 네트워크 데이터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에는</a:t>
            </a:r>
            <a:br>
              <a:rPr kumimoji="1" lang="en-US" altLang="ko-KR" dirty="0"/>
            </a:br>
            <a:r>
              <a:rPr kumimoji="1" lang="ko-KR" altLang="en-US" dirty="0"/>
              <a:t>관계형 모델보다 </a:t>
            </a:r>
            <a:r>
              <a:rPr kumimoji="1" lang="ko-KR" altLang="en-US" dirty="0" err="1"/>
              <a:t>그래프형</a:t>
            </a:r>
            <a:r>
              <a:rPr kumimoji="1" lang="ko-KR" altLang="en-US" dirty="0"/>
              <a:t> 모델이 매우 편함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FEFDE-84C0-B84B-B7A7-17A0166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" y="3287751"/>
            <a:ext cx="3391917" cy="2315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5561D0-9490-1641-B0A0-011C1EBC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896" y="3213684"/>
            <a:ext cx="3212490" cy="26569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FA8B73-99C5-9A4E-B437-894663087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896" y="5603641"/>
            <a:ext cx="3111167" cy="1119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7E206-56BC-D84B-9C43-6E8F0A35A6BB}"/>
              </a:ext>
            </a:extLst>
          </p:cNvPr>
          <p:cNvSpPr txBox="1"/>
          <p:nvPr/>
        </p:nvSpPr>
        <p:spPr>
          <a:xfrm>
            <a:off x="8103216" y="2668859"/>
            <a:ext cx="339227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2) </a:t>
            </a:r>
            <a:r>
              <a:rPr kumimoji="1" lang="ko-KR" altLang="en-US" dirty="0"/>
              <a:t>관계형 모델</a:t>
            </a:r>
            <a:r>
              <a:rPr kumimoji="1" lang="en-US" altLang="ko-KR" dirty="0"/>
              <a:t>(SQL)</a:t>
            </a:r>
            <a:r>
              <a:rPr kumimoji="1" lang="ko-KR" altLang="en-US" dirty="0"/>
              <a:t>로 작성하기 </a:t>
            </a:r>
            <a:br>
              <a:rPr kumimoji="1" lang="en-US" altLang="ko-KR" dirty="0"/>
            </a:br>
            <a:r>
              <a:rPr kumimoji="1" lang="ko-KR" altLang="en-US" sz="1100" dirty="0"/>
              <a:t>      </a:t>
            </a:r>
            <a:r>
              <a:rPr kumimoji="1" lang="en-US" altLang="ko-KR" sz="1100" dirty="0"/>
              <a:t>(29</a:t>
            </a:r>
            <a:r>
              <a:rPr kumimoji="1" lang="ko-KR" altLang="en-US" sz="1100" dirty="0"/>
              <a:t>줄 소요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 </a:t>
            </a:r>
            <a:endParaRPr kumimoji="1" lang="ko-Kore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CFFC8-2E22-2E4D-9AB1-8E6C130C267C}"/>
              </a:ext>
            </a:extLst>
          </p:cNvPr>
          <p:cNvSpPr txBox="1"/>
          <p:nvPr/>
        </p:nvSpPr>
        <p:spPr>
          <a:xfrm>
            <a:off x="3515487" y="2668859"/>
            <a:ext cx="393088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en-US" altLang="ko-Kore-KR" dirty="0"/>
              <a:t>) </a:t>
            </a:r>
            <a:r>
              <a:rPr kumimoji="1" lang="ko-KR" altLang="en-US" dirty="0" err="1"/>
              <a:t>그래프형</a:t>
            </a:r>
            <a:r>
              <a:rPr kumimoji="1" lang="ko-KR" altLang="en-US" dirty="0"/>
              <a:t> 모델</a:t>
            </a:r>
            <a:r>
              <a:rPr kumimoji="1" lang="en-US" altLang="ko-KR" dirty="0"/>
              <a:t>(Cypher)</a:t>
            </a:r>
            <a:r>
              <a:rPr kumimoji="1" lang="ko-KR" altLang="en-US" dirty="0"/>
              <a:t>로 작성하기 </a:t>
            </a:r>
            <a:br>
              <a:rPr kumimoji="1" lang="en-US" altLang="ko-KR" dirty="0"/>
            </a:br>
            <a:r>
              <a:rPr kumimoji="1" lang="ko-KR" altLang="en-US" sz="1100" dirty="0"/>
              <a:t>       </a:t>
            </a:r>
            <a:r>
              <a:rPr kumimoji="1" lang="en-US" altLang="ko-KR" sz="1100" dirty="0"/>
              <a:t>(4</a:t>
            </a:r>
            <a:r>
              <a:rPr kumimoji="1" lang="ko-KR" altLang="en-US" sz="1100" dirty="0"/>
              <a:t>줄 소요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 </a:t>
            </a:r>
            <a:endParaRPr kumimoji="1" lang="ko-Kore-KR" altLang="en-US" sz="11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EE432D-EE2D-0A4B-9283-6392AA1F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051" y="3287751"/>
            <a:ext cx="4004906" cy="5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두 가지 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선언형과</a:t>
            </a:r>
            <a:r>
              <a:rPr kumimoji="1" lang="ko-KR" altLang="en-US" dirty="0"/>
              <a:t> 명령형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6A9F-4246-D848-B7D1-F73D72EC8C6C}"/>
              </a:ext>
            </a:extLst>
          </p:cNvPr>
          <p:cNvSpPr txBox="1"/>
          <p:nvPr/>
        </p:nvSpPr>
        <p:spPr>
          <a:xfrm>
            <a:off x="838200" y="1869874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명령형 언어</a:t>
            </a:r>
            <a:endParaRPr kumimoji="1"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261B6-2F1F-7B48-8A40-3E29E3F736A9}"/>
              </a:ext>
            </a:extLst>
          </p:cNvPr>
          <p:cNvSpPr txBox="1"/>
          <p:nvPr/>
        </p:nvSpPr>
        <p:spPr>
          <a:xfrm>
            <a:off x="838200" y="1066800"/>
            <a:ext cx="727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 모델에서 데이터를 가져오기 위해서는 질의 언어</a:t>
            </a:r>
            <a:r>
              <a:rPr kumimoji="1" lang="en-US" altLang="ko-KR" dirty="0"/>
              <a:t>(Query)</a:t>
            </a:r>
            <a:r>
              <a:rPr kumimoji="1" lang="ko-KR" altLang="en-US" dirty="0"/>
              <a:t>가 필요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A6411-4308-F74E-8C22-7EF559012E4E}"/>
              </a:ext>
            </a:extLst>
          </p:cNvPr>
          <p:cNvSpPr txBox="1"/>
          <p:nvPr/>
        </p:nvSpPr>
        <p:spPr>
          <a:xfrm>
            <a:off x="5903308" y="1864098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err="1"/>
              <a:t>선언형</a:t>
            </a:r>
            <a:r>
              <a:rPr kumimoji="1" lang="ko-KR" altLang="en-US" sz="2800" b="1" dirty="0"/>
              <a:t> 언어</a:t>
            </a:r>
            <a:endParaRPr kumimoji="1" lang="en-US" altLang="ko-KR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137BF7-C846-804B-9C1D-0109B4AC37D2}"/>
              </a:ext>
            </a:extLst>
          </p:cNvPr>
          <p:cNvSpPr/>
          <p:nvPr/>
        </p:nvSpPr>
        <p:spPr>
          <a:xfrm>
            <a:off x="-12154" y="64499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>
                <a:hlinkClick r:id="rId3"/>
              </a:rPr>
              <a:t>위키</a:t>
            </a:r>
            <a:r>
              <a:rPr lang="ko-KR" altLang="en-US" dirty="0">
                <a:hlinkClick r:id="rId3"/>
              </a:rPr>
              <a:t>백과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 err="1">
                <a:hlinkClick r:id="rId3"/>
              </a:rPr>
              <a:t>선언형</a:t>
            </a:r>
            <a:r>
              <a:rPr lang="ko-KR" altLang="en-US" dirty="0">
                <a:hlinkClick r:id="rId3"/>
              </a:rPr>
              <a:t> 프로그래밍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BF8CC-CD15-D84B-89AD-3609CB26DC80}"/>
              </a:ext>
            </a:extLst>
          </p:cNvPr>
          <p:cNvSpPr txBox="1"/>
          <p:nvPr/>
        </p:nvSpPr>
        <p:spPr>
          <a:xfrm>
            <a:off x="838200" y="2387318"/>
            <a:ext cx="345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프로그램이</a:t>
            </a:r>
            <a:r>
              <a:rPr kumimoji="1" lang="ko-KR" altLang="en-US" dirty="0"/>
              <a:t> 어떤 방법으로 </a:t>
            </a:r>
            <a:r>
              <a:rPr kumimoji="1" lang="en-US" altLang="ko-KR" dirty="0"/>
              <a:t>(How)</a:t>
            </a:r>
            <a:br>
              <a:rPr kumimoji="1" lang="en-US" altLang="ko-KR" dirty="0"/>
            </a:br>
            <a:r>
              <a:rPr kumimoji="1" lang="ko-KR" altLang="en-US" dirty="0"/>
              <a:t>동작해야 하는지를 기술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0BFE0-4C2B-3046-933A-44F1962839D7}"/>
              </a:ext>
            </a:extLst>
          </p:cNvPr>
          <p:cNvSpPr txBox="1"/>
          <p:nvPr/>
        </p:nvSpPr>
        <p:spPr>
          <a:xfrm>
            <a:off x="5903308" y="2423221"/>
            <a:ext cx="42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프로그램이</a:t>
            </a:r>
            <a:r>
              <a:rPr kumimoji="1" lang="ko-KR" altLang="en-US" dirty="0"/>
              <a:t> 무엇</a:t>
            </a:r>
            <a:r>
              <a:rPr kumimoji="1" lang="en-US" altLang="ko-KR" dirty="0"/>
              <a:t>(What)</a:t>
            </a:r>
            <a:r>
              <a:rPr kumimoji="1" lang="ko-KR" altLang="en-US" dirty="0"/>
              <a:t>과 같은지를 기술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68711-444C-6647-BA4F-06DD4F8B57F6}"/>
              </a:ext>
            </a:extLst>
          </p:cNvPr>
          <p:cNvSpPr/>
          <p:nvPr/>
        </p:nvSpPr>
        <p:spPr>
          <a:xfrm>
            <a:off x="838200" y="3013877"/>
            <a:ext cx="40799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dirty="0"/>
              <a:t>JAVA, Python, JS </a:t>
            </a:r>
            <a:r>
              <a:rPr kumimoji="1" lang="ko-KR" altLang="en-US" sz="1400" dirty="0"/>
              <a:t>등 일반 프로그래밍에서 주로 이용</a:t>
            </a:r>
            <a:endParaRPr kumimoji="1" lang="en-US" altLang="ko-Kore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1EC26-3C0D-244F-9DCA-B56158639ACD}"/>
              </a:ext>
            </a:extLst>
          </p:cNvPr>
          <p:cNvSpPr/>
          <p:nvPr/>
        </p:nvSpPr>
        <p:spPr>
          <a:xfrm>
            <a:off x="5903308" y="3013877"/>
            <a:ext cx="570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dirty="0"/>
              <a:t>SQL,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HTML,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CSS</a:t>
            </a:r>
            <a:r>
              <a:rPr kumimoji="1" lang="ko-KR" altLang="en-US" sz="1400" dirty="0"/>
              <a:t> 등 특수 분야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데이터베이스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웹페이지</a:t>
            </a:r>
            <a:r>
              <a:rPr kumimoji="1" lang="ko-KR" altLang="en-US" sz="1400" dirty="0"/>
              <a:t> 등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에서 주로 이용</a:t>
            </a:r>
            <a:endParaRPr kumimoji="1" lang="en-US" altLang="ko-Kore-KR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1DF9FFE-D02B-D448-A023-FCB1A0CF7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5" y="3382166"/>
            <a:ext cx="3764633" cy="17435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BEF53B-4530-8648-AD29-497B5FDBD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313" y="3964925"/>
            <a:ext cx="4131555" cy="36258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A69DF1-DF05-2248-BA5E-89E8C42CA114}"/>
              </a:ext>
            </a:extLst>
          </p:cNvPr>
          <p:cNvSpPr/>
          <p:nvPr/>
        </p:nvSpPr>
        <p:spPr>
          <a:xfrm>
            <a:off x="838200" y="5185166"/>
            <a:ext cx="10630359" cy="106685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dirty="0">
                <a:solidFill>
                  <a:schemeClr val="tx1"/>
                </a:solidFill>
              </a:rPr>
              <a:t>두</a:t>
            </a:r>
            <a:r>
              <a:rPr kumimoji="1" lang="ko-KR" altLang="en-US" dirty="0">
                <a:solidFill>
                  <a:schemeClr val="tx1"/>
                </a:solidFill>
              </a:rPr>
              <a:t> 예제 모두 상어에 대한 모든 정보를 가져오는 행위를 수행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명령형 언어에서는 </a:t>
            </a:r>
            <a:r>
              <a:rPr kumimoji="1" lang="en-US" altLang="ko-KR" dirty="0">
                <a:solidFill>
                  <a:schemeClr val="tx1"/>
                </a:solidFill>
              </a:rPr>
              <a:t>For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Loop</a:t>
            </a:r>
            <a:r>
              <a:rPr kumimoji="1" lang="ko-KR" altLang="en-US" dirty="0">
                <a:solidFill>
                  <a:schemeClr val="tx1"/>
                </a:solidFill>
              </a:rPr>
              <a:t>을 통해 가져오는 방식을 기술하지만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 err="1">
                <a:solidFill>
                  <a:schemeClr val="tx1"/>
                </a:solidFill>
              </a:rPr>
              <a:t>선언형</a:t>
            </a:r>
            <a:r>
              <a:rPr kumimoji="1" lang="ko-KR" altLang="en-US" dirty="0">
                <a:solidFill>
                  <a:schemeClr val="tx1"/>
                </a:solidFill>
              </a:rPr>
              <a:t> 언어에서는 </a:t>
            </a:r>
            <a:r>
              <a:rPr kumimoji="1" lang="en-US" altLang="ko-KR" dirty="0">
                <a:solidFill>
                  <a:schemeClr val="tx1"/>
                </a:solidFill>
              </a:rPr>
              <a:t>family=“Sharks”</a:t>
            </a:r>
            <a:r>
              <a:rPr kumimoji="1" lang="ko-KR" altLang="en-US" dirty="0">
                <a:solidFill>
                  <a:schemeClr val="tx1"/>
                </a:solidFill>
              </a:rPr>
              <a:t>라는 데이터의 특성을 기술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선언형</a:t>
            </a:r>
            <a:r>
              <a:rPr kumimoji="1" lang="ko-KR" altLang="en-US" dirty="0"/>
              <a:t> 언어의 장점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261B6-2F1F-7B48-8A40-3E29E3F736A9}"/>
              </a:ext>
            </a:extLst>
          </p:cNvPr>
          <p:cNvSpPr txBox="1"/>
          <p:nvPr/>
        </p:nvSpPr>
        <p:spPr>
          <a:xfrm>
            <a:off x="838200" y="1066800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SQL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선언형</a:t>
            </a:r>
            <a:r>
              <a:rPr kumimoji="1" lang="ko-KR" altLang="en-US" dirty="0"/>
              <a:t> 언어이기 때문에 아래의 장점들을 가짐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137BF7-C846-804B-9C1D-0109B4AC37D2}"/>
              </a:ext>
            </a:extLst>
          </p:cNvPr>
          <p:cNvSpPr/>
          <p:nvPr/>
        </p:nvSpPr>
        <p:spPr>
          <a:xfrm>
            <a:off x="-12154" y="64499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>
                <a:hlinkClick r:id="rId3"/>
              </a:rPr>
              <a:t>위키</a:t>
            </a:r>
            <a:r>
              <a:rPr lang="ko-KR" altLang="en-US" dirty="0">
                <a:hlinkClick r:id="rId3"/>
              </a:rPr>
              <a:t>백과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 err="1">
                <a:hlinkClick r:id="rId3"/>
              </a:rPr>
              <a:t>선언형</a:t>
            </a:r>
            <a:r>
              <a:rPr lang="ko-KR" altLang="en-US" dirty="0">
                <a:hlinkClick r:id="rId3"/>
              </a:rPr>
              <a:t> 프로그래밍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10254-575D-4C41-BA46-1FCE27D396EE}"/>
              </a:ext>
            </a:extLst>
          </p:cNvPr>
          <p:cNvSpPr txBox="1"/>
          <p:nvPr/>
        </p:nvSpPr>
        <p:spPr>
          <a:xfrm>
            <a:off x="838200" y="194031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질의문이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간결해짐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45147-E615-024A-991F-7651B9DB5A0A}"/>
              </a:ext>
            </a:extLst>
          </p:cNvPr>
          <p:cNvSpPr txBox="1"/>
          <p:nvPr/>
        </p:nvSpPr>
        <p:spPr>
          <a:xfrm>
            <a:off x="838200" y="2813824"/>
            <a:ext cx="735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질의문의</a:t>
            </a:r>
            <a:r>
              <a:rPr kumimoji="1" lang="ko-KR" altLang="en-US" dirty="0"/>
              <a:t> 변경 없이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데이터베이스 시스템의 성능을 향상시킬 수 있음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4E468-46DF-1540-8192-4B33EF1E6962}"/>
              </a:ext>
            </a:extLst>
          </p:cNvPr>
          <p:cNvSpPr txBox="1"/>
          <p:nvPr/>
        </p:nvSpPr>
        <p:spPr>
          <a:xfrm>
            <a:off x="1090960" y="3289843"/>
            <a:ext cx="8399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DBMS</a:t>
            </a:r>
            <a:r>
              <a:rPr kumimoji="1" lang="ko-KR" altLang="en-US" sz="1400" dirty="0"/>
              <a:t> 내 </a:t>
            </a:r>
            <a:r>
              <a:rPr kumimoji="1" lang="en-US" altLang="ko-KR" sz="1400" dirty="0"/>
              <a:t>Query Optimizer</a:t>
            </a:r>
            <a:r>
              <a:rPr kumimoji="1" lang="ko-KR" altLang="en-US" sz="1400" dirty="0"/>
              <a:t>가 </a:t>
            </a:r>
            <a:r>
              <a:rPr kumimoji="1" lang="ko-KR" altLang="en-US" sz="1400" dirty="0" err="1"/>
              <a:t>질의문의</a:t>
            </a:r>
            <a:r>
              <a:rPr kumimoji="1" lang="ko-KR" altLang="en-US" sz="1400" dirty="0"/>
              <a:t> 성능을 향상시키는 역할을 맡음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소프트웨어 엔지니어의 부담 완화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2AF19-8A83-944D-B0B6-D4ACEE40CC3A}"/>
              </a:ext>
            </a:extLst>
          </p:cNvPr>
          <p:cNvSpPr txBox="1"/>
          <p:nvPr/>
        </p:nvSpPr>
        <p:spPr>
          <a:xfrm>
            <a:off x="1090960" y="2285730"/>
            <a:ext cx="4027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:</a:t>
            </a:r>
            <a:r>
              <a:rPr kumimoji="1" lang="ko-KR" altLang="en-US" sz="1400" dirty="0"/>
              <a:t> 명령형 </a:t>
            </a:r>
            <a:r>
              <a:rPr kumimoji="1" lang="en-US" altLang="ko-KR" sz="1400" dirty="0"/>
              <a:t>API</a:t>
            </a:r>
            <a:r>
              <a:rPr kumimoji="1" lang="ko-KR" altLang="en-US" sz="1400" dirty="0"/>
              <a:t>보다 더 간결하고 쉽게 작업할 수 있음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B2FDCB-88DE-B841-B7B7-FC70DC989A10}"/>
              </a:ext>
            </a:extLst>
          </p:cNvPr>
          <p:cNvSpPr txBox="1"/>
          <p:nvPr/>
        </p:nvSpPr>
        <p:spPr>
          <a:xfrm>
            <a:off x="838200" y="462439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병렬 실행에 적합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B557C-AD43-5C44-A96A-7E4701D33107}"/>
              </a:ext>
            </a:extLst>
          </p:cNvPr>
          <p:cNvSpPr txBox="1"/>
          <p:nvPr/>
        </p:nvSpPr>
        <p:spPr>
          <a:xfrm>
            <a:off x="1090960" y="5100415"/>
            <a:ext cx="748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:</a:t>
            </a:r>
            <a:r>
              <a:rPr kumimoji="1" lang="ko-KR" altLang="en-US" sz="1400" dirty="0"/>
              <a:t> 명령형 언어의 경우에는 특정 순서로 수행하게끔 지정하기 때문에 </a:t>
            </a:r>
            <a:r>
              <a:rPr kumimoji="1" lang="ko-KR" altLang="en-US" sz="1400" dirty="0" err="1"/>
              <a:t>병렬처리가</a:t>
            </a:r>
            <a:r>
              <a:rPr kumimoji="1" lang="ko-KR" altLang="en-US" sz="1400" dirty="0"/>
              <a:t> 어려우나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br>
              <a:rPr kumimoji="1" lang="en-US" altLang="ko-KR" sz="1400" dirty="0"/>
            </a:br>
            <a:r>
              <a:rPr kumimoji="1" lang="ko-KR" altLang="en-US" sz="1400" dirty="0"/>
              <a:t>  </a:t>
            </a:r>
            <a:r>
              <a:rPr kumimoji="1" lang="ko-KR" altLang="en-US" sz="1400" dirty="0" err="1"/>
              <a:t>선언형</a:t>
            </a:r>
            <a:r>
              <a:rPr kumimoji="1" lang="ko-KR" altLang="en-US" sz="1400" dirty="0"/>
              <a:t> 언어는 결과의 패턴만 지정하기 때문에 데이터베이스가 질의 언어의 병렬 구현을 수행</a:t>
            </a:r>
            <a:endParaRPr kumimoji="1" lang="ko-Kore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2FD2D-63D8-384F-AD5C-96CC8386299E}"/>
              </a:ext>
            </a:extLst>
          </p:cNvPr>
          <p:cNvSpPr txBox="1"/>
          <p:nvPr/>
        </p:nvSpPr>
        <p:spPr>
          <a:xfrm>
            <a:off x="838200" y="3703136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특정 순서를 보장하지 않으므로 순서가 바뀌어도 상관 없음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B81314-3B60-A649-AB5A-D7D50231ECE2}"/>
              </a:ext>
            </a:extLst>
          </p:cNvPr>
          <p:cNvSpPr txBox="1"/>
          <p:nvPr/>
        </p:nvSpPr>
        <p:spPr>
          <a:xfrm>
            <a:off x="1090960" y="4179155"/>
            <a:ext cx="5166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:</a:t>
            </a:r>
            <a:r>
              <a:rPr kumimoji="1" lang="ko-KR" altLang="en-US" sz="1400" dirty="0"/>
              <a:t> 명령형 언어의 경우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코드의 순서에 따라 결과가 달라질 수 있음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01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548</Words>
  <Application>Microsoft Macintosh PowerPoint</Application>
  <PresentationFormat>와이드스크린</PresentationFormat>
  <Paragraphs>80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NanumBarunGothic</vt:lpstr>
      <vt:lpstr>Arial</vt:lpstr>
      <vt:lpstr>Calibri</vt:lpstr>
      <vt:lpstr>Calibri Light</vt:lpstr>
      <vt:lpstr>Office 테마</vt:lpstr>
      <vt:lpstr>2장. 데이터 모델과 질의 언어</vt:lpstr>
      <vt:lpstr>데이터 모델의 역사</vt:lpstr>
      <vt:lpstr>데이터 관계에 따른 데이터 모델 선정</vt:lpstr>
      <vt:lpstr>문서 모델이 가지는 장점</vt:lpstr>
      <vt:lpstr>그래프 모델이 가지는 장점</vt:lpstr>
      <vt:lpstr>두 가지 프로그래밍, 선언형과 명령형</vt:lpstr>
      <vt:lpstr>선언형 언어의 장점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강 상재</cp:lastModifiedBy>
  <cp:revision>20</cp:revision>
  <dcterms:created xsi:type="dcterms:W3CDTF">2020-07-09T15:11:11Z</dcterms:created>
  <dcterms:modified xsi:type="dcterms:W3CDTF">2020-07-10T12:04:46Z</dcterms:modified>
</cp:coreProperties>
</file>