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3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4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48DCB-64E6-E144-8F10-802B92AF7DCC}" type="datetimeFigureOut">
              <a:rPr kumimoji="1" lang="ko-Kore-KR" altLang="en-US" smtClean="0"/>
              <a:t>8/28/20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A6549-B6DF-B94B-9333-17EDEFA0F0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062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5927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7704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3607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5026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7849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9332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238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9552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9781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8072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351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0810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4734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3618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0994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5779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7107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264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716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12D15-162C-E04D-A90B-A1C0C583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8FDF75-2C5A-BB43-939F-E7A4D8C9F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21089-530C-6448-BBD0-5156B4A5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8/28/20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5FA60-FD51-D840-ADD9-40062625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35BC7-BA81-D149-A478-0114C373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796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CF291-70FC-0648-BA35-A3C8D023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7722A7-4FF1-A04F-B01A-E6B663609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B5594-B5BB-C74F-973F-039B41A5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8/28/20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C4BB2-6916-3D4A-88AC-A41E9591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E9C18-A96B-4C42-A9C3-2AD13EDE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032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32CE46-F415-A04F-9B6F-1B108A39F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9ED1BD-C555-9648-BBF8-C5AFCEA8C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F2ECA-71A9-D84F-9A98-27C5E96D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8/28/20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D2FC7-2C14-AA46-B794-69EE65CD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3C9E-FEF8-C644-A192-8D422287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541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527D8-D5B0-7343-8051-FF68F5A2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8E612-B250-7141-95A1-E28B7347F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8"/>
            <a:ext cx="10515600" cy="4988236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DE3D6-4D01-174C-98B3-D5E20411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8/28/20</a:t>
            </a:fld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E687E-9313-3C4E-870C-A0261C18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4CEC8-C129-854D-9727-B0E29DA0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 1. </a:t>
            </a:r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B620B21-C028-164A-94A3-5B8015E314BB}"/>
              </a:ext>
            </a:extLst>
          </p:cNvPr>
          <p:cNvCxnSpPr/>
          <p:nvPr userDrawn="1"/>
        </p:nvCxnSpPr>
        <p:spPr>
          <a:xfrm>
            <a:off x="838200" y="960113"/>
            <a:ext cx="10515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306BD-81BE-1349-900F-7B5D3D99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0C852-E283-7546-B47C-B5DD4CA77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881BD-08C7-734A-8D06-11DEC591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8/28/20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705A4-5F5C-BF41-B39F-D476068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BE8E2-058D-AC43-BD0B-D075E4AD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9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5CD1-CEF5-E94A-BD6E-8EFAE4EA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8B05F-99D5-B94C-AAAF-D28E828F2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C0259-DD25-6741-ABA9-8568E0568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A66148-93A8-9E45-9C89-BF67D6DC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8/28/20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DE643-CFEF-4F42-9A0B-B92A2D23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2139A-B27E-6F4B-BBA0-574D8716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642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5E7C-F348-BA4C-8B71-0EB83C98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EF6C00-B6F0-944C-804D-AA62F268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2CAC8B-24B4-5E48-A065-805B66951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84FC9B-F008-9141-8895-54C5F34E2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F9E26D-34A7-F849-8E8F-5DCF3ACDE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BD641C-4742-B940-AAE4-51E32410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8/28/20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A90972-BC04-0742-8963-309C8E61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481B08-8D9D-AC48-947C-709959E7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884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2C22C-B29D-8E49-9EA1-5B6FC730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FB3E9-BF1B-9044-9086-D523D57A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8/28/20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07E9C5-9832-F049-8332-C296B88D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E349F-334C-2443-8938-3F7C11FE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731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CB9B82-8FCB-9844-A329-6014B610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8/28/20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1A06C0-BF66-D342-8841-34FB193B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ECBD9-80DF-504A-8C8D-D9A402B0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133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6D9F5-315A-9846-966B-B57AEA49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33349-536D-A54F-9F45-38C64A6C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A796A-DB93-0645-B19A-8C0CE5928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DBCC1-DC33-EC4F-9474-CD05534B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8/28/20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2E805-D246-2548-BD5E-FB2C4F89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32C8C-726E-154A-87A0-14B9EE9F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495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86C95-3CA3-AB46-A6A0-C9E02B08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76572F-35A5-2642-9CDD-FB57E2F5A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784B26-88C5-784A-977B-DB56D72A9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76C81C-B2B8-6F40-B004-AA4FE5BC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8/28/20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F9E4F-F2F8-684B-8C62-C599821F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4DDE10-6DF4-5947-9889-62279B81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258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20818D-A739-EE49-838C-2B25ACF1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9C637-FD2D-0E46-9759-D2BF5D833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6B9E5-010D-B74B-A1EE-AA2A0E066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3AFF-4CF1-4D47-9583-E1EF9B287728}" type="datetimeFigureOut">
              <a:rPr kumimoji="1" lang="ko-Kore-KR" altLang="en-US" smtClean="0"/>
              <a:t>8/28/20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8393D-4791-AF43-A465-229175B53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678F3-3E02-404C-9E62-A6EDC8713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352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3E7D6-1FB3-3741-92C4-62F41A741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11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장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스트림 처리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1E0BD1-4ECE-C44D-A4F5-AB30FC992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[</a:t>
            </a:r>
            <a:r>
              <a:rPr kumimoji="1" lang="ko-Kore-KR" altLang="en-US" dirty="0"/>
              <a:t>데이터</a:t>
            </a:r>
            <a:r>
              <a:rPr kumimoji="1" lang="ko-KR" altLang="en-US" dirty="0"/>
              <a:t> 중심 애플리케이션 설계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30361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스트림으로 할 수 있는 일</a:t>
            </a:r>
            <a:endParaRPr kumimoji="1" lang="ko-Kore-KR" altLang="en-US" dirty="0"/>
          </a:p>
        </p:txBody>
      </p:sp>
      <p:sp>
        <p:nvSpPr>
          <p:cNvPr id="10" name="직사각형 20">
            <a:extLst>
              <a:ext uri="{FF2B5EF4-FFF2-40B4-BE49-F238E27FC236}">
                <a16:creationId xmlns:a16="http://schemas.microsoft.com/office/drawing/2014/main" id="{AFA7DE59-AB1A-6744-BE33-AE4CC4EED7C7}"/>
              </a:ext>
            </a:extLst>
          </p:cNvPr>
          <p:cNvSpPr/>
          <p:nvPr/>
        </p:nvSpPr>
        <p:spPr>
          <a:xfrm>
            <a:off x="838200" y="1152389"/>
            <a:ext cx="10515599" cy="534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직사각형 20">
            <a:extLst>
              <a:ext uri="{FF2B5EF4-FFF2-40B4-BE49-F238E27FC236}">
                <a16:creationId xmlns:a16="http://schemas.microsoft.com/office/drawing/2014/main" id="{449DDFC0-95BA-4C48-99D8-34BD3EC243D4}"/>
              </a:ext>
            </a:extLst>
          </p:cNvPr>
          <p:cNvSpPr/>
          <p:nvPr/>
        </p:nvSpPr>
        <p:spPr>
          <a:xfrm>
            <a:off x="990600" y="1304789"/>
            <a:ext cx="10515599" cy="534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20">
            <a:extLst>
              <a:ext uri="{FF2B5EF4-FFF2-40B4-BE49-F238E27FC236}">
                <a16:creationId xmlns:a16="http://schemas.microsoft.com/office/drawing/2014/main" id="{E97AC9AB-7DA0-D747-925B-E72B71D05212}"/>
              </a:ext>
            </a:extLst>
          </p:cNvPr>
          <p:cNvSpPr/>
          <p:nvPr/>
        </p:nvSpPr>
        <p:spPr>
          <a:xfrm>
            <a:off x="838199" y="1228589"/>
            <a:ext cx="10515599" cy="534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이벤트에서 데이터를 꺼내 데이터베이스나 캐시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 색인 또는 유사한 </a:t>
            </a:r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저장소 시스템에 기록하고 다른 클라이언트가 이 시스템에 해당 데이터를 질의한다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 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시스템의 다른 부분에서 발생한 변화와 데이터베이스를 동기화하기 좋다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이벤트를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사용자에게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직접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보낸다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 경우 사람이 스트림의 최종 소비자가 된다</a:t>
            </a:r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하나 이상의 입력 스트림을 처리해 하나 이상의 출력 스트림을 생산한다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스트림은 최종 출력에 이르기까지 여러 처리 단계로 구성된 파이프라인을 통과할 수도 있다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스트림을</a:t>
            </a:r>
            <a:r>
              <a:rPr kumimoji="1" lang="en-US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처리하는</a:t>
            </a:r>
            <a:r>
              <a:rPr kumimoji="1" lang="en-US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코드</a:t>
            </a:r>
            <a:r>
              <a:rPr kumimoji="1" lang="en-US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조각을</a:t>
            </a:r>
            <a:r>
              <a:rPr kumimoji="1" lang="en-US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연산자</a:t>
            </a:r>
            <a:r>
              <a:rPr kumimoji="1" lang="en-US" alt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나</a:t>
            </a:r>
            <a:r>
              <a:rPr kumimoji="1" lang="en-US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작업</a:t>
            </a:r>
            <a:r>
              <a:rPr kumimoji="1" lang="en-US" alt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이라</a:t>
            </a:r>
            <a:r>
              <a:rPr kumimoji="1" lang="en-US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부른다</a:t>
            </a:r>
            <a:r>
              <a:rPr kumimoji="1"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스트림은</a:t>
            </a:r>
            <a:r>
              <a:rPr kumimoji="1" lang="en-US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끝나지</a:t>
            </a:r>
            <a:r>
              <a:rPr kumimoji="1" lang="en-US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않기</a:t>
            </a:r>
            <a:r>
              <a:rPr kumimoji="1" lang="en-US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때문에</a:t>
            </a:r>
            <a:r>
              <a:rPr kumimoji="1" lang="en-US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정렬이</a:t>
            </a:r>
            <a:r>
              <a:rPr kumimoji="1" lang="en-US" altLang="en-US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불가능</a:t>
            </a:r>
            <a:r>
              <a:rPr kumimoji="1" lang="en-US" alt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하고</a:t>
            </a:r>
            <a:r>
              <a:rPr kumimoji="1"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내결함성</a:t>
            </a:r>
            <a:r>
              <a:rPr kumimoji="1"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메커니즘 또한 변경이 필요하다</a:t>
            </a:r>
            <a:r>
              <a:rPr kumimoji="1"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kumimoji="1"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일괄 처리 작업에서 실패한 태스크는 처음부터 </a:t>
            </a:r>
            <a:r>
              <a:rPr kumimoji="1" lang="ko-KR" alt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재시작하면</a:t>
            </a:r>
            <a:r>
              <a:rPr kumimoji="1"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되지만</a:t>
            </a:r>
            <a:r>
              <a:rPr kumimoji="1"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 작업은 장애 발생 이후 처음부터 </a:t>
            </a:r>
            <a:r>
              <a:rPr kumimoji="1" lang="ko-KR" alt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재시작하는</a:t>
            </a:r>
            <a:r>
              <a:rPr kumimoji="1"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것은 비현실적이다</a:t>
            </a:r>
            <a:r>
              <a:rPr kumimoji="1"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en-US" altLang="en-US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+mj-lt"/>
              <a:buAutoNum type="arabicPeriod"/>
            </a:pPr>
            <a:endParaRPr kumimoji="1" lang="ko-Kore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E8C03A-3D32-4D41-9631-1DA3D8F4D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698" y="1977390"/>
            <a:ext cx="3786867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9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스트림 처리를 사용하는 영역</a:t>
            </a:r>
            <a:r>
              <a:rPr kumimoji="1" lang="en-US" altLang="ko-KR" dirty="0"/>
              <a:t>(1)</a:t>
            </a:r>
            <a:endParaRPr kumimoji="1" lang="ko-Kore-KR" altLang="en-US" dirty="0"/>
          </a:p>
        </p:txBody>
      </p:sp>
      <p:sp>
        <p:nvSpPr>
          <p:cNvPr id="10" name="직사각형 20">
            <a:extLst>
              <a:ext uri="{FF2B5EF4-FFF2-40B4-BE49-F238E27FC236}">
                <a16:creationId xmlns:a16="http://schemas.microsoft.com/office/drawing/2014/main" id="{AFA7DE59-AB1A-6744-BE33-AE4CC4EED7C7}"/>
              </a:ext>
            </a:extLst>
          </p:cNvPr>
          <p:cNvSpPr/>
          <p:nvPr/>
        </p:nvSpPr>
        <p:spPr>
          <a:xfrm>
            <a:off x="838200" y="1152389"/>
            <a:ext cx="10515599" cy="534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직사각형 20">
            <a:extLst>
              <a:ext uri="{FF2B5EF4-FFF2-40B4-BE49-F238E27FC236}">
                <a16:creationId xmlns:a16="http://schemas.microsoft.com/office/drawing/2014/main" id="{449DDFC0-95BA-4C48-99D8-34BD3EC243D4}"/>
              </a:ext>
            </a:extLst>
          </p:cNvPr>
          <p:cNvSpPr/>
          <p:nvPr/>
        </p:nvSpPr>
        <p:spPr>
          <a:xfrm>
            <a:off x="990600" y="1304789"/>
            <a:ext cx="10515599" cy="534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20">
            <a:extLst>
              <a:ext uri="{FF2B5EF4-FFF2-40B4-BE49-F238E27FC236}">
                <a16:creationId xmlns:a16="http://schemas.microsoft.com/office/drawing/2014/main" id="{E97AC9AB-7DA0-D747-925B-E72B71D05212}"/>
              </a:ext>
            </a:extLst>
          </p:cNvPr>
          <p:cNvSpPr/>
          <p:nvPr/>
        </p:nvSpPr>
        <p:spPr>
          <a:xfrm>
            <a:off x="838199" y="1228589"/>
            <a:ext cx="10515599" cy="5456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특정 상황 발생에 따른 경고와 같은 모니터링 목적</a:t>
            </a:r>
          </a:p>
          <a:p>
            <a:pPr marL="342900" indent="-342900">
              <a:buFont typeface="+mj-lt"/>
              <a:buAutoNum type="arabicPeriod"/>
            </a:pPr>
            <a:endParaRPr kumimoji="1" lang="en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복잡한 이벤트 처리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(CEP)</a:t>
            </a:r>
            <a:endParaRPr kumimoji="1" lang="en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kumimoji="1" lang="en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CEP는 특정 이벤트 패턴을 찾는 규칙을 규정하여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en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특정 이벤트 패턴을 감지한다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CEP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질의를 오랜 기간 저장되고 입력 </a:t>
            </a:r>
            <a:r>
              <a:rPr kumimoji="1" lang="ko-KR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스트림으로부터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들어오는 이벤트는 지속적으로 질의를 지나 흘러가면서 이벤트 패턴에 매칭되는 질의를 찾는다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en-KR" altLang="ko-KR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kumimoji="1" lang="en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 분석</a:t>
            </a:r>
          </a:p>
          <a:p>
            <a:pPr lvl="1"/>
            <a:r>
              <a:rPr kumimoji="1" lang="en-KR" altLang="en-US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 분석</a:t>
            </a:r>
            <a:r>
              <a:rPr kumimoji="1" lang="en-US" altLang="en-US" sz="16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은</a:t>
            </a:r>
            <a:r>
              <a:rPr kumimoji="1" lang="en-US" altLang="en-US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대량의</a:t>
            </a:r>
            <a:r>
              <a:rPr kumimoji="1" lang="en-US" altLang="en-US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이벤트를</a:t>
            </a:r>
            <a:r>
              <a:rPr kumimoji="1" lang="en-US" altLang="en-US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집계하고</a:t>
            </a:r>
            <a:r>
              <a:rPr kumimoji="1" lang="en-US" altLang="en-US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통계적</a:t>
            </a:r>
            <a:r>
              <a:rPr kumimoji="1" lang="en-US" altLang="en-US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지표를</a:t>
            </a:r>
            <a:r>
              <a:rPr kumimoji="1" lang="en-US" altLang="en-US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뽑는</a:t>
            </a:r>
            <a:r>
              <a:rPr kumimoji="1" lang="en-US" altLang="en-US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것을</a:t>
            </a:r>
            <a:r>
              <a:rPr kumimoji="1" lang="en-US" altLang="en-US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우선한다</a:t>
            </a:r>
            <a:r>
              <a:rPr kumimoji="1" lang="en-US" altLang="ko-KR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특정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유형의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빈도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측정</a:t>
            </a:r>
            <a:endParaRPr kumimoji="1" lang="en-US" altLang="en-US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특정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기간에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걸친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값의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이동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평균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등</a:t>
            </a:r>
            <a:endParaRPr kumimoji="1" lang="en-US" altLang="en-US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이러한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통계는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고정된</a:t>
            </a:r>
            <a:r>
              <a:rPr kumimoji="1" lang="en-US" altLang="en-US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시간</a:t>
            </a:r>
            <a:r>
              <a:rPr kumimoji="1" lang="en-US" altLang="en-US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간격을</a:t>
            </a:r>
            <a:r>
              <a:rPr kumimoji="1" lang="en-US" altLang="en-US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기준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으로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계산한다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집계 시간 간격을 윈도우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(window)</a:t>
            </a:r>
            <a:r>
              <a:rPr kumimoji="1" lang="ko-KR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라고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한다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지난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분간 서비스에 들어 온 초당 질의 수의 평균</a:t>
            </a:r>
            <a:endParaRPr kumimoji="1" lang="en-US" altLang="ko-KR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같은 기간 동안의 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99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분위 응답 시간 등</a:t>
            </a:r>
            <a:endParaRPr kumimoji="1" lang="en-US" altLang="ko-KR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구체화 뷰 유지하기</a:t>
            </a:r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kumimoji="1" lang="ko-KR" altLang="en-US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 변경에 대한 스트림은 캐시</a:t>
            </a:r>
            <a:r>
              <a:rPr kumimoji="1" lang="en-US" altLang="ko-KR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 </a:t>
            </a:r>
            <a:r>
              <a:rPr kumimoji="1" lang="ko-KR" altLang="en-US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 색인</a:t>
            </a:r>
            <a:r>
              <a:rPr kumimoji="1" lang="en-US" altLang="ko-KR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</a:t>
            </a:r>
            <a:r>
              <a:rPr kumimoji="1" lang="ko-KR" altLang="en-US" sz="16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웨어하우스</a:t>
            </a:r>
            <a:r>
              <a:rPr kumimoji="1" lang="ko-KR" altLang="en-US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같은 파생 데이터 시스템이 원본 데이터베이스의 최신 내용을 따라잡게 하는 데 쓸 수 있다</a:t>
            </a:r>
            <a:r>
              <a:rPr kumimoji="1" lang="en-US" altLang="ko-KR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어떤 </a:t>
            </a:r>
            <a:r>
              <a:rPr kumimoji="1" lang="ko-KR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데이터셋에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대한 또 다른 뷰를 만들어 효율적으로 질의할 수 있게 하고 기반이 되는 </a:t>
            </a:r>
            <a:r>
              <a:rPr kumimoji="1" lang="ko-KR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데이턱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변경될 때마다 뷰를 갱신</a:t>
            </a:r>
            <a:endParaRPr kumimoji="1" lang="en-US" altLang="ko-KR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kumimoji="1" lang="ko-KR" altLang="en-US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 </a:t>
            </a:r>
            <a:r>
              <a:rPr kumimoji="1" lang="ko-KR" altLang="en-US" sz="16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소싱에서</a:t>
            </a:r>
            <a:r>
              <a:rPr kumimoji="1" lang="ko-KR" altLang="en-US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애플리케이션 상태는 이벤트 로그를 적용함으로써 유지</a:t>
            </a:r>
            <a:endParaRPr kumimoji="1" lang="en-US" altLang="ko-KR" sz="16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59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스트림 처리를 사용하는 영역</a:t>
            </a:r>
            <a:r>
              <a:rPr kumimoji="1" lang="en-US" altLang="ko-KR" dirty="0"/>
              <a:t>(2)</a:t>
            </a:r>
            <a:endParaRPr kumimoji="1" lang="ko-Kore-KR" altLang="en-US" dirty="0"/>
          </a:p>
        </p:txBody>
      </p:sp>
      <p:sp>
        <p:nvSpPr>
          <p:cNvPr id="10" name="직사각형 20">
            <a:extLst>
              <a:ext uri="{FF2B5EF4-FFF2-40B4-BE49-F238E27FC236}">
                <a16:creationId xmlns:a16="http://schemas.microsoft.com/office/drawing/2014/main" id="{AFA7DE59-AB1A-6744-BE33-AE4CC4EED7C7}"/>
              </a:ext>
            </a:extLst>
          </p:cNvPr>
          <p:cNvSpPr/>
          <p:nvPr/>
        </p:nvSpPr>
        <p:spPr>
          <a:xfrm>
            <a:off x="838200" y="1152389"/>
            <a:ext cx="10515599" cy="534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직사각형 20">
            <a:extLst>
              <a:ext uri="{FF2B5EF4-FFF2-40B4-BE49-F238E27FC236}">
                <a16:creationId xmlns:a16="http://schemas.microsoft.com/office/drawing/2014/main" id="{449DDFC0-95BA-4C48-99D8-34BD3EC243D4}"/>
              </a:ext>
            </a:extLst>
          </p:cNvPr>
          <p:cNvSpPr/>
          <p:nvPr/>
        </p:nvSpPr>
        <p:spPr>
          <a:xfrm>
            <a:off x="990600" y="1304789"/>
            <a:ext cx="10515599" cy="534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20">
            <a:extLst>
              <a:ext uri="{FF2B5EF4-FFF2-40B4-BE49-F238E27FC236}">
                <a16:creationId xmlns:a16="http://schemas.microsoft.com/office/drawing/2014/main" id="{E97AC9AB-7DA0-D747-925B-E72B71D05212}"/>
              </a:ext>
            </a:extLst>
          </p:cNvPr>
          <p:cNvSpPr/>
          <p:nvPr/>
        </p:nvSpPr>
        <p:spPr>
          <a:xfrm>
            <a:off x="838199" y="1228589"/>
            <a:ext cx="10515599" cy="5456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 startAt="5"/>
            </a:pPr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 상에서 검색하기</a:t>
            </a:r>
          </a:p>
          <a:p>
            <a:pPr lvl="1"/>
            <a:r>
              <a:rPr kumimoji="1" lang="en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복잡한 기준을 기반으로 개별 이벤트를 검색해야 하는 경우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부동산 웹사이트의 사용자는 부동산 시장에 사용자가 설정한 검색 기준과 매칭되는 새 부동산이 나오면 알려달라고 요청할 수 있음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전통적인 검색 엔진은 먼저 문서를 색인하고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색인을 통해 질의하지만</a:t>
            </a:r>
            <a:b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 검색은 질의를 먼저 저장하고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문서가 질의를 지나가면서 실행된다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전달과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RPC</a:t>
            </a:r>
          </a:p>
          <a:p>
            <a:pPr lvl="1"/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전달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시스템을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RPC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대안으로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사용할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있음</a:t>
            </a:r>
            <a:endParaRPr kumimoji="1" lang="en-US" altLang="en-US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유사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RPC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시스템과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사이에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겹치는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영역이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있다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en-US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+mj-lt"/>
              <a:buAutoNum type="arabicPeriod" startAt="5"/>
            </a:pPr>
            <a:endParaRPr kumimoji="1" lang="en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96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스트림 처리에서 시간을 다루는 법 </a:t>
            </a:r>
            <a:r>
              <a:rPr kumimoji="1" lang="en-US" altLang="ko-KR" dirty="0"/>
              <a:t>(1) </a:t>
            </a:r>
            <a:r>
              <a:rPr kumimoji="1" lang="en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직사각형 20">
            <a:extLst>
              <a:ext uri="{FF2B5EF4-FFF2-40B4-BE49-F238E27FC236}">
                <a16:creationId xmlns:a16="http://schemas.microsoft.com/office/drawing/2014/main" id="{449DDFC0-95BA-4C48-99D8-34BD3EC243D4}"/>
              </a:ext>
            </a:extLst>
          </p:cNvPr>
          <p:cNvSpPr/>
          <p:nvPr/>
        </p:nvSpPr>
        <p:spPr>
          <a:xfrm>
            <a:off x="990600" y="1304789"/>
            <a:ext cx="10515599" cy="534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20">
            <a:extLst>
              <a:ext uri="{FF2B5EF4-FFF2-40B4-BE49-F238E27FC236}">
                <a16:creationId xmlns:a16="http://schemas.microsoft.com/office/drawing/2014/main" id="{E97AC9AB-7DA0-D747-925B-E72B71D05212}"/>
              </a:ext>
            </a:extLst>
          </p:cNvPr>
          <p:cNvSpPr/>
          <p:nvPr/>
        </p:nvSpPr>
        <p:spPr>
          <a:xfrm>
            <a:off x="838199" y="1094350"/>
            <a:ext cx="10515599" cy="5456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kumimoji="1" lang="en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+mj-lt"/>
              <a:buAutoNum type="arabicPeriod" startAt="5"/>
            </a:pPr>
            <a:endParaRPr kumimoji="1" lang="en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20">
            <a:extLst>
              <a:ext uri="{FF2B5EF4-FFF2-40B4-BE49-F238E27FC236}">
                <a16:creationId xmlns:a16="http://schemas.microsoft.com/office/drawing/2014/main" id="{990E1845-C1F3-EA44-A1D7-B85A945435A2}"/>
              </a:ext>
            </a:extLst>
          </p:cNvPr>
          <p:cNvSpPr/>
          <p:nvPr/>
        </p:nvSpPr>
        <p:spPr>
          <a:xfrm>
            <a:off x="838198" y="1094349"/>
            <a:ext cx="10515599" cy="5456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많은 스트림 처리 프레임워크는 윈도우 시간을 결정할 때 처리하는 장비의 시스템 시계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 시간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이용한다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일괄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처리에서는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프로세스를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수행하는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시간과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이벤트가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실제로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발생한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시간과는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아무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관계가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없다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따라서 관심 있는 시간대는 처리를 수행하는 몇 분이 아니라 과거 이벤트가 쌓인 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년이 된다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처리에서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장비의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시스템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시계를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이용하는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방법은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</a:t>
            </a:r>
            <a:r>
              <a:rPr kumimoji="1" lang="en-US" altLang="en-US" sz="16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생성과</a:t>
            </a:r>
            <a:r>
              <a:rPr kumimoji="1" lang="en-US" altLang="en-US" sz="16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</a:t>
            </a:r>
            <a:r>
              <a:rPr kumimoji="1" lang="en-US" altLang="en-US" sz="16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</a:t>
            </a:r>
            <a:r>
              <a:rPr kumimoji="1" lang="en-US" altLang="en-US" sz="16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시간</a:t>
            </a:r>
            <a:r>
              <a:rPr kumimoji="1" lang="en-US" altLang="en-US" sz="16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간격이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작다면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꽤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합리적이다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en-US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이벤트가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실제로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발생한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시간보다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시간이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많이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늦어지면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문제가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된다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지연의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이유</a:t>
            </a:r>
            <a:r>
              <a:rPr kumimoji="1" lang="en-US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큐 대기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네트워크 결함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 브로커나 </a:t>
            </a:r>
            <a:r>
              <a:rPr kumimoji="1" lang="ko-KR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처리자에서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경쟁을 유발하는 성능 문제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 소비자의 </a:t>
            </a:r>
            <a:r>
              <a:rPr kumimoji="1" lang="ko-KR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재시작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결함에서 구하는 도중이나 코드 상의 버그를 고친 후 과거 이벤트의 재처리 등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 지연으로 메시지 순서를 예측하지 못하게 될 수도 있음</a:t>
            </a:r>
            <a:endParaRPr kumimoji="1" lang="en-US" altLang="ko-KR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 처리 알고리즘은 불연속에 대처하는 능력이 없기 때문에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6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타이밍과 순서 문제를 처리하게끔 명확히 작성해야 한다</a:t>
            </a:r>
            <a:endParaRPr kumimoji="1" lang="en-US" altLang="ko-KR" sz="1600" u="sng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1600" u="sng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 시간과 처리 시간을 </a:t>
            </a:r>
            <a:r>
              <a:rPr kumimoji="1" lang="ko-KR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적재적시에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사용해야 한다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요청률을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측정하는 스트림 </a:t>
            </a:r>
            <a:r>
              <a:rPr kumimoji="1" lang="ko-KR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처리자가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처리 시간을 기준으로 </a:t>
            </a:r>
            <a:b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요청률을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측정하면 발생하는 문제</a:t>
            </a:r>
            <a:endParaRPr kumimoji="1" lang="en-US" altLang="ko-KR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en-US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en-US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+mj-lt"/>
              <a:buAutoNum type="arabicPeriod" startAt="5"/>
            </a:pPr>
            <a:endParaRPr kumimoji="1" lang="en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E9763-2193-5249-B45E-EDF55DD9E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890" y="4331142"/>
            <a:ext cx="38925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4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스트림 처리에서 타임스탬프를 결정하는 법</a:t>
            </a:r>
            <a:r>
              <a:rPr kumimoji="1" lang="en-US" altLang="ko-KR" dirty="0"/>
              <a:t>(1)</a:t>
            </a:r>
            <a:endParaRPr kumimoji="1" lang="ko-Kore-KR" altLang="en-US" dirty="0"/>
          </a:p>
        </p:txBody>
      </p:sp>
      <p:sp>
        <p:nvSpPr>
          <p:cNvPr id="4" name="직사각형 20">
            <a:extLst>
              <a:ext uri="{FF2B5EF4-FFF2-40B4-BE49-F238E27FC236}">
                <a16:creationId xmlns:a16="http://schemas.microsoft.com/office/drawing/2014/main" id="{449DDFC0-95BA-4C48-99D8-34BD3EC243D4}"/>
              </a:ext>
            </a:extLst>
          </p:cNvPr>
          <p:cNvSpPr/>
          <p:nvPr/>
        </p:nvSpPr>
        <p:spPr>
          <a:xfrm>
            <a:off x="990600" y="1304789"/>
            <a:ext cx="10515599" cy="534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20">
            <a:extLst>
              <a:ext uri="{FF2B5EF4-FFF2-40B4-BE49-F238E27FC236}">
                <a16:creationId xmlns:a16="http://schemas.microsoft.com/office/drawing/2014/main" id="{E97AC9AB-7DA0-D747-925B-E72B71D05212}"/>
              </a:ext>
            </a:extLst>
          </p:cNvPr>
          <p:cNvSpPr/>
          <p:nvPr/>
        </p:nvSpPr>
        <p:spPr>
          <a:xfrm>
            <a:off x="838199" y="1094350"/>
            <a:ext cx="10515599" cy="5456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kumimoji="1" lang="en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+mj-lt"/>
              <a:buAutoNum type="arabicPeriod" startAt="5"/>
            </a:pPr>
            <a:endParaRPr kumimoji="1" lang="en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20">
            <a:extLst>
              <a:ext uri="{FF2B5EF4-FFF2-40B4-BE49-F238E27FC236}">
                <a16:creationId xmlns:a16="http://schemas.microsoft.com/office/drawing/2014/main" id="{990E1845-C1F3-EA44-A1D7-B85A945435A2}"/>
              </a:ext>
            </a:extLst>
          </p:cNvPr>
          <p:cNvSpPr/>
          <p:nvPr/>
        </p:nvSpPr>
        <p:spPr>
          <a:xfrm>
            <a:off x="838198" y="992993"/>
            <a:ext cx="10515599" cy="5672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 시간 기준으로 윈도우를 정하면 발생하는 문제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특정 윈도우에서 모든 이벤트가 </a:t>
            </a:r>
            <a:r>
              <a:rPr kumimoji="1" lang="ko-KR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도착했다거나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아직도 이벤트가 계속 들어오고 있는지를 확신할 수 없다는 점이 문제가 된다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분당 요청 수를 세기 위해 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37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분에 속하는 타임스탬프를 가진 이벤트를 카운트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</a:t>
            </a:r>
            <a:endParaRPr kumimoji="1" lang="en-US" altLang="ko-KR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37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 윈도우는 언제 종료를 선언하고 카운트 값을 출력할 것인가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타임아웃을 설정하고 얼마 동안 새 이벤트가 들어오지 않으면 윈도우가 준비됐다고 선언할 수 있다</a:t>
            </a:r>
            <a:endParaRPr kumimoji="1" lang="en-US" altLang="ko-KR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하지만 네트워크 중단으로 이벤트가 지연됐을 가능성도 있기 때문에 </a:t>
            </a:r>
            <a:r>
              <a:rPr kumimoji="1" lang="ko-KR" altLang="en-US" sz="16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윈도우를 이미 종료한 후에 도착한 낙오자 이벤트를 처리할 방법이 필요하다</a:t>
            </a:r>
            <a:endParaRPr kumimoji="1" lang="en-US" altLang="ko-KR" sz="1600" u="sng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낙오자 이벤트 무시 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낙오자 이벤트는 상대적으로 적은 비율을 차지하기 때문이다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수정 값을 발생 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수정 값은 낙오자 이벤트가 포함된 윈도우를 기준으로 갱신된 값이다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en-US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사용자가 제어하는 장비의 시계를 항상 신뢰하기는 어려우며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서버는 운영자가 관리하기 때문에 이벤트를 서버에서 받은 시각이 좀 더 정확하지만 사용자와의 상호작용을 설명하기에는 의미가 부족하다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잘못된 장치 시계를 조정하기 위해서 </a:t>
            </a:r>
            <a:r>
              <a:rPr kumimoji="1" lang="ko-KR" altLang="en-US" sz="16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세 가지 타임스탬프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 로그로 남기는 것</a:t>
            </a:r>
            <a:endParaRPr kumimoji="1" lang="en-US" altLang="ko-KR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이벤트가 발생한 시간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장치 시계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이벤트를 서버로 보내는 시간 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장치 시계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서버에서 이벤트를 받은 시간 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 시계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두 번째와 세 번째의 타임스탬프 차이를 구하면 장치 시계와 서버 시계 간의 오프셋을 추정할 수 있다</a:t>
            </a:r>
            <a:endParaRPr kumimoji="1" lang="en-US" altLang="ko-KR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6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필요한 타임스탬프 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정확도에 비해 </a:t>
            </a:r>
            <a:r>
              <a:rPr kumimoji="1" lang="ko-KR" altLang="en-US" sz="16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네트워크 지연은 무시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할 만하고 </a:t>
            </a:r>
            <a:r>
              <a:rPr kumimoji="1" lang="ko-KR" altLang="en-US" sz="16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이벤트가 발생한 시간과 이벤트를 서버로 보낸 시간 사이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에는 </a:t>
            </a:r>
            <a:r>
              <a:rPr kumimoji="1" lang="ko-KR" altLang="en-US" sz="16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장치 시계 오프셋이 변하지 않았다고 가정</a:t>
            </a:r>
            <a:endParaRPr kumimoji="1" lang="en-US" altLang="ko-KR" sz="1600" u="sng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계산한 오프셋을 이벤트 타임스탬프에 적용해 이벤트가 실제로 발생한 시간을 추정할 수 있음</a:t>
            </a:r>
            <a:endParaRPr kumimoji="1" lang="en-US" altLang="ko-KR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7081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스트림 처리에서 윈도우 기간을 정의하는 법</a:t>
            </a:r>
            <a:r>
              <a:rPr kumimoji="1" lang="en-US" altLang="ko-KR" dirty="0"/>
              <a:t>(2)</a:t>
            </a:r>
            <a:endParaRPr kumimoji="1" lang="ko-Kore-KR" altLang="en-US" dirty="0"/>
          </a:p>
        </p:txBody>
      </p:sp>
      <p:sp>
        <p:nvSpPr>
          <p:cNvPr id="4" name="직사각형 20">
            <a:extLst>
              <a:ext uri="{FF2B5EF4-FFF2-40B4-BE49-F238E27FC236}">
                <a16:creationId xmlns:a16="http://schemas.microsoft.com/office/drawing/2014/main" id="{449DDFC0-95BA-4C48-99D8-34BD3EC243D4}"/>
              </a:ext>
            </a:extLst>
          </p:cNvPr>
          <p:cNvSpPr/>
          <p:nvPr/>
        </p:nvSpPr>
        <p:spPr>
          <a:xfrm>
            <a:off x="990600" y="1304789"/>
            <a:ext cx="10515599" cy="534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20">
            <a:extLst>
              <a:ext uri="{FF2B5EF4-FFF2-40B4-BE49-F238E27FC236}">
                <a16:creationId xmlns:a16="http://schemas.microsoft.com/office/drawing/2014/main" id="{E97AC9AB-7DA0-D747-925B-E72B71D05212}"/>
              </a:ext>
            </a:extLst>
          </p:cNvPr>
          <p:cNvSpPr/>
          <p:nvPr/>
        </p:nvSpPr>
        <p:spPr>
          <a:xfrm>
            <a:off x="838199" y="1094350"/>
            <a:ext cx="10515599" cy="5456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kumimoji="1" lang="en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+mj-lt"/>
              <a:buAutoNum type="arabicPeriod" startAt="5"/>
            </a:pPr>
            <a:endParaRPr kumimoji="1" lang="en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20">
            <a:extLst>
              <a:ext uri="{FF2B5EF4-FFF2-40B4-BE49-F238E27FC236}">
                <a16:creationId xmlns:a16="http://schemas.microsoft.com/office/drawing/2014/main" id="{990E1845-C1F3-EA44-A1D7-B85A945435A2}"/>
              </a:ext>
            </a:extLst>
          </p:cNvPr>
          <p:cNvSpPr/>
          <p:nvPr/>
        </p:nvSpPr>
        <p:spPr>
          <a:xfrm>
            <a:off x="838198" y="992993"/>
            <a:ext cx="10515599" cy="5672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세션 윈도우</a:t>
            </a:r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이전 윈도우 유형과는 다르게 세션 윈도우는 고정된 기간이 없다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대신 같은 사용자가 짧은 시간 동안 발생시킨 모든 이벤트를 그룹화해서 세션 윈도우를 정의한다</a:t>
            </a:r>
            <a:endParaRPr kumimoji="1" lang="en-US" altLang="ko-KR" sz="14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일정 시간이 지나 사용자가 비활성화되면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(30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분동안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이벤트가 없다 등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윈도우를 종료한다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767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스트림 처리에서 조인 </a:t>
            </a:r>
            <a:r>
              <a:rPr kumimoji="1" lang="en-US" altLang="ko-KR" dirty="0"/>
              <a:t>(1) </a:t>
            </a:r>
            <a:endParaRPr kumimoji="1" lang="ko-Kore-KR" altLang="en-US" dirty="0"/>
          </a:p>
        </p:txBody>
      </p:sp>
      <p:sp>
        <p:nvSpPr>
          <p:cNvPr id="4" name="직사각형 20">
            <a:extLst>
              <a:ext uri="{FF2B5EF4-FFF2-40B4-BE49-F238E27FC236}">
                <a16:creationId xmlns:a16="http://schemas.microsoft.com/office/drawing/2014/main" id="{449DDFC0-95BA-4C48-99D8-34BD3EC243D4}"/>
              </a:ext>
            </a:extLst>
          </p:cNvPr>
          <p:cNvSpPr/>
          <p:nvPr/>
        </p:nvSpPr>
        <p:spPr>
          <a:xfrm>
            <a:off x="990600" y="1304789"/>
            <a:ext cx="10515599" cy="534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20">
            <a:extLst>
              <a:ext uri="{FF2B5EF4-FFF2-40B4-BE49-F238E27FC236}">
                <a16:creationId xmlns:a16="http://schemas.microsoft.com/office/drawing/2014/main" id="{E97AC9AB-7DA0-D747-925B-E72B71D05212}"/>
              </a:ext>
            </a:extLst>
          </p:cNvPr>
          <p:cNvSpPr/>
          <p:nvPr/>
        </p:nvSpPr>
        <p:spPr>
          <a:xfrm>
            <a:off x="838199" y="1094350"/>
            <a:ext cx="10515599" cy="5456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kumimoji="1" lang="en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+mj-lt"/>
              <a:buAutoNum type="arabicPeriod" startAt="5"/>
            </a:pPr>
            <a:endParaRPr kumimoji="1" lang="en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20">
            <a:extLst>
              <a:ext uri="{FF2B5EF4-FFF2-40B4-BE49-F238E27FC236}">
                <a16:creationId xmlns:a16="http://schemas.microsoft.com/office/drawing/2014/main" id="{990E1845-C1F3-EA44-A1D7-B85A945435A2}"/>
              </a:ext>
            </a:extLst>
          </p:cNvPr>
          <p:cNvSpPr/>
          <p:nvPr/>
        </p:nvSpPr>
        <p:spPr>
          <a:xfrm>
            <a:off x="838198" y="992993"/>
            <a:ext cx="10515599" cy="5672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 스트림 조인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윈도우 조인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이벤트간의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경향을 파악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예로 검색 질의를 타이핑할 때마다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질와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반환된 결과가 있는 이벤트를 로깅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 이벤트와 클릭 이벤트 사이의 시간이 가변적일 수 있음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네트워크 지연도 가변적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조인을 위해서 적절한 윈도우 선택이 필요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한 시간 이내에 발생한 검색과 클릭을 조인하는 방법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처리자가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상태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(state)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유지해야 한다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지난 시간에 발생한 모든 이벤트를 세션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ID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색인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 이벤트나 클릭 이벤트가 발생할 때마다 해당 색인에 추가하고 스트림 처리자 같은 세션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ID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이미 도착한 다른 이벤트가 있는지 다른 색인을 확인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이벤트가 매칭되면 검색한 결과를 클릭했다고 말해주는 이벤트를 방출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 이벤트가 클릭 이벤트 매칭 없이 만료되면 검색 결과가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클릭되지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않았다라고 말해주는 이벤트를 방출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 테이블 조인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 강화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en-US" altLang="ko-KR" sz="14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사용자 활동 이벤트를 스트림으로 간주하고 스트림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처리자에서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동일한 조인을 지속적으로 수행하는 게 자연스럽다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입력은 사용자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ID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포함한 활동 이벤트 스트림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출력은 해당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ID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가진 사용자 프로필 정보가 추가된 활동 이벤트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 과정을 데이터베이스의 정보로 활동 이벤트를 강화한다고 한다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조인 수행을 위해 스트림 처리는 한 번에 하나의 활동 이벤트를 대상으로 데이터베이스에서 이벤트의 사용자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ID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찾아 활동 이벤트에 프로필 정보를 추가해야 한다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또 하나의 방법은 네트워크 왕복 없이 로컬에서 질의가 가능하도록 스트림 처리자 내부에 데이터베이스 사본을 적재하는 것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처리자가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사용하는 데이터베이스의 로컬 복사본을 최신 상태로 유지하는 것이 중요하다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캡처를 사용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704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스트림 처리에서 조인 </a:t>
            </a:r>
            <a:r>
              <a:rPr kumimoji="1" lang="en-US" altLang="ko-KR" dirty="0"/>
              <a:t>(2) </a:t>
            </a:r>
            <a:endParaRPr kumimoji="1" lang="ko-Kore-KR" altLang="en-US" dirty="0"/>
          </a:p>
        </p:txBody>
      </p:sp>
      <p:sp>
        <p:nvSpPr>
          <p:cNvPr id="4" name="직사각형 20">
            <a:extLst>
              <a:ext uri="{FF2B5EF4-FFF2-40B4-BE49-F238E27FC236}">
                <a16:creationId xmlns:a16="http://schemas.microsoft.com/office/drawing/2014/main" id="{449DDFC0-95BA-4C48-99D8-34BD3EC243D4}"/>
              </a:ext>
            </a:extLst>
          </p:cNvPr>
          <p:cNvSpPr/>
          <p:nvPr/>
        </p:nvSpPr>
        <p:spPr>
          <a:xfrm>
            <a:off x="990600" y="1304789"/>
            <a:ext cx="10515599" cy="534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20">
            <a:extLst>
              <a:ext uri="{FF2B5EF4-FFF2-40B4-BE49-F238E27FC236}">
                <a16:creationId xmlns:a16="http://schemas.microsoft.com/office/drawing/2014/main" id="{E97AC9AB-7DA0-D747-925B-E72B71D05212}"/>
              </a:ext>
            </a:extLst>
          </p:cNvPr>
          <p:cNvSpPr/>
          <p:nvPr/>
        </p:nvSpPr>
        <p:spPr>
          <a:xfrm>
            <a:off x="838199" y="1094350"/>
            <a:ext cx="10515599" cy="5456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kumimoji="1" lang="en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+mj-lt"/>
              <a:buAutoNum type="arabicPeriod" startAt="5"/>
            </a:pPr>
            <a:endParaRPr kumimoji="1" lang="en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20">
            <a:extLst>
              <a:ext uri="{FF2B5EF4-FFF2-40B4-BE49-F238E27FC236}">
                <a16:creationId xmlns:a16="http://schemas.microsoft.com/office/drawing/2014/main" id="{990E1845-C1F3-EA44-A1D7-B85A945435A2}"/>
              </a:ext>
            </a:extLst>
          </p:cNvPr>
          <p:cNvSpPr/>
          <p:nvPr/>
        </p:nvSpPr>
        <p:spPr>
          <a:xfrm>
            <a:off x="838198" y="992993"/>
            <a:ext cx="10515599" cy="5672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테이블 테이블 조인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구체화 뷰 유지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사용자가 자신의 홈 타임라인을 볼 때 사용자가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팔로우한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사람 모두를 순회하며 최근 트윗을 찾아 그것들을 병합하는 데는 너무 많은 비용이 든다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따라서 트윗이 전송될 때 기록되는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일종의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사용자별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받은 편지함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과 같은 타임라인 캐시를 사용한다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이러한 캐시를 구체화하고 유지보수하기 위해 필요한 이벤트는 다음과 같다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사용자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u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새로 트윗을 보냈을 때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팔로잉하는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모든 사용자의 타임라인에 트윗을 추가한다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사용자가 트윗을 삭제하면 모든 사용자의 타임라인에서 해당 트윗을 삭제한다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사용자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u1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 사용자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u2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팔로우하기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시작하면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u2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 최근 트윗을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u1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타임라인에 추가한다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사용자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u1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 사용자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u2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팔로우를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취소했을 때 사용자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u2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 트윗을 사용자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u1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 타임라인에서 제거한다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처리자에서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이 캐시 유지를 구현하기 위해 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트위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이벤트 스트림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전송과 삭제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과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팔로우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관계 이벤트 스트림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팔로우와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언팔로우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 필요하다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 처리는 새로운 트윗이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도책했을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때 어떤 타임라인을 갱신해야 하는지 알기 위해 각 사용자의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팔로우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집합이 포함된 데이터베이스를 유지해야 한다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FA81C2-F5D9-9147-820F-A1379D28A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17" y="3975031"/>
            <a:ext cx="56134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0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스트림 처리에서 조인 </a:t>
            </a:r>
            <a:r>
              <a:rPr kumimoji="1" lang="en-US" altLang="ko-KR" dirty="0"/>
              <a:t>(3) </a:t>
            </a:r>
            <a:endParaRPr kumimoji="1" lang="ko-Kore-KR" altLang="en-US" dirty="0"/>
          </a:p>
        </p:txBody>
      </p:sp>
      <p:sp>
        <p:nvSpPr>
          <p:cNvPr id="4" name="직사각형 20">
            <a:extLst>
              <a:ext uri="{FF2B5EF4-FFF2-40B4-BE49-F238E27FC236}">
                <a16:creationId xmlns:a16="http://schemas.microsoft.com/office/drawing/2014/main" id="{449DDFC0-95BA-4C48-99D8-34BD3EC243D4}"/>
              </a:ext>
            </a:extLst>
          </p:cNvPr>
          <p:cNvSpPr/>
          <p:nvPr/>
        </p:nvSpPr>
        <p:spPr>
          <a:xfrm>
            <a:off x="990600" y="1304789"/>
            <a:ext cx="10515599" cy="534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20">
            <a:extLst>
              <a:ext uri="{FF2B5EF4-FFF2-40B4-BE49-F238E27FC236}">
                <a16:creationId xmlns:a16="http://schemas.microsoft.com/office/drawing/2014/main" id="{E97AC9AB-7DA0-D747-925B-E72B71D05212}"/>
              </a:ext>
            </a:extLst>
          </p:cNvPr>
          <p:cNvSpPr/>
          <p:nvPr/>
        </p:nvSpPr>
        <p:spPr>
          <a:xfrm>
            <a:off x="838199" y="1094350"/>
            <a:ext cx="10515599" cy="5456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kumimoji="1" lang="en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+mj-lt"/>
              <a:buAutoNum type="arabicPeriod" startAt="5"/>
            </a:pPr>
            <a:endParaRPr kumimoji="1" lang="en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20">
            <a:extLst>
              <a:ext uri="{FF2B5EF4-FFF2-40B4-BE49-F238E27FC236}">
                <a16:creationId xmlns:a16="http://schemas.microsoft.com/office/drawing/2014/main" id="{990E1845-C1F3-EA44-A1D7-B85A945435A2}"/>
              </a:ext>
            </a:extLst>
          </p:cNvPr>
          <p:cNvSpPr/>
          <p:nvPr/>
        </p:nvSpPr>
        <p:spPr>
          <a:xfrm>
            <a:off x="838198" y="992993"/>
            <a:ext cx="10515599" cy="5672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 처리에서의 조인의 공통점</a:t>
            </a:r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하나의 조인 입력을 기반으로 한 특정 상태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검색과 클릭 이벤트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사용자 프로필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팔로워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목록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을 유지해야 하고 다른 조인 입력에서 온 메시지에 그 상태를 질의 한다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상태를 유지하는 이벤트의 순서는 매우 중요하다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시간에 따라 </a:t>
            </a:r>
            <a:r>
              <a:rPr kumimoji="1" lang="ko-KR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변하느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상태를 조인해야 한다면 어느 시점을 조인에 사용해야 할까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복수 개의 스트림에 걸친 이벤트 순서가 결정되지 않으면 조인도 비결정적이다</a:t>
            </a:r>
            <a:endParaRPr kumimoji="1" lang="en-US" altLang="ko-KR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이러한 문제를 </a:t>
            </a:r>
            <a:r>
              <a:rPr kumimoji="1" lang="ko-KR" altLang="en-US" sz="16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천천히 변하는 차원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이라고 한다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흔히 조인되는 레코드의 특정 버전을 가리키는 데 유일한 </a:t>
            </a:r>
            <a:r>
              <a:rPr kumimoji="1" lang="ko-KR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식별자를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사용해 해결</a:t>
            </a:r>
            <a:endParaRPr kumimoji="1" lang="en-US" altLang="ko-KR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세율이 바뀔 때마다 새 </a:t>
            </a:r>
            <a:r>
              <a:rPr kumimoji="1" lang="ko-KR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색별자를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부여하고 송장에는 판매 시점의 세율을 표시하는 </a:t>
            </a:r>
            <a:r>
              <a:rPr kumimoji="1" lang="ko-KR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식별자를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포함해야 한다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 </a:t>
            </a:r>
            <a:r>
              <a:rPr kumimoji="1" lang="ko-KR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컴팩션은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불가</a:t>
            </a:r>
            <a:endParaRPr kumimoji="1" lang="en-US" altLang="ko-KR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097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스트림 처리에서 내결함성 문제와 해결방안 </a:t>
            </a:r>
            <a:r>
              <a:rPr kumimoji="1" lang="en-US" altLang="ko-KR" dirty="0"/>
              <a:t>(1)</a:t>
            </a:r>
            <a:endParaRPr kumimoji="1" lang="ko-Kore-KR" altLang="en-US" dirty="0"/>
          </a:p>
        </p:txBody>
      </p:sp>
      <p:sp>
        <p:nvSpPr>
          <p:cNvPr id="4" name="직사각형 20">
            <a:extLst>
              <a:ext uri="{FF2B5EF4-FFF2-40B4-BE49-F238E27FC236}">
                <a16:creationId xmlns:a16="http://schemas.microsoft.com/office/drawing/2014/main" id="{449DDFC0-95BA-4C48-99D8-34BD3EC243D4}"/>
              </a:ext>
            </a:extLst>
          </p:cNvPr>
          <p:cNvSpPr/>
          <p:nvPr/>
        </p:nvSpPr>
        <p:spPr>
          <a:xfrm>
            <a:off x="990600" y="1304789"/>
            <a:ext cx="10515599" cy="534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20">
            <a:extLst>
              <a:ext uri="{FF2B5EF4-FFF2-40B4-BE49-F238E27FC236}">
                <a16:creationId xmlns:a16="http://schemas.microsoft.com/office/drawing/2014/main" id="{E97AC9AB-7DA0-D747-925B-E72B71D05212}"/>
              </a:ext>
            </a:extLst>
          </p:cNvPr>
          <p:cNvSpPr/>
          <p:nvPr/>
        </p:nvSpPr>
        <p:spPr>
          <a:xfrm>
            <a:off x="838199" y="1094350"/>
            <a:ext cx="10515599" cy="5456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kumimoji="1" lang="en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+mj-lt"/>
              <a:buAutoNum type="arabicPeriod" startAt="5"/>
            </a:pPr>
            <a:endParaRPr kumimoji="1" lang="en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20">
            <a:extLst>
              <a:ext uri="{FF2B5EF4-FFF2-40B4-BE49-F238E27FC236}">
                <a16:creationId xmlns:a16="http://schemas.microsoft.com/office/drawing/2014/main" id="{990E1845-C1F3-EA44-A1D7-B85A945435A2}"/>
              </a:ext>
            </a:extLst>
          </p:cNvPr>
          <p:cNvSpPr/>
          <p:nvPr/>
        </p:nvSpPr>
        <p:spPr>
          <a:xfrm>
            <a:off x="838198" y="992993"/>
            <a:ext cx="10515599" cy="5672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스트림을 작은 블록으로 나눠 각 블록을 소형 일괄 처리와 같이 다루는 방법 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마이크로 일괄 처리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마이크로 일괄 처리 크기는 일반적으로 약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초 정도로 성능상 타협한 결과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일괄 처리 크기가 작을수록 스케줄링과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코디네이션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비용 ↑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일괄 처리 크기가 클수록 스트림 처리의 결과를 보기까지 지연시간이 길어진다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텀블링 윈도우를 암묵적으로 지원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 처리 시간 기준의 윈도우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아파치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플링크는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변형된 접근법을 사용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주기적 상태의 롤링 체크포인트 생성 지속성 있는 저장소에 저장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 연산자 장애가 발생하면 스트림 연산자는 가장 최근 체크포인트에서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재시작하고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해당 체크포인트와 장애 발생 사이의 출력은 버림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윈도우를 특정하지 않는다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원자적 </a:t>
            </a:r>
            <a:r>
              <a:rPr kumimoji="1" lang="ko-KR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커밋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재검토</a:t>
            </a:r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장애가 발생했을 때 정확히 한 번 처리되는 것처럼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보일려면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처리가 성공했을 </a:t>
            </a:r>
            <a:r>
              <a:rPr kumimoji="1"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때만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모든 출력과 이벤트 처리의 부수 효과가 발생하게 해야 한다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원자적으로 모두 일어나거나 또는 모두 일어나지 않아야 효과를 볼 수 있고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때문에 서로 동기화가 깨지면 안된다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제한된 환경에서는 원자적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커밋을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효율적으로 구현할 수 있기에 구글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클라우드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데이터플로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볼트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DB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에서 사용되고 있다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이는 이종 기술 간 트랜잭션을 지원하지 않는 대신 스트림 처리 프레임워크 내에서 상태 변화와 메시지를 관리해 트랜잭션을 내부적으로 유지할 수 있다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kumimoji="1" lang="ko-KR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멱등성</a:t>
            </a:r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멱등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연산은 여러 번 수행하더라도 오직 한 번 수행한 것과 같은 효과를 내는 연산이다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여분 메타데이터로 연산을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멱등적으로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만들 수 있다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메시지의  증가하는 단조오프셋을 함께 포함하여 이미 갱신이 적용됐는지 확인할 수 있기 때문에 반복해서 같은 갱신이 수행되는 것을 막을 수 있음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ko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30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점진적으로 생산되는 데이터의 처리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스트림 처리</a:t>
            </a:r>
            <a:endParaRPr kumimoji="1" lang="ko-Kore-KR" altLang="en-US" dirty="0"/>
          </a:p>
        </p:txBody>
      </p:sp>
      <p:sp>
        <p:nvSpPr>
          <p:cNvPr id="11" name="직사각형 20">
            <a:extLst>
              <a:ext uri="{FF2B5EF4-FFF2-40B4-BE49-F238E27FC236}">
                <a16:creationId xmlns:a16="http://schemas.microsoft.com/office/drawing/2014/main" id="{5796586F-1995-AF44-A7E9-26A78ADE5E25}"/>
              </a:ext>
            </a:extLst>
          </p:cNvPr>
          <p:cNvSpPr/>
          <p:nvPr/>
        </p:nvSpPr>
        <p:spPr>
          <a:xfrm>
            <a:off x="838201" y="1076350"/>
            <a:ext cx="10515599" cy="5690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 스트림은 일괄 처리 데이터와는 반대로 한정되지 않고 점진적으로 처리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은 시간 흐름에 따라 점진적으로 생산되 데이터를 일컬음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입력의 변화에 대한 반영을 조금 더 지체없이 수행하기 위해 자주 처리를 실행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매 초가 끝나는 시점에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초 분량의 데이터 처리 혹은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 발생할 때마다 처리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 처리에서의 이벤트의 저장과 처리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 처리 환경에서는 이벤트를 부호화 과정을 통해 저장함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이벤트를 부호화함으로써 이벤트를 다른 노드에서 처리하게끔 네트워크를 통해 전송 가능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시스템에서는 관련 레코드 집합을 파일 이름으로 식별하지만 스트림 시스템에서는 토픽이나 스트림으로 관련 이벤트를 묶음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 기록과 작업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생산자가 이벤트를 한번 만들고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해당 이벤트를 복수의 소비자가 처리할 수 있음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지연 시간이 낮으면서 지속해서 처리하는 방식이 필요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폴링 방식은 비용이 크며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폴링이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잦을수록 오버헤드가 커지기 때문에 새로운 이벤트가 나타날 때마다 소비자에게 알리는 편이 좋음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하지만 데이터베이스는 전통적으로 알림 메커니즘을 강력하게 지원하지 않으며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관계형 데이터베이스에는 트리거가 존재하지만 기능이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제한적임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따라서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 알림 전달 목적으로 개발된 특별한 도구들이 존재함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 메시지 처리 속도가 생산자의 메시지 전송 속도를 따라가지 못할 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 버리기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큐에 메시지를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버퍼링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배압 적용이 있음</a:t>
            </a: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992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스트림 </a:t>
            </a:r>
            <a:r>
              <a:rPr kumimoji="1" lang="en-KR" altLang="en-US"/>
              <a:t>처리에서 내결함성 문제와 </a:t>
            </a:r>
            <a:r>
              <a:rPr kumimoji="1" lang="en-KR" altLang="en-US" dirty="0"/>
              <a:t>해결방안 </a:t>
            </a:r>
            <a:r>
              <a:rPr kumimoji="1" lang="en-US" altLang="ko-KR" dirty="0"/>
              <a:t>(2)</a:t>
            </a:r>
            <a:endParaRPr kumimoji="1" lang="ko-Kore-KR" altLang="en-US" dirty="0"/>
          </a:p>
        </p:txBody>
      </p:sp>
      <p:sp>
        <p:nvSpPr>
          <p:cNvPr id="4" name="직사각형 20">
            <a:extLst>
              <a:ext uri="{FF2B5EF4-FFF2-40B4-BE49-F238E27FC236}">
                <a16:creationId xmlns:a16="http://schemas.microsoft.com/office/drawing/2014/main" id="{449DDFC0-95BA-4C48-99D8-34BD3EC243D4}"/>
              </a:ext>
            </a:extLst>
          </p:cNvPr>
          <p:cNvSpPr/>
          <p:nvPr/>
        </p:nvSpPr>
        <p:spPr>
          <a:xfrm>
            <a:off x="990600" y="1304789"/>
            <a:ext cx="10515599" cy="534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20">
            <a:extLst>
              <a:ext uri="{FF2B5EF4-FFF2-40B4-BE49-F238E27FC236}">
                <a16:creationId xmlns:a16="http://schemas.microsoft.com/office/drawing/2014/main" id="{E97AC9AB-7DA0-D747-925B-E72B71D05212}"/>
              </a:ext>
            </a:extLst>
          </p:cNvPr>
          <p:cNvSpPr/>
          <p:nvPr/>
        </p:nvSpPr>
        <p:spPr>
          <a:xfrm>
            <a:off x="838199" y="1094350"/>
            <a:ext cx="10515599" cy="5456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kumimoji="1" lang="en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+mj-lt"/>
              <a:buAutoNum type="arabicPeriod" startAt="5"/>
            </a:pPr>
            <a:endParaRPr kumimoji="1" lang="en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20">
            <a:extLst>
              <a:ext uri="{FF2B5EF4-FFF2-40B4-BE49-F238E27FC236}">
                <a16:creationId xmlns:a16="http://schemas.microsoft.com/office/drawing/2014/main" id="{990E1845-C1F3-EA44-A1D7-B85A945435A2}"/>
              </a:ext>
            </a:extLst>
          </p:cNvPr>
          <p:cNvSpPr/>
          <p:nvPr/>
        </p:nvSpPr>
        <p:spPr>
          <a:xfrm>
            <a:off x="838198" y="992993"/>
            <a:ext cx="10515599" cy="5672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 startAt="4"/>
            </a:pP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(1)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원격 데이터 저장소에 상태를 유지하고 복제하는 것이나 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(2)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 </a:t>
            </a:r>
            <a:r>
              <a:rPr kumimoji="1" lang="ko-KR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처리자의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로컬에 상태를 유지하고 주기적으로 복제하는 것</a:t>
            </a:r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윈도우 집계나 </a:t>
            </a:r>
            <a:r>
              <a:rPr kumimoji="1" lang="ko-KR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조인용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테이블과 색인처럼 상태가 필요한 스트림 처리는 실패 후에도 해당 상태가 복구됨을 보장해야 한다</a:t>
            </a:r>
            <a:endParaRPr kumimoji="1" lang="en-US" altLang="ko-KR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(2)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을 사용하면 스트림 </a:t>
            </a:r>
            <a:r>
              <a:rPr kumimoji="1" lang="ko-KR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처리자가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실패한 작업을 복구할 때 새 태스크는 복제된 상태를 읽어 데이터 손실 없이 처리를 재개할 수 있다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ko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41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/>
              <a:t>새로운 이벤트 알림을 위한 메시징 시스템</a:t>
            </a:r>
            <a:endParaRPr kumimoji="1" lang="ko-Kore-KR" altLang="en-US" dirty="0"/>
          </a:p>
        </p:txBody>
      </p:sp>
      <p:sp>
        <p:nvSpPr>
          <p:cNvPr id="10" name="직사각형 20">
            <a:extLst>
              <a:ext uri="{FF2B5EF4-FFF2-40B4-BE49-F238E27FC236}">
                <a16:creationId xmlns:a16="http://schemas.microsoft.com/office/drawing/2014/main" id="{AFA7DE59-AB1A-6744-BE33-AE4CC4EED7C7}"/>
              </a:ext>
            </a:extLst>
          </p:cNvPr>
          <p:cNvSpPr/>
          <p:nvPr/>
        </p:nvSpPr>
        <p:spPr>
          <a:xfrm>
            <a:off x="838200" y="1083809"/>
            <a:ext cx="10515599" cy="5499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다수 생산자와 다수 소비자 간의 메세지 전송과 전달 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발행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구독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en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간단하게는 직접 통신 채널을 사용하는 방법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(TCP,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유닉스 파이프 연결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도 있지만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이는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전송자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하나를 정확히 수신자 하나에 연결에 국한됨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위의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모델을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확장시켜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다수의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생산자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노드가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같은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토픽으로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전송할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있으며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다수의 소비자 노드가 토픽 하나에서 메시지를 받아갈 수 있도록 구축되어야 함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발행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구독 모델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생산자와 소비자 간의 메세지 전달 방법</a:t>
            </a:r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생산자와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네트워크로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직접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통신하는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직접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메시징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시스템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(UDP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멀티개스트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en-US" altLang="ko-KR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ZeroMQ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등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은 메시지가 유실될 수 있는 가능성이 있음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메세지 브로커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 큐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직접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메시징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시스템의 대안으로 지속성 문제를 생산자와 소비자에서 브로커로 옮겼음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메세지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브로커는 생산자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브로커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메시지를 전송하고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브로커에서 메시지를 읽어 전송 받는 구조로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큐 대기를 하면 소비자는 일반적으로 비동기로 동작하게 됨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복수의 소비자가 같은 토픽에서 메시지를 읽을 때 사용하는 주요 패턴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로드 밸런싱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 메시지는 소비자 중 하나로 전달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브로커는 메시지를 전달할 소비자를 임의로 지정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 패턴은 메시지를 처리하는 비용이 비싸서 처리를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병렬화하기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위해 </a:t>
            </a:r>
            <a:b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소비자를 추가하고 싶을 때 유용</a:t>
            </a: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 아웃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 메시지는 모든 소비자에게 전달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여러 독립적인 소비자가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브로드캐스팅된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동일한 메시지를 서로 간섭 없이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청취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”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가능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소비자의 장애 발생을 위한 확인 응답 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브로커가 메시지를 소비자에게 전달한 후에 장애의 경우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끝나면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큐에서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제거할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있도록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브로커에게</a:t>
            </a:r>
            <a:r>
              <a:rPr kumimoji="1" lang="en-US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명시적으로</a:t>
            </a:r>
            <a:r>
              <a:rPr kumimoji="1" lang="en-US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알려야</a:t>
            </a:r>
            <a:r>
              <a:rPr kumimoji="1" lang="en-US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</a:t>
            </a:r>
            <a:endParaRPr kumimoji="1" lang="en-US" altLang="en-US" sz="1400" u="sng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확인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응답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받기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클라이언트로의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연결이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닫히면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처리되지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않았다고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가정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부하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균형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분산과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재전송을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조합하면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필연적으로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순서는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변경됨</a:t>
            </a: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EB75A-C5C0-9743-9F98-AE35C3F6F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188" y="3977191"/>
            <a:ext cx="3208831" cy="146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6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지속성 있는 저장과 지연 시간이 짧은 알림 기능 조합</a:t>
            </a:r>
            <a:endParaRPr kumimoji="1" lang="ko-Kore-KR" altLang="en-US" dirty="0"/>
          </a:p>
        </p:txBody>
      </p:sp>
      <p:sp>
        <p:nvSpPr>
          <p:cNvPr id="10" name="직사각형 20">
            <a:extLst>
              <a:ext uri="{FF2B5EF4-FFF2-40B4-BE49-F238E27FC236}">
                <a16:creationId xmlns:a16="http://schemas.microsoft.com/office/drawing/2014/main" id="{AFA7DE59-AB1A-6744-BE33-AE4CC4EED7C7}"/>
              </a:ext>
            </a:extLst>
          </p:cNvPr>
          <p:cNvSpPr/>
          <p:nvPr/>
        </p:nvSpPr>
        <p:spPr>
          <a:xfrm>
            <a:off x="838200" y="1152389"/>
            <a:ext cx="10515599" cy="5499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브로커와 디스크 저장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일시적으로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보관하는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개념으로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만들었으므로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소비자에게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전달된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즉시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삭제됨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하지만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일반적으로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명시적으로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때까지는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영구적으로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보관된다고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간주하는데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파생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생성하는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방식에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큰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영향을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미침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사용하면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디스크에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있음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 기반 메시지 브로커 특징 </a:t>
            </a:r>
            <a:r>
              <a:rPr kumimoji="1" lang="ko-KR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파티셔닝</a:t>
            </a:r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로그를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파티셔닝을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함으로써 디스크 하나를 쓸 때보다 </a:t>
            </a:r>
            <a:r>
              <a:rPr kumimoji="1" lang="ko-KR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처리량을 높일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 있음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 파티션은 다른 파티션과 독립적으로 읽고 쓰기가 가능한 </a:t>
            </a:r>
            <a:r>
              <a:rPr kumimoji="1" lang="ko-KR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분리된 로그가 됨</a:t>
            </a:r>
            <a:endParaRPr kumimoji="1" lang="en-US" altLang="ko-KR" sz="1400" u="sng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토픽은 같은 형식의 메시지를 전달하는 파티션들의 그룹으로 정의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아파치 카프카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아마존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키네시스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스티림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트위터의 분산 로그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 파티션 내에서 브로커는 모든 메시지에 오프셋이라고 부르는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b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단조 증가하는 순번을 부여함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파티션 내 전체 메시지는 전체 순서가 있기 때문에 순번을 부여하는 것이 타당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b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 다른 파티션 간 메시지의 순서는 보장하지 않음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 메시지를 디스크에 저장하지만 여러 장비에 메시지를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파티셔닝해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초당 수백만 개의 메시지를 처리할 수 있음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 목제에 따른 장애 대비 가능</a:t>
            </a:r>
            <a:endParaRPr kumimoji="1" lang="en-KR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1087F1-BCFE-F54C-A753-2B3796B8E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569" y="2391718"/>
            <a:ext cx="3745230" cy="207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로그 기반 접근법 특징</a:t>
            </a:r>
            <a:endParaRPr kumimoji="1" lang="ko-Kore-KR" altLang="en-US" dirty="0"/>
          </a:p>
        </p:txBody>
      </p:sp>
      <p:sp>
        <p:nvSpPr>
          <p:cNvPr id="10" name="직사각형 20">
            <a:extLst>
              <a:ext uri="{FF2B5EF4-FFF2-40B4-BE49-F238E27FC236}">
                <a16:creationId xmlns:a16="http://schemas.microsoft.com/office/drawing/2014/main" id="{AFA7DE59-AB1A-6744-BE33-AE4CC4EED7C7}"/>
              </a:ext>
            </a:extLst>
          </p:cNvPr>
          <p:cNvSpPr/>
          <p:nvPr/>
        </p:nvSpPr>
        <p:spPr>
          <a:xfrm>
            <a:off x="838200" y="1152389"/>
            <a:ext cx="10515599" cy="5499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 기반 접근법과 복수 소비자가 메시지를 읽는 패턴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접근법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아웃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메시징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방식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제공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처리량이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많고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속도가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빠르지만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순서가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중요하다면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접근법이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효과적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비용이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비싸고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단위로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병렬화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처리하고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싶지만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순서는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그렇게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중요하지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않다면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JMS/AMQP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방식의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적합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 기반 접근법과 소비자 노드 장애 발생 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 오프셋</a:t>
            </a:r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 그룹 내 다른 노드에 장애가 발생한 소비자의 파티션을 할당하고 마지막 기록된 오프셋부터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메세지를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처리하기 시작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 오프셋을 사용하면 브로커는 모든 개별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메시지마다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보내는 </a:t>
            </a:r>
            <a:r>
              <a:rPr kumimoji="1" lang="ko-KR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확인 응답을 추적할 필요 없음</a:t>
            </a:r>
            <a:endParaRPr kumimoji="1" lang="en-US" altLang="ko-KR" sz="1400" u="sng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왜냐하면 소비자의 현재 오프셋보다 </a:t>
            </a:r>
            <a:r>
              <a:rPr kumimoji="1" lang="en-KR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작은 오프셋을 가진 메시지는 </a:t>
            </a:r>
            <a:r>
              <a:rPr kumimoji="1" lang="en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이미 처리한 메시지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큰 오프셋을 가진 메시지는 </a:t>
            </a:r>
            <a:r>
              <a:rPr kumimoji="1"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아직 처리하지 않은 메시지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됨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장점은 추적 오버헤드가 감소하며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 기반 시스템의 처리량을 늘리는 데 도움을 줌</a:t>
            </a: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 기반 접근법과 소비자 메시지 처리 속도가 생산자를 따라갈 수 없을 때</a:t>
            </a:r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전송하는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생산자를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따라갈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없을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ㄸ애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있는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선택지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 버리기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버퍼링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배압 적용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접근법은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대용량이지만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가능한 디스크 공간으로 제한된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고정 크기의 버퍼를 사용하는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버퍼링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형태를 사용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버퍼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크기를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오래된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버림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어떤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너무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뒤쳐져서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읽기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시작해도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해당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소비자만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영향을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받고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소비자들의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서비스를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망치지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않음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전통적인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중단되면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사용하던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큐를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삭제해줘야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05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메시징과 스트림의 장점을 데이터베이스에 적용하면</a:t>
            </a:r>
            <a:endParaRPr kumimoji="1" lang="ko-Kore-KR" altLang="en-US" dirty="0"/>
          </a:p>
        </p:txBody>
      </p:sp>
      <p:sp>
        <p:nvSpPr>
          <p:cNvPr id="10" name="직사각형 20">
            <a:extLst>
              <a:ext uri="{FF2B5EF4-FFF2-40B4-BE49-F238E27FC236}">
                <a16:creationId xmlns:a16="http://schemas.microsoft.com/office/drawing/2014/main" id="{AFA7DE59-AB1A-6744-BE33-AE4CC4EED7C7}"/>
              </a:ext>
            </a:extLst>
          </p:cNvPr>
          <p:cNvSpPr/>
          <p:nvPr/>
        </p:nvSpPr>
        <p:spPr>
          <a:xfrm>
            <a:off x="838200" y="1152389"/>
            <a:ext cx="10515599" cy="488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데이터베이스가 트랜잭션을 처리할 때 리더는 데이터베이스 기록 이벤트를 생산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kumimoji="1" lang="ko-KR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팔로워는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기록 스트림을 해당 데이터베이스 </a:t>
            </a:r>
            <a:r>
              <a:rPr kumimoji="1" lang="ko-KR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복제본에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기록해 완전히 동일하 데이터 복사본을 만든다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기록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해당함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변경이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발생했음을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나타냄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저장과 질의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 요구사항을 모두 만족하는 단일 시스템은 없음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따라서 관련이 있거나 동일한 데이터가 여러 다른 장소에 나타나기 때문에 </a:t>
            </a:r>
            <a:r>
              <a:rPr kumimoji="1" lang="ko-KR" altLang="en-US" b="1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서로 동기화가 필수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사용자 요청에 대응하기 위한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OLTP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공통 요청의 응답 속도를 높이기 위한 캐시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 질의를 다루기 위한 전문 색인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분석용 데이터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웨어하우스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등 몇 가지 다른 기술의 조합이 필요함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</a:t>
            </a:r>
            <a:r>
              <a:rPr kumimoji="1" lang="ko-KR" alt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웨어하우스</a:t>
            </a:r>
            <a:r>
              <a:rPr kumimoji="1"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동기화</a:t>
            </a:r>
            <a:endParaRPr kumimoji="1" lang="en-US" altLang="ko-KR" sz="14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 전체를 복사하고 변환한 후 데이터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웨어하우스로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벌크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로드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주기적으로 데이터베이스 전체 덤프 작업이 너무 느리면 대안으로 </a:t>
            </a:r>
            <a:r>
              <a:rPr kumimoji="1" lang="ko-KR" altLang="en-US" sz="1400" b="1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이중 기록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 있음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이중 기록을 사용하면 데이터가 변할 때마다 애플리케이션 코드에서 명시적으로 각 시스템에 기록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이중 기록의 문제 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A,B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간에 경쟁 조건이 발생했을 때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요청의 교차로 인해 </a:t>
            </a:r>
            <a:r>
              <a:rPr kumimoji="1"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데이터베이스의 최종 값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과 </a:t>
            </a:r>
            <a:r>
              <a:rPr kumimoji="1"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색인의 최종 값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 일치하지 않을 수 있음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버전 벡터와 같은 동시성 감지 메커니즘 사용이 필요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한쪽 쓰기의 성공과 다른 쪽 쓰기의 실패는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내결함성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문제로 두 시스템 간 불일치 발생하는 현상이다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동시 성공 또는 동시 실패를 보장하는 방식은 원자적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커밋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문제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20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데이터베이스 복제 로그 관련 문제와 해결방안</a:t>
            </a:r>
            <a:endParaRPr kumimoji="1" lang="ko-Kore-KR" altLang="en-US" dirty="0"/>
          </a:p>
        </p:txBody>
      </p:sp>
      <p:sp>
        <p:nvSpPr>
          <p:cNvPr id="10" name="직사각형 20">
            <a:extLst>
              <a:ext uri="{FF2B5EF4-FFF2-40B4-BE49-F238E27FC236}">
                <a16:creationId xmlns:a16="http://schemas.microsoft.com/office/drawing/2014/main" id="{AFA7DE59-AB1A-6744-BE33-AE4CC4EED7C7}"/>
              </a:ext>
            </a:extLst>
          </p:cNvPr>
          <p:cNvSpPr/>
          <p:nvPr/>
        </p:nvSpPr>
        <p:spPr>
          <a:xfrm>
            <a:off x="838200" y="1152389"/>
            <a:ext cx="10515599" cy="488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en-US" altLang="en-US" b="1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변경</a:t>
            </a:r>
            <a:r>
              <a:rPr kumimoji="1" lang="en-US" altLang="en-US" b="1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</a:t>
            </a:r>
            <a:r>
              <a:rPr kumimoji="1" lang="en-US" altLang="en-US" b="1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캡처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”(CDC)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데이터베이스에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기록하는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데이터의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변화를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관찰해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다른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시스템으로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데이터를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복제할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있는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형태로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추출하는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과정을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일컬음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endParaRPr kumimoji="1" lang="en-US" altLang="en-US" sz="14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변경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사항을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캡처해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같은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변경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사항을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색인에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꾸준히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반영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색인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뿐만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파생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시스템도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변경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소비자임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변경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캡처는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파생</a:t>
            </a:r>
            <a:r>
              <a:rPr kumimoji="1" lang="en-US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</a:t>
            </a:r>
            <a:r>
              <a:rPr kumimoji="1" lang="en-US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시스템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레코드</a:t>
            </a:r>
            <a:r>
              <a:rPr kumimoji="1" lang="en-US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시스템의</a:t>
            </a:r>
            <a:r>
              <a:rPr kumimoji="1" lang="en-US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정확한</a:t>
            </a:r>
            <a:r>
              <a:rPr kumimoji="1" lang="en-US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</a:t>
            </a:r>
            <a:r>
              <a:rPr kumimoji="1" lang="en-US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복제본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가지게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하기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위해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레코드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시스템에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발생하는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변경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사항을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파생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시스템에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반영하는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것을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보장하는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메커니즘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원본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데이터베이스에서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변경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전송하기에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적합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 변경 사항을 영구적으로 보관할 수 없기때문에 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b="1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 </a:t>
            </a:r>
            <a:r>
              <a:rPr kumimoji="1" lang="ko-KR" altLang="en-US" b="1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컴팩션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을 사용해 데이터베이스 전체의 복사본을 얻을 수 있음</a:t>
            </a:r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초기에는 데이터베이스 전체 상태를 디스크를 보다 적게 사용하면서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재구축에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사용되는 시간 비용을 덜기 위해 일관성 있는 스냅숏을 사용했다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새로운 파생 시스템 추가 때마다 스냅숏을 만들어야 함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CDC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시스템에서 모든 변경에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기본키가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포함되게 하고 키의 모든 갱신이 해당 키의 이전 값을 교체한다면 특정 키에 대해 최신 쓰기만 유지하면 충분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컴팩션과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병합 과정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하고 파생 데이터 시스템을 재구축할 때마다 새 소비자는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컴팩션된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로그 토픽의 오프셋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부터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시작해서 순차적으로 데이터베이스의 모든 키를 스캔하면 됨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로그에 데이터베이스에 있는 모든 키의 최신 값이 존재하는 것이 보장된다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즉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CDC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원본 데이터베이스의 스냅숏을 만들지 않고도 데이터베이스 콘텐츠 전체의 복사본을 얻을 수 있음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07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상태와 스트림 그리고 불변성</a:t>
            </a:r>
            <a:endParaRPr kumimoji="1" lang="ko-Kore-KR" altLang="en-US" dirty="0"/>
          </a:p>
        </p:txBody>
      </p:sp>
      <p:sp>
        <p:nvSpPr>
          <p:cNvPr id="10" name="직사각형 20">
            <a:extLst>
              <a:ext uri="{FF2B5EF4-FFF2-40B4-BE49-F238E27FC236}">
                <a16:creationId xmlns:a16="http://schemas.microsoft.com/office/drawing/2014/main" id="{AFA7DE59-AB1A-6744-BE33-AE4CC4EED7C7}"/>
              </a:ext>
            </a:extLst>
          </p:cNvPr>
          <p:cNvSpPr/>
          <p:nvPr/>
        </p:nvSpPr>
        <p:spPr>
          <a:xfrm>
            <a:off x="838200" y="1152389"/>
            <a:ext cx="10515599" cy="534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애플리케이션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관점에서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사용자의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행동을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불변</a:t>
            </a:r>
            <a:r>
              <a:rPr kumimoji="1" lang="en-US" altLang="en-US" b="1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기록하는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방식은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매우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유용함</a:t>
            </a:r>
            <a:endParaRPr kumimoji="1" lang="en-US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b="1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</a:t>
            </a:r>
            <a:r>
              <a:rPr kumimoji="1" lang="en-US" altLang="en-US" sz="1400" b="1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b="1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소싱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애플리케이션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변화를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변경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저장한다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소싱의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장점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애플리케이션을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지속해서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개선하기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쉽다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상황이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발생한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후에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상황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파악이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쉽기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때문에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디버깅에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도움이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된다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소싱은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이벤트와</a:t>
            </a:r>
            <a:r>
              <a:rPr kumimoji="1" lang="en-US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명령을</a:t>
            </a:r>
            <a:r>
              <a:rPr kumimoji="1" lang="en-US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구분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한다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사용자가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처음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애플리케이션에서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특정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무결성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조건을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거치면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명령이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승인되고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명령은 지속성 있는 불변 이벤트가 된다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데이터베이스에서 불변성을 이용하는 방법</a:t>
            </a:r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상태가 어떻게 바뀌었든 변화를 일으킨 일련의 이벤트가 있고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이런 </a:t>
            </a:r>
            <a:r>
              <a:rPr kumimoji="1"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변경 로그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시간이 지남에 따라 바뀌는 상태를 나타낸다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변경 로그는 시간이 지남에 따라 바뀌는 상태를 나타낸다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변경 로그를 지속성 있게 저장한다면 상태를 간단히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재생성할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수 있는 효과를 볼 수 있다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스키마 설계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색인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저장소 엔진이 가진 복잡성은 특정 질의와 특정 접근 형식을 지원하기 위한 결과로 발생한다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이런 이유로 데이터를 쓰는 형식과 읽는 형식을 분리해 다양한 읽기 뷰를 허용한다면 상당한 유연성을 얻을 수 있다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(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명령과 질의 책임의 분리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동일한 이벤트 로그로 여러 가지 뷰 만들기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불변 이벤트 로그에서 가변 상태를 분리하면 동일한 이벤트 로그로 다른 여러 읽기 전용 뷰를 만들 수 있음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 로그에서 데이터베이스로 변환하는 명시적인 단계가 있으면 시간이 흐름에 따라 애플리케이션을 발전시키기 쉽다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기존 시스템을 수정할 필요가 없다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기존 시스템과 함께 운용이 가능하다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30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동시성 제어와 불변성의 한계</a:t>
            </a:r>
            <a:endParaRPr kumimoji="1" lang="ko-Kore-KR" altLang="en-US" dirty="0"/>
          </a:p>
        </p:txBody>
      </p:sp>
      <p:sp>
        <p:nvSpPr>
          <p:cNvPr id="10" name="직사각형 20">
            <a:extLst>
              <a:ext uri="{FF2B5EF4-FFF2-40B4-BE49-F238E27FC236}">
                <a16:creationId xmlns:a16="http://schemas.microsoft.com/office/drawing/2014/main" id="{AFA7DE59-AB1A-6744-BE33-AE4CC4EED7C7}"/>
              </a:ext>
            </a:extLst>
          </p:cNvPr>
          <p:cNvSpPr/>
          <p:nvPr/>
        </p:nvSpPr>
        <p:spPr>
          <a:xfrm>
            <a:off x="838200" y="1152389"/>
            <a:ext cx="10515599" cy="534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직사각형 20">
            <a:extLst>
              <a:ext uri="{FF2B5EF4-FFF2-40B4-BE49-F238E27FC236}">
                <a16:creationId xmlns:a16="http://schemas.microsoft.com/office/drawing/2014/main" id="{449DDFC0-95BA-4C48-99D8-34BD3EC243D4}"/>
              </a:ext>
            </a:extLst>
          </p:cNvPr>
          <p:cNvSpPr/>
          <p:nvPr/>
        </p:nvSpPr>
        <p:spPr>
          <a:xfrm>
            <a:off x="990600" y="1304789"/>
            <a:ext cx="10515599" cy="534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사용자가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로그에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이벤트를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기록하고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이어서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로그에서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파생된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뷰를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읽어도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기록한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이벤트가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아직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읽기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뷰에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반영되지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않았을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가능성이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있다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endParaRPr kumimoji="1" lang="en-US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소싱과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변경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캡처의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큰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단점은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비동기로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이뤄진다는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점이다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읽기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뷰의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갱신과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추가하는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작업을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동기식으로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수행하여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해결할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있다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현재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상태를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만들면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동시성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측면이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단순해진다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사용자가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로그에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이벤트를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기록하고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이어서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로그에서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파생된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뷰를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읽어도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기록한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이벤트가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아직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읽기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뷰에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반영되지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않았을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가능성이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있다</a:t>
            </a:r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셋에서 갱신이나 삭제 등의 이벤트가 얼마나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발생하느냐에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따라 불변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히스토리를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감당하기 힘들어질 수도 있다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영구적으로 모든 변화의 불변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히스토리를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유지하는것은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상황에 따라 달라진다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사생활 침해 규제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잘못된 정보를 삭제해야한다는 경우가 있을 수도 있다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이런 상황에서는 이전 데이터를 삭제해야 한다는 또 다른 이벤트를 로그에 추가한다고 해결되지 않는다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실제로 원하는 바는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히스토리를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새로 쓰고 문제가 되는 데이터를 처음부터 기록하지 않았던 것처럼 하는 것이다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데이토믹은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이 기능을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척출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en-US" altLang="ko-KR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exicision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),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포씰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버전 관리 시스템에서는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셔닝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(Shunning)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이라고 한다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데이터를 진짜로 삭제하는 작업은 어렵기 때문에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찾기 어렵게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하는 문제로 본다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96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17437</TotalTime>
  <Words>3222</Words>
  <Application>Microsoft Macintosh PowerPoint</Application>
  <PresentationFormat>Widescreen</PresentationFormat>
  <Paragraphs>347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Malgun Gothic</vt:lpstr>
      <vt:lpstr>NanumBarunGothic</vt:lpstr>
      <vt:lpstr>Arial</vt:lpstr>
      <vt:lpstr>Calibri</vt:lpstr>
      <vt:lpstr>Calibri Light</vt:lpstr>
      <vt:lpstr>Office 테마</vt:lpstr>
      <vt:lpstr>11장. 스트림 처리</vt:lpstr>
      <vt:lpstr>점진적으로 생산되는 데이터의 처리 –스트림 처리</vt:lpstr>
      <vt:lpstr>새로운 이벤트 알림을 위한 메시징 시스템</vt:lpstr>
      <vt:lpstr>지속성 있는 저장과 지연 시간이 짧은 알림 기능 조합</vt:lpstr>
      <vt:lpstr>로그 기반 접근법 특징</vt:lpstr>
      <vt:lpstr>메시징과 스트림의 장점을 데이터베이스에 적용하면</vt:lpstr>
      <vt:lpstr>데이터베이스 복제 로그 관련 문제와 해결방안</vt:lpstr>
      <vt:lpstr>상태와 스트림 그리고 불변성</vt:lpstr>
      <vt:lpstr>동시성 제어와 불변성의 한계</vt:lpstr>
      <vt:lpstr>스트림으로 할 수 있는 일</vt:lpstr>
      <vt:lpstr>스트림 처리를 사용하는 영역(1)</vt:lpstr>
      <vt:lpstr>스트림 처리를 사용하는 영역(2)</vt:lpstr>
      <vt:lpstr>스트림 처리에서 시간을 다루는 법 (1)  </vt:lpstr>
      <vt:lpstr>스트림 처리에서 타임스탬프를 결정하는 법(1)</vt:lpstr>
      <vt:lpstr>스트림 처리에서 윈도우 기간을 정의하는 법(2)</vt:lpstr>
      <vt:lpstr>스트림 처리에서 조인 (1) </vt:lpstr>
      <vt:lpstr>스트림 처리에서 조인 (2) </vt:lpstr>
      <vt:lpstr>스트림 처리에서 조인 (3) </vt:lpstr>
      <vt:lpstr>스트림 처리에서 내결함성 문제와 해결방안 (1)</vt:lpstr>
      <vt:lpstr>스트림 처리에서 내결함성 문제와 해결방안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중심 어플리케이션의 표준 구성 요소들</dc:title>
  <dc:creator>강 상재</dc:creator>
  <cp:lastModifiedBy>씨티2</cp:lastModifiedBy>
  <cp:revision>351</cp:revision>
  <dcterms:created xsi:type="dcterms:W3CDTF">2020-07-09T15:11:11Z</dcterms:created>
  <dcterms:modified xsi:type="dcterms:W3CDTF">2020-08-27T17:04:09Z</dcterms:modified>
</cp:coreProperties>
</file>