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sldIdLst>
    <p:sldId id="263" r:id="rId2"/>
    <p:sldId id="273" r:id="rId3"/>
    <p:sldId id="296" r:id="rId4"/>
    <p:sldId id="316" r:id="rId5"/>
    <p:sldId id="298" r:id="rId6"/>
    <p:sldId id="300" r:id="rId7"/>
    <p:sldId id="299" r:id="rId8"/>
    <p:sldId id="301" r:id="rId9"/>
    <p:sldId id="302" r:id="rId10"/>
    <p:sldId id="303" r:id="rId11"/>
    <p:sldId id="304" r:id="rId12"/>
    <p:sldId id="305" r:id="rId13"/>
    <p:sldId id="306" r:id="rId14"/>
    <p:sldId id="307" r:id="rId15"/>
    <p:sldId id="309" r:id="rId16"/>
    <p:sldId id="317" r:id="rId17"/>
    <p:sldId id="308" r:id="rId18"/>
    <p:sldId id="310" r:id="rId19"/>
    <p:sldId id="318" r:id="rId20"/>
    <p:sldId id="319" r:id="rId21"/>
    <p:sldId id="311" r:id="rId22"/>
    <p:sldId id="312" r:id="rId23"/>
    <p:sldId id="313" r:id="rId24"/>
    <p:sldId id="314" r:id="rId25"/>
    <p:sldId id="315" r:id="rId26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382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473"/>
    <p:restoredTop sz="94663"/>
  </p:normalViewPr>
  <p:slideViewPr>
    <p:cSldViewPr snapToGrid="0" snapToObjects="1">
      <p:cViewPr>
        <p:scale>
          <a:sx n="128" d="100"/>
          <a:sy n="128" d="100"/>
        </p:scale>
        <p:origin x="144" y="-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848DCB-64E6-E144-8F10-802B92AF7DCC}" type="datetimeFigureOut">
              <a:rPr kumimoji="1" lang="ko-Kore-KR" altLang="en-US" smtClean="0"/>
              <a:t>8/1/20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FA6549-B6DF-B94B-9333-17EDEFA0F0C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606231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FA6549-B6DF-B94B-9333-17EDEFA0F0CF}" type="slidenum">
              <a:rPr kumimoji="1" lang="ko-Kore-KR" altLang="en-US" smtClean="0"/>
              <a:t>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206334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FA6549-B6DF-B94B-9333-17EDEFA0F0CF}" type="slidenum">
              <a:rPr kumimoji="1" lang="ko-Kore-KR" altLang="en-US" smtClean="0"/>
              <a:t>11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348186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FA6549-B6DF-B94B-9333-17EDEFA0F0CF}" type="slidenum">
              <a:rPr kumimoji="1" lang="ko-Kore-KR" altLang="en-US" smtClean="0"/>
              <a:t>12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688663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FA6549-B6DF-B94B-9333-17EDEFA0F0CF}" type="slidenum">
              <a:rPr kumimoji="1" lang="ko-Kore-KR" altLang="en-US" smtClean="0"/>
              <a:t>13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75603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FA6549-B6DF-B94B-9333-17EDEFA0F0CF}" type="slidenum">
              <a:rPr kumimoji="1" lang="ko-Kore-KR" altLang="en-US" smtClean="0"/>
              <a:t>14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124565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FA6549-B6DF-B94B-9333-17EDEFA0F0CF}" type="slidenum">
              <a:rPr kumimoji="1" lang="ko-Kore-KR" altLang="en-US" smtClean="0"/>
              <a:t>15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936170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FA6549-B6DF-B94B-9333-17EDEFA0F0CF}" type="slidenum">
              <a:rPr kumimoji="1" lang="ko-Kore-KR" altLang="en-US" smtClean="0"/>
              <a:t>16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597059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FA6549-B6DF-B94B-9333-17EDEFA0F0CF}" type="slidenum">
              <a:rPr kumimoji="1" lang="ko-Kore-KR" altLang="en-US" smtClean="0"/>
              <a:t>17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478768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FA6549-B6DF-B94B-9333-17EDEFA0F0CF}" type="slidenum">
              <a:rPr kumimoji="1" lang="ko-Kore-KR" altLang="en-US" smtClean="0"/>
              <a:t>18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137394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FA6549-B6DF-B94B-9333-17EDEFA0F0CF}" type="slidenum">
              <a:rPr kumimoji="1" lang="ko-Kore-KR" altLang="en-US" smtClean="0"/>
              <a:t>19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7046858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FA6549-B6DF-B94B-9333-17EDEFA0F0CF}" type="slidenum">
              <a:rPr kumimoji="1" lang="ko-Kore-KR" altLang="en-US" smtClean="0"/>
              <a:t>20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461219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FA6549-B6DF-B94B-9333-17EDEFA0F0CF}" type="slidenum">
              <a:rPr kumimoji="1" lang="ko-Kore-KR" altLang="en-US" smtClean="0"/>
              <a:t>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6949567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FA6549-B6DF-B94B-9333-17EDEFA0F0CF}" type="slidenum">
              <a:rPr kumimoji="1" lang="ko-Kore-KR" altLang="en-US" smtClean="0"/>
              <a:t>21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1229254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FA6549-B6DF-B94B-9333-17EDEFA0F0CF}" type="slidenum">
              <a:rPr kumimoji="1" lang="ko-Kore-KR" altLang="en-US" smtClean="0"/>
              <a:t>22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2107629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FA6549-B6DF-B94B-9333-17EDEFA0F0CF}" type="slidenum">
              <a:rPr kumimoji="1" lang="ko-Kore-KR" altLang="en-US" smtClean="0"/>
              <a:t>23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9993176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FA6549-B6DF-B94B-9333-17EDEFA0F0CF}" type="slidenum">
              <a:rPr kumimoji="1" lang="ko-Kore-KR" altLang="en-US" smtClean="0"/>
              <a:t>24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8052803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FA6549-B6DF-B94B-9333-17EDEFA0F0CF}" type="slidenum">
              <a:rPr kumimoji="1" lang="ko-Kore-KR" altLang="en-US" smtClean="0"/>
              <a:t>25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039578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FA6549-B6DF-B94B-9333-17EDEFA0F0CF}" type="slidenum">
              <a:rPr kumimoji="1" lang="ko-Kore-KR" altLang="en-US" smtClean="0"/>
              <a:t>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229481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FA6549-B6DF-B94B-9333-17EDEFA0F0CF}" type="slidenum">
              <a:rPr kumimoji="1" lang="ko-Kore-KR" altLang="en-US" smtClean="0"/>
              <a:t>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057087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FA6549-B6DF-B94B-9333-17EDEFA0F0CF}" type="slidenum">
              <a:rPr kumimoji="1" lang="ko-Kore-KR" altLang="en-US" smtClean="0"/>
              <a:t>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843196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FA6549-B6DF-B94B-9333-17EDEFA0F0CF}" type="slidenum">
              <a:rPr kumimoji="1" lang="ko-Kore-KR" altLang="en-US" smtClean="0"/>
              <a:t>7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788427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FA6549-B6DF-B94B-9333-17EDEFA0F0CF}" type="slidenum">
              <a:rPr kumimoji="1" lang="ko-Kore-KR" altLang="en-US" smtClean="0"/>
              <a:t>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830197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FA6549-B6DF-B94B-9333-17EDEFA0F0CF}" type="slidenum">
              <a:rPr kumimoji="1" lang="ko-Kore-KR" altLang="en-US" smtClean="0"/>
              <a:t>9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321887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FA6549-B6DF-B94B-9333-17EDEFA0F0CF}" type="slidenum">
              <a:rPr kumimoji="1" lang="ko-Kore-KR" altLang="en-US" smtClean="0"/>
              <a:t>10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848146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E12D15-162C-E04D-A90B-A1C0C5832C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98FDF75-2C5A-BB43-939F-E7A4D8C9FE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621089-530C-6448-BBD0-5156B4A57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73AFF-4CF1-4D47-9583-E1EF9B287728}" type="datetimeFigureOut">
              <a:rPr kumimoji="1" lang="ko-Kore-KR" altLang="en-US" smtClean="0"/>
              <a:t>8/1/20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85FA60-FD51-D840-ADD9-40062625D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A35BC7-BA81-D149-A478-0114C373A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B43D-45E0-6541-B2B2-D623ED7E7B7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37968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4CF291-70FC-0648-BA35-A3C8D0239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47722A7-4FF1-A04F-B01A-E6B6636093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6B5594-B5BB-C74F-973F-039B41A54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73AFF-4CF1-4D47-9583-E1EF9B287728}" type="datetimeFigureOut">
              <a:rPr kumimoji="1" lang="ko-Kore-KR" altLang="en-US" smtClean="0"/>
              <a:t>8/1/20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6C4BB2-6916-3D4A-88AC-A41E9591F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5E9C18-A96B-4C42-A9C3-2AD13EDE2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B43D-45E0-6541-B2B2-D623ED7E7B7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20322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232CE46-F415-A04F-9B6F-1B108A39F0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59ED1BD-C555-9648-BBF8-C5AFCEA8C6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CF2ECA-71A9-D84F-9A98-27C5E96D4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73AFF-4CF1-4D47-9583-E1EF9B287728}" type="datetimeFigureOut">
              <a:rPr kumimoji="1" lang="ko-Kore-KR" altLang="en-US" smtClean="0"/>
              <a:t>8/1/20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5D2FC7-2C14-AA46-B794-69EE65CD7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9E3C9E-FEF8-C644-A192-8D422287C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B43D-45E0-6541-B2B2-D623ED7E7B7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05417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B527D8-D5B0-7343-8051-FF68F5A20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4987"/>
          </a:xfrm>
        </p:spPr>
        <p:txBody>
          <a:bodyPr>
            <a:noAutofit/>
          </a:bodyPr>
          <a:lstStyle>
            <a:lvl1pPr>
              <a:defRPr sz="3200"/>
            </a:lvl1pPr>
          </a:lstStyle>
          <a:p>
            <a:r>
              <a:rPr kumimoji="1" lang="ko-KR" altLang="en-US" dirty="0"/>
              <a:t>마스터 제목 스타일 편집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48E612-B250-7141-95A1-E28B7347F8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8728"/>
            <a:ext cx="10515600" cy="4988236"/>
          </a:xfrm>
        </p:spPr>
        <p:txBody>
          <a:bodyPr/>
          <a:lstStyle/>
          <a:p>
            <a:pPr lvl="0"/>
            <a:r>
              <a:rPr kumimoji="1" lang="ko-KR" altLang="en-US" dirty="0"/>
              <a:t>마스터 텍스트 스타일을 편집하려면 클릭</a:t>
            </a:r>
          </a:p>
          <a:p>
            <a:pPr lvl="1"/>
            <a:r>
              <a:rPr kumimoji="1" lang="ko-KR" altLang="en-US" dirty="0"/>
              <a:t>두 번째 수준</a:t>
            </a:r>
          </a:p>
          <a:p>
            <a:pPr lvl="2"/>
            <a:r>
              <a:rPr kumimoji="1" lang="ko-KR" altLang="en-US" dirty="0"/>
              <a:t>세 번째 수준</a:t>
            </a:r>
          </a:p>
          <a:p>
            <a:pPr lvl="3"/>
            <a:r>
              <a:rPr kumimoji="1" lang="ko-KR" altLang="en-US" dirty="0"/>
              <a:t>네 번째 수준</a:t>
            </a:r>
          </a:p>
          <a:p>
            <a:pPr lvl="4"/>
            <a:r>
              <a:rPr kumimoji="1" lang="ko-KR" altLang="en-US" dirty="0"/>
              <a:t>다섯 번째 수준</a:t>
            </a:r>
            <a:endParaRPr kumimoji="1" lang="ko-Kore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9DE3D6-4D01-174C-98B3-D5E204112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73AFF-4CF1-4D47-9583-E1EF9B287728}" type="datetimeFigureOut">
              <a:rPr kumimoji="1" lang="ko-Kore-KR" altLang="en-US" smtClean="0"/>
              <a:t>8/1/20</a:t>
            </a:fld>
            <a:endParaRPr kumimoji="1" lang="ko-Kore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AE687E-9313-3C4E-870C-A0261C18D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24CEC8-C129-854D-9727-B0E29DA07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kumimoji="1" lang="en-US" altLang="ko-Kore-KR" dirty="0"/>
              <a:t> 1. </a:t>
            </a:r>
            <a:fld id="{7052B43D-45E0-6541-B2B2-D623ED7E7B7B}" type="slidenum">
              <a:rPr kumimoji="1" lang="ko-Kore-KR" altLang="en-US" smtClean="0"/>
              <a:t>‹#›</a:t>
            </a:fld>
            <a:endParaRPr kumimoji="1" lang="ko-Kore-KR" altLang="en-US" dirty="0"/>
          </a:p>
        </p:txBody>
      </p:sp>
      <p:cxnSp>
        <p:nvCxnSpPr>
          <p:cNvPr id="8" name="직선 연결선[R] 7">
            <a:extLst>
              <a:ext uri="{FF2B5EF4-FFF2-40B4-BE49-F238E27FC236}">
                <a16:creationId xmlns:a16="http://schemas.microsoft.com/office/drawing/2014/main" id="{1B620B21-C028-164A-94A3-5B8015E314BB}"/>
              </a:ext>
            </a:extLst>
          </p:cNvPr>
          <p:cNvCxnSpPr/>
          <p:nvPr userDrawn="1"/>
        </p:nvCxnSpPr>
        <p:spPr>
          <a:xfrm>
            <a:off x="838200" y="960113"/>
            <a:ext cx="10515600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1103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5306BD-81BE-1349-900F-7B5D3D997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F70C852-E283-7546-B47C-B5DD4CA770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D881BD-08C7-734A-8D06-11DEC5916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73AFF-4CF1-4D47-9583-E1EF9B287728}" type="datetimeFigureOut">
              <a:rPr kumimoji="1" lang="ko-Kore-KR" altLang="en-US" smtClean="0"/>
              <a:t>8/1/20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0705A4-5F5C-BF41-B39F-D4760685F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BBE8E2-058D-AC43-BD0B-D075E4AD1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B43D-45E0-6541-B2B2-D623ED7E7B7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1951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555CD1-CEF5-E94A-BD6E-8EFAE4EAC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48B05F-99D5-B94C-AAAF-D28E828F24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19C0259-DD25-6741-ABA9-8568E05681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FA66148-93A8-9E45-9C89-BF67D6DC6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73AFF-4CF1-4D47-9583-E1EF9B287728}" type="datetimeFigureOut">
              <a:rPr kumimoji="1" lang="ko-Kore-KR" altLang="en-US" smtClean="0"/>
              <a:t>8/1/20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DBDE643-CFEF-4F42-9A0B-B92A2D23B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E42139A-B27E-6F4B-BBA0-574D87161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B43D-45E0-6541-B2B2-D623ED7E7B7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96426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ED5E7C-F348-BA4C-8B71-0EB83C984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8EF6C00-B6F0-944C-804D-AA62F268D5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C2CAC8B-24B4-5E48-A065-805B66951B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D84FC9B-F008-9141-8895-54C5F34E2B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4F9E26D-34A7-F849-8E8F-5DCF3ACDE1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4BD641C-4742-B940-AAE4-51E324103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73AFF-4CF1-4D47-9583-E1EF9B287728}" type="datetimeFigureOut">
              <a:rPr kumimoji="1" lang="ko-Kore-KR" altLang="en-US" smtClean="0"/>
              <a:t>8/1/20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CA90972-BC04-0742-8963-309C8E61C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0481B08-8D9D-AC48-947C-709959E72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B43D-45E0-6541-B2B2-D623ED7E7B7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88848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32C22C-B29D-8E49-9EA1-5B6FC7300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C8FB3E9-BF1B-9044-9086-D523D57AA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73AFF-4CF1-4D47-9583-E1EF9B287728}" type="datetimeFigureOut">
              <a:rPr kumimoji="1" lang="ko-Kore-KR" altLang="en-US" smtClean="0"/>
              <a:t>8/1/20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007E9C5-9832-F049-8332-C296B88D8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57E349F-334C-2443-8938-3F7C11FEB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B43D-45E0-6541-B2B2-D623ED7E7B7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37317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ACB9B82-8FCB-9844-A329-6014B610E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73AFF-4CF1-4D47-9583-E1EF9B287728}" type="datetimeFigureOut">
              <a:rPr kumimoji="1" lang="ko-Kore-KR" altLang="en-US" smtClean="0"/>
              <a:t>8/1/20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51A06C0-BF66-D342-8841-34FB193B9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D3ECBD9-80DF-504A-8C8D-D9A402B08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B43D-45E0-6541-B2B2-D623ED7E7B7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31332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36D9F5-315A-9846-966B-B57AEA491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D33349-536D-A54F-9F45-38C64A6C22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50A796A-DB93-0645-B19A-8C0CE5928E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46DBCC1-DC33-EC4F-9474-CD05534BE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73AFF-4CF1-4D47-9583-E1EF9B287728}" type="datetimeFigureOut">
              <a:rPr kumimoji="1" lang="ko-Kore-KR" altLang="en-US" smtClean="0"/>
              <a:t>8/1/20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512E805-D246-2548-BD5E-FB2C4F89D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4E32C8C-726E-154A-87A0-14B9EE9F2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B43D-45E0-6541-B2B2-D623ED7E7B7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04950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586C95-3CA3-AB46-A6A0-C9E02B084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176572F-35A5-2642-9CDD-FB57E2F5AF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4784B26-88C5-784A-977B-DB56D72A96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C76C81C-B2B8-6F40-B004-AA4FE5BCD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73AFF-4CF1-4D47-9583-E1EF9B287728}" type="datetimeFigureOut">
              <a:rPr kumimoji="1" lang="ko-Kore-KR" altLang="en-US" smtClean="0"/>
              <a:t>8/1/20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FCF9E4F-F2F8-684B-8C62-C599821F7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14DDE10-6DF4-5947-9889-62279B811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B43D-45E0-6541-B2B2-D623ED7E7B7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62589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B20818D-A739-EE49-838C-2B25ACF16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1D9C637-FD2D-0E46-9759-D2BF5D8333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66B9E5-010D-B74B-A1EE-AA2A0E0662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273AFF-4CF1-4D47-9583-E1EF9B287728}" type="datetimeFigureOut">
              <a:rPr kumimoji="1" lang="ko-Kore-KR" altLang="en-US" smtClean="0"/>
              <a:t>8/1/20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18393D-4791-AF43-A465-229175B53A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F678F3-3E02-404C-9E62-A6EDC87134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52B43D-45E0-6541-B2B2-D623ED7E7B7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23527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33E7D6-1FB3-3741-92C4-62F41A741F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ko-KR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5</a:t>
            </a:r>
            <a:r>
              <a:rPr kumimoji="1"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장</a:t>
            </a:r>
            <a:r>
              <a:rPr kumimoji="1" lang="en-US" altLang="ko-KR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.</a:t>
            </a:r>
            <a:r>
              <a:rPr kumimoji="1"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복제</a:t>
            </a:r>
            <a:endParaRPr kumimoji="1" lang="ko-Kore-KR" altLang="en-US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E1E0BD1-4ECE-C44D-A4F5-AB30FC992B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en-US" altLang="ko-Kore-KR" dirty="0"/>
          </a:p>
          <a:p>
            <a:r>
              <a:rPr kumimoji="1" lang="en-US" altLang="ko-Kore-KR" dirty="0"/>
              <a:t>[</a:t>
            </a:r>
            <a:r>
              <a:rPr kumimoji="1" lang="ko-Kore-KR" altLang="en-US" dirty="0"/>
              <a:t>데이터</a:t>
            </a:r>
            <a:r>
              <a:rPr kumimoji="1" lang="ko-KR" altLang="en-US" dirty="0"/>
              <a:t> 중심 애플리케이션 설계</a:t>
            </a:r>
            <a:r>
              <a:rPr kumimoji="1" lang="en-US" altLang="ko-KR" dirty="0"/>
              <a:t>]</a:t>
            </a:r>
            <a:r>
              <a:rPr kumimoji="1" lang="ko-KR" altLang="en-US" dirty="0"/>
              <a:t> </a:t>
            </a:r>
            <a:r>
              <a:rPr kumimoji="1" lang="en-US" altLang="ko-KR" dirty="0"/>
              <a:t>Study</a:t>
            </a:r>
          </a:p>
        </p:txBody>
      </p:sp>
    </p:spTree>
    <p:extLst>
      <p:ext uri="{BB962C8B-B14F-4D97-AF65-F5344CB8AC3E}">
        <p14:creationId xmlns:p14="http://schemas.microsoft.com/office/powerpoint/2010/main" val="3036167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6C23B12-D9DE-7344-AE45-235CB97769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378" y="1936471"/>
            <a:ext cx="5142593" cy="3339954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6B6D9CD8-754E-F149-8807-FCD5B772F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KR" altLang="en-US" dirty="0"/>
              <a:t>복제 지연과 데이터베이스의 불일치</a:t>
            </a:r>
            <a:r>
              <a:rPr kumimoji="1" lang="en-US" altLang="ko-KR" dirty="0"/>
              <a:t>(</a:t>
            </a:r>
            <a:r>
              <a:rPr kumimoji="1" lang="ko-KR" altLang="en-US" dirty="0"/>
              <a:t>최종적 일관성</a:t>
            </a:r>
            <a:r>
              <a:rPr kumimoji="1" lang="en-US" altLang="ko-KR" dirty="0"/>
              <a:t>) 3</a:t>
            </a:r>
            <a:endParaRPr kumimoji="1" lang="ko-Kore-KR" altLang="en-US" dirty="0"/>
          </a:p>
        </p:txBody>
      </p:sp>
      <p:sp>
        <p:nvSpPr>
          <p:cNvPr id="6" name="직사각형 20">
            <a:extLst>
              <a:ext uri="{FF2B5EF4-FFF2-40B4-BE49-F238E27FC236}">
                <a16:creationId xmlns:a16="http://schemas.microsoft.com/office/drawing/2014/main" id="{A9FBC11D-B389-F44B-8EB3-D6CE128CC66D}"/>
              </a:ext>
            </a:extLst>
          </p:cNvPr>
          <p:cNvSpPr/>
          <p:nvPr/>
        </p:nvSpPr>
        <p:spPr>
          <a:xfrm>
            <a:off x="838200" y="1038162"/>
            <a:ext cx="8373533" cy="5724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b="1" dirty="0">
                <a:solidFill>
                  <a:srgbClr val="00B05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복제 지연이 발생할 수 있는 사례와 해결 방법 </a:t>
            </a:r>
            <a:r>
              <a:rPr kumimoji="1" lang="en-US" altLang="ko-KR" b="1" dirty="0">
                <a:solidFill>
                  <a:srgbClr val="00B05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3</a:t>
            </a:r>
            <a:r>
              <a:rPr kumimoji="1" lang="ko-KR" altLang="en-US" b="1" dirty="0">
                <a:solidFill>
                  <a:srgbClr val="00B05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가지</a:t>
            </a:r>
            <a:endParaRPr kumimoji="1" lang="ko-Kore-KR" altLang="en-US" b="1" dirty="0">
              <a:solidFill>
                <a:srgbClr val="00B05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7" name="직사각형 20">
            <a:extLst>
              <a:ext uri="{FF2B5EF4-FFF2-40B4-BE49-F238E27FC236}">
                <a16:creationId xmlns:a16="http://schemas.microsoft.com/office/drawing/2014/main" id="{E4013B85-BBCF-2845-BB0E-EDCB3D2DFDBB}"/>
              </a:ext>
            </a:extLst>
          </p:cNvPr>
          <p:cNvSpPr/>
          <p:nvPr/>
        </p:nvSpPr>
        <p:spPr>
          <a:xfrm>
            <a:off x="838200" y="1385823"/>
            <a:ext cx="8373533" cy="5724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b="1" dirty="0">
                <a:solidFill>
                  <a:srgbClr val="00B05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(3) </a:t>
            </a:r>
            <a:r>
              <a:rPr kumimoji="1" lang="ko-KR" altLang="en-US" b="1" dirty="0">
                <a:solidFill>
                  <a:srgbClr val="00B05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일관된 순서로 읽기 </a:t>
            </a:r>
            <a:r>
              <a:rPr kumimoji="1" lang="en-US" altLang="ko-KR" b="1" dirty="0">
                <a:solidFill>
                  <a:srgbClr val="00B05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(</a:t>
            </a:r>
            <a:r>
              <a:rPr kumimoji="1" lang="ko-KR" altLang="en-US" b="1" dirty="0">
                <a:solidFill>
                  <a:srgbClr val="00B05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인과성 위반 우려</a:t>
            </a:r>
            <a:r>
              <a:rPr kumimoji="1" lang="en-US" altLang="ko-KR" b="1" dirty="0">
                <a:solidFill>
                  <a:srgbClr val="00B05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)</a:t>
            </a:r>
            <a:endParaRPr kumimoji="1" lang="ko-Kore-KR" altLang="en-US" b="1" dirty="0">
              <a:solidFill>
                <a:srgbClr val="00B05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9D53A4D-F0F8-2742-8E94-0C29BE94E9C2}"/>
              </a:ext>
            </a:extLst>
          </p:cNvPr>
          <p:cNvSpPr/>
          <p:nvPr/>
        </p:nvSpPr>
        <p:spPr>
          <a:xfrm>
            <a:off x="6379031" y="1994192"/>
            <a:ext cx="4283529" cy="32822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KR" sz="1400" b="1" dirty="0">
                <a:solidFill>
                  <a:schemeClr val="tx1"/>
                </a:solidFill>
              </a:rPr>
              <a:t>Case)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</a:rPr>
              <a:t>두 문장 사이에 인과성을 지키지 못하면 글의 순서가 뒤죽박죽이 됨</a:t>
            </a:r>
            <a:br>
              <a:rPr lang="en-US" altLang="ko-KR" sz="1400" dirty="0">
                <a:solidFill>
                  <a:schemeClr val="tx1"/>
                </a:solidFill>
              </a:rPr>
            </a:br>
            <a:r>
              <a:rPr lang="en-US" altLang="ko-KR" sz="1400" dirty="0">
                <a:solidFill>
                  <a:schemeClr val="tx1"/>
                </a:solidFill>
              </a:rPr>
              <a:t>-&gt; </a:t>
            </a:r>
            <a:r>
              <a:rPr lang="ko-KR" altLang="en-US" sz="1400" dirty="0">
                <a:solidFill>
                  <a:schemeClr val="tx1"/>
                </a:solidFill>
              </a:rPr>
              <a:t>일관된 순서로 읽기</a:t>
            </a:r>
            <a:r>
              <a:rPr lang="en-US" altLang="ko-KR" sz="1400" dirty="0">
                <a:solidFill>
                  <a:schemeClr val="tx1"/>
                </a:solidFill>
              </a:rPr>
              <a:t>(consistent prefix read)</a:t>
            </a:r>
            <a:r>
              <a:rPr lang="ko-KR" altLang="en-US" sz="1400" dirty="0">
                <a:solidFill>
                  <a:schemeClr val="tx1"/>
                </a:solidFill>
              </a:rPr>
              <a:t>는 이런 현상을 방지</a:t>
            </a:r>
            <a:r>
              <a:rPr lang="en-US" altLang="ko-KR" sz="1400" dirty="0">
                <a:solidFill>
                  <a:schemeClr val="tx1"/>
                </a:solidFill>
              </a:rPr>
              <a:t>. </a:t>
            </a:r>
            <a:r>
              <a:rPr lang="ko-KR" altLang="en-US" sz="1400" dirty="0">
                <a:solidFill>
                  <a:schemeClr val="tx1"/>
                </a:solidFill>
              </a:rPr>
              <a:t>일련의 쓰기가 특정 순서로 발생한다면 이 쓰기를 읽는 모든 사용자는 같은 순서로 쓰여진 내용을 봄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ko-KR" altLang="en-US" sz="1400" b="1" dirty="0" err="1">
                <a:solidFill>
                  <a:schemeClr val="tx1"/>
                </a:solidFill>
              </a:rPr>
              <a:t>구현방법</a:t>
            </a:r>
            <a:r>
              <a:rPr lang="en-US" altLang="ko-KR" sz="1400" b="1" dirty="0">
                <a:solidFill>
                  <a:schemeClr val="tx1"/>
                </a:solidFill>
              </a:rPr>
              <a:t>) 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sz="1400" dirty="0" err="1">
                <a:solidFill>
                  <a:schemeClr val="tx1"/>
                </a:solidFill>
              </a:rPr>
              <a:t>파티셔닝된</a:t>
            </a:r>
            <a:r>
              <a:rPr lang="ko-KR" altLang="en-US" sz="1400" dirty="0">
                <a:solidFill>
                  <a:schemeClr val="tx1"/>
                </a:solidFill>
              </a:rPr>
              <a:t> 데이터베이스에서 발생하는 특징적인 문제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400" dirty="0">
                <a:solidFill>
                  <a:schemeClr val="tx1"/>
                </a:solidFill>
              </a:rPr>
              <a:t>서로 인과성이 있는 쓰기가 동일한 파티션에 기록되게끔 함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400566D-38A1-1142-8D34-DF90BF989605}"/>
              </a:ext>
            </a:extLst>
          </p:cNvPr>
          <p:cNvSpPr/>
          <p:nvPr/>
        </p:nvSpPr>
        <p:spPr>
          <a:xfrm>
            <a:off x="2209802" y="2425394"/>
            <a:ext cx="3423556" cy="27017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C8F77EC-F0CE-9A48-BE2F-0B47DBE37EBA}"/>
              </a:ext>
            </a:extLst>
          </p:cNvPr>
          <p:cNvSpPr/>
          <p:nvPr/>
        </p:nvSpPr>
        <p:spPr>
          <a:xfrm>
            <a:off x="838200" y="5472177"/>
            <a:ext cx="10515600" cy="1120234"/>
          </a:xfrm>
          <a:prstGeom prst="rect">
            <a:avLst/>
          </a:prstGeom>
          <a:noFill/>
          <a:ln>
            <a:solidFill>
              <a:srgbClr val="5382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KR" sz="1400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복제가 비동기식으로 동작하지만 동기식으로 동작하는 척 </a:t>
            </a:r>
            <a:r>
              <a:rPr lang="en-US" altLang="ko-KR" sz="1400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(</a:t>
            </a:r>
            <a:r>
              <a:rPr lang="ko-KR" altLang="en-US" sz="1400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쓰기 후 읽기와 같은 강한 보장을 제공하게끔 시스템 설계 필요</a:t>
            </a:r>
            <a:r>
              <a:rPr lang="en-US" altLang="ko-KR" sz="1400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트랜잭션은</a:t>
            </a:r>
            <a:r>
              <a:rPr lang="en-US" sz="1400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sz="1400" b="1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애플리케이션이</a:t>
            </a:r>
            <a:r>
              <a:rPr lang="en-US" sz="1400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sz="1400" b="1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더</a:t>
            </a:r>
            <a:r>
              <a:rPr lang="en-US" sz="1400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sz="1400" b="1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단순해지기</a:t>
            </a:r>
            <a:r>
              <a:rPr lang="en-US" sz="1400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sz="1400" b="1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위해</a:t>
            </a:r>
            <a:r>
              <a:rPr lang="en-US" sz="1400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sz="1400" b="1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데이터베이스가</a:t>
            </a:r>
            <a:r>
              <a:rPr lang="en-US" sz="1400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sz="1400" b="1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더</a:t>
            </a:r>
            <a:r>
              <a:rPr lang="en-US" sz="1400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sz="1400" b="1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강력한</a:t>
            </a:r>
            <a:r>
              <a:rPr lang="en-US" sz="1400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sz="1400" b="1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보장을</a:t>
            </a:r>
            <a:r>
              <a:rPr lang="en-US" sz="1400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sz="1400" b="1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제공하는</a:t>
            </a:r>
            <a:r>
              <a:rPr lang="en-US" sz="1400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sz="1400" b="1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방법</a:t>
            </a:r>
            <a:endParaRPr lang="en-US" sz="1400" b="1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하지만</a:t>
            </a:r>
            <a:r>
              <a:rPr lang="en-US" sz="1400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sz="1400" b="1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분산</a:t>
            </a:r>
            <a:r>
              <a:rPr lang="en-US" sz="1400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sz="1400" b="1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데이터베이스로</a:t>
            </a:r>
            <a:r>
              <a:rPr lang="en-US" sz="1400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sz="1400" b="1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전환하는</a:t>
            </a:r>
            <a:r>
              <a:rPr lang="en-US" sz="1400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sz="1400" b="1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과정에서</a:t>
            </a:r>
            <a:r>
              <a:rPr lang="en-US" sz="1400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sz="1400" b="1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많은</a:t>
            </a:r>
            <a:r>
              <a:rPr lang="en-US" sz="1400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sz="1400" b="1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시스템이</a:t>
            </a:r>
            <a:r>
              <a:rPr lang="en-US" sz="1400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sz="1400" b="1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트랜잭션을</a:t>
            </a:r>
            <a:r>
              <a:rPr lang="en-US" sz="1400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sz="1400" b="1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포기하고</a:t>
            </a:r>
            <a:r>
              <a:rPr lang="en-US" sz="1400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sz="1400" b="1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최종적</a:t>
            </a:r>
            <a:r>
              <a:rPr lang="en-US" sz="1400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sz="1400" b="1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일관성을</a:t>
            </a:r>
            <a:r>
              <a:rPr lang="en-US" sz="1400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sz="1400" b="1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사용</a:t>
            </a:r>
            <a:endParaRPr lang="en-KR" sz="1400" b="1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713067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6D9CD8-754E-F149-8807-FCD5B772F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KR" altLang="en-US" dirty="0"/>
              <a:t>다중 리더 복제</a:t>
            </a:r>
            <a:endParaRPr kumimoji="1" lang="ko-Kore-KR" alt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B490CC4-10D6-0B4F-AFF0-33312225CF03}"/>
              </a:ext>
            </a:extLst>
          </p:cNvPr>
          <p:cNvSpPr/>
          <p:nvPr/>
        </p:nvSpPr>
        <p:spPr>
          <a:xfrm>
            <a:off x="838200" y="1051466"/>
            <a:ext cx="10515600" cy="858977"/>
          </a:xfrm>
          <a:prstGeom prst="rect">
            <a:avLst/>
          </a:prstGeom>
          <a:noFill/>
          <a:ln>
            <a:solidFill>
              <a:srgbClr val="5382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KR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리더가 하나만 존재하는 리더 기반 복제의 단점은 리더에 연결할 수 없는 경우 데이터베이스에 쓰기를 할 수 없다는 것이다</a:t>
            </a:r>
            <a:r>
              <a:rPr lang="en-US" altLang="ko-KR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 </a:t>
            </a:r>
            <a:r>
              <a:rPr lang="ko-KR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리더 기반 복제 모델은 쓰기를 허용하는 노드를 하나 이상 두고</a:t>
            </a:r>
            <a:r>
              <a:rPr lang="en-US" altLang="ko-KR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lang="en-US" altLang="ko-KR" sz="1400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“</a:t>
            </a:r>
            <a:r>
              <a:rPr lang="ko-KR" altLang="en-US" sz="1400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쓰기 처리를 하는 각 노드</a:t>
            </a:r>
            <a:r>
              <a:rPr lang="en-US" altLang="ko-KR" sz="1400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”</a:t>
            </a:r>
            <a:r>
              <a:rPr lang="ko-KR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는 데이터 변경을 다른 모든 노드에 전달한다</a:t>
            </a:r>
            <a:r>
              <a:rPr lang="en-US" altLang="ko-KR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 </a:t>
            </a:r>
            <a:endParaRPr lang="en-KR" sz="14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7" name="직사각형 20">
            <a:extLst>
              <a:ext uri="{FF2B5EF4-FFF2-40B4-BE49-F238E27FC236}">
                <a16:creationId xmlns:a16="http://schemas.microsoft.com/office/drawing/2014/main" id="{5701242F-BCFA-594A-BEA6-9F3DD8F2A73F}"/>
              </a:ext>
            </a:extLst>
          </p:cNvPr>
          <p:cNvSpPr/>
          <p:nvPr/>
        </p:nvSpPr>
        <p:spPr>
          <a:xfrm>
            <a:off x="838200" y="2691836"/>
            <a:ext cx="8373533" cy="5724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b="1" dirty="0">
                <a:solidFill>
                  <a:srgbClr val="00B05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다중 데이터센터 배포에서의 단일 리더 설정과 다중 리더 설정</a:t>
            </a:r>
            <a:endParaRPr kumimoji="1" lang="ko-Kore-KR" altLang="en-US" b="1" dirty="0">
              <a:solidFill>
                <a:srgbClr val="00B05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1973376-C20D-BF42-8C1B-400D29C32D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6571624"/>
              </p:ext>
            </p:extLst>
          </p:nvPr>
        </p:nvGraphicFramePr>
        <p:xfrm>
          <a:off x="838201" y="3351511"/>
          <a:ext cx="10515600" cy="22782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9993">
                  <a:extLst>
                    <a:ext uri="{9D8B030D-6E8A-4147-A177-3AD203B41FA5}">
                      <a16:colId xmlns:a16="http://schemas.microsoft.com/office/drawing/2014/main" val="1745825476"/>
                    </a:ext>
                  </a:extLst>
                </a:gridCol>
                <a:gridCol w="3271869">
                  <a:extLst>
                    <a:ext uri="{9D8B030D-6E8A-4147-A177-3AD203B41FA5}">
                      <a16:colId xmlns:a16="http://schemas.microsoft.com/office/drawing/2014/main" val="2336330265"/>
                    </a:ext>
                  </a:extLst>
                </a:gridCol>
                <a:gridCol w="3271869">
                  <a:extLst>
                    <a:ext uri="{9D8B030D-6E8A-4147-A177-3AD203B41FA5}">
                      <a16:colId xmlns:a16="http://schemas.microsoft.com/office/drawing/2014/main" val="4206765203"/>
                    </a:ext>
                  </a:extLst>
                </a:gridCol>
                <a:gridCol w="3271869">
                  <a:extLst>
                    <a:ext uri="{9D8B030D-6E8A-4147-A177-3AD203B41FA5}">
                      <a16:colId xmlns:a16="http://schemas.microsoft.com/office/drawing/2014/main" val="1330494666"/>
                    </a:ext>
                  </a:extLst>
                </a:gridCol>
              </a:tblGrid>
              <a:tr h="167241">
                <a:tc>
                  <a:txBody>
                    <a:bodyPr/>
                    <a:lstStyle/>
                    <a:p>
                      <a:pPr algn="ctr"/>
                      <a:endParaRPr lang="en-KR" sz="140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1" lang="en-KR" sz="1400" b="1" kern="1200" dirty="0">
                          <a:solidFill>
                            <a:srgbClr val="00B050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성능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KR" altLang="en-US" sz="1400" b="1" dirty="0">
                          <a:solidFill>
                            <a:srgbClr val="00B050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데이터센터 중단 내성</a:t>
                      </a:r>
                      <a:endParaRPr kumimoji="1" lang="ko-Kore-KR" altLang="en-US" sz="1400" b="1" dirty="0">
                        <a:solidFill>
                          <a:srgbClr val="00B050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KR" altLang="en-US" sz="1400" b="1" dirty="0">
                          <a:solidFill>
                            <a:srgbClr val="00B050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네트워크 문제 내성</a:t>
                      </a:r>
                      <a:endParaRPr kumimoji="1" lang="ko-Kore-KR" altLang="en-US" sz="1400" b="1">
                        <a:solidFill>
                          <a:srgbClr val="00B050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0221376"/>
                  </a:ext>
                </a:extLst>
              </a:tr>
              <a:tr h="257259">
                <a:tc>
                  <a:txBody>
                    <a:bodyPr/>
                    <a:lstStyle/>
                    <a:p>
                      <a:pPr algn="ctr"/>
                      <a:r>
                        <a:rPr kumimoji="1" lang="ko-KR" altLang="en-US" sz="1400" b="1" dirty="0">
                          <a:solidFill>
                            <a:srgbClr val="00B050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단일리더설정</a:t>
                      </a:r>
                      <a:endParaRPr kumimoji="1" lang="ko-Kore-KR" altLang="en-US" sz="1400" b="1" dirty="0">
                        <a:solidFill>
                          <a:srgbClr val="00B050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l" defTabSz="914400" rtl="0" eaLnBrk="1" latinLnBrk="0" hangingPunct="1">
                        <a:buFont typeface="Wingdings" pitchFamily="2" charset="2"/>
                        <a:buChar char="ü"/>
                      </a:pPr>
                      <a:r>
                        <a:rPr lang="en-KR" altLang="en-US" sz="1400" b="0" kern="120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모든 쓰기는 인터넷을 통해 리더가 있는 </a:t>
                      </a:r>
                      <a:r>
                        <a:rPr lang="en-KR" altLang="en-US" sz="1400" b="1" kern="120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데이터 센터</a:t>
                      </a:r>
                      <a:r>
                        <a:rPr lang="en-KR" altLang="en-US" sz="1400" b="0" kern="120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로 이동</a:t>
                      </a:r>
                    </a:p>
                    <a:p>
                      <a:pPr marL="285750" indent="-285750" algn="l" defTabSz="914400" rtl="0" eaLnBrk="1" latinLnBrk="0" hangingPunct="1">
                        <a:buFont typeface="Wingdings" pitchFamily="2" charset="2"/>
                        <a:buChar char="ü"/>
                      </a:pPr>
                      <a:r>
                        <a:rPr lang="en-KR" altLang="en-US" sz="1400" b="0" kern="120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쓰기에 지연 시간을 늘리는 원인</a:t>
                      </a:r>
                      <a:endParaRPr lang="ko-Kore-KR" altLang="en-US" sz="1400" b="0" kern="120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itchFamily="2" charset="2"/>
                        <a:buChar char="ü"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리더 고장 시 장애 복구를 위해 다른 데이터센터에서 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한 </a:t>
                      </a:r>
                      <a:r>
                        <a:rPr lang="ko-KR" altLang="en-US" sz="1400" b="1" dirty="0" err="1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팔로워를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리더로 승진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시킴</a:t>
                      </a:r>
                      <a:endParaRPr lang="en-US" altLang="ko-KR" sz="1400" b="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ü"/>
                        <a:tabLst/>
                        <a:defRPr/>
                      </a:pPr>
                      <a:r>
                        <a:rPr lang="en-KR" sz="1400" b="0" u="none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데이터센터 내 연결의 쓰기는 동기식이기 때문에 데이터센터 내 연결 문제에 민감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1365261"/>
                  </a:ext>
                </a:extLst>
              </a:tr>
              <a:tr h="124192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en-US" sz="1400" b="1" dirty="0" err="1">
                          <a:solidFill>
                            <a:srgbClr val="00B050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다중리더설정</a:t>
                      </a:r>
                      <a:endParaRPr kumimoji="1" lang="ko-Kore-KR" altLang="en-US" sz="1400" b="1" dirty="0">
                        <a:solidFill>
                          <a:srgbClr val="00B050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l" defTabSz="914400" rtl="0" eaLnBrk="1" latinLnBrk="0" hangingPunct="1">
                        <a:buFont typeface="Wingdings" pitchFamily="2" charset="2"/>
                        <a:buChar char="ü"/>
                      </a:pPr>
                      <a:r>
                        <a:rPr lang="en-KR" altLang="en-US" sz="1400" b="0" kern="120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모든 쓰기는 </a:t>
                      </a:r>
                      <a:r>
                        <a:rPr lang="en-KR" altLang="en-US" sz="1400" b="1" kern="120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로컬 데이터센터</a:t>
                      </a:r>
                      <a:r>
                        <a:rPr lang="en-KR" altLang="en-US" sz="1400" b="0" kern="120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에서 처리한 다음 </a:t>
                      </a:r>
                      <a:r>
                        <a:rPr lang="en-KR" altLang="en-US" sz="1400" b="1" kern="120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비동기 방식</a:t>
                      </a:r>
                      <a:r>
                        <a:rPr lang="en-KR" altLang="en-US" sz="1400" b="0" kern="120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으로 다른 데이터센터에 복제</a:t>
                      </a:r>
                    </a:p>
                    <a:p>
                      <a:pPr marL="285750" indent="-285750" algn="l" defTabSz="914400" rtl="0" eaLnBrk="1" latinLnBrk="0" hangingPunct="1">
                        <a:buFont typeface="Wingdings" pitchFamily="2" charset="2"/>
                        <a:buChar char="ü"/>
                      </a:pPr>
                      <a:r>
                        <a:rPr lang="en-KR" altLang="en-US" sz="1400" b="0" kern="120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데이터센터 간 네트워크 지연은 사용자에게 숨김</a:t>
                      </a:r>
                      <a:endParaRPr lang="ko-Kore-KR" altLang="en-US" sz="1400" b="0" kern="120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itchFamily="2" charset="2"/>
                        <a:buChar char="ü"/>
                      </a:pPr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각 데이터센터는 다른 데이터센터와 독립적으로 동작</a:t>
                      </a:r>
                      <a:endParaRPr lang="en-US" altLang="ko-KR" sz="1400" b="1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marL="285750" indent="-285750" algn="l">
                        <a:buFont typeface="Wingdings" pitchFamily="2" charset="2"/>
                        <a:buChar char="ü"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고장 난 데이터센터가 온라인으로 돌아왔을 때 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복제를 따라잡음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(?)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42900" indent="-342900" algn="l">
                        <a:buFont typeface="Wingdings" pitchFamily="2" charset="2"/>
                        <a:buChar char="ü"/>
                      </a:pPr>
                      <a:r>
                        <a:rPr lang="en-KR" altLang="en-US" sz="1400" b="0" u="none" kern="120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비동기 복제를 사용하기 때문에 네트워크 문제에 보다 잘 견딤</a:t>
                      </a:r>
                    </a:p>
                    <a:p>
                      <a:pPr marL="342900" indent="-342900" algn="l">
                        <a:buFont typeface="Wingdings" pitchFamily="2" charset="2"/>
                        <a:buChar char="ü"/>
                      </a:pPr>
                      <a:r>
                        <a:rPr lang="en-KR" altLang="en-US" sz="1400" b="0" u="none" kern="120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일시적인 네트워크 중단에도 쓰기 처리는 진행됨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97122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39728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6D9CD8-754E-F149-8807-FCD5B772F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KR" altLang="en-US" dirty="0"/>
              <a:t>다중 리더 복제의 문제 </a:t>
            </a:r>
            <a:r>
              <a:rPr kumimoji="1" lang="en-US" altLang="ko-KR" dirty="0"/>
              <a:t>– </a:t>
            </a:r>
            <a:r>
              <a:rPr kumimoji="1" lang="ko-KR" altLang="en-US" dirty="0"/>
              <a:t>충돌</a:t>
            </a:r>
            <a:r>
              <a:rPr kumimoji="1" lang="en-US" altLang="ko-KR" dirty="0"/>
              <a:t>1</a:t>
            </a:r>
            <a:endParaRPr kumimoji="1" lang="ko-Kore-KR" alt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B490CC4-10D6-0B4F-AFF0-33312225CF03}"/>
              </a:ext>
            </a:extLst>
          </p:cNvPr>
          <p:cNvSpPr/>
          <p:nvPr/>
        </p:nvSpPr>
        <p:spPr>
          <a:xfrm>
            <a:off x="838200" y="1568463"/>
            <a:ext cx="10515600" cy="858977"/>
          </a:xfrm>
          <a:prstGeom prst="rect">
            <a:avLst/>
          </a:prstGeom>
          <a:noFill/>
          <a:ln>
            <a:solidFill>
              <a:srgbClr val="5382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KR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위키 페이지를 동시에 두 사용자가 편집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-&gt;</a:t>
            </a:r>
            <a:r>
              <a:rPr lang="en-KR" altLang="ko-KR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ko-KR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각 사용자의 변경은 로컬 리더에 성공적으로 적용</a:t>
            </a:r>
            <a:endParaRPr lang="en-US" altLang="ko-KR" sz="14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lang="en-US" altLang="ko-KR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-&gt;</a:t>
            </a:r>
            <a:r>
              <a:rPr lang="ko-KR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하지만 변경을 비동기로 복제할 때 충돌을 감지</a:t>
            </a:r>
            <a:endParaRPr lang="en-KR" sz="14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7" name="직사각형 20">
            <a:extLst>
              <a:ext uri="{FF2B5EF4-FFF2-40B4-BE49-F238E27FC236}">
                <a16:creationId xmlns:a16="http://schemas.microsoft.com/office/drawing/2014/main" id="{5701242F-BCFA-594A-BEA6-9F3DD8F2A73F}"/>
              </a:ext>
            </a:extLst>
          </p:cNvPr>
          <p:cNvSpPr/>
          <p:nvPr/>
        </p:nvSpPr>
        <p:spPr>
          <a:xfrm>
            <a:off x="838200" y="996034"/>
            <a:ext cx="8373533" cy="5724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KR" altLang="en-US" b="1" dirty="0">
                <a:solidFill>
                  <a:srgbClr val="00B05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쓰기 충돌</a:t>
            </a:r>
            <a:endParaRPr kumimoji="1" lang="ko-Kore-KR" altLang="en-US" b="1" dirty="0">
              <a:solidFill>
                <a:srgbClr val="00B05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6" name="직사각형 20">
            <a:extLst>
              <a:ext uri="{FF2B5EF4-FFF2-40B4-BE49-F238E27FC236}">
                <a16:creationId xmlns:a16="http://schemas.microsoft.com/office/drawing/2014/main" id="{CAE6F8A2-3568-2041-9432-165F339D0746}"/>
              </a:ext>
            </a:extLst>
          </p:cNvPr>
          <p:cNvSpPr/>
          <p:nvPr/>
        </p:nvSpPr>
        <p:spPr>
          <a:xfrm>
            <a:off x="838200" y="2665998"/>
            <a:ext cx="8373533" cy="5724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KR" altLang="en-US" b="1" dirty="0">
                <a:solidFill>
                  <a:srgbClr val="00B05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충돌 감지를 동기식으로 만들면</a:t>
            </a:r>
            <a:r>
              <a:rPr kumimoji="1" lang="en-US" altLang="ko-KR" b="1" dirty="0">
                <a:solidFill>
                  <a:srgbClr val="00B05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?</a:t>
            </a:r>
            <a:endParaRPr kumimoji="1" lang="ko-Kore-KR" altLang="en-US" b="1" dirty="0">
              <a:solidFill>
                <a:srgbClr val="00B05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B75E69A-1F87-D349-8128-8464D1491546}"/>
              </a:ext>
            </a:extLst>
          </p:cNvPr>
          <p:cNvSpPr/>
          <p:nvPr/>
        </p:nvSpPr>
        <p:spPr>
          <a:xfrm>
            <a:off x="838200" y="3115502"/>
            <a:ext cx="10515600" cy="8589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KR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쓰기가 성공한 사실을 사용자에게 말하기 전에 모든 복제 서버가 쓰기를 복제하기를 기다리는 경우</a:t>
            </a:r>
          </a:p>
          <a:p>
            <a:r>
              <a:rPr lang="en-US" altLang="ko-KR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-&gt;</a:t>
            </a:r>
            <a:r>
              <a:rPr lang="en-KR" altLang="ko-KR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ko-KR" altLang="en-US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다중 리더 복제의 주요 장점인</a:t>
            </a:r>
            <a:r>
              <a:rPr lang="en-US" altLang="ko-KR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lang="ko-KR" altLang="en-US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각 복제 서버가 독립적으로 쓰기를 허용함을 잃는다</a:t>
            </a:r>
            <a:r>
              <a:rPr lang="en-US" altLang="ko-KR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 </a:t>
            </a:r>
            <a:r>
              <a:rPr lang="en-US" altLang="ko-KR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(</a:t>
            </a:r>
            <a:r>
              <a:rPr lang="ko-KR" altLang="en-US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단일 리더 복제에만 적합</a:t>
            </a:r>
            <a:r>
              <a:rPr lang="en-US" altLang="ko-KR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)</a:t>
            </a:r>
            <a:endParaRPr lang="en-KR" b="1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0" name="직사각형 20">
            <a:extLst>
              <a:ext uri="{FF2B5EF4-FFF2-40B4-BE49-F238E27FC236}">
                <a16:creationId xmlns:a16="http://schemas.microsoft.com/office/drawing/2014/main" id="{6C250735-9C76-FB49-9F33-5459ED1A360D}"/>
              </a:ext>
            </a:extLst>
          </p:cNvPr>
          <p:cNvSpPr/>
          <p:nvPr/>
        </p:nvSpPr>
        <p:spPr>
          <a:xfrm>
            <a:off x="838200" y="4290242"/>
            <a:ext cx="8373533" cy="5724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KR" altLang="en-US" b="1" dirty="0">
                <a:solidFill>
                  <a:srgbClr val="00B05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충돌 회피</a:t>
            </a:r>
            <a:r>
              <a:rPr kumimoji="1" lang="en-US" altLang="ko-KR" b="1" dirty="0">
                <a:solidFill>
                  <a:srgbClr val="00B05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?</a:t>
            </a:r>
            <a:endParaRPr kumimoji="1" lang="ko-Kore-KR" altLang="en-US" b="1" dirty="0">
              <a:solidFill>
                <a:srgbClr val="00B05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72CC179-3440-464E-B4FF-2EB261FD0DD7}"/>
              </a:ext>
            </a:extLst>
          </p:cNvPr>
          <p:cNvSpPr/>
          <p:nvPr/>
        </p:nvSpPr>
        <p:spPr>
          <a:xfrm>
            <a:off x="838200" y="4690759"/>
            <a:ext cx="10515600" cy="1558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KR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충돌을 처리하는 가장 간단한 방법 </a:t>
            </a:r>
            <a:r>
              <a:rPr lang="en-US" altLang="ko-KR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“</a:t>
            </a:r>
            <a:r>
              <a:rPr lang="ko-KR" altLang="en-US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회피</a:t>
            </a:r>
            <a:r>
              <a:rPr lang="en-US" altLang="ko-KR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”, </a:t>
            </a:r>
            <a:r>
              <a:rPr lang="ko-KR" altLang="en-US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특정 레코드의 모든 쓰기가 동일한 리더를 거치도록 함</a:t>
            </a:r>
            <a:endParaRPr lang="en-US" altLang="ko-KR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lang="en-US" altLang="ko-KR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-&gt;</a:t>
            </a:r>
            <a:r>
              <a:rPr lang="ko-KR" altLang="en-US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다중 리더 복제 구현에서는 충돌 처리가 어려워 </a:t>
            </a:r>
            <a:r>
              <a:rPr lang="en-US" altLang="ko-KR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“</a:t>
            </a:r>
            <a:r>
              <a:rPr lang="ko-KR" altLang="en-US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충돌 회피</a:t>
            </a:r>
            <a:r>
              <a:rPr lang="en-US" altLang="ko-KR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”</a:t>
            </a:r>
            <a:r>
              <a:rPr lang="ko-KR" altLang="en-US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는 자주 권장되는 방법</a:t>
            </a:r>
            <a:endParaRPr lang="en-US" altLang="ko-KR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lang="en-US" altLang="ko-KR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-&gt;</a:t>
            </a:r>
            <a:r>
              <a:rPr lang="ko-KR" altLang="en-US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특정 사용자의 요청을 동일한 데이터센터로 라우팅</a:t>
            </a:r>
            <a:r>
              <a:rPr lang="en-US" altLang="ko-KR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데이터센터 내 리더를 사용해 읽기와 쓰기 보장</a:t>
            </a:r>
            <a:endParaRPr lang="en-US" altLang="ko-KR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lang="en-US" altLang="ko-KR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-&gt;</a:t>
            </a:r>
            <a:r>
              <a:rPr lang="ko-KR" altLang="en-US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단</a:t>
            </a:r>
            <a:r>
              <a:rPr lang="en-US" altLang="ko-KR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다른 데이터센터로의 라우팅</a:t>
            </a:r>
            <a:r>
              <a:rPr lang="en-US" altLang="ko-KR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지정된 리더의 변경을 원하는 경우 충돌 회피는 실패</a:t>
            </a:r>
            <a:endParaRPr lang="en-KR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109102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6D9CD8-754E-F149-8807-FCD5B772F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KR" altLang="en-US" dirty="0"/>
              <a:t>다중 리더 복제의 문제 </a:t>
            </a:r>
            <a:r>
              <a:rPr kumimoji="1" lang="en-US" altLang="ko-KR" dirty="0"/>
              <a:t>– </a:t>
            </a:r>
            <a:r>
              <a:rPr kumimoji="1" lang="ko-KR" altLang="en-US" dirty="0"/>
              <a:t>충돌</a:t>
            </a:r>
            <a:r>
              <a:rPr kumimoji="1" lang="en-US" altLang="ko-KR" dirty="0"/>
              <a:t>2</a:t>
            </a:r>
            <a:endParaRPr kumimoji="1" lang="ko-Kore-KR" altLang="en-US" dirty="0"/>
          </a:p>
        </p:txBody>
      </p:sp>
      <p:sp>
        <p:nvSpPr>
          <p:cNvPr id="6" name="직사각형 20">
            <a:extLst>
              <a:ext uri="{FF2B5EF4-FFF2-40B4-BE49-F238E27FC236}">
                <a16:creationId xmlns:a16="http://schemas.microsoft.com/office/drawing/2014/main" id="{CAE6F8A2-3568-2041-9432-165F339D0746}"/>
              </a:ext>
            </a:extLst>
          </p:cNvPr>
          <p:cNvSpPr/>
          <p:nvPr/>
        </p:nvSpPr>
        <p:spPr>
          <a:xfrm>
            <a:off x="838200" y="1012357"/>
            <a:ext cx="8373533" cy="5724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KR" altLang="en-US" b="1" dirty="0">
                <a:solidFill>
                  <a:srgbClr val="00B05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일관된 상태 수렴</a:t>
            </a:r>
            <a:endParaRPr kumimoji="1" lang="ko-Kore-KR" altLang="en-US" b="1" dirty="0">
              <a:solidFill>
                <a:srgbClr val="00B05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B75E69A-1F87-D349-8128-8464D1491546}"/>
              </a:ext>
            </a:extLst>
          </p:cNvPr>
          <p:cNvSpPr/>
          <p:nvPr/>
        </p:nvSpPr>
        <p:spPr>
          <a:xfrm>
            <a:off x="838200" y="1461861"/>
            <a:ext cx="10515600" cy="1428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KR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데이터베이스는</a:t>
            </a:r>
            <a:r>
              <a:rPr lang="en-KR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KR" u="sng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모든 변경이 복제돼 모든 복제 서버에 동일한 최종 값이 전달되게 해야하는</a:t>
            </a:r>
            <a:r>
              <a:rPr lang="en-US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KR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수렴</a:t>
            </a:r>
            <a:r>
              <a:rPr lang="en-US" altLang="ko-KR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(convergent) </a:t>
            </a:r>
            <a:r>
              <a:rPr lang="ko-KR" altLang="en-US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방식으로 충돌을 해소해야 함</a:t>
            </a:r>
            <a:endParaRPr lang="en-US" altLang="ko-KR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lang="en-US" altLang="ko-KR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-&gt;</a:t>
            </a:r>
            <a:r>
              <a:rPr lang="ko-KR" altLang="en-US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ko-KR" altLang="en-US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모든 복제 서버가 최종적으로 동일하다는 사실 보장</a:t>
            </a:r>
            <a:endParaRPr lang="en-US" altLang="ko-KR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lang="en-US" altLang="ko-KR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-&gt; </a:t>
            </a:r>
            <a:r>
              <a:rPr lang="ko-KR" altLang="en-US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왜냐하면</a:t>
            </a:r>
            <a:r>
              <a:rPr lang="en-US" altLang="ko-KR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다중 리더 설정에서는 쓰기 순서가 정해지지 않아</a:t>
            </a:r>
            <a:r>
              <a:rPr lang="en-US" altLang="ko-KR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ko-KR" altLang="en-US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최종 값이 무엇인지 명확하지 않고</a:t>
            </a:r>
            <a:r>
              <a:rPr lang="en-US" altLang="ko-KR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필드의 최종 값으로 갱신하기 어려움</a:t>
            </a:r>
            <a:endParaRPr lang="en-KR" b="1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BF128CD-6E96-A84F-949F-C02CC21E629B}"/>
              </a:ext>
            </a:extLst>
          </p:cNvPr>
          <p:cNvSpPr/>
          <p:nvPr/>
        </p:nvSpPr>
        <p:spPr>
          <a:xfrm>
            <a:off x="838200" y="2910172"/>
            <a:ext cx="10515600" cy="1280828"/>
          </a:xfrm>
          <a:prstGeom prst="rect">
            <a:avLst/>
          </a:prstGeom>
          <a:noFill/>
          <a:ln>
            <a:solidFill>
              <a:srgbClr val="5382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itchFamily="2" charset="2"/>
              <a:buChar char="ü"/>
            </a:pPr>
            <a:r>
              <a:rPr lang="en-KR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각 쓰기에 고유ID 부여 </a:t>
            </a:r>
            <a:r>
              <a:rPr lang="en-US" altLang="ko-KR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(</a:t>
            </a:r>
            <a:r>
              <a:rPr lang="ko-KR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타임스탬프를 사용하는 경우가 일반적 </a:t>
            </a:r>
            <a:r>
              <a:rPr lang="en-US" altLang="ko-KR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last write wins, LWW) -&gt; </a:t>
            </a:r>
            <a:r>
              <a:rPr lang="ko-KR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가장 높은 </a:t>
            </a:r>
            <a:r>
              <a:rPr lang="en-US" altLang="ko-KR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ID</a:t>
            </a:r>
            <a:r>
              <a:rPr lang="ko-KR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를</a:t>
            </a:r>
            <a:r>
              <a:rPr lang="ko-KR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고름</a:t>
            </a:r>
            <a:endParaRPr lang="en-US" altLang="ko-KR" sz="14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285750" indent="-285750">
              <a:buFont typeface="Wingdings" pitchFamily="2" charset="2"/>
              <a:buChar char="ü"/>
            </a:pPr>
            <a:r>
              <a:rPr 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각</a:t>
            </a:r>
            <a:r>
              <a:rPr 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복제</a:t>
            </a:r>
            <a:r>
              <a:rPr 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서버에</a:t>
            </a:r>
            <a:r>
              <a:rPr 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고유ID</a:t>
            </a:r>
            <a:r>
              <a:rPr 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부여</a:t>
            </a:r>
            <a:r>
              <a:rPr lang="en-US" altLang="ko-KR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lang="ko-KR" altLang="en-US" sz="1400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높은 숫자의 복제 서버에서 생긴 쓰기</a:t>
            </a:r>
            <a:r>
              <a:rPr lang="ko-KR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가 </a:t>
            </a:r>
            <a:r>
              <a:rPr lang="ko-KR" altLang="en-US" sz="1400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낮은 숫자의 복제 서버에서 생긴 쓰기</a:t>
            </a:r>
            <a:r>
              <a:rPr lang="ko-KR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보다 항상 우선적으로 적용</a:t>
            </a:r>
            <a:endParaRPr lang="en-US" altLang="ko-KR" sz="14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285750" indent="-285750">
              <a:buFont typeface="Wingdings" pitchFamily="2" charset="2"/>
              <a:buChar char="ü"/>
            </a:pPr>
            <a:r>
              <a:rPr lang="ko-KR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데이터 병합</a:t>
            </a:r>
            <a:endParaRPr lang="en-US" altLang="ko-KR" sz="14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285750" indent="-285750">
              <a:buFont typeface="Wingdings" pitchFamily="2" charset="2"/>
              <a:buChar char="ü"/>
            </a:pPr>
            <a:r>
              <a:rPr lang="ko-KR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명시적 데이터 구조에 충돌을 기록해 모든 정보를 보존</a:t>
            </a:r>
            <a:endParaRPr lang="en-KR" sz="14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5" name="직사각형 20">
            <a:extLst>
              <a:ext uri="{FF2B5EF4-FFF2-40B4-BE49-F238E27FC236}">
                <a16:creationId xmlns:a16="http://schemas.microsoft.com/office/drawing/2014/main" id="{63F13E16-FC56-814E-BC5D-F8DD69FEB248}"/>
              </a:ext>
            </a:extLst>
          </p:cNvPr>
          <p:cNvSpPr/>
          <p:nvPr/>
        </p:nvSpPr>
        <p:spPr>
          <a:xfrm>
            <a:off x="838200" y="4456592"/>
            <a:ext cx="8373533" cy="5724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KR" altLang="en-US" b="1" dirty="0">
                <a:solidFill>
                  <a:srgbClr val="00B05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애플리케이션에 따른 충돌 해소</a:t>
            </a:r>
            <a:endParaRPr kumimoji="1" lang="ko-Kore-KR" altLang="en-US" b="1" dirty="0">
              <a:solidFill>
                <a:srgbClr val="00B05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DED68AB-E856-E448-BE1C-66AB362EDA74}"/>
              </a:ext>
            </a:extLst>
          </p:cNvPr>
          <p:cNvSpPr/>
          <p:nvPr/>
        </p:nvSpPr>
        <p:spPr>
          <a:xfrm>
            <a:off x="838200" y="4906095"/>
            <a:ext cx="10515600" cy="15708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KR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대부분의 다중 리더 복제 도구는 애플리케이션 코드를 사용해 충돌 해소 로직을 작성</a:t>
            </a:r>
          </a:p>
          <a:p>
            <a:r>
              <a:rPr lang="en-US" altLang="ko-KR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-&gt;</a:t>
            </a:r>
            <a:r>
              <a:rPr lang="en-KR" altLang="ko-KR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ko-KR" altLang="en-US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쓰기 수행 중</a:t>
            </a:r>
            <a:r>
              <a:rPr lang="en-US" altLang="ko-KR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복제된 변경 사항 로그에서 시스템이 충돌을 감지하면</a:t>
            </a:r>
            <a:r>
              <a:rPr lang="en-US" altLang="ko-KR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충돌 </a:t>
            </a:r>
            <a:r>
              <a:rPr lang="ko-KR" altLang="en-US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핸들러</a:t>
            </a:r>
            <a:r>
              <a:rPr lang="ko-KR" altLang="en-US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호출 및 백그라운드 프로세스에서 빠르게 실행됨</a:t>
            </a:r>
            <a:endParaRPr lang="en-US" altLang="ko-KR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lang="en-US" altLang="ko-KR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-&gt;</a:t>
            </a:r>
            <a:r>
              <a:rPr lang="ko-KR" altLang="en-US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읽기 수행 중</a:t>
            </a:r>
            <a:r>
              <a:rPr lang="en-US" altLang="ko-KR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충돌을 감지하면 모든 쓰기 저장</a:t>
            </a:r>
            <a:r>
              <a:rPr lang="en-US" altLang="ko-KR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 </a:t>
            </a:r>
            <a:r>
              <a:rPr lang="ko-KR" altLang="en-US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다음 번 데이터를 읽을 때 여러 버전의 데이터 애플리케이션에 반환하여 충돌 내용을 보여주거나 자동으로 충돌을 해소할 수 있도록 함</a:t>
            </a:r>
            <a:endParaRPr lang="en-KR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712553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6D9CD8-754E-F149-8807-FCD5B772F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KR" altLang="en-US" dirty="0"/>
              <a:t>다중 리더 복제 토폴로지</a:t>
            </a:r>
            <a:endParaRPr kumimoji="1" lang="ko-Kore-KR" alt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BF128CD-6E96-A84F-949F-C02CC21E629B}"/>
              </a:ext>
            </a:extLst>
          </p:cNvPr>
          <p:cNvSpPr/>
          <p:nvPr/>
        </p:nvSpPr>
        <p:spPr>
          <a:xfrm>
            <a:off x="838200" y="1058257"/>
            <a:ext cx="10515600" cy="389543"/>
          </a:xfrm>
          <a:prstGeom prst="rect">
            <a:avLst/>
          </a:prstGeom>
          <a:noFill/>
          <a:ln>
            <a:solidFill>
              <a:srgbClr val="5382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KR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복제 토폴로지는 쓰기를 한 노드에서 다른 노드로 전달하는 통신 경로를 설명한다</a:t>
            </a:r>
            <a:r>
              <a:rPr lang="en-US" altLang="ko-KR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 </a:t>
            </a:r>
            <a:endParaRPr lang="en-KR" sz="14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D29114F-A1DF-7C48-9284-9D4F8F9F09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0400" y="1545944"/>
            <a:ext cx="8331200" cy="2679700"/>
          </a:xfrm>
          <a:prstGeom prst="rect">
            <a:avLst/>
          </a:prstGeom>
        </p:spPr>
      </p:pic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1E8A2278-7432-2047-AEF1-6567D18C7E08}"/>
              </a:ext>
            </a:extLst>
          </p:cNvPr>
          <p:cNvSpPr/>
          <p:nvPr/>
        </p:nvSpPr>
        <p:spPr>
          <a:xfrm>
            <a:off x="8042906" y="4225644"/>
            <a:ext cx="1998134" cy="44945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전체</a:t>
            </a:r>
            <a:r>
              <a:rPr lang="en-US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연결</a:t>
            </a:r>
            <a:endParaRPr lang="en-KR" dirty="0">
              <a:solidFill>
                <a:srgbClr val="FF000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08C8282D-11EC-BC4B-BD83-4255C99D550B}"/>
              </a:ext>
            </a:extLst>
          </p:cNvPr>
          <p:cNvSpPr/>
          <p:nvPr/>
        </p:nvSpPr>
        <p:spPr>
          <a:xfrm>
            <a:off x="5101586" y="4225644"/>
            <a:ext cx="1998134" cy="44945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리더 복제 서버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00A880E7-12D7-7D49-84F9-A8A6B99F7481}"/>
              </a:ext>
            </a:extLst>
          </p:cNvPr>
          <p:cNvSpPr/>
          <p:nvPr/>
        </p:nvSpPr>
        <p:spPr>
          <a:xfrm>
            <a:off x="2221226" y="4225644"/>
            <a:ext cx="1998134" cy="44945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원형 토폴로지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1739A29D-BE05-0D48-B31A-BDE7B2E6651C}"/>
              </a:ext>
            </a:extLst>
          </p:cNvPr>
          <p:cNvSpPr/>
          <p:nvPr/>
        </p:nvSpPr>
        <p:spPr>
          <a:xfrm>
            <a:off x="8042906" y="4820004"/>
            <a:ext cx="1998134" cy="185511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모든</a:t>
            </a:r>
            <a:r>
              <a:rPr lang="en-US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리더</a:t>
            </a:r>
            <a:r>
              <a:rPr lang="en-US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가</a:t>
            </a:r>
            <a:r>
              <a:rPr lang="en-US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각자의</a:t>
            </a:r>
            <a:r>
              <a:rPr lang="en-US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쓰기</a:t>
            </a:r>
            <a:r>
              <a:rPr lang="en-US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를</a:t>
            </a:r>
            <a:r>
              <a:rPr lang="en-US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다른</a:t>
            </a:r>
            <a:r>
              <a:rPr lang="en-US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모든</a:t>
            </a:r>
            <a:r>
              <a:rPr lang="en-US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리더</a:t>
            </a:r>
            <a:r>
              <a:rPr lang="en-US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에</a:t>
            </a:r>
            <a:r>
              <a:rPr lang="en-US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전송</a:t>
            </a:r>
            <a:endParaRPr lang="en-KR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B6BC12FB-7B62-0B4A-8F00-1AFA9DB7D37C}"/>
              </a:ext>
            </a:extLst>
          </p:cNvPr>
          <p:cNvSpPr/>
          <p:nvPr/>
        </p:nvSpPr>
        <p:spPr>
          <a:xfrm>
            <a:off x="2221226" y="4820004"/>
            <a:ext cx="1998134" cy="185511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각</a:t>
            </a:r>
            <a:r>
              <a:rPr lang="en-US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노드</a:t>
            </a:r>
            <a:r>
              <a:rPr lang="en-US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가</a:t>
            </a:r>
            <a:r>
              <a:rPr lang="en-US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하나의</a:t>
            </a:r>
            <a:r>
              <a:rPr lang="en-US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노드</a:t>
            </a:r>
            <a:r>
              <a:rPr lang="en-US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로부터</a:t>
            </a:r>
            <a:r>
              <a:rPr lang="en-US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쓰기를</a:t>
            </a:r>
            <a:r>
              <a:rPr lang="en-US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받고</a:t>
            </a:r>
            <a:r>
              <a:rPr lang="en-US" altLang="ko-KR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이 쓰기를 </a:t>
            </a:r>
            <a:r>
              <a:rPr lang="ko-KR" altLang="en-US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다른 한 노드에 전달</a:t>
            </a:r>
            <a:endParaRPr lang="en-KR" b="1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B3D094F6-FAB5-5E48-B7B6-AB8D0433ACE5}"/>
              </a:ext>
            </a:extLst>
          </p:cNvPr>
          <p:cNvSpPr/>
          <p:nvPr/>
        </p:nvSpPr>
        <p:spPr>
          <a:xfrm>
            <a:off x="5116826" y="4820004"/>
            <a:ext cx="1998134" cy="185511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지정된</a:t>
            </a:r>
            <a:r>
              <a:rPr lang="en-US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루트</a:t>
            </a:r>
            <a:r>
              <a:rPr lang="en-US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노드</a:t>
            </a:r>
            <a:r>
              <a:rPr lang="en-US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하나</a:t>
            </a:r>
            <a:r>
              <a:rPr lang="en-US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가</a:t>
            </a:r>
            <a:r>
              <a:rPr lang="en-US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다른</a:t>
            </a:r>
            <a:r>
              <a:rPr lang="en-US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모든</a:t>
            </a:r>
            <a:r>
              <a:rPr lang="en-US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노드</a:t>
            </a:r>
            <a:r>
              <a:rPr lang="en-US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에</a:t>
            </a:r>
            <a:r>
              <a:rPr lang="en-US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쓰기</a:t>
            </a:r>
            <a:r>
              <a:rPr lang="en-US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전달</a:t>
            </a:r>
            <a:endParaRPr lang="en-KR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DAD8B66-6332-C543-9CE6-4E03F7A389A3}"/>
              </a:ext>
            </a:extLst>
          </p:cNvPr>
          <p:cNvSpPr/>
          <p:nvPr/>
        </p:nvSpPr>
        <p:spPr>
          <a:xfrm>
            <a:off x="2150960" y="1783080"/>
            <a:ext cx="4964000" cy="21793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23" name="직사각형 20">
            <a:extLst>
              <a:ext uri="{FF2B5EF4-FFF2-40B4-BE49-F238E27FC236}">
                <a16:creationId xmlns:a16="http://schemas.microsoft.com/office/drawing/2014/main" id="{1372CFF6-494E-554F-930A-C7125B2700F9}"/>
              </a:ext>
            </a:extLst>
          </p:cNvPr>
          <p:cNvSpPr/>
          <p:nvPr/>
        </p:nvSpPr>
        <p:spPr>
          <a:xfrm>
            <a:off x="0" y="1783080"/>
            <a:ext cx="1930400" cy="40575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KR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모든 복제 서버에 도달하기 전에 여러 노드를 거친다</a:t>
            </a:r>
            <a:endParaRPr kumimoji="1" lang="en-US" altLang="en-US" sz="14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kumimoji="1" lang="en-US" altLang="en-US" sz="14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무한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복제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루프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방지</a:t>
            </a:r>
            <a:endParaRPr kumimoji="1" lang="en-US" altLang="en-US" sz="14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342900" indent="-342900">
              <a:buAutoNum type="arabicParenBoth"/>
            </a:pPr>
            <a:r>
              <a:rPr kumimoji="1" lang="ko-KR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각 노드 </a:t>
            </a:r>
            <a:r>
              <a:rPr kumimoji="1" lang="ko-KR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고유식별자</a:t>
            </a:r>
            <a:endParaRPr kumimoji="1" lang="en-US" altLang="ko-KR" sz="14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342900" indent="-342900">
              <a:buAutoNum type="arabicParenBoth"/>
            </a:pPr>
            <a:r>
              <a:rPr kumimoji="1" lang="ko-KR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복제 로그에 각 쓰기는 거치는 모든 노드의 식별자가 </a:t>
            </a:r>
            <a:r>
              <a:rPr kumimoji="1" lang="ko-KR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태깅</a:t>
            </a:r>
            <a:endParaRPr kumimoji="1" lang="en-US" altLang="ko-KR" sz="14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kumimoji="1" lang="en-US" altLang="en-US" sz="14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하나의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노드에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장애가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발생하면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노드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간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복제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메시지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흐름에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방해를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줌</a:t>
            </a:r>
            <a:endParaRPr kumimoji="1" lang="en-US" altLang="en-US" sz="14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342900" indent="-342900">
              <a:buAutoNum type="arabicParenBoth"/>
            </a:pPr>
            <a:endParaRPr kumimoji="1" lang="ko-Kore-KR" altLang="en-US" sz="14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E66D2CE-6111-2044-875E-2C6E03F7C91D}"/>
              </a:ext>
            </a:extLst>
          </p:cNvPr>
          <p:cNvCxnSpPr>
            <a:cxnSpLocks/>
          </p:cNvCxnSpPr>
          <p:nvPr/>
        </p:nvCxnSpPr>
        <p:spPr>
          <a:xfrm flipV="1">
            <a:off x="1767840" y="2787184"/>
            <a:ext cx="383120" cy="986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E526FA1-F29D-3145-AFDA-98C802C99356}"/>
              </a:ext>
            </a:extLst>
          </p:cNvPr>
          <p:cNvCxnSpPr>
            <a:cxnSpLocks/>
          </p:cNvCxnSpPr>
          <p:nvPr/>
        </p:nvCxnSpPr>
        <p:spPr>
          <a:xfrm>
            <a:off x="9845040" y="2872740"/>
            <a:ext cx="579120" cy="2819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직사각형 20">
            <a:extLst>
              <a:ext uri="{FF2B5EF4-FFF2-40B4-BE49-F238E27FC236}">
                <a16:creationId xmlns:a16="http://schemas.microsoft.com/office/drawing/2014/main" id="{5C323101-D1D5-0F4B-80B1-5D03895B9353}"/>
              </a:ext>
            </a:extLst>
          </p:cNvPr>
          <p:cNvSpPr/>
          <p:nvPr/>
        </p:nvSpPr>
        <p:spPr>
          <a:xfrm>
            <a:off x="10261600" y="3154680"/>
            <a:ext cx="1778000" cy="33969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KR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전체 연결은 토폴로지 내결함성이 좋음</a:t>
            </a:r>
          </a:p>
          <a:p>
            <a:endParaRPr kumimoji="1" lang="en-KR" altLang="en-US" sz="14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kumimoji="1" lang="en-KR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하지만 일부 네트워크 연결이 다른 연결보다 빠르다면 </a:t>
            </a:r>
            <a:r>
              <a:rPr kumimoji="1" lang="en-US" altLang="ko-KR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“</a:t>
            </a:r>
            <a:r>
              <a:rPr kumimoji="1" lang="en-KR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추월</a:t>
            </a:r>
            <a:r>
              <a:rPr kumimoji="1" lang="en-US" altLang="ko-KR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” </a:t>
            </a:r>
            <a:r>
              <a:rPr kumimoji="1" lang="ko-KR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문제가 일어날 수 있음</a:t>
            </a:r>
            <a:endParaRPr kumimoji="1" lang="ko-Kore-KR" altLang="en-US" sz="14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554542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43BC8E1E-3EFF-024E-AA94-D4C076705C7F}"/>
              </a:ext>
            </a:extLst>
          </p:cNvPr>
          <p:cNvSpPr/>
          <p:nvPr/>
        </p:nvSpPr>
        <p:spPr>
          <a:xfrm>
            <a:off x="9774353" y="2198258"/>
            <a:ext cx="2232662" cy="1570616"/>
          </a:xfrm>
          <a:prstGeom prst="round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b="1" dirty="0">
                <a:solidFill>
                  <a:srgbClr val="00B05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쓰기 성공</a:t>
            </a:r>
          </a:p>
          <a:p>
            <a:pPr algn="ctr"/>
            <a:r>
              <a:rPr lang="ko-KR" altLang="en-US" dirty="0">
                <a:solidFill>
                  <a:srgbClr val="00B05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클라이언트 복제 서버 중 하나의 쓰기 </a:t>
            </a:r>
            <a:r>
              <a:rPr lang="ko-KR" altLang="en-US" dirty="0" err="1">
                <a:solidFill>
                  <a:srgbClr val="00B05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놓침은</a:t>
            </a:r>
            <a:r>
              <a:rPr lang="ko-KR" altLang="en-US" dirty="0">
                <a:solidFill>
                  <a:srgbClr val="00B05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무시함</a:t>
            </a:r>
            <a:r>
              <a:rPr lang="en-KR" altLang="ko-KR" dirty="0">
                <a:solidFill>
                  <a:srgbClr val="00B05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endParaRPr lang="en-KR" dirty="0">
              <a:solidFill>
                <a:srgbClr val="00B05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B6D9CD8-754E-F149-8807-FCD5B772F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 err="1"/>
              <a:t>리더</a:t>
            </a:r>
            <a:r>
              <a:rPr kumimoji="1" lang="en-US" altLang="en-US" dirty="0"/>
              <a:t> </a:t>
            </a:r>
            <a:r>
              <a:rPr kumimoji="1" lang="en-US" altLang="en-US" dirty="0" err="1"/>
              <a:t>없는</a:t>
            </a:r>
            <a:r>
              <a:rPr kumimoji="1" lang="en-US" altLang="en-US" dirty="0"/>
              <a:t> 복제</a:t>
            </a:r>
            <a:r>
              <a:rPr kumimoji="1" lang="en-US" altLang="ko-KR" dirty="0"/>
              <a:t>1</a:t>
            </a:r>
            <a:endParaRPr kumimoji="1" lang="ko-Kore-KR" altLang="en-US" dirty="0"/>
          </a:p>
        </p:txBody>
      </p:sp>
      <p:sp>
        <p:nvSpPr>
          <p:cNvPr id="16" name="직사각형 20">
            <a:extLst>
              <a:ext uri="{FF2B5EF4-FFF2-40B4-BE49-F238E27FC236}">
                <a16:creationId xmlns:a16="http://schemas.microsoft.com/office/drawing/2014/main" id="{63E0CCAA-AC83-624C-84E7-60647DCBAAAE}"/>
              </a:ext>
            </a:extLst>
          </p:cNvPr>
          <p:cNvSpPr/>
          <p:nvPr/>
        </p:nvSpPr>
        <p:spPr>
          <a:xfrm>
            <a:off x="838200" y="1012357"/>
            <a:ext cx="8373533" cy="5724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KR" altLang="en-US" b="1" dirty="0">
                <a:solidFill>
                  <a:srgbClr val="00B05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리더의 개념을 버린 데이터 저장소 시스템 </a:t>
            </a:r>
            <a:r>
              <a:rPr kumimoji="1" lang="en-US" altLang="ko-KR" b="1" dirty="0">
                <a:solidFill>
                  <a:srgbClr val="00B05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(</a:t>
            </a:r>
            <a:r>
              <a:rPr kumimoji="1" lang="ko-KR" altLang="en-US" b="1" dirty="0" err="1">
                <a:solidFill>
                  <a:srgbClr val="00B05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다이나모</a:t>
            </a:r>
            <a:r>
              <a:rPr kumimoji="1" lang="ko-KR" altLang="en-US" b="1" dirty="0">
                <a:solidFill>
                  <a:srgbClr val="00B05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스타일</a:t>
            </a:r>
            <a:r>
              <a:rPr kumimoji="1" lang="en-US" altLang="ko-KR" b="1" dirty="0">
                <a:solidFill>
                  <a:srgbClr val="00B05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)</a:t>
            </a:r>
            <a:endParaRPr kumimoji="1" lang="ko-Kore-KR" altLang="en-US" b="1" dirty="0">
              <a:solidFill>
                <a:srgbClr val="00B05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3037AE2C-BD07-074B-822A-B43C62C088E5}"/>
              </a:ext>
            </a:extLst>
          </p:cNvPr>
          <p:cNvSpPr/>
          <p:nvPr/>
        </p:nvSpPr>
        <p:spPr>
          <a:xfrm>
            <a:off x="838200" y="1467194"/>
            <a:ext cx="10250978" cy="72736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KR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모든 복제 서버</a:t>
            </a:r>
            <a:r>
              <a:rPr lang="en-KR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가 </a:t>
            </a:r>
            <a:r>
              <a:rPr lang="en-KR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클라이언트로부터 </a:t>
            </a:r>
            <a:r>
              <a:rPr lang="en-KR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쓰기를 </a:t>
            </a:r>
            <a:r>
              <a:rPr lang="en-KR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직접 전달 받을 수 있음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KR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코디네이터 노드</a:t>
            </a:r>
            <a:r>
              <a:rPr lang="en-US" altLang="ko-KR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(coordinator node)</a:t>
            </a:r>
            <a:r>
              <a:rPr lang="ko-KR" altLang="en-US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가 클라이언트를 대신해 수행하기도 함</a:t>
            </a:r>
            <a:endParaRPr lang="en-KR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7" name="직사각형 20">
            <a:extLst>
              <a:ext uri="{FF2B5EF4-FFF2-40B4-BE49-F238E27FC236}">
                <a16:creationId xmlns:a16="http://schemas.microsoft.com/office/drawing/2014/main" id="{63133937-4731-E744-BB6C-40F2E9E9C7D6}"/>
              </a:ext>
            </a:extLst>
          </p:cNvPr>
          <p:cNvSpPr/>
          <p:nvPr/>
        </p:nvSpPr>
        <p:spPr>
          <a:xfrm>
            <a:off x="838200" y="2259272"/>
            <a:ext cx="8373533" cy="5724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KR" altLang="en-US" b="1" dirty="0">
                <a:solidFill>
                  <a:srgbClr val="00B05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노드 다운 시 장애복구</a:t>
            </a:r>
            <a:endParaRPr kumimoji="1" lang="ko-Kore-KR" altLang="en-US" b="1" dirty="0">
              <a:solidFill>
                <a:srgbClr val="00B05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042A3010-BD1D-2042-96A4-594D2A8B1692}"/>
              </a:ext>
            </a:extLst>
          </p:cNvPr>
          <p:cNvSpPr/>
          <p:nvPr/>
        </p:nvSpPr>
        <p:spPr>
          <a:xfrm>
            <a:off x="838200" y="2730735"/>
            <a:ext cx="10250978" cy="34913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KR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장애 복구 필요 X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F5A8F0EA-EB40-0245-95C7-9A0E0CB3B9C2}"/>
              </a:ext>
            </a:extLst>
          </p:cNvPr>
          <p:cNvSpPr/>
          <p:nvPr/>
        </p:nvSpPr>
        <p:spPr>
          <a:xfrm>
            <a:off x="7590748" y="2763523"/>
            <a:ext cx="1998134" cy="44945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복제 서버</a:t>
            </a:r>
            <a:r>
              <a:rPr lang="en-US" altLang="ko-KR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2</a:t>
            </a:r>
            <a:endParaRPr lang="en-KR" dirty="0">
              <a:solidFill>
                <a:srgbClr val="FF000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4853F013-D736-1246-A201-62D1EC0EFF0C}"/>
              </a:ext>
            </a:extLst>
          </p:cNvPr>
          <p:cNvSpPr/>
          <p:nvPr/>
        </p:nvSpPr>
        <p:spPr>
          <a:xfrm>
            <a:off x="337751" y="3713303"/>
            <a:ext cx="1075268" cy="1025184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클라이언트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3F318E90-3424-8F45-97DD-3235AC3EFD87}"/>
              </a:ext>
            </a:extLst>
          </p:cNvPr>
          <p:cNvSpPr/>
          <p:nvPr/>
        </p:nvSpPr>
        <p:spPr>
          <a:xfrm>
            <a:off x="7590748" y="3319422"/>
            <a:ext cx="1998560" cy="44945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복제 서버</a:t>
            </a:r>
            <a:r>
              <a:rPr lang="en-US" altLang="ko-KR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3</a:t>
            </a:r>
            <a:r>
              <a:rPr lang="en-US" altLang="ko-KR" sz="800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(</a:t>
            </a:r>
            <a:r>
              <a:rPr lang="ko-KR" altLang="en-US" sz="800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사용 불가능</a:t>
            </a:r>
            <a:r>
              <a:rPr lang="en-US" altLang="ko-KR" sz="800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)</a:t>
            </a:r>
            <a:endParaRPr lang="en-KR" dirty="0">
              <a:solidFill>
                <a:srgbClr val="FF000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B9C7C22F-1D03-5441-B9FE-0F4F907F386D}"/>
              </a:ext>
            </a:extLst>
          </p:cNvPr>
          <p:cNvSpPr/>
          <p:nvPr/>
        </p:nvSpPr>
        <p:spPr>
          <a:xfrm>
            <a:off x="7590748" y="2198257"/>
            <a:ext cx="1998134" cy="44945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복제 서버</a:t>
            </a:r>
            <a:r>
              <a:rPr lang="en-US" altLang="ko-KR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1</a:t>
            </a:r>
            <a:endParaRPr lang="en-KR" dirty="0">
              <a:solidFill>
                <a:srgbClr val="FF000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5708324-9ABA-8E4D-8665-5F1846CDF983}"/>
              </a:ext>
            </a:extLst>
          </p:cNvPr>
          <p:cNvCxnSpPr>
            <a:stCxn id="31" idx="3"/>
            <a:endCxn id="34" idx="1"/>
          </p:cNvCxnSpPr>
          <p:nvPr/>
        </p:nvCxnSpPr>
        <p:spPr>
          <a:xfrm flipV="1">
            <a:off x="1413019" y="2422983"/>
            <a:ext cx="6177729" cy="1802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33BF205-1A2E-BF4F-B4C0-083754C55AC1}"/>
              </a:ext>
            </a:extLst>
          </p:cNvPr>
          <p:cNvCxnSpPr>
            <a:cxnSpLocks/>
            <a:stCxn id="31" idx="3"/>
            <a:endCxn id="30" idx="1"/>
          </p:cNvCxnSpPr>
          <p:nvPr/>
        </p:nvCxnSpPr>
        <p:spPr>
          <a:xfrm flipV="1">
            <a:off x="1413019" y="2988249"/>
            <a:ext cx="6177729" cy="1237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1281C4C-A029-5047-ACB8-86F7482C3404}"/>
              </a:ext>
            </a:extLst>
          </p:cNvPr>
          <p:cNvCxnSpPr>
            <a:cxnSpLocks/>
            <a:stCxn id="31" idx="3"/>
            <a:endCxn id="33" idx="1"/>
          </p:cNvCxnSpPr>
          <p:nvPr/>
        </p:nvCxnSpPr>
        <p:spPr>
          <a:xfrm flipV="1">
            <a:off x="1413019" y="3544148"/>
            <a:ext cx="6177729" cy="6817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67F6D7CB-74A5-DD42-82CB-A12F278D7292}"/>
              </a:ext>
            </a:extLst>
          </p:cNvPr>
          <p:cNvSpPr/>
          <p:nvPr/>
        </p:nvSpPr>
        <p:spPr>
          <a:xfrm>
            <a:off x="5285480" y="2246071"/>
            <a:ext cx="804972" cy="1522802"/>
          </a:xfrm>
          <a:prstGeom prst="round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>
                <a:solidFill>
                  <a:srgbClr val="00B05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쓰기 전송</a:t>
            </a: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7938137F-BC46-234F-BD60-323F4A68B6F5}"/>
              </a:ext>
            </a:extLst>
          </p:cNvPr>
          <p:cNvSpPr/>
          <p:nvPr/>
        </p:nvSpPr>
        <p:spPr>
          <a:xfrm>
            <a:off x="6316258" y="2201869"/>
            <a:ext cx="804972" cy="1011106"/>
          </a:xfrm>
          <a:prstGeom prst="round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>
                <a:solidFill>
                  <a:srgbClr val="00B05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쓰기 받음</a:t>
            </a: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44E0FE78-78C8-B04B-99C5-93B47BB1C25C}"/>
              </a:ext>
            </a:extLst>
          </p:cNvPr>
          <p:cNvSpPr/>
          <p:nvPr/>
        </p:nvSpPr>
        <p:spPr>
          <a:xfrm>
            <a:off x="6316258" y="3299149"/>
            <a:ext cx="804972" cy="489558"/>
          </a:xfrm>
          <a:prstGeom prst="round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>
                <a:solidFill>
                  <a:srgbClr val="00B05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쓰기 놓침</a:t>
            </a:r>
          </a:p>
        </p:txBody>
      </p:sp>
      <p:sp>
        <p:nvSpPr>
          <p:cNvPr id="43" name="직사각형 20">
            <a:extLst>
              <a:ext uri="{FF2B5EF4-FFF2-40B4-BE49-F238E27FC236}">
                <a16:creationId xmlns:a16="http://schemas.microsoft.com/office/drawing/2014/main" id="{D266276E-55B7-A543-8F54-3810A2D4C333}"/>
              </a:ext>
            </a:extLst>
          </p:cNvPr>
          <p:cNvSpPr/>
          <p:nvPr/>
        </p:nvSpPr>
        <p:spPr>
          <a:xfrm>
            <a:off x="9588882" y="884081"/>
            <a:ext cx="2558676" cy="11846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세 개의 복제 서버 중 두 개의 복제 서버가 쓰기를 확인하면 충분하다는 가정 존재할 때</a:t>
            </a:r>
            <a:endParaRPr kumimoji="1" lang="ko-Kore-KR" altLang="en-US" sz="14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56F3351-AAD1-EF4B-AB80-7B55B281F94A}"/>
              </a:ext>
            </a:extLst>
          </p:cNvPr>
          <p:cNvCxnSpPr>
            <a:cxnSpLocks/>
            <a:stCxn id="46" idx="3"/>
          </p:cNvCxnSpPr>
          <p:nvPr/>
        </p:nvCxnSpPr>
        <p:spPr>
          <a:xfrm flipV="1">
            <a:off x="9691707" y="1836526"/>
            <a:ext cx="671493" cy="11261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41CF5EDC-4A84-724D-9AE2-7E150DBACB74}"/>
              </a:ext>
            </a:extLst>
          </p:cNvPr>
          <p:cNvSpPr/>
          <p:nvPr/>
        </p:nvSpPr>
        <p:spPr>
          <a:xfrm>
            <a:off x="7376399" y="2086779"/>
            <a:ext cx="2315308" cy="17518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BABA4AFD-F7EC-574A-87E9-BD90BB0A12DC}"/>
              </a:ext>
            </a:extLst>
          </p:cNvPr>
          <p:cNvSpPr/>
          <p:nvPr/>
        </p:nvSpPr>
        <p:spPr>
          <a:xfrm>
            <a:off x="3311604" y="4084255"/>
            <a:ext cx="2962607" cy="67413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b="1" dirty="0">
                <a:solidFill>
                  <a:schemeClr val="bg2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복제 서버로 읽기요청 시</a:t>
            </a:r>
          </a:p>
        </p:txBody>
      </p: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22D23594-752F-244A-BD82-948CEB9731E1}"/>
              </a:ext>
            </a:extLst>
          </p:cNvPr>
          <p:cNvSpPr/>
          <p:nvPr/>
        </p:nvSpPr>
        <p:spPr>
          <a:xfrm>
            <a:off x="9918302" y="5224092"/>
            <a:ext cx="1998134" cy="44945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복제 서버</a:t>
            </a:r>
            <a:r>
              <a:rPr lang="en-US" altLang="ko-KR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2</a:t>
            </a:r>
            <a:endParaRPr lang="en-KR" dirty="0">
              <a:solidFill>
                <a:srgbClr val="FF000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BB4DF28A-AE28-1147-87CA-C3958394084D}"/>
              </a:ext>
            </a:extLst>
          </p:cNvPr>
          <p:cNvSpPr/>
          <p:nvPr/>
        </p:nvSpPr>
        <p:spPr>
          <a:xfrm>
            <a:off x="9918302" y="5779991"/>
            <a:ext cx="1998560" cy="44945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복제 서버</a:t>
            </a:r>
            <a:r>
              <a:rPr lang="en-US" altLang="ko-KR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3</a:t>
            </a:r>
            <a:r>
              <a:rPr lang="en-US" altLang="ko-KR" sz="800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(</a:t>
            </a:r>
            <a:r>
              <a:rPr lang="ko-KR" altLang="en-US" sz="800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사용 불가능 온라인 복귀</a:t>
            </a:r>
            <a:r>
              <a:rPr lang="en-US" altLang="ko-KR" sz="800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)</a:t>
            </a:r>
            <a:endParaRPr lang="en-KR" dirty="0">
              <a:solidFill>
                <a:srgbClr val="FF000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6AD02EED-33BF-E249-B0E5-7EC91DF67921}"/>
              </a:ext>
            </a:extLst>
          </p:cNvPr>
          <p:cNvSpPr/>
          <p:nvPr/>
        </p:nvSpPr>
        <p:spPr>
          <a:xfrm>
            <a:off x="9918302" y="4658826"/>
            <a:ext cx="1998134" cy="44945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복제 서버</a:t>
            </a:r>
            <a:r>
              <a:rPr lang="en-US" altLang="ko-KR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1</a:t>
            </a:r>
            <a:endParaRPr lang="en-KR" dirty="0">
              <a:solidFill>
                <a:srgbClr val="FF000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DED3114E-CB1E-814D-A9AF-2F18F920F56C}"/>
              </a:ext>
            </a:extLst>
          </p:cNvPr>
          <p:cNvCxnSpPr>
            <a:cxnSpLocks/>
            <a:stCxn id="31" idx="3"/>
            <a:endCxn id="57" idx="1"/>
          </p:cNvCxnSpPr>
          <p:nvPr/>
        </p:nvCxnSpPr>
        <p:spPr>
          <a:xfrm>
            <a:off x="1413019" y="4225895"/>
            <a:ext cx="8505283" cy="657657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D91CCE25-C284-C440-B29E-0DE016E17D7A}"/>
              </a:ext>
            </a:extLst>
          </p:cNvPr>
          <p:cNvCxnSpPr>
            <a:cxnSpLocks/>
            <a:stCxn id="31" idx="3"/>
            <a:endCxn id="55" idx="1"/>
          </p:cNvCxnSpPr>
          <p:nvPr/>
        </p:nvCxnSpPr>
        <p:spPr>
          <a:xfrm>
            <a:off x="1413019" y="4225895"/>
            <a:ext cx="8505283" cy="1222923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B3428A20-C8CD-AC4F-AAB9-BABE312450ED}"/>
              </a:ext>
            </a:extLst>
          </p:cNvPr>
          <p:cNvCxnSpPr>
            <a:cxnSpLocks/>
            <a:stCxn id="31" idx="3"/>
          </p:cNvCxnSpPr>
          <p:nvPr/>
        </p:nvCxnSpPr>
        <p:spPr>
          <a:xfrm>
            <a:off x="1413019" y="4225895"/>
            <a:ext cx="8505283" cy="1658615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A388FF7D-A0CE-D647-BD08-97C3E9638890}"/>
              </a:ext>
            </a:extLst>
          </p:cNvPr>
          <p:cNvCxnSpPr>
            <a:cxnSpLocks/>
          </p:cNvCxnSpPr>
          <p:nvPr/>
        </p:nvCxnSpPr>
        <p:spPr>
          <a:xfrm flipH="1">
            <a:off x="1436113" y="4211921"/>
            <a:ext cx="4723189" cy="68356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Rounded Rectangle 79">
            <a:extLst>
              <a:ext uri="{FF2B5EF4-FFF2-40B4-BE49-F238E27FC236}">
                <a16:creationId xmlns:a16="http://schemas.microsoft.com/office/drawing/2014/main" id="{D5E61865-7BA2-CE4F-98D9-43234AA6F409}"/>
              </a:ext>
            </a:extLst>
          </p:cNvPr>
          <p:cNvSpPr/>
          <p:nvPr/>
        </p:nvSpPr>
        <p:spPr>
          <a:xfrm>
            <a:off x="6159302" y="3874345"/>
            <a:ext cx="1407493" cy="675152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변경된 값</a:t>
            </a:r>
          </a:p>
        </p:txBody>
      </p:sp>
      <p:sp>
        <p:nvSpPr>
          <p:cNvPr id="81" name="Rounded Rectangle 80">
            <a:extLst>
              <a:ext uri="{FF2B5EF4-FFF2-40B4-BE49-F238E27FC236}">
                <a16:creationId xmlns:a16="http://schemas.microsoft.com/office/drawing/2014/main" id="{904ED152-2FA2-CB41-AA21-A7A4D033DC44}"/>
              </a:ext>
            </a:extLst>
          </p:cNvPr>
          <p:cNvSpPr/>
          <p:nvPr/>
        </p:nvSpPr>
        <p:spPr>
          <a:xfrm>
            <a:off x="6166774" y="4573002"/>
            <a:ext cx="1407493" cy="449451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오래된 값</a:t>
            </a: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86AF745C-4690-C041-B658-D0C46257B65B}"/>
              </a:ext>
            </a:extLst>
          </p:cNvPr>
          <p:cNvCxnSpPr>
            <a:cxnSpLocks/>
            <a:stCxn id="81" idx="1"/>
          </p:cNvCxnSpPr>
          <p:nvPr/>
        </p:nvCxnSpPr>
        <p:spPr>
          <a:xfrm flipH="1">
            <a:off x="2273698" y="4797728"/>
            <a:ext cx="3893076" cy="8712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직사각형 20">
            <a:extLst>
              <a:ext uri="{FF2B5EF4-FFF2-40B4-BE49-F238E27FC236}">
                <a16:creationId xmlns:a16="http://schemas.microsoft.com/office/drawing/2014/main" id="{5376DFD0-A7BB-A143-AEF1-07883A30B5EE}"/>
              </a:ext>
            </a:extLst>
          </p:cNvPr>
          <p:cNvSpPr/>
          <p:nvPr/>
        </p:nvSpPr>
        <p:spPr>
          <a:xfrm>
            <a:off x="412463" y="5399729"/>
            <a:ext cx="2558676" cy="15457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1400" dirty="0">
                <a:solidFill>
                  <a:schemeClr val="bg2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오래된 값을 얻을 수 있음</a:t>
            </a:r>
            <a:r>
              <a:rPr kumimoji="1" lang="en-US" altLang="ko-KR" sz="1400" dirty="0">
                <a:solidFill>
                  <a:schemeClr val="bg2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 </a:t>
            </a:r>
            <a:r>
              <a:rPr kumimoji="1" lang="ko-KR" altLang="en-US" sz="1400" dirty="0">
                <a:solidFill>
                  <a:schemeClr val="bg2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따라서 문제 해결 위해 읽기 요청을 병렬로 여러 노드에 전송</a:t>
            </a:r>
            <a:endParaRPr kumimoji="1" lang="ko-Kore-KR" altLang="en-US" sz="1400" dirty="0">
              <a:solidFill>
                <a:schemeClr val="bg2">
                  <a:lumMod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11" name="Rounded Rectangle 110">
            <a:extLst>
              <a:ext uri="{FF2B5EF4-FFF2-40B4-BE49-F238E27FC236}">
                <a16:creationId xmlns:a16="http://schemas.microsoft.com/office/drawing/2014/main" id="{E33D7E92-D816-7949-9450-F29F0D6F7BC2}"/>
              </a:ext>
            </a:extLst>
          </p:cNvPr>
          <p:cNvSpPr/>
          <p:nvPr/>
        </p:nvSpPr>
        <p:spPr>
          <a:xfrm>
            <a:off x="4542052" y="5525662"/>
            <a:ext cx="3027325" cy="1147252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여러 노드에서 다른 응답을 받을 수 있음</a:t>
            </a:r>
          </a:p>
          <a:p>
            <a:pPr algn="ctr"/>
            <a:r>
              <a:rPr lang="en-KR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버전 숫자를 사용해 최신 값을 결정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EA620900-1785-4549-999D-55C3B74EA9EC}"/>
              </a:ext>
            </a:extLst>
          </p:cNvPr>
          <p:cNvCxnSpPr>
            <a:cxnSpLocks/>
            <a:stCxn id="111" idx="1"/>
          </p:cNvCxnSpPr>
          <p:nvPr/>
        </p:nvCxnSpPr>
        <p:spPr>
          <a:xfrm flipH="1" flipV="1">
            <a:off x="1353468" y="4746630"/>
            <a:ext cx="3188584" cy="1352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9CE0A0B0-9376-1B44-A529-6816B913CFAE}"/>
              </a:ext>
            </a:extLst>
          </p:cNvPr>
          <p:cNvCxnSpPr>
            <a:cxnSpLocks/>
          </p:cNvCxnSpPr>
          <p:nvPr/>
        </p:nvCxnSpPr>
        <p:spPr>
          <a:xfrm>
            <a:off x="1436113" y="4669928"/>
            <a:ext cx="8255594" cy="9909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Rounded Rectangle 93">
            <a:extLst>
              <a:ext uri="{FF2B5EF4-FFF2-40B4-BE49-F238E27FC236}">
                <a16:creationId xmlns:a16="http://schemas.microsoft.com/office/drawing/2014/main" id="{E1B7246E-B872-B446-9912-5A5E39D2AF3B}"/>
              </a:ext>
            </a:extLst>
          </p:cNvPr>
          <p:cNvSpPr/>
          <p:nvPr/>
        </p:nvSpPr>
        <p:spPr>
          <a:xfrm>
            <a:off x="7128850" y="4508478"/>
            <a:ext cx="946206" cy="6085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3200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X</a:t>
            </a:r>
          </a:p>
        </p:txBody>
      </p:sp>
      <p:sp>
        <p:nvSpPr>
          <p:cNvPr id="87" name="Curved Left Arrow 86">
            <a:extLst>
              <a:ext uri="{FF2B5EF4-FFF2-40B4-BE49-F238E27FC236}">
                <a16:creationId xmlns:a16="http://schemas.microsoft.com/office/drawing/2014/main" id="{87B6B849-83C0-E34B-865A-B58178441DA5}"/>
              </a:ext>
            </a:extLst>
          </p:cNvPr>
          <p:cNvSpPr/>
          <p:nvPr/>
        </p:nvSpPr>
        <p:spPr>
          <a:xfrm>
            <a:off x="7705361" y="4379813"/>
            <a:ext cx="639620" cy="1448197"/>
          </a:xfrm>
          <a:prstGeom prst="curvedLef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>
              <a:solidFill>
                <a:schemeClr val="tx1"/>
              </a:solidFill>
            </a:endParaRP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0F6957B4-56EA-5D45-9E1C-10347F42E9B5}"/>
              </a:ext>
            </a:extLst>
          </p:cNvPr>
          <p:cNvCxnSpPr>
            <a:cxnSpLocks/>
            <a:stCxn id="81" idx="1"/>
          </p:cNvCxnSpPr>
          <p:nvPr/>
        </p:nvCxnSpPr>
        <p:spPr>
          <a:xfrm flipH="1" flipV="1">
            <a:off x="1436113" y="4357121"/>
            <a:ext cx="4730661" cy="440607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Rounded Rectangle 113">
            <a:extLst>
              <a:ext uri="{FF2B5EF4-FFF2-40B4-BE49-F238E27FC236}">
                <a16:creationId xmlns:a16="http://schemas.microsoft.com/office/drawing/2014/main" id="{C0B30360-0E92-BA41-9968-846F8489F819}"/>
              </a:ext>
            </a:extLst>
          </p:cNvPr>
          <p:cNvSpPr/>
          <p:nvPr/>
        </p:nvSpPr>
        <p:spPr>
          <a:xfrm>
            <a:off x="3371615" y="4886502"/>
            <a:ext cx="2962607" cy="67413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병렬로 여러 노드에 읽기 요청 전송 시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4A133E9E-D916-4D4B-A845-5FDC2F88E1CE}"/>
              </a:ext>
            </a:extLst>
          </p:cNvPr>
          <p:cNvSpPr/>
          <p:nvPr/>
        </p:nvSpPr>
        <p:spPr>
          <a:xfrm>
            <a:off x="9774352" y="4389605"/>
            <a:ext cx="2232661" cy="20074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83F48439-E33D-9B4D-BAAD-21DE1E864459}"/>
              </a:ext>
            </a:extLst>
          </p:cNvPr>
          <p:cNvCxnSpPr>
            <a:cxnSpLocks/>
          </p:cNvCxnSpPr>
          <p:nvPr/>
        </p:nvCxnSpPr>
        <p:spPr>
          <a:xfrm flipH="1">
            <a:off x="7547846" y="6140817"/>
            <a:ext cx="2226507" cy="1309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1" name="Oval 120">
            <a:extLst>
              <a:ext uri="{FF2B5EF4-FFF2-40B4-BE49-F238E27FC236}">
                <a16:creationId xmlns:a16="http://schemas.microsoft.com/office/drawing/2014/main" id="{6F3F546E-FA51-C34E-850D-F92E1B426682}"/>
              </a:ext>
            </a:extLst>
          </p:cNvPr>
          <p:cNvSpPr/>
          <p:nvPr/>
        </p:nvSpPr>
        <p:spPr>
          <a:xfrm>
            <a:off x="9691708" y="5612528"/>
            <a:ext cx="138566" cy="16746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BF22D5B1-79B0-4743-A372-AA326B3B07EB}"/>
              </a:ext>
            </a:extLst>
          </p:cNvPr>
          <p:cNvCxnSpPr>
            <a:cxnSpLocks/>
            <a:stCxn id="56" idx="1"/>
          </p:cNvCxnSpPr>
          <p:nvPr/>
        </p:nvCxnSpPr>
        <p:spPr>
          <a:xfrm flipH="1" flipV="1">
            <a:off x="7547846" y="4883552"/>
            <a:ext cx="2370456" cy="1121165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FF1F1763-3F2C-544A-8D73-C25F6B1440AF}"/>
              </a:ext>
            </a:extLst>
          </p:cNvPr>
          <p:cNvCxnSpPr>
            <a:cxnSpLocks/>
            <a:stCxn id="55" idx="1"/>
            <a:endCxn id="80" idx="3"/>
          </p:cNvCxnSpPr>
          <p:nvPr/>
        </p:nvCxnSpPr>
        <p:spPr>
          <a:xfrm flipH="1" flipV="1">
            <a:off x="7566795" y="4211921"/>
            <a:ext cx="2351507" cy="1236897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8A21EB06-FB38-B447-B030-A0119B11FD28}"/>
              </a:ext>
            </a:extLst>
          </p:cNvPr>
          <p:cNvCxnSpPr>
            <a:cxnSpLocks/>
            <a:stCxn id="57" idx="1"/>
          </p:cNvCxnSpPr>
          <p:nvPr/>
        </p:nvCxnSpPr>
        <p:spPr>
          <a:xfrm flipH="1" flipV="1">
            <a:off x="7585744" y="4091714"/>
            <a:ext cx="2332558" cy="791838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78873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6D9CD8-754E-F149-8807-FCD5B772F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 err="1"/>
              <a:t>리더</a:t>
            </a:r>
            <a:r>
              <a:rPr kumimoji="1" lang="en-US" altLang="en-US" dirty="0"/>
              <a:t> </a:t>
            </a:r>
            <a:r>
              <a:rPr kumimoji="1" lang="en-US" altLang="en-US" dirty="0" err="1"/>
              <a:t>없는</a:t>
            </a:r>
            <a:r>
              <a:rPr kumimoji="1" lang="en-US" altLang="en-US" dirty="0"/>
              <a:t> 복제</a:t>
            </a:r>
            <a:r>
              <a:rPr kumimoji="1" lang="en-US" altLang="ko-KR" dirty="0"/>
              <a:t>1</a:t>
            </a:r>
            <a:endParaRPr kumimoji="1" lang="ko-Kore-KR" alt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F809119-253E-1C41-A922-9870101199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2116" y="1444498"/>
            <a:ext cx="8458200" cy="4737100"/>
          </a:xfrm>
          <a:prstGeom prst="rect">
            <a:avLst/>
          </a:prstGeom>
        </p:spPr>
      </p:pic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1DA70D8B-61BA-3245-8FCE-74FDB2B05B34}"/>
              </a:ext>
            </a:extLst>
          </p:cNvPr>
          <p:cNvSpPr/>
          <p:nvPr/>
        </p:nvSpPr>
        <p:spPr>
          <a:xfrm>
            <a:off x="6795604" y="4108407"/>
            <a:ext cx="1230332" cy="337576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오래된 값</a:t>
            </a: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A4258E57-3C5E-DA48-8794-20DD44487F91}"/>
              </a:ext>
            </a:extLst>
          </p:cNvPr>
          <p:cNvSpPr/>
          <p:nvPr/>
        </p:nvSpPr>
        <p:spPr>
          <a:xfrm>
            <a:off x="6795603" y="3343359"/>
            <a:ext cx="1230332" cy="337576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변경된 값</a:t>
            </a:r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C7FF97EE-F3F6-0D43-9ACD-E7CC83F68F75}"/>
              </a:ext>
            </a:extLst>
          </p:cNvPr>
          <p:cNvSpPr/>
          <p:nvPr/>
        </p:nvSpPr>
        <p:spPr>
          <a:xfrm>
            <a:off x="6795603" y="2637681"/>
            <a:ext cx="1230332" cy="337576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변경된 값</a:t>
            </a:r>
          </a:p>
        </p:txBody>
      </p:sp>
    </p:spTree>
    <p:extLst>
      <p:ext uri="{BB962C8B-B14F-4D97-AF65-F5344CB8AC3E}">
        <p14:creationId xmlns:p14="http://schemas.microsoft.com/office/powerpoint/2010/main" val="28317053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6D9CD8-754E-F149-8807-FCD5B772F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 err="1"/>
              <a:t>리더</a:t>
            </a:r>
            <a:r>
              <a:rPr kumimoji="1" lang="en-US" altLang="en-US" dirty="0"/>
              <a:t> </a:t>
            </a:r>
            <a:r>
              <a:rPr kumimoji="1" lang="en-US" altLang="en-US" dirty="0" err="1"/>
              <a:t>없는</a:t>
            </a:r>
            <a:r>
              <a:rPr kumimoji="1" lang="en-US" altLang="en-US" dirty="0"/>
              <a:t> 복제</a:t>
            </a:r>
            <a:r>
              <a:rPr kumimoji="1" lang="en-US" altLang="ko-KR" dirty="0"/>
              <a:t>2</a:t>
            </a:r>
            <a:endParaRPr kumimoji="1" lang="ko-Kore-KR" altLang="en-US" dirty="0"/>
          </a:p>
        </p:txBody>
      </p:sp>
      <p:sp>
        <p:nvSpPr>
          <p:cNvPr id="16" name="직사각형 20">
            <a:extLst>
              <a:ext uri="{FF2B5EF4-FFF2-40B4-BE49-F238E27FC236}">
                <a16:creationId xmlns:a16="http://schemas.microsoft.com/office/drawing/2014/main" id="{63E0CCAA-AC83-624C-84E7-60647DCBAAAE}"/>
              </a:ext>
            </a:extLst>
          </p:cNvPr>
          <p:cNvSpPr/>
          <p:nvPr/>
        </p:nvSpPr>
        <p:spPr>
          <a:xfrm>
            <a:off x="838200" y="1012357"/>
            <a:ext cx="8373533" cy="5724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KR" altLang="en-US" b="1" dirty="0">
                <a:solidFill>
                  <a:srgbClr val="00B05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사용 불가능한 노드의 온라인 상태 후 누락된 쓰기의 값 복구 방법 </a:t>
            </a:r>
            <a:endParaRPr kumimoji="1" lang="ko-Kore-KR" altLang="en-US" b="1" dirty="0">
              <a:solidFill>
                <a:srgbClr val="00B05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16" name="Rounded Rectangle 115">
            <a:extLst>
              <a:ext uri="{FF2B5EF4-FFF2-40B4-BE49-F238E27FC236}">
                <a16:creationId xmlns:a16="http://schemas.microsoft.com/office/drawing/2014/main" id="{C0EE9F18-0D45-C94C-BD7F-CD9A77C22123}"/>
              </a:ext>
            </a:extLst>
          </p:cNvPr>
          <p:cNvSpPr/>
          <p:nvPr/>
        </p:nvSpPr>
        <p:spPr>
          <a:xfrm>
            <a:off x="838200" y="1888574"/>
            <a:ext cx="2628237" cy="1004255"/>
          </a:xfrm>
          <a:prstGeom prst="round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b="1" dirty="0">
                <a:solidFill>
                  <a:srgbClr val="00B05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읽기 복구</a:t>
            </a:r>
          </a:p>
        </p:txBody>
      </p:sp>
      <p:sp>
        <p:nvSpPr>
          <p:cNvPr id="117" name="Rounded Rectangle 116">
            <a:extLst>
              <a:ext uri="{FF2B5EF4-FFF2-40B4-BE49-F238E27FC236}">
                <a16:creationId xmlns:a16="http://schemas.microsoft.com/office/drawing/2014/main" id="{C9384DA2-10FB-594D-BEF3-A0CD88410075}"/>
              </a:ext>
            </a:extLst>
          </p:cNvPr>
          <p:cNvSpPr/>
          <p:nvPr/>
        </p:nvSpPr>
        <p:spPr>
          <a:xfrm>
            <a:off x="838200" y="3773257"/>
            <a:ext cx="2628236" cy="1004255"/>
          </a:xfrm>
          <a:prstGeom prst="round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b="1" dirty="0">
                <a:solidFill>
                  <a:srgbClr val="00B05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안티 엔트로피 처리</a:t>
            </a:r>
          </a:p>
        </p:txBody>
      </p:sp>
      <p:sp>
        <p:nvSpPr>
          <p:cNvPr id="118" name="Rounded Rectangle 117">
            <a:extLst>
              <a:ext uri="{FF2B5EF4-FFF2-40B4-BE49-F238E27FC236}">
                <a16:creationId xmlns:a16="http://schemas.microsoft.com/office/drawing/2014/main" id="{2BA019A0-3F8A-884D-A0B6-657551D7A988}"/>
              </a:ext>
            </a:extLst>
          </p:cNvPr>
          <p:cNvSpPr/>
          <p:nvPr/>
        </p:nvSpPr>
        <p:spPr>
          <a:xfrm>
            <a:off x="6210832" y="2229114"/>
            <a:ext cx="1998134" cy="44945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복제 서버</a:t>
            </a:r>
            <a:r>
              <a:rPr lang="en-US" altLang="ko-KR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2</a:t>
            </a:r>
            <a:endParaRPr lang="en-KR" dirty="0">
              <a:solidFill>
                <a:srgbClr val="FF000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19" name="Rounded Rectangle 118">
            <a:extLst>
              <a:ext uri="{FF2B5EF4-FFF2-40B4-BE49-F238E27FC236}">
                <a16:creationId xmlns:a16="http://schemas.microsoft.com/office/drawing/2014/main" id="{45A142A8-B642-C14C-9C62-F0923CB3A982}"/>
              </a:ext>
            </a:extLst>
          </p:cNvPr>
          <p:cNvSpPr/>
          <p:nvPr/>
        </p:nvSpPr>
        <p:spPr>
          <a:xfrm>
            <a:off x="6210832" y="2785013"/>
            <a:ext cx="1998560" cy="44945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복제 서버</a:t>
            </a:r>
            <a:r>
              <a:rPr lang="en-US" altLang="ko-KR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3</a:t>
            </a:r>
            <a:r>
              <a:rPr lang="en-US" altLang="ko-KR" sz="800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(</a:t>
            </a:r>
            <a:r>
              <a:rPr lang="ko-KR" altLang="en-US" sz="800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사용 불가능 </a:t>
            </a:r>
            <a:r>
              <a:rPr lang="en-US" altLang="ko-KR" sz="800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-&gt; </a:t>
            </a:r>
            <a:r>
              <a:rPr lang="ko-KR" altLang="en-US" sz="800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온라인 상태로 복귀</a:t>
            </a:r>
            <a:r>
              <a:rPr lang="en-US" altLang="ko-KR" sz="800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)</a:t>
            </a:r>
            <a:endParaRPr lang="en-KR" dirty="0">
              <a:solidFill>
                <a:srgbClr val="FF000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20" name="Rounded Rectangle 119">
            <a:extLst>
              <a:ext uri="{FF2B5EF4-FFF2-40B4-BE49-F238E27FC236}">
                <a16:creationId xmlns:a16="http://schemas.microsoft.com/office/drawing/2014/main" id="{5A60F150-2E3C-AE4A-866E-1097210F7F4A}"/>
              </a:ext>
            </a:extLst>
          </p:cNvPr>
          <p:cNvSpPr/>
          <p:nvPr/>
        </p:nvSpPr>
        <p:spPr>
          <a:xfrm>
            <a:off x="6210832" y="1663848"/>
            <a:ext cx="1998134" cy="44945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복제 서버</a:t>
            </a:r>
            <a:r>
              <a:rPr lang="en-US" altLang="ko-KR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1</a:t>
            </a:r>
            <a:endParaRPr lang="en-KR" dirty="0">
              <a:solidFill>
                <a:srgbClr val="FF000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21" name="Rounded Rectangle 120">
            <a:extLst>
              <a:ext uri="{FF2B5EF4-FFF2-40B4-BE49-F238E27FC236}">
                <a16:creationId xmlns:a16="http://schemas.microsoft.com/office/drawing/2014/main" id="{5383FE46-8AD9-9F40-9525-CF5E57B48394}"/>
              </a:ext>
            </a:extLst>
          </p:cNvPr>
          <p:cNvSpPr/>
          <p:nvPr/>
        </p:nvSpPr>
        <p:spPr>
          <a:xfrm>
            <a:off x="3712943" y="1663848"/>
            <a:ext cx="804972" cy="1570616"/>
          </a:xfrm>
          <a:prstGeom prst="round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KR" dirty="0">
                <a:solidFill>
                  <a:srgbClr val="00B05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병렬로 </a:t>
            </a:r>
            <a:br>
              <a:rPr lang="en-KR" dirty="0">
                <a:solidFill>
                  <a:srgbClr val="00B05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</a:br>
            <a:r>
              <a:rPr lang="en-KR" b="1" u="sng" dirty="0">
                <a:solidFill>
                  <a:srgbClr val="00B05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읽기</a:t>
            </a:r>
            <a:r>
              <a:rPr lang="en-KR" dirty="0">
                <a:solidFill>
                  <a:srgbClr val="00B05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수행</a:t>
            </a:r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E81EE918-3366-2A42-A35B-E5F05C7A15F0}"/>
              </a:ext>
            </a:extLst>
          </p:cNvPr>
          <p:cNvCxnSpPr>
            <a:cxnSpLocks/>
            <a:stCxn id="120" idx="1"/>
            <a:endCxn id="121" idx="3"/>
          </p:cNvCxnSpPr>
          <p:nvPr/>
        </p:nvCxnSpPr>
        <p:spPr>
          <a:xfrm flipH="1">
            <a:off x="4517915" y="1888574"/>
            <a:ext cx="1692917" cy="5605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7" name="직사각형 20">
            <a:extLst>
              <a:ext uri="{FF2B5EF4-FFF2-40B4-BE49-F238E27FC236}">
                <a16:creationId xmlns:a16="http://schemas.microsoft.com/office/drawing/2014/main" id="{4E322D9D-6B68-C24B-A826-6B668AEAAE4D}"/>
              </a:ext>
            </a:extLst>
          </p:cNvPr>
          <p:cNvSpPr/>
          <p:nvPr/>
        </p:nvSpPr>
        <p:spPr>
          <a:xfrm>
            <a:off x="5114496" y="1860691"/>
            <a:ext cx="402486" cy="2567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7</a:t>
            </a:r>
            <a:endParaRPr kumimoji="1" lang="ko-Kore-KR" altLang="en-US" sz="14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1230F1FA-DA47-024A-AF19-EACE445BC694}"/>
              </a:ext>
            </a:extLst>
          </p:cNvPr>
          <p:cNvCxnSpPr>
            <a:cxnSpLocks/>
            <a:stCxn id="118" idx="1"/>
            <a:endCxn id="121" idx="3"/>
          </p:cNvCxnSpPr>
          <p:nvPr/>
        </p:nvCxnSpPr>
        <p:spPr>
          <a:xfrm flipH="1" flipV="1">
            <a:off x="4517915" y="2449156"/>
            <a:ext cx="1692917" cy="4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9" name="직사각형 20">
            <a:extLst>
              <a:ext uri="{FF2B5EF4-FFF2-40B4-BE49-F238E27FC236}">
                <a16:creationId xmlns:a16="http://schemas.microsoft.com/office/drawing/2014/main" id="{F3F8B82C-103B-6D49-BA56-C54B51331A09}"/>
              </a:ext>
            </a:extLst>
          </p:cNvPr>
          <p:cNvSpPr/>
          <p:nvPr/>
        </p:nvSpPr>
        <p:spPr>
          <a:xfrm>
            <a:off x="5444831" y="2230236"/>
            <a:ext cx="402486" cy="2567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7</a:t>
            </a:r>
            <a:endParaRPr kumimoji="1" lang="ko-Kore-KR" altLang="en-US" sz="14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6943BBA3-438A-2B45-ADFA-11138E3A1B6B}"/>
              </a:ext>
            </a:extLst>
          </p:cNvPr>
          <p:cNvCxnSpPr>
            <a:cxnSpLocks/>
            <a:stCxn id="119" idx="1"/>
            <a:endCxn id="121" idx="3"/>
          </p:cNvCxnSpPr>
          <p:nvPr/>
        </p:nvCxnSpPr>
        <p:spPr>
          <a:xfrm flipH="1" flipV="1">
            <a:off x="4517915" y="2449156"/>
            <a:ext cx="1692917" cy="5605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6" name="직사각형 20">
            <a:extLst>
              <a:ext uri="{FF2B5EF4-FFF2-40B4-BE49-F238E27FC236}">
                <a16:creationId xmlns:a16="http://schemas.microsoft.com/office/drawing/2014/main" id="{F5F561D4-356A-CE47-AFDC-1B0BA2C35FCD}"/>
              </a:ext>
            </a:extLst>
          </p:cNvPr>
          <p:cNvSpPr/>
          <p:nvPr/>
        </p:nvSpPr>
        <p:spPr>
          <a:xfrm>
            <a:off x="5444831" y="2546120"/>
            <a:ext cx="402486" cy="2567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6</a:t>
            </a:r>
            <a:endParaRPr kumimoji="1" lang="ko-Kore-KR" altLang="en-US" sz="14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37" name="Rounded Rectangle 136">
            <a:extLst>
              <a:ext uri="{FF2B5EF4-FFF2-40B4-BE49-F238E27FC236}">
                <a16:creationId xmlns:a16="http://schemas.microsoft.com/office/drawing/2014/main" id="{80E4F20A-C265-074B-AFF3-BECDD7316DB6}"/>
              </a:ext>
            </a:extLst>
          </p:cNvPr>
          <p:cNvSpPr/>
          <p:nvPr/>
        </p:nvSpPr>
        <p:spPr>
          <a:xfrm>
            <a:off x="8902816" y="1701723"/>
            <a:ext cx="2232662" cy="1570616"/>
          </a:xfrm>
          <a:prstGeom prst="round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>
                <a:solidFill>
                  <a:srgbClr val="00B05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오래된 값이라는 사실을 알고 해당 복제 서버에 새로운 값 다시 기록</a:t>
            </a:r>
          </a:p>
        </p:txBody>
      </p: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61ED5761-62CB-D441-9BA2-643697291DCD}"/>
              </a:ext>
            </a:extLst>
          </p:cNvPr>
          <p:cNvCxnSpPr>
            <a:stCxn id="119" idx="3"/>
          </p:cNvCxnSpPr>
          <p:nvPr/>
        </p:nvCxnSpPr>
        <p:spPr>
          <a:xfrm flipV="1">
            <a:off x="8209392" y="2390701"/>
            <a:ext cx="693424" cy="6190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3" name="Rounded Rectangle 142">
            <a:extLst>
              <a:ext uri="{FF2B5EF4-FFF2-40B4-BE49-F238E27FC236}">
                <a16:creationId xmlns:a16="http://schemas.microsoft.com/office/drawing/2014/main" id="{A5C8E1F0-99B8-7E45-BA8D-960BE02C3EDC}"/>
              </a:ext>
            </a:extLst>
          </p:cNvPr>
          <p:cNvSpPr/>
          <p:nvPr/>
        </p:nvSpPr>
        <p:spPr>
          <a:xfrm>
            <a:off x="3712942" y="3492648"/>
            <a:ext cx="3070243" cy="1701504"/>
          </a:xfrm>
          <a:prstGeom prst="round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KR" dirty="0">
                <a:solidFill>
                  <a:srgbClr val="00B05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백그라운드 프로세스를 둠</a:t>
            </a:r>
          </a:p>
          <a:p>
            <a:r>
              <a:rPr lang="en-US" altLang="ko-KR" dirty="0">
                <a:solidFill>
                  <a:srgbClr val="00B05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-</a:t>
            </a:r>
            <a:r>
              <a:rPr lang="en-KR" altLang="ko-KR" dirty="0">
                <a:solidFill>
                  <a:srgbClr val="00B05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ko-KR" altLang="en-US" dirty="0">
                <a:solidFill>
                  <a:srgbClr val="00B05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복제 서버 간 데이터 차이를 지속적으로 찾아 하나의 복제 서버에서 다른 서버로 복사</a:t>
            </a:r>
            <a:endParaRPr lang="en-KR" dirty="0">
              <a:solidFill>
                <a:srgbClr val="00B05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2ED122F2-4627-C341-86E2-CA796716BBB4}"/>
              </a:ext>
            </a:extLst>
          </p:cNvPr>
          <p:cNvCxnSpPr>
            <a:cxnSpLocks/>
          </p:cNvCxnSpPr>
          <p:nvPr/>
        </p:nvCxnSpPr>
        <p:spPr>
          <a:xfrm>
            <a:off x="4618805" y="5194152"/>
            <a:ext cx="269079" cy="4829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5" name="직사각형 20">
            <a:extLst>
              <a:ext uri="{FF2B5EF4-FFF2-40B4-BE49-F238E27FC236}">
                <a16:creationId xmlns:a16="http://schemas.microsoft.com/office/drawing/2014/main" id="{1A99CC56-15EA-3E4C-8A89-65A2042C2E57}"/>
              </a:ext>
            </a:extLst>
          </p:cNvPr>
          <p:cNvSpPr/>
          <p:nvPr/>
        </p:nvSpPr>
        <p:spPr>
          <a:xfrm>
            <a:off x="3835158" y="5535787"/>
            <a:ext cx="2558676" cy="9274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특성 순서로 쓰기를 복사함</a:t>
            </a:r>
            <a:r>
              <a:rPr kumimoji="1" lang="en-US" altLang="ko-KR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</a:p>
          <a:p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따라서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데이터가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복사되기까지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상당한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지연이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있을수도</a:t>
            </a:r>
            <a:endParaRPr kumimoji="1" lang="ko-Kore-KR" altLang="en-US" sz="14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509868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6D9CD8-754E-F149-8807-FCD5B772F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 err="1"/>
              <a:t>리더</a:t>
            </a:r>
            <a:r>
              <a:rPr kumimoji="1" lang="en-US" altLang="en-US" dirty="0"/>
              <a:t> </a:t>
            </a:r>
            <a:r>
              <a:rPr kumimoji="1" lang="en-US" altLang="en-US" dirty="0" err="1"/>
              <a:t>없는</a:t>
            </a:r>
            <a:r>
              <a:rPr kumimoji="1" lang="en-US" altLang="en-US" dirty="0"/>
              <a:t> 복제</a:t>
            </a:r>
            <a:r>
              <a:rPr kumimoji="1" lang="en-US" altLang="ko-KR" dirty="0"/>
              <a:t>3 - </a:t>
            </a:r>
            <a:r>
              <a:rPr kumimoji="1" lang="ko-KR" altLang="en-US" dirty="0"/>
              <a:t>정족수</a:t>
            </a:r>
            <a:endParaRPr kumimoji="1" lang="ko-Kore-KR" altLang="en-US" dirty="0"/>
          </a:p>
        </p:txBody>
      </p:sp>
      <p:sp>
        <p:nvSpPr>
          <p:cNvPr id="16" name="직사각형 20">
            <a:extLst>
              <a:ext uri="{FF2B5EF4-FFF2-40B4-BE49-F238E27FC236}">
                <a16:creationId xmlns:a16="http://schemas.microsoft.com/office/drawing/2014/main" id="{63E0CCAA-AC83-624C-84E7-60647DCBAAAE}"/>
              </a:ext>
            </a:extLst>
          </p:cNvPr>
          <p:cNvSpPr/>
          <p:nvPr/>
        </p:nvSpPr>
        <p:spPr>
          <a:xfrm>
            <a:off x="838200" y="922906"/>
            <a:ext cx="8373533" cy="5724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KR" altLang="en-US" b="1" dirty="0">
                <a:solidFill>
                  <a:srgbClr val="00B05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성공에 필요한 성공 응답을 결정짓는 정족수</a:t>
            </a:r>
            <a:endParaRPr kumimoji="1" lang="ko-Kore-KR" altLang="en-US" b="1" dirty="0">
              <a:solidFill>
                <a:srgbClr val="00B05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FAECBD9-3399-B242-9C24-DEBC03409BA5}"/>
              </a:ext>
            </a:extLst>
          </p:cNvPr>
          <p:cNvSpPr/>
          <p:nvPr/>
        </p:nvSpPr>
        <p:spPr>
          <a:xfrm>
            <a:off x="838200" y="1381540"/>
            <a:ext cx="7923415" cy="1518412"/>
          </a:xfrm>
          <a:prstGeom prst="rect">
            <a:avLst/>
          </a:prstGeom>
          <a:noFill/>
          <a:ln>
            <a:solidFill>
              <a:srgbClr val="5382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리더가</a:t>
            </a:r>
            <a:r>
              <a:rPr 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없는</a:t>
            </a:r>
            <a:r>
              <a:rPr 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복제</a:t>
            </a:r>
            <a:r>
              <a:rPr 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서버에서</a:t>
            </a:r>
            <a:r>
              <a:rPr 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장애가</a:t>
            </a:r>
            <a:r>
              <a:rPr 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난</a:t>
            </a:r>
            <a:r>
              <a:rPr 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경우</a:t>
            </a:r>
            <a:r>
              <a:rPr lang="en-US" altLang="ko-KR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lang="ko-KR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정족수 개념이 필요</a:t>
            </a:r>
            <a:r>
              <a:rPr lang="en-US" altLang="ko-KR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(?) </a:t>
            </a:r>
            <a:br>
              <a:rPr lang="en-US" altLang="ko-KR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</a:br>
            <a:r>
              <a:rPr lang="en-US" altLang="ko-KR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-&gt; </a:t>
            </a:r>
            <a:r>
              <a:rPr lang="ko-KR" altLang="en-US" sz="1400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사용 불가능한 노드를 용인하기 위해서 정족수 조건 </a:t>
            </a:r>
            <a:r>
              <a:rPr lang="en-US" altLang="ko-KR" sz="1400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w + r &gt; n</a:t>
            </a:r>
            <a:r>
              <a:rPr lang="ko-KR" altLang="en-US" sz="1400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을 만족해야 한다</a:t>
            </a:r>
            <a:r>
              <a:rPr lang="en-US" altLang="ko-KR" sz="1400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모든</a:t>
            </a:r>
            <a:r>
              <a:rPr 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복제</a:t>
            </a:r>
            <a:r>
              <a:rPr 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서버가</a:t>
            </a:r>
            <a:r>
              <a:rPr 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장애</a:t>
            </a:r>
            <a:r>
              <a:rPr lang="en-US" altLang="ko-KR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(</a:t>
            </a:r>
            <a:r>
              <a:rPr lang="ko-KR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다운</a:t>
            </a:r>
            <a:r>
              <a:rPr lang="en-US" altLang="ko-KR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)</a:t>
            </a:r>
            <a:r>
              <a:rPr 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나지</a:t>
            </a:r>
            <a:r>
              <a:rPr 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않아야만</a:t>
            </a:r>
            <a:r>
              <a:rPr 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쓰기</a:t>
            </a:r>
            <a:r>
              <a:rPr lang="en-US" altLang="ko-KR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/</a:t>
            </a:r>
            <a:r>
              <a:rPr lang="ko-KR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읽기가 성공한다면</a:t>
            </a:r>
            <a:r>
              <a:rPr lang="en-US" altLang="ko-KR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복제 서버 </a:t>
            </a:r>
            <a:r>
              <a:rPr lang="en-US" altLang="ko-KR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3</a:t>
            </a:r>
            <a:r>
              <a:rPr lang="ko-KR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개중 복제 서버</a:t>
            </a:r>
            <a:r>
              <a:rPr lang="en-US" altLang="ko-KR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3</a:t>
            </a:r>
            <a:r>
              <a:rPr lang="ko-KR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에서 장애가 나도 </a:t>
            </a:r>
            <a:r>
              <a:rPr lang="en-US" altLang="ko-KR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r=2</a:t>
            </a:r>
            <a:r>
              <a:rPr lang="ko-KR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개의 정족수를 만족한다면 </a:t>
            </a:r>
            <a:r>
              <a:rPr lang="ko-KR" altLang="en-US" sz="1400" b="1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최신값</a:t>
            </a:r>
            <a:r>
              <a:rPr lang="ko-KR" altLang="en-US" sz="1400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반환</a:t>
            </a:r>
            <a:r>
              <a:rPr lang="ko-KR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가능</a:t>
            </a:r>
            <a:endParaRPr lang="en-US" altLang="ko-KR" sz="14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쓰기</a:t>
            </a:r>
            <a:r>
              <a:rPr 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질의</a:t>
            </a:r>
            <a:r>
              <a:rPr 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성공을</a:t>
            </a:r>
            <a:r>
              <a:rPr 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위해</a:t>
            </a:r>
            <a:r>
              <a:rPr 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기준이</a:t>
            </a:r>
            <a:r>
              <a:rPr 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되는</a:t>
            </a:r>
            <a:r>
              <a:rPr 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노드</a:t>
            </a:r>
            <a:r>
              <a:rPr 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개수를</a:t>
            </a:r>
            <a:r>
              <a:rPr 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정할</a:t>
            </a:r>
            <a:r>
              <a:rPr 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수</a:t>
            </a:r>
            <a:r>
              <a:rPr 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있음</a:t>
            </a:r>
            <a:r>
              <a:rPr 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ko-KR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(w)</a:t>
            </a:r>
            <a:endParaRPr lang="en-US" sz="14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읽기</a:t>
            </a:r>
            <a:r>
              <a:rPr 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질의</a:t>
            </a:r>
            <a:r>
              <a:rPr 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성공을</a:t>
            </a:r>
            <a:r>
              <a:rPr 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위해</a:t>
            </a:r>
            <a:r>
              <a:rPr 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기준이</a:t>
            </a:r>
            <a:r>
              <a:rPr 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되는</a:t>
            </a:r>
            <a:r>
              <a:rPr 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노드</a:t>
            </a:r>
            <a:r>
              <a:rPr 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개수를</a:t>
            </a:r>
            <a:r>
              <a:rPr 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정할</a:t>
            </a:r>
            <a:r>
              <a:rPr 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수</a:t>
            </a:r>
            <a:r>
              <a:rPr 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있음</a:t>
            </a:r>
            <a:r>
              <a:rPr 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(r)</a:t>
            </a:r>
            <a:endParaRPr lang="en-US" altLang="ko-KR" sz="1400" b="1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lang="en-US" altLang="ko-KR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2. </a:t>
            </a:r>
            <a:r>
              <a:rPr lang="ko-KR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읽기 시 최근에 쓴 값을 반환하게끔 보장</a:t>
            </a:r>
            <a:endParaRPr lang="en-US" altLang="ko-KR" sz="14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AE840B7-EFD5-A544-BC96-7002504C8482}"/>
              </a:ext>
            </a:extLst>
          </p:cNvPr>
          <p:cNvSpPr/>
          <p:nvPr/>
        </p:nvSpPr>
        <p:spPr>
          <a:xfrm>
            <a:off x="8944495" y="1147157"/>
            <a:ext cx="2409305" cy="16459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itchFamily="2" charset="2"/>
              <a:buChar char="ü"/>
            </a:pPr>
            <a:r>
              <a:rPr lang="en-US" altLang="ko-KR" sz="1400" dirty="0">
                <a:solidFill>
                  <a:schemeClr val="tx1"/>
                </a:solidFill>
              </a:rPr>
              <a:t>n</a:t>
            </a:r>
            <a:r>
              <a:rPr lang="ko-KR" altLang="en-US" sz="1400" dirty="0">
                <a:solidFill>
                  <a:schemeClr val="tx1"/>
                </a:solidFill>
              </a:rPr>
              <a:t>개 </a:t>
            </a:r>
            <a:r>
              <a:rPr lang="en-US" altLang="ko-KR" sz="1400" dirty="0">
                <a:solidFill>
                  <a:schemeClr val="tx1"/>
                </a:solidFill>
              </a:rPr>
              <a:t>: </a:t>
            </a:r>
            <a:r>
              <a:rPr lang="ko-KR" altLang="en-US" sz="1400" dirty="0">
                <a:solidFill>
                  <a:schemeClr val="tx1"/>
                </a:solidFill>
              </a:rPr>
              <a:t>복제 서버 개수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285750" indent="-285750">
              <a:buFont typeface="Wingdings" pitchFamily="2" charset="2"/>
              <a:buChar char="ü"/>
            </a:pPr>
            <a:r>
              <a:rPr lang="en-US" altLang="ko-KR" sz="1400" dirty="0">
                <a:solidFill>
                  <a:schemeClr val="tx1"/>
                </a:solidFill>
              </a:rPr>
              <a:t>w</a:t>
            </a:r>
            <a:r>
              <a:rPr lang="ko-KR" altLang="en-US" sz="1400" dirty="0">
                <a:solidFill>
                  <a:schemeClr val="tx1"/>
                </a:solidFill>
              </a:rPr>
              <a:t>개</a:t>
            </a:r>
            <a:r>
              <a:rPr lang="en-US" altLang="ko-KR" sz="1400" dirty="0">
                <a:solidFill>
                  <a:schemeClr val="tx1"/>
                </a:solidFill>
              </a:rPr>
              <a:t>: w</a:t>
            </a:r>
            <a:r>
              <a:rPr lang="ko-KR" altLang="en-US" sz="1400" dirty="0">
                <a:solidFill>
                  <a:schemeClr val="tx1"/>
                </a:solidFill>
              </a:rPr>
              <a:t>개의 모든 쓰기가 노드에서 성공해야 쓰기가 확정되는 기준 개수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285750" indent="-285750">
              <a:buFont typeface="Wingdings" pitchFamily="2" charset="2"/>
              <a:buChar char="ü"/>
            </a:pPr>
            <a:r>
              <a:rPr lang="en-US" altLang="ko-KR" sz="1400" dirty="0">
                <a:solidFill>
                  <a:schemeClr val="tx1"/>
                </a:solidFill>
              </a:rPr>
              <a:t>r</a:t>
            </a:r>
            <a:r>
              <a:rPr lang="ko-KR" altLang="en-US" sz="1400" dirty="0">
                <a:solidFill>
                  <a:schemeClr val="tx1"/>
                </a:solidFill>
              </a:rPr>
              <a:t>개</a:t>
            </a:r>
            <a:r>
              <a:rPr lang="en-US" altLang="ko-KR" sz="1400" dirty="0">
                <a:solidFill>
                  <a:schemeClr val="tx1"/>
                </a:solidFill>
              </a:rPr>
              <a:t>: </a:t>
            </a:r>
            <a:r>
              <a:rPr lang="ko-KR" altLang="en-US" sz="1400" dirty="0">
                <a:solidFill>
                  <a:schemeClr val="tx1"/>
                </a:solidFill>
              </a:rPr>
              <a:t>모든 읽기는 최소한 </a:t>
            </a:r>
            <a:r>
              <a:rPr lang="en-US" altLang="ko-KR" sz="1400" dirty="0">
                <a:solidFill>
                  <a:schemeClr val="tx1"/>
                </a:solidFill>
              </a:rPr>
              <a:t>r</a:t>
            </a:r>
            <a:r>
              <a:rPr lang="ko-KR" altLang="en-US" sz="1400" dirty="0">
                <a:solidFill>
                  <a:schemeClr val="tx1"/>
                </a:solidFill>
              </a:rPr>
              <a:t>개의 노드에 질의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26" name="직사각형 20">
            <a:extLst>
              <a:ext uri="{FF2B5EF4-FFF2-40B4-BE49-F238E27FC236}">
                <a16:creationId xmlns:a16="http://schemas.microsoft.com/office/drawing/2014/main" id="{E8E628EE-57CA-704A-87AB-3271DA9AB6AD}"/>
              </a:ext>
            </a:extLst>
          </p:cNvPr>
          <p:cNvSpPr/>
          <p:nvPr/>
        </p:nvSpPr>
        <p:spPr>
          <a:xfrm>
            <a:off x="838200" y="2846931"/>
            <a:ext cx="10074965" cy="4172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KR" altLang="en-US" b="1" dirty="0">
                <a:solidFill>
                  <a:srgbClr val="00B05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일반적 정족수 w + r &gt; n </a:t>
            </a:r>
            <a:endParaRPr kumimoji="1" lang="en-US" altLang="ko-KR" b="1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5E0B225-432F-2C4F-8690-D80736CAC9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953" y="4423209"/>
            <a:ext cx="4940717" cy="2264183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74AACE4-0C4F-124D-AA3B-B88AD14E0E9E}"/>
              </a:ext>
            </a:extLst>
          </p:cNvPr>
          <p:cNvCxnSpPr>
            <a:cxnSpLocks/>
          </p:cNvCxnSpPr>
          <p:nvPr/>
        </p:nvCxnSpPr>
        <p:spPr>
          <a:xfrm>
            <a:off x="5137568" y="4685517"/>
            <a:ext cx="958432" cy="2840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FBB53BBC-4386-E642-AD3E-BBF959A2B218}"/>
              </a:ext>
            </a:extLst>
          </p:cNvPr>
          <p:cNvSpPr/>
          <p:nvPr/>
        </p:nvSpPr>
        <p:spPr>
          <a:xfrm>
            <a:off x="5875682" y="4506415"/>
            <a:ext cx="3546614" cy="110919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사용 불가능한 노드 둘을 용인</a:t>
            </a:r>
            <a:r>
              <a:rPr lang="en-US" altLang="ko-KR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!</a:t>
            </a:r>
            <a:endParaRPr lang="en-KR" b="1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02A3EAA-C534-2646-9D84-AA4124060FCF}"/>
              </a:ext>
            </a:extLst>
          </p:cNvPr>
          <p:cNvSpPr/>
          <p:nvPr/>
        </p:nvSpPr>
        <p:spPr>
          <a:xfrm>
            <a:off x="5714278" y="5231871"/>
            <a:ext cx="5639522" cy="14555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itchFamily="2" charset="2"/>
              <a:buChar char="ü"/>
            </a:pPr>
            <a:r>
              <a:rPr lang="ko-KR" altLang="en-US" sz="1400" dirty="0">
                <a:solidFill>
                  <a:schemeClr val="tx1"/>
                </a:solidFill>
              </a:rPr>
              <a:t>필요한 </a:t>
            </a:r>
            <a:r>
              <a:rPr lang="en-US" altLang="ko-KR" sz="1400" dirty="0">
                <a:solidFill>
                  <a:schemeClr val="tx1"/>
                </a:solidFill>
              </a:rPr>
              <a:t>w</a:t>
            </a:r>
            <a:r>
              <a:rPr lang="ko-KR" altLang="en-US" sz="1400" dirty="0">
                <a:solidFill>
                  <a:schemeClr val="tx1"/>
                </a:solidFill>
              </a:rPr>
              <a:t>나 </a:t>
            </a:r>
            <a:r>
              <a:rPr lang="en-US" altLang="ko-KR" sz="1400" dirty="0">
                <a:solidFill>
                  <a:schemeClr val="tx1"/>
                </a:solidFill>
              </a:rPr>
              <a:t>r</a:t>
            </a:r>
            <a:r>
              <a:rPr lang="ko-KR" altLang="en-US" sz="1400" dirty="0">
                <a:solidFill>
                  <a:schemeClr val="tx1"/>
                </a:solidFill>
              </a:rPr>
              <a:t>개 노드 </a:t>
            </a:r>
            <a:r>
              <a:rPr lang="en-US" altLang="ko-KR" sz="1400" dirty="0">
                <a:solidFill>
                  <a:schemeClr val="tx1"/>
                </a:solidFill>
              </a:rPr>
              <a:t>&lt; </a:t>
            </a:r>
            <a:r>
              <a:rPr lang="ko-KR" altLang="en-US" sz="1400" dirty="0">
                <a:solidFill>
                  <a:schemeClr val="tx1"/>
                </a:solidFill>
              </a:rPr>
              <a:t>사용 가능한 노드 </a:t>
            </a:r>
            <a:r>
              <a:rPr lang="en-US" altLang="ko-KR" sz="1400" dirty="0">
                <a:solidFill>
                  <a:schemeClr val="tx1"/>
                </a:solidFill>
              </a:rPr>
              <a:t>=&gt; </a:t>
            </a:r>
            <a:r>
              <a:rPr lang="ko-KR" altLang="en-US" sz="1400" u="sng" dirty="0">
                <a:solidFill>
                  <a:schemeClr val="tx1"/>
                </a:solidFill>
              </a:rPr>
              <a:t>에러 반환</a:t>
            </a:r>
            <a:endParaRPr lang="en-US" altLang="ko-KR" sz="1400" u="sng" dirty="0">
              <a:solidFill>
                <a:schemeClr val="tx1"/>
              </a:solidFill>
            </a:endParaRPr>
          </a:p>
          <a:p>
            <a:pPr marL="285750" indent="-285750">
              <a:buFont typeface="Wingdings" pitchFamily="2" charset="2"/>
              <a:buChar char="ü"/>
            </a:pPr>
            <a:r>
              <a:rPr lang="ko-KR" altLang="en-US" sz="1400" dirty="0">
                <a:solidFill>
                  <a:schemeClr val="tx1"/>
                </a:solidFill>
              </a:rPr>
              <a:t>노드가 성공 응답을 반환했는지 여부만 중요하다</a:t>
            </a:r>
            <a:r>
              <a:rPr lang="en-US" altLang="ko-KR" sz="1400" dirty="0">
                <a:solidFill>
                  <a:schemeClr val="tx1"/>
                </a:solidFill>
              </a:rPr>
              <a:t>!</a:t>
            </a:r>
          </a:p>
        </p:txBody>
      </p:sp>
      <p:sp>
        <p:nvSpPr>
          <p:cNvPr id="34" name="직사각형 20">
            <a:extLst>
              <a:ext uri="{FF2B5EF4-FFF2-40B4-BE49-F238E27FC236}">
                <a16:creationId xmlns:a16="http://schemas.microsoft.com/office/drawing/2014/main" id="{70AA72DE-4BDD-E241-B421-CC75824F781E}"/>
              </a:ext>
            </a:extLst>
          </p:cNvPr>
          <p:cNvSpPr/>
          <p:nvPr/>
        </p:nvSpPr>
        <p:spPr>
          <a:xfrm>
            <a:off x="838200" y="3251711"/>
            <a:ext cx="10515600" cy="11426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1600" b="1" u="sng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최소 한 개</a:t>
            </a:r>
            <a:r>
              <a:rPr kumimoji="1" lang="ko-KR" altLang="en-US" sz="16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라도</a:t>
            </a:r>
            <a:r>
              <a:rPr kumimoji="1" lang="ko-KR" altLang="en-US" sz="1600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ko-KR" altLang="en-US" sz="1600" b="1" u="sng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최신 정보를 담은 노드</a:t>
            </a:r>
            <a:r>
              <a:rPr kumimoji="1" lang="ko-KR" altLang="en-US" sz="1600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가 </a:t>
            </a:r>
            <a:r>
              <a:rPr kumimoji="1" lang="ko-KR" altLang="en-US" sz="1600" b="1" u="sng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읽기 쿼리에 걸리기 위해</a:t>
            </a:r>
            <a:r>
              <a:rPr kumimoji="1" lang="ko-KR" altLang="en-US" sz="1600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서 만족해야 할 정족수</a:t>
            </a:r>
            <a:endParaRPr kumimoji="1" lang="en-US" altLang="ko-KR" sz="1600" b="1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16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쓰기를 하는 노드 셋과 읽기를 하는 노드 셋이 겹치면 </a:t>
            </a:r>
            <a:r>
              <a:rPr kumimoji="1" lang="en-US" altLang="ko-KR" sz="1600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=&gt; </a:t>
            </a:r>
            <a:r>
              <a:rPr kumimoji="1" lang="ko-KR" altLang="en-US" sz="1600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읽은 노드 중에는 최신 값을 가진 노드가 하나 이상 있어야 함</a:t>
            </a:r>
            <a:endParaRPr kumimoji="1" lang="en-US" altLang="ko-KR" sz="1600" b="1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16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일반적으로 </a:t>
            </a:r>
            <a:r>
              <a:rPr kumimoji="1" lang="en-US" altLang="ko-KR" sz="16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r</a:t>
            </a:r>
            <a:r>
              <a:rPr kumimoji="1" lang="ko-KR" altLang="en-US" sz="16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과 </a:t>
            </a:r>
            <a:r>
              <a:rPr kumimoji="1" lang="en-US" altLang="ko-KR" sz="16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w</a:t>
            </a:r>
            <a:r>
              <a:rPr kumimoji="1" lang="ko-KR" altLang="en-US" sz="16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는 노드의 과반수</a:t>
            </a:r>
            <a:r>
              <a:rPr kumimoji="1" lang="en-US" altLang="ko-KR" sz="16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(n/2)</a:t>
            </a:r>
            <a:r>
              <a:rPr kumimoji="1" lang="ko-KR" altLang="en-US" sz="16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선택 </a:t>
            </a:r>
            <a:r>
              <a:rPr kumimoji="1" lang="en-US" altLang="ko-KR" sz="16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=&gt; </a:t>
            </a:r>
            <a:r>
              <a:rPr kumimoji="1" lang="ko-KR" altLang="en-US" sz="16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왜</a:t>
            </a:r>
            <a:r>
              <a:rPr kumimoji="1" lang="en-US" altLang="ko-KR" sz="16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? n/2</a:t>
            </a:r>
            <a:r>
              <a:rPr kumimoji="1" lang="ko-KR" altLang="en-US" sz="16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노드 장애까지 허용해도 </a:t>
            </a:r>
            <a:r>
              <a:rPr kumimoji="1" lang="en-US" altLang="ko-KR" sz="16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w+r</a:t>
            </a:r>
            <a:r>
              <a:rPr kumimoji="1" lang="en-US" altLang="ko-KR" sz="16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&gt;n</a:t>
            </a:r>
            <a:r>
              <a:rPr kumimoji="1" lang="ko-KR" altLang="en-US" sz="16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을 보장할 수 있기 때문</a:t>
            </a:r>
            <a:endParaRPr kumimoji="1" lang="en-US" altLang="ko-KR" sz="16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686729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6D9CD8-754E-F149-8807-FCD5B772F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 err="1"/>
              <a:t>리더</a:t>
            </a:r>
            <a:r>
              <a:rPr kumimoji="1" lang="en-US" altLang="en-US" dirty="0"/>
              <a:t> </a:t>
            </a:r>
            <a:r>
              <a:rPr kumimoji="1" lang="en-US" altLang="en-US" dirty="0" err="1"/>
              <a:t>없는</a:t>
            </a:r>
            <a:r>
              <a:rPr kumimoji="1" lang="en-US" altLang="en-US" dirty="0"/>
              <a:t> 복제</a:t>
            </a:r>
            <a:r>
              <a:rPr kumimoji="1" lang="en-US" altLang="ko-KR" dirty="0"/>
              <a:t>4 - </a:t>
            </a:r>
            <a:r>
              <a:rPr kumimoji="1" lang="ko-KR" altLang="en-US" dirty="0"/>
              <a:t>정족수</a:t>
            </a:r>
            <a:endParaRPr kumimoji="1" lang="ko-Kore-KR" altLang="en-US" dirty="0"/>
          </a:p>
        </p:txBody>
      </p:sp>
      <p:sp>
        <p:nvSpPr>
          <p:cNvPr id="26" name="직사각형 20">
            <a:extLst>
              <a:ext uri="{FF2B5EF4-FFF2-40B4-BE49-F238E27FC236}">
                <a16:creationId xmlns:a16="http://schemas.microsoft.com/office/drawing/2014/main" id="{E8E628EE-57CA-704A-87AB-3271DA9AB6AD}"/>
              </a:ext>
            </a:extLst>
          </p:cNvPr>
          <p:cNvSpPr/>
          <p:nvPr/>
        </p:nvSpPr>
        <p:spPr>
          <a:xfrm>
            <a:off x="838200" y="1097647"/>
            <a:ext cx="10074965" cy="4172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KR" altLang="en-US" b="1" dirty="0">
                <a:solidFill>
                  <a:srgbClr val="00B05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일반적 정족수 w + r </a:t>
            </a:r>
            <a:r>
              <a:rPr kumimoji="1" lang="en-US" altLang="ko-KR" b="1" dirty="0">
                <a:solidFill>
                  <a:srgbClr val="00B05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&lt;=</a:t>
            </a:r>
            <a:r>
              <a:rPr kumimoji="1" lang="en-KR" altLang="en-US" b="1" dirty="0">
                <a:solidFill>
                  <a:srgbClr val="00B05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n </a:t>
            </a:r>
            <a:endParaRPr kumimoji="1" lang="en-US" altLang="ko-KR" b="1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4" name="직사각형 20">
            <a:extLst>
              <a:ext uri="{FF2B5EF4-FFF2-40B4-BE49-F238E27FC236}">
                <a16:creationId xmlns:a16="http://schemas.microsoft.com/office/drawing/2014/main" id="{70AA72DE-4BDD-E241-B421-CC75824F781E}"/>
              </a:ext>
            </a:extLst>
          </p:cNvPr>
          <p:cNvSpPr/>
          <p:nvPr/>
        </p:nvSpPr>
        <p:spPr>
          <a:xfrm>
            <a:off x="838200" y="1502427"/>
            <a:ext cx="10515600" cy="11426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16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정족수 조건이 충족되지 않을 경우</a:t>
            </a:r>
            <a:r>
              <a:rPr kumimoji="1" lang="en-US" altLang="ko-KR" sz="16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, w</a:t>
            </a:r>
            <a:r>
              <a:rPr kumimoji="1" lang="ko-KR" altLang="en-US" sz="16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와 </a:t>
            </a:r>
            <a:r>
              <a:rPr kumimoji="1" lang="en-US" altLang="ko-KR" sz="16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r</a:t>
            </a:r>
            <a:r>
              <a:rPr kumimoji="1" lang="ko-KR" altLang="en-US" sz="16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이 적어 최신 값을 가진 노드가 읽을 노드에 포함되지 않을 가능성이 높아짐</a:t>
            </a:r>
            <a:endParaRPr kumimoji="1" lang="en-US" altLang="ko-KR" sz="16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16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응답할 수 있는 복제 서버의 수가 </a:t>
            </a:r>
            <a:r>
              <a:rPr kumimoji="1" lang="en-US" altLang="ko-KR" sz="16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w</a:t>
            </a:r>
            <a:r>
              <a:rPr kumimoji="1" lang="ko-KR" altLang="en-US" sz="16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나 </a:t>
            </a:r>
            <a:r>
              <a:rPr kumimoji="1" lang="en-US" altLang="ko-KR" sz="16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r</a:t>
            </a:r>
            <a:r>
              <a:rPr kumimoji="1" lang="ko-KR" altLang="en-US" sz="16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보다 떨어지면 데이터베이스는 쓰기나 읽기가 불가능하다</a:t>
            </a:r>
            <a:r>
              <a:rPr kumimoji="1" lang="en-US" altLang="ko-KR" sz="16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</a:p>
        </p:txBody>
      </p:sp>
      <p:sp>
        <p:nvSpPr>
          <p:cNvPr id="12" name="직사각형 20">
            <a:extLst>
              <a:ext uri="{FF2B5EF4-FFF2-40B4-BE49-F238E27FC236}">
                <a16:creationId xmlns:a16="http://schemas.microsoft.com/office/drawing/2014/main" id="{3E4002D8-697E-7C4D-BE3A-2A7AFDFD8AB7}"/>
              </a:ext>
            </a:extLst>
          </p:cNvPr>
          <p:cNvSpPr/>
          <p:nvPr/>
        </p:nvSpPr>
        <p:spPr>
          <a:xfrm>
            <a:off x="838200" y="2737603"/>
            <a:ext cx="10074965" cy="4172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b="1" dirty="0" err="1">
                <a:solidFill>
                  <a:srgbClr val="00B05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w+r</a:t>
            </a:r>
            <a:r>
              <a:rPr kumimoji="1" lang="en-US" altLang="ko-KR" b="1" dirty="0">
                <a:solidFill>
                  <a:srgbClr val="00B05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&gt; n	</a:t>
            </a:r>
            <a:r>
              <a:rPr kumimoji="1" lang="ko-KR" altLang="en-US" b="1" dirty="0">
                <a:solidFill>
                  <a:srgbClr val="00B05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의 에지 케이스 </a:t>
            </a:r>
            <a:r>
              <a:rPr kumimoji="1" lang="en-US" altLang="ko-KR" b="1" dirty="0">
                <a:solidFill>
                  <a:srgbClr val="00B05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(</a:t>
            </a:r>
            <a:r>
              <a:rPr kumimoji="1" lang="ko-KR" altLang="en-US" b="1" dirty="0">
                <a:solidFill>
                  <a:srgbClr val="00B05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오래된 값을 반환하는 경우</a:t>
            </a:r>
            <a:r>
              <a:rPr kumimoji="1" lang="en-US" altLang="ko-KR" b="1" dirty="0">
                <a:solidFill>
                  <a:srgbClr val="00B05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)</a:t>
            </a:r>
            <a:endParaRPr kumimoji="1" lang="en-US" altLang="ko-KR" b="1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3" name="직사각형 20">
            <a:extLst>
              <a:ext uri="{FF2B5EF4-FFF2-40B4-BE49-F238E27FC236}">
                <a16:creationId xmlns:a16="http://schemas.microsoft.com/office/drawing/2014/main" id="{75EC3B65-8584-EA4E-AD34-22C03A3526FE}"/>
              </a:ext>
            </a:extLst>
          </p:cNvPr>
          <p:cNvSpPr/>
          <p:nvPr/>
        </p:nvSpPr>
        <p:spPr>
          <a:xfrm>
            <a:off x="838200" y="3162261"/>
            <a:ext cx="10515600" cy="31590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16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느슨한 정족수</a:t>
            </a:r>
            <a:br>
              <a:rPr kumimoji="1" lang="en-US" altLang="ko-KR" sz="16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</a:br>
            <a:r>
              <a:rPr kumimoji="1" lang="en-US" altLang="ko-KR" sz="16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r</a:t>
            </a:r>
            <a:r>
              <a:rPr kumimoji="1" lang="ko-KR" altLang="en-US" sz="16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개의 노드와 </a:t>
            </a:r>
            <a:r>
              <a:rPr kumimoji="1" lang="en-US" altLang="ko-KR" sz="16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w</a:t>
            </a:r>
            <a:r>
              <a:rPr kumimoji="1" lang="ko-KR" altLang="en-US" sz="16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개의 노드가 겹치는 것을 보장 하지</a:t>
            </a:r>
            <a:r>
              <a:rPr kumimoji="1" lang="en-US" altLang="ko-KR" sz="16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16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동시 쓰기</a:t>
            </a:r>
            <a:br>
              <a:rPr kumimoji="1" lang="en-US" altLang="ko-KR" sz="16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</a:br>
            <a:r>
              <a:rPr kumimoji="1" lang="ko-KR" altLang="en-US" sz="16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두 개의 쓰기가 동시에 발생하면 어떤 쓰기가 먼저 일어났는지 분명하지 않음</a:t>
            </a:r>
            <a:endParaRPr kumimoji="1" lang="en-US" altLang="ko-KR" sz="16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16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읽기 쓰기 동시 발생</a:t>
            </a:r>
            <a:br>
              <a:rPr kumimoji="1" lang="en-US" altLang="ko-KR" sz="16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</a:br>
            <a:r>
              <a:rPr kumimoji="1" lang="ko-KR" altLang="en-US" sz="16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읽기가 최신 값을 반환하는 여부가 분명하지 않음</a:t>
            </a:r>
            <a:endParaRPr kumimoji="1" lang="en-US" altLang="ko-KR" sz="16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16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쓰기 성공 서버 </a:t>
            </a:r>
            <a:r>
              <a:rPr kumimoji="1" lang="en-US" altLang="ko-KR" sz="16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&lt; w </a:t>
            </a:r>
            <a:r>
              <a:rPr kumimoji="1" lang="ko-KR" altLang="en-US" sz="16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복제 서버</a:t>
            </a:r>
            <a:br>
              <a:rPr kumimoji="1" lang="en-US" altLang="ko-KR" sz="16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</a:br>
            <a:r>
              <a:rPr kumimoji="1" lang="ko-KR" altLang="en-US" sz="16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쓰기</a:t>
            </a:r>
            <a:r>
              <a:rPr kumimoji="1" lang="en-US" altLang="ko-KR" sz="16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ko-KR" altLang="en-US" sz="16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성공 서버가 </a:t>
            </a:r>
            <a:r>
              <a:rPr kumimoji="1" lang="en-US" altLang="ko-KR" sz="16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w </a:t>
            </a:r>
            <a:r>
              <a:rPr kumimoji="1" lang="ko-KR" altLang="en-US" sz="16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복제 서버보다 적다면 성공한 복제 서버에서는 </a:t>
            </a:r>
            <a:r>
              <a:rPr kumimoji="1" lang="ko-KR" altLang="en-US" sz="16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롤백하지</a:t>
            </a:r>
            <a:r>
              <a:rPr kumimoji="1" lang="ko-KR" altLang="en-US" sz="16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않는다</a:t>
            </a:r>
            <a:r>
              <a:rPr kumimoji="1" lang="en-US" altLang="ko-KR" sz="16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16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새 값을 전달하는 노드 고장</a:t>
            </a:r>
            <a:br>
              <a:rPr kumimoji="1" lang="en-US" altLang="ko-KR" sz="16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</a:br>
            <a:r>
              <a:rPr kumimoji="1" lang="ko-KR" altLang="en-US" sz="16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예전 값을 가진 다른 복제 서버에서 해당 데이터가 복원되고 새로운 값을 저장한 복제 서버 수가 </a:t>
            </a:r>
            <a:r>
              <a:rPr kumimoji="1" lang="en-US" altLang="ko-KR" sz="16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w</a:t>
            </a:r>
            <a:r>
              <a:rPr kumimoji="1" lang="ko-KR" altLang="en-US" sz="16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보다 낮아져 정족수 조건이 깨짐</a:t>
            </a:r>
            <a:r>
              <a:rPr kumimoji="1" lang="en-US" altLang="ko-KR" sz="16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67318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6D9CD8-754E-F149-8807-FCD5B772F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KR" altLang="en-US" dirty="0"/>
              <a:t>복제의 용도와 주요 접근 방식</a:t>
            </a:r>
            <a:endParaRPr kumimoji="1" lang="ko-Kore-KR" alt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9DF6663-8FA1-D245-B0F9-C214DDD630D3}"/>
              </a:ext>
            </a:extLst>
          </p:cNvPr>
          <p:cNvSpPr/>
          <p:nvPr/>
        </p:nvSpPr>
        <p:spPr>
          <a:xfrm>
            <a:off x="838200" y="1051466"/>
            <a:ext cx="10515600" cy="345717"/>
          </a:xfrm>
          <a:prstGeom prst="rect">
            <a:avLst/>
          </a:prstGeom>
          <a:noFill/>
          <a:ln>
            <a:solidFill>
              <a:srgbClr val="5382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KR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복제란 동일한 데이터의 복사본을 네트워크로 연결된 여러 장비에 유지한다는 의미</a:t>
            </a:r>
          </a:p>
        </p:txBody>
      </p:sp>
      <p:sp>
        <p:nvSpPr>
          <p:cNvPr id="11" name="직사각형 20">
            <a:extLst>
              <a:ext uri="{FF2B5EF4-FFF2-40B4-BE49-F238E27FC236}">
                <a16:creationId xmlns:a16="http://schemas.microsoft.com/office/drawing/2014/main" id="{5796586F-1995-AF44-A7E9-26A78ADE5E25}"/>
              </a:ext>
            </a:extLst>
          </p:cNvPr>
          <p:cNvSpPr/>
          <p:nvPr/>
        </p:nvSpPr>
        <p:spPr>
          <a:xfrm>
            <a:off x="838200" y="1810599"/>
            <a:ext cx="10515599" cy="24575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KR" altLang="en-US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고가용성</a:t>
            </a:r>
          </a:p>
          <a:p>
            <a:r>
              <a:rPr kumimoji="1" lang="en-KR" altLang="en-US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한 장비</a:t>
            </a:r>
            <a:r>
              <a:rPr kumimoji="1" lang="en-US" altLang="ko-KR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(</a:t>
            </a:r>
            <a:r>
              <a:rPr kumimoji="1" lang="ko-KR" altLang="en-US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또는 여러 장비나 전체 데이터센터</a:t>
            </a:r>
            <a:r>
              <a:rPr kumimoji="1" lang="en-US" altLang="ko-KR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)</a:t>
            </a:r>
            <a:r>
              <a:rPr kumimoji="1" lang="ko-KR" altLang="en-US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가 다운될 때도 시스템이 계속 동작하게 함</a:t>
            </a:r>
            <a:endParaRPr kumimoji="1" lang="en-KR" altLang="en-US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KR" altLang="en-US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연결이 끊긴 작업</a:t>
            </a:r>
          </a:p>
          <a:p>
            <a:r>
              <a:rPr kumimoji="1" lang="en-KR" altLang="en-US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네트워크 중단이 있을 때도 애플리케이션이 계속 동작할 수 있게 함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KR" altLang="en-US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지연 시간</a:t>
            </a:r>
          </a:p>
          <a:p>
            <a:r>
              <a:rPr kumimoji="1" lang="en-KR" altLang="en-US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지리적으로 사용자에게 가까이 데이터를 배치해 사용자가 더 빠르게 작업할 수 있게 함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KR" altLang="en-US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확장성</a:t>
            </a:r>
          </a:p>
          <a:p>
            <a:r>
              <a:rPr kumimoji="1" lang="en-KR" altLang="en-US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복제본에서 읽기를 수행해 단일 장비에서 다룰 수 있는 양보다 많은 양의 읽기 작업을 처리할 수 있음</a:t>
            </a:r>
            <a:endParaRPr kumimoji="1" lang="ko-Kore-KR" altLang="en-US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2A5CD9AA-7AC8-8A48-A35B-4A30FE43CF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7249877"/>
              </p:ext>
            </p:extLst>
          </p:nvPr>
        </p:nvGraphicFramePr>
        <p:xfrm>
          <a:off x="838199" y="4681573"/>
          <a:ext cx="10515600" cy="2114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6301">
                  <a:extLst>
                    <a:ext uri="{9D8B030D-6E8A-4147-A177-3AD203B41FA5}">
                      <a16:colId xmlns:a16="http://schemas.microsoft.com/office/drawing/2014/main" val="2109425475"/>
                    </a:ext>
                  </a:extLst>
                </a:gridCol>
                <a:gridCol w="1690350">
                  <a:extLst>
                    <a:ext uri="{9D8B030D-6E8A-4147-A177-3AD203B41FA5}">
                      <a16:colId xmlns:a16="http://schemas.microsoft.com/office/drawing/2014/main" val="2336330265"/>
                    </a:ext>
                  </a:extLst>
                </a:gridCol>
                <a:gridCol w="2812983">
                  <a:extLst>
                    <a:ext uri="{9D8B030D-6E8A-4147-A177-3AD203B41FA5}">
                      <a16:colId xmlns:a16="http://schemas.microsoft.com/office/drawing/2014/main" val="4206765203"/>
                    </a:ext>
                  </a:extLst>
                </a:gridCol>
                <a:gridCol w="2812983">
                  <a:extLst>
                    <a:ext uri="{9D8B030D-6E8A-4147-A177-3AD203B41FA5}">
                      <a16:colId xmlns:a16="http://schemas.microsoft.com/office/drawing/2014/main" val="1330494666"/>
                    </a:ext>
                  </a:extLst>
                </a:gridCol>
                <a:gridCol w="2812983">
                  <a:extLst>
                    <a:ext uri="{9D8B030D-6E8A-4147-A177-3AD203B41FA5}">
                      <a16:colId xmlns:a16="http://schemas.microsoft.com/office/drawing/2014/main" val="2009863796"/>
                    </a:ext>
                  </a:extLst>
                </a:gridCol>
              </a:tblGrid>
              <a:tr h="167241">
                <a:tc rowSpan="3">
                  <a:txBody>
                    <a:bodyPr/>
                    <a:lstStyle/>
                    <a:p>
                      <a:pPr algn="ctr"/>
                      <a:r>
                        <a:rPr lang="en-KR" sz="1400" b="1" dirty="0">
                          <a:solidFill>
                            <a:srgbClr val="00B050"/>
                          </a:solidFill>
                          <a:latin typeface="+mn-ea"/>
                          <a:ea typeface="+mn-ea"/>
                        </a:rPr>
                        <a:t>주요접근방식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KR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ko-KR" altLang="en-US" sz="1400" b="1" dirty="0">
                          <a:solidFill>
                            <a:srgbClr val="00B050"/>
                          </a:solidFill>
                          <a:latin typeface="+mn-ea"/>
                          <a:ea typeface="+mn-ea"/>
                        </a:rPr>
                        <a:t>단일 리더 복제</a:t>
                      </a:r>
                      <a:endParaRPr kumimoji="1" lang="ko-Kore-KR" altLang="en-US" sz="1400" b="1" dirty="0">
                        <a:solidFill>
                          <a:srgbClr val="00B05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ko-KR" altLang="en-US" sz="1400" b="1" dirty="0">
                          <a:solidFill>
                            <a:srgbClr val="00B050"/>
                          </a:solidFill>
                          <a:latin typeface="+mn-ea"/>
                          <a:ea typeface="+mn-ea"/>
                        </a:rPr>
                        <a:t>다중 리더 복제</a:t>
                      </a:r>
                      <a:endParaRPr kumimoji="1" lang="ko-Kore-KR" altLang="en-US" sz="1400" b="1" dirty="0">
                        <a:solidFill>
                          <a:srgbClr val="00B05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KR" altLang="en-US" sz="1400" b="1" dirty="0">
                          <a:solidFill>
                            <a:srgbClr val="00B050"/>
                          </a:solidFill>
                          <a:latin typeface="+mn-ea"/>
                          <a:ea typeface="+mn-ea"/>
                        </a:rPr>
                        <a:t>리더 없는 복제</a:t>
                      </a:r>
                      <a:endParaRPr kumimoji="1" lang="ko-Kore-KR" altLang="en-US" sz="1400" b="1" dirty="0">
                        <a:solidFill>
                          <a:srgbClr val="00B05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0221376"/>
                  </a:ext>
                </a:extLst>
              </a:tr>
              <a:tr h="258348">
                <a:tc vMerge="1">
                  <a:txBody>
                    <a:bodyPr/>
                    <a:lstStyle/>
                    <a:p>
                      <a:pPr algn="ctr"/>
                      <a:endParaRPr kumimoji="1" lang="ko-Kore-KR" alt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KR" altLang="en-US" sz="1400" b="1" dirty="0">
                          <a:solidFill>
                            <a:srgbClr val="00B050"/>
                          </a:solidFill>
                          <a:latin typeface="+mn-ea"/>
                          <a:ea typeface="+mn-ea"/>
                        </a:rPr>
                        <a:t>쓰기 처리</a:t>
                      </a:r>
                      <a:endParaRPr kumimoji="1" lang="ko-Kore-KR" altLang="en-US" sz="1400" b="1" dirty="0">
                        <a:solidFill>
                          <a:srgbClr val="00B05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en-KR" sz="1400" b="1" u="sng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모든 쓰기</a:t>
                      </a:r>
                      <a:r>
                        <a:rPr lang="en-KR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KR" sz="1400" b="1" u="sng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단일 노드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리더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 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전송</a:t>
                      </a:r>
                      <a:endParaRPr lang="en-KR" sz="1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en-US" sz="1400" b="1" u="sng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각</a:t>
                      </a:r>
                      <a:r>
                        <a:rPr lang="en-US" sz="1400" b="1" u="sng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sz="1400" b="1" u="sng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쓰기</a:t>
                      </a:r>
                      <a:r>
                        <a:rPr lang="en-US" sz="14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를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여러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리더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노드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중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sz="1400" b="1" u="sng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쓰기를</a:t>
                      </a:r>
                      <a:r>
                        <a:rPr lang="en-US" sz="1400" b="1" u="sng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sz="1400" b="1" u="sng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받아들일</a:t>
                      </a:r>
                      <a:r>
                        <a:rPr lang="en-US" sz="1400" b="1" u="sng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sz="1400" b="1" u="sng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</a:t>
                      </a:r>
                      <a:r>
                        <a:rPr lang="en-US" sz="1400" b="1" u="sng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sz="1400" b="1" u="sng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있는</a:t>
                      </a:r>
                      <a:r>
                        <a:rPr lang="en-US" sz="1400" b="1" u="sng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sz="1400" b="1" u="sng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노드</a:t>
                      </a:r>
                      <a:r>
                        <a:rPr lang="en-US" sz="14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전송</a:t>
                      </a:r>
                      <a:endParaRPr lang="en-KR" sz="1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en-KR" sz="1400" b="1" u="sng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각 쓰기</a:t>
                      </a:r>
                      <a:r>
                        <a:rPr lang="en-KR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를 </a:t>
                      </a:r>
                      <a:r>
                        <a:rPr lang="en-KR" sz="1400" b="1" u="sng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여러 노드</a:t>
                      </a:r>
                      <a:r>
                        <a:rPr lang="en-KR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 전송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1365261"/>
                  </a:ext>
                </a:extLst>
              </a:tr>
              <a:tr h="1291740">
                <a:tc vMerge="1">
                  <a:txBody>
                    <a:bodyPr/>
                    <a:lstStyle/>
                    <a:p>
                      <a:pPr algn="ctr"/>
                      <a:endParaRPr kumimoji="1" lang="ko-Kore-KR" alt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KR" altLang="en-US" sz="1400" b="1" dirty="0">
                          <a:solidFill>
                            <a:srgbClr val="00B050"/>
                          </a:solidFill>
                          <a:latin typeface="+mn-ea"/>
                          <a:ea typeface="+mn-ea"/>
                        </a:rPr>
                        <a:t>데이터 변경 이벤트 스트림</a:t>
                      </a:r>
                      <a:endParaRPr kumimoji="1" lang="ko-Kore-KR" altLang="en-US" sz="1400" b="1" dirty="0">
                        <a:solidFill>
                          <a:srgbClr val="00B05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ko-KR" altLang="en-US" sz="1400" b="1" u="sng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다른 복제 서버</a:t>
                      </a:r>
                      <a:r>
                        <a:rPr lang="en-US" altLang="ko-KR" sz="1400" b="1" u="sng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400" b="1" u="sng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팔로워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 전송</a:t>
                      </a:r>
                      <a:endParaRPr lang="en-US" altLang="ko-KR" sz="1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ko-KR" altLang="en-US" sz="1400" b="1" u="sng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다른 리더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와 </a:t>
                      </a:r>
                      <a:r>
                        <a:rPr lang="ko-KR" altLang="en-US" sz="1400" b="1" u="sng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모든 </a:t>
                      </a:r>
                      <a:r>
                        <a:rPr lang="ko-KR" altLang="en-US" sz="1400" b="1" u="sng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팔로워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노드로 전송</a:t>
                      </a:r>
                      <a:endParaRPr lang="en-US" altLang="ko-KR" sz="1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ko-KR" altLang="en-US" sz="14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클라어언트는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오래된 데이터를 감지하고 이를 바로잡기 위해 </a:t>
                      </a:r>
                      <a:r>
                        <a:rPr lang="ko-KR" altLang="en-US" sz="1400" b="1" u="sng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병렬로 여로 노드에서 읽음</a:t>
                      </a:r>
                      <a:endParaRPr lang="en-US" altLang="ko-KR" sz="1400" b="1" u="sng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9712261"/>
                  </a:ext>
                </a:extLst>
              </a:tr>
            </a:tbl>
          </a:graphicData>
        </a:graphic>
      </p:graphicFrame>
      <p:sp>
        <p:nvSpPr>
          <p:cNvPr id="15" name="직사각형 20">
            <a:extLst>
              <a:ext uri="{FF2B5EF4-FFF2-40B4-BE49-F238E27FC236}">
                <a16:creationId xmlns:a16="http://schemas.microsoft.com/office/drawing/2014/main" id="{DF7D51CC-83D7-9F4B-947C-484EC76DD42A}"/>
              </a:ext>
            </a:extLst>
          </p:cNvPr>
          <p:cNvSpPr/>
          <p:nvPr/>
        </p:nvSpPr>
        <p:spPr>
          <a:xfrm>
            <a:off x="838200" y="1342324"/>
            <a:ext cx="4422690" cy="5724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b="1" dirty="0">
                <a:solidFill>
                  <a:srgbClr val="00B050"/>
                </a:solidFill>
              </a:rPr>
              <a:t>복제의 용도</a:t>
            </a:r>
            <a:endParaRPr kumimoji="1" lang="ko-Kore-KR" altLang="en-US" b="1" dirty="0">
              <a:solidFill>
                <a:srgbClr val="00B050"/>
              </a:solidFill>
            </a:endParaRPr>
          </a:p>
        </p:txBody>
      </p:sp>
      <p:sp>
        <p:nvSpPr>
          <p:cNvPr id="18" name="직사각형 20">
            <a:extLst>
              <a:ext uri="{FF2B5EF4-FFF2-40B4-BE49-F238E27FC236}">
                <a16:creationId xmlns:a16="http://schemas.microsoft.com/office/drawing/2014/main" id="{C41D2414-B6FC-854F-A2DD-1E883C6BE2AC}"/>
              </a:ext>
            </a:extLst>
          </p:cNvPr>
          <p:cNvSpPr/>
          <p:nvPr/>
        </p:nvSpPr>
        <p:spPr>
          <a:xfrm>
            <a:off x="838200" y="4164003"/>
            <a:ext cx="4422690" cy="5724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b="1" dirty="0">
                <a:solidFill>
                  <a:srgbClr val="00B050"/>
                </a:solidFill>
              </a:rPr>
              <a:t>복제의 주요 접근 방식</a:t>
            </a:r>
            <a:endParaRPr kumimoji="1" lang="ko-Kore-KR" altLang="en-U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31539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6D9CD8-754E-F149-8807-FCD5B772F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 err="1"/>
              <a:t>리더</a:t>
            </a:r>
            <a:r>
              <a:rPr kumimoji="1" lang="en-US" altLang="en-US" dirty="0"/>
              <a:t> </a:t>
            </a:r>
            <a:r>
              <a:rPr kumimoji="1" lang="en-US" altLang="en-US" dirty="0" err="1"/>
              <a:t>없는</a:t>
            </a:r>
            <a:r>
              <a:rPr kumimoji="1" lang="en-US" altLang="en-US" dirty="0"/>
              <a:t> 복제</a:t>
            </a:r>
            <a:r>
              <a:rPr kumimoji="1" lang="en-US" altLang="ko-KR" dirty="0"/>
              <a:t>5</a:t>
            </a:r>
            <a:endParaRPr kumimoji="1" lang="ko-Kore-KR" altLang="en-US" dirty="0"/>
          </a:p>
        </p:txBody>
      </p:sp>
      <p:sp>
        <p:nvSpPr>
          <p:cNvPr id="7" name="직사각형 20">
            <a:extLst>
              <a:ext uri="{FF2B5EF4-FFF2-40B4-BE49-F238E27FC236}">
                <a16:creationId xmlns:a16="http://schemas.microsoft.com/office/drawing/2014/main" id="{40A154B0-C41A-EE42-BB21-2A627275D389}"/>
              </a:ext>
            </a:extLst>
          </p:cNvPr>
          <p:cNvSpPr/>
          <p:nvPr/>
        </p:nvSpPr>
        <p:spPr>
          <a:xfrm>
            <a:off x="838200" y="1097647"/>
            <a:ext cx="10074965" cy="4172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KR" altLang="en-US" b="1" dirty="0">
                <a:solidFill>
                  <a:srgbClr val="00B05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리더없는 복제의 운영 관점</a:t>
            </a:r>
            <a:r>
              <a:rPr kumimoji="1" lang="en-US" altLang="ko-KR" b="1" dirty="0">
                <a:solidFill>
                  <a:srgbClr val="00B05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: </a:t>
            </a:r>
            <a:r>
              <a:rPr kumimoji="1" lang="ko-KR" altLang="en-US" b="1" dirty="0">
                <a:solidFill>
                  <a:srgbClr val="00B05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모니터링</a:t>
            </a:r>
            <a:r>
              <a:rPr kumimoji="1" lang="en-KR" altLang="en-US" b="1" dirty="0">
                <a:solidFill>
                  <a:srgbClr val="00B05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endParaRPr kumimoji="1" lang="en-US" altLang="ko-KR" b="1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8" name="직사각형 20">
            <a:extLst>
              <a:ext uri="{FF2B5EF4-FFF2-40B4-BE49-F238E27FC236}">
                <a16:creationId xmlns:a16="http://schemas.microsoft.com/office/drawing/2014/main" id="{6CB75FFE-07A1-C747-B89D-A0E4A374FB70}"/>
              </a:ext>
            </a:extLst>
          </p:cNvPr>
          <p:cNvSpPr/>
          <p:nvPr/>
        </p:nvSpPr>
        <p:spPr>
          <a:xfrm>
            <a:off x="838200" y="1502427"/>
            <a:ext cx="10515600" cy="13501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16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리더 기반 복제에서는 복제 지연에 대한 지표를 사용</a:t>
            </a:r>
            <a:r>
              <a:rPr kumimoji="1" lang="en-US" altLang="ko-KR" sz="16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(</a:t>
            </a:r>
            <a:r>
              <a:rPr kumimoji="1" lang="ko-KR" altLang="en-US" sz="16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리더의 현재 위치에서 </a:t>
            </a:r>
            <a:r>
              <a:rPr kumimoji="1" lang="ko-KR" altLang="en-US" sz="16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팔로워의</a:t>
            </a:r>
            <a:r>
              <a:rPr kumimoji="1" lang="ko-KR" altLang="en-US" sz="16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현재 위치를 빼면 복제 </a:t>
            </a:r>
            <a:r>
              <a:rPr kumimoji="1" lang="ko-KR" altLang="en-US" sz="16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지연량을</a:t>
            </a:r>
            <a:r>
              <a:rPr kumimoji="1" lang="ko-KR" altLang="en-US" sz="16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측정할 수 있음</a:t>
            </a:r>
            <a:r>
              <a:rPr kumimoji="1" lang="en-US" altLang="ko-KR" sz="16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16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리더 없는 복제의 경우 복제 서버의 오래됨을 측정하고 매개변수 </a:t>
            </a:r>
            <a:r>
              <a:rPr kumimoji="1" lang="en-US" altLang="ko-KR" sz="16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n,w,r</a:t>
            </a:r>
            <a:r>
              <a:rPr kumimoji="1" lang="ko-KR" altLang="en-US" sz="16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에 따라 오래된 값을 읽는 비율을 예측하는 연구가 있음</a:t>
            </a:r>
            <a:endParaRPr kumimoji="1" lang="en-US" altLang="ko-KR" sz="16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16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운용성을</a:t>
            </a:r>
            <a:r>
              <a:rPr kumimoji="1" lang="ko-KR" altLang="en-US" sz="16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위해서는 </a:t>
            </a:r>
            <a:r>
              <a:rPr kumimoji="1" lang="en-US" altLang="ko-KR" sz="16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＂</a:t>
            </a:r>
            <a:r>
              <a:rPr kumimoji="1" lang="ko-KR" altLang="en-US" sz="16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최종적</a:t>
            </a:r>
            <a:r>
              <a:rPr kumimoji="1" lang="en-US" altLang="ko-KR" sz="16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”</a:t>
            </a:r>
            <a:r>
              <a:rPr kumimoji="1" lang="ko-KR" altLang="en-US" sz="16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을 정량화할 수 있어야 함</a:t>
            </a:r>
            <a:endParaRPr kumimoji="1" lang="en-US" altLang="ko-KR" sz="16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9" name="직사각형 20">
            <a:extLst>
              <a:ext uri="{FF2B5EF4-FFF2-40B4-BE49-F238E27FC236}">
                <a16:creationId xmlns:a16="http://schemas.microsoft.com/office/drawing/2014/main" id="{757AD2AA-AC2B-3144-A21D-BDC42B1812B8}"/>
              </a:ext>
            </a:extLst>
          </p:cNvPr>
          <p:cNvSpPr/>
          <p:nvPr/>
        </p:nvSpPr>
        <p:spPr>
          <a:xfrm>
            <a:off x="838200" y="3005960"/>
            <a:ext cx="10074965" cy="4172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KR" altLang="en-US" b="1" dirty="0">
                <a:solidFill>
                  <a:srgbClr val="00B05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느슨한 정족수와 암시된 핸드오프</a:t>
            </a:r>
            <a:endParaRPr kumimoji="1" lang="en-US" altLang="ko-KR" b="1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0" name="직사각형 20">
            <a:extLst>
              <a:ext uri="{FF2B5EF4-FFF2-40B4-BE49-F238E27FC236}">
                <a16:creationId xmlns:a16="http://schemas.microsoft.com/office/drawing/2014/main" id="{6DCEE992-C066-BD41-8D13-119EFBF6FF3A}"/>
              </a:ext>
            </a:extLst>
          </p:cNvPr>
          <p:cNvSpPr/>
          <p:nvPr/>
        </p:nvSpPr>
        <p:spPr>
          <a:xfrm>
            <a:off x="838200" y="3410740"/>
            <a:ext cx="10515600" cy="21452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16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정족수는 내결함성이 없음 </a:t>
            </a:r>
            <a:r>
              <a:rPr kumimoji="1" lang="en-US" altLang="ko-KR" sz="16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(</a:t>
            </a:r>
            <a:r>
              <a:rPr kumimoji="1" lang="ko-KR" altLang="en-US" sz="16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네트워크 중단으로 다수의 데이터베이스 노드와 클라이언트는 쉽게 연결이 끊어질 수 있음</a:t>
            </a:r>
            <a:r>
              <a:rPr kumimoji="1" lang="en-US" altLang="ko-KR" sz="16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16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네트워크 장애 상황에서 </a:t>
            </a:r>
            <a:r>
              <a:rPr kumimoji="1" lang="ko-KR" altLang="en-US" sz="1600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클라이언트는 일부 데이터베이스 노드</a:t>
            </a:r>
            <a:r>
              <a:rPr kumimoji="1" lang="ko-KR" altLang="en-US" sz="16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에 </a:t>
            </a:r>
            <a:r>
              <a:rPr kumimoji="1" lang="ko-KR" altLang="en-US" sz="1600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연결</a:t>
            </a:r>
            <a:r>
              <a:rPr kumimoji="1" lang="ko-KR" altLang="en-US" sz="16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될 가능성이 있음</a:t>
            </a:r>
            <a:endParaRPr kumimoji="1" lang="en-US" altLang="ko-KR" sz="16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16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일단 쓰기를 받아들이고 </a:t>
            </a:r>
            <a:r>
              <a:rPr kumimoji="1" lang="ko-KR" altLang="en-US" sz="1600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값이 보통 저장되는 </a:t>
            </a:r>
            <a:r>
              <a:rPr kumimoji="1" lang="en-US" altLang="ko-KR" sz="1600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N</a:t>
            </a:r>
            <a:r>
              <a:rPr kumimoji="1" lang="ko-KR" altLang="en-US" sz="1600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개의 노드</a:t>
            </a:r>
            <a:r>
              <a:rPr kumimoji="1" lang="ko-KR" altLang="en-US" sz="16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에 속하지는 않지만 연결할 수 있는 노드</a:t>
            </a:r>
            <a:br>
              <a:rPr kumimoji="1" lang="en-US" altLang="ko-KR" sz="16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</a:br>
            <a:r>
              <a:rPr kumimoji="1" lang="ko-KR" altLang="en-US" sz="16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네트워크 장애 상황에서 한 노드가 다른 노드를 위해 </a:t>
            </a:r>
            <a:r>
              <a:rPr kumimoji="1" lang="ko-KR" altLang="en-US" sz="1600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일시적으로 모든 쓰기를 수용</a:t>
            </a:r>
            <a:r>
              <a:rPr kumimoji="1" lang="ko-KR" altLang="en-US" sz="16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함</a:t>
            </a:r>
            <a:endParaRPr kumimoji="1" lang="en-US" altLang="ko-KR" sz="16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16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내결함성을</a:t>
            </a:r>
            <a:r>
              <a:rPr kumimoji="1" lang="ko-KR" altLang="en-US" sz="16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대비해 </a:t>
            </a:r>
            <a:r>
              <a:rPr kumimoji="1" lang="en-US" altLang="ko-KR" sz="16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“</a:t>
            </a:r>
            <a:r>
              <a:rPr kumimoji="1" lang="ko-KR" altLang="en-US" sz="16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느슨한 정족수</a:t>
            </a:r>
            <a:r>
              <a:rPr kumimoji="1" lang="en-US" altLang="ko-KR" sz="16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”</a:t>
            </a:r>
            <a:r>
              <a:rPr kumimoji="1" lang="ko-KR" altLang="en-US" sz="16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를</a:t>
            </a:r>
            <a:r>
              <a:rPr kumimoji="1" lang="ko-KR" altLang="en-US" sz="16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사용</a:t>
            </a:r>
            <a:endParaRPr kumimoji="1" lang="en-US" altLang="ko-KR" sz="16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16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쓰기 가용성을 높임</a:t>
            </a:r>
            <a:endParaRPr kumimoji="1" lang="en-US" altLang="ko-KR" sz="16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16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느슨한 정족수는 선택사항</a:t>
            </a:r>
            <a:r>
              <a:rPr kumimoji="1" lang="en-US" altLang="ko-KR" sz="16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(</a:t>
            </a:r>
            <a:r>
              <a:rPr kumimoji="1" lang="ko-KR" altLang="en-US" sz="16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리악</a:t>
            </a:r>
            <a:r>
              <a:rPr kumimoji="1" lang="en-US" altLang="ko-KR" sz="16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- </a:t>
            </a:r>
            <a:r>
              <a:rPr kumimoji="1" lang="ko-KR" altLang="en-US" sz="16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기본 활성화</a:t>
            </a:r>
            <a:r>
              <a:rPr kumimoji="1" lang="en-US" altLang="ko-KR" sz="16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kumimoji="1" lang="ko-KR" altLang="en-US" sz="16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볼드모트</a:t>
            </a:r>
            <a:r>
              <a:rPr kumimoji="1" lang="en-US" altLang="ko-KR" sz="16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-</a:t>
            </a:r>
            <a:r>
              <a:rPr kumimoji="1" lang="ko-KR" altLang="en-US" sz="16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비활성화</a:t>
            </a:r>
            <a:r>
              <a:rPr kumimoji="1" lang="en-US" altLang="ko-KR" sz="16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25016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6D9CD8-754E-F149-8807-FCD5B772F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 err="1"/>
              <a:t>다이나모</a:t>
            </a:r>
            <a:r>
              <a:rPr kumimoji="1" lang="en-US" altLang="en-US" dirty="0"/>
              <a:t> </a:t>
            </a:r>
            <a:r>
              <a:rPr kumimoji="1" lang="en-US" altLang="en-US" dirty="0" err="1"/>
              <a:t>스타일의</a:t>
            </a:r>
            <a:r>
              <a:rPr kumimoji="1" lang="en-US" altLang="en-US" dirty="0"/>
              <a:t> </a:t>
            </a:r>
            <a:r>
              <a:rPr kumimoji="1" lang="en-US" altLang="en-US" dirty="0" err="1"/>
              <a:t>충돌</a:t>
            </a:r>
            <a:r>
              <a:rPr kumimoji="1" lang="en-US" altLang="en-US" dirty="0"/>
              <a:t> </a:t>
            </a:r>
            <a:r>
              <a:rPr kumimoji="1" lang="en-US" altLang="ko-KR" dirty="0"/>
              <a:t>– </a:t>
            </a:r>
            <a:r>
              <a:rPr kumimoji="1" lang="ko-KR" altLang="en-US" dirty="0"/>
              <a:t>동시 쓰기 감지</a:t>
            </a:r>
            <a:endParaRPr kumimoji="1" lang="ko-Kore-KR" alt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FAECBD9-3399-B242-9C24-DEBC03409BA5}"/>
              </a:ext>
            </a:extLst>
          </p:cNvPr>
          <p:cNvSpPr/>
          <p:nvPr/>
        </p:nvSpPr>
        <p:spPr>
          <a:xfrm>
            <a:off x="838200" y="1015356"/>
            <a:ext cx="10515600" cy="381182"/>
          </a:xfrm>
          <a:prstGeom prst="rect">
            <a:avLst/>
          </a:prstGeom>
          <a:noFill/>
          <a:ln>
            <a:solidFill>
              <a:srgbClr val="5382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여러</a:t>
            </a:r>
            <a:r>
              <a:rPr 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클라이언트가</a:t>
            </a:r>
            <a:r>
              <a:rPr 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동시에</a:t>
            </a:r>
            <a:r>
              <a:rPr 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같은</a:t>
            </a:r>
            <a:r>
              <a:rPr 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키에</a:t>
            </a:r>
            <a:r>
              <a:rPr 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쓰는</a:t>
            </a:r>
            <a:r>
              <a:rPr 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것을</a:t>
            </a:r>
            <a:r>
              <a:rPr 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허용하기</a:t>
            </a:r>
            <a:r>
              <a:rPr 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때문에</a:t>
            </a:r>
            <a:r>
              <a:rPr 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충돌</a:t>
            </a:r>
            <a:r>
              <a:rPr 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발생</a:t>
            </a:r>
            <a:endParaRPr lang="en-US" sz="14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3" name="직사각형 20">
            <a:extLst>
              <a:ext uri="{FF2B5EF4-FFF2-40B4-BE49-F238E27FC236}">
                <a16:creationId xmlns:a16="http://schemas.microsoft.com/office/drawing/2014/main" id="{74616CFE-F1FD-E440-933B-AC88C066F1F1}"/>
              </a:ext>
            </a:extLst>
          </p:cNvPr>
          <p:cNvSpPr/>
          <p:nvPr/>
        </p:nvSpPr>
        <p:spPr>
          <a:xfrm>
            <a:off x="838200" y="1451311"/>
            <a:ext cx="8373533" cy="5724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en-US" b="1" dirty="0" err="1">
                <a:solidFill>
                  <a:srgbClr val="00B05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문제</a:t>
            </a:r>
            <a:r>
              <a:rPr kumimoji="1" lang="en-US" altLang="ko-KR" b="1" dirty="0">
                <a:solidFill>
                  <a:srgbClr val="00B05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: </a:t>
            </a:r>
            <a:r>
              <a:rPr kumimoji="1" lang="en-US" altLang="en-US" b="1" dirty="0" err="1">
                <a:solidFill>
                  <a:srgbClr val="00B05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부분적인</a:t>
            </a:r>
            <a:r>
              <a:rPr kumimoji="1" lang="en-US" altLang="en-US" b="1" dirty="0">
                <a:solidFill>
                  <a:srgbClr val="00B05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b="1" dirty="0" err="1">
                <a:solidFill>
                  <a:srgbClr val="00B05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장애</a:t>
            </a:r>
            <a:r>
              <a:rPr kumimoji="1" lang="en-US" altLang="en-US" b="1" dirty="0">
                <a:solidFill>
                  <a:srgbClr val="00B05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b="1" dirty="0" err="1">
                <a:solidFill>
                  <a:srgbClr val="00B05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때문에</a:t>
            </a:r>
            <a:r>
              <a:rPr kumimoji="1" lang="en-US" altLang="en-US" b="1" dirty="0">
                <a:solidFill>
                  <a:srgbClr val="00B05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b="1" dirty="0" err="1">
                <a:solidFill>
                  <a:srgbClr val="00B05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이벤트가</a:t>
            </a:r>
            <a:r>
              <a:rPr kumimoji="1" lang="en-US" altLang="en-US" b="1" dirty="0">
                <a:solidFill>
                  <a:srgbClr val="00B05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b="1" dirty="0" err="1">
                <a:solidFill>
                  <a:srgbClr val="00B05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다른</a:t>
            </a:r>
            <a:r>
              <a:rPr kumimoji="1" lang="en-US" altLang="en-US" b="1" dirty="0">
                <a:solidFill>
                  <a:srgbClr val="00B05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b="1" dirty="0" err="1">
                <a:solidFill>
                  <a:srgbClr val="00B05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노드에</a:t>
            </a:r>
            <a:r>
              <a:rPr kumimoji="1" lang="en-US" altLang="en-US" b="1" dirty="0">
                <a:solidFill>
                  <a:srgbClr val="00B05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b="1" dirty="0" err="1">
                <a:solidFill>
                  <a:srgbClr val="00B05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다른</a:t>
            </a:r>
            <a:r>
              <a:rPr kumimoji="1" lang="en-US" altLang="en-US" b="1" dirty="0">
                <a:solidFill>
                  <a:srgbClr val="00B05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b="1" dirty="0" err="1">
                <a:solidFill>
                  <a:srgbClr val="00B05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순서로</a:t>
            </a:r>
            <a:r>
              <a:rPr kumimoji="1" lang="en-US" altLang="en-US" b="1" dirty="0">
                <a:solidFill>
                  <a:srgbClr val="00B05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b="1" dirty="0" err="1">
                <a:solidFill>
                  <a:srgbClr val="00B05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도착</a:t>
            </a:r>
            <a:endParaRPr kumimoji="1" lang="ko-Kore-KR" altLang="en-US" b="1" dirty="0">
              <a:solidFill>
                <a:srgbClr val="00B05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D2219E3-F1D6-CB43-A3B6-14634D9A9E41}"/>
              </a:ext>
            </a:extLst>
          </p:cNvPr>
          <p:cNvSpPr/>
          <p:nvPr/>
        </p:nvSpPr>
        <p:spPr>
          <a:xfrm>
            <a:off x="838200" y="1904362"/>
            <a:ext cx="10515600" cy="5724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KR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복제본들이 동일한 값이 되어야</a:t>
            </a:r>
            <a:r>
              <a:rPr lang="en-KR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KR" b="1" u="sng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최종적인 일관성 달성</a:t>
            </a:r>
          </a:p>
        </p:txBody>
      </p:sp>
      <p:sp>
        <p:nvSpPr>
          <p:cNvPr id="8" name="직사각형 20">
            <a:extLst>
              <a:ext uri="{FF2B5EF4-FFF2-40B4-BE49-F238E27FC236}">
                <a16:creationId xmlns:a16="http://schemas.microsoft.com/office/drawing/2014/main" id="{86C23553-3884-4943-869D-91BBA66AC092}"/>
              </a:ext>
            </a:extLst>
          </p:cNvPr>
          <p:cNvSpPr/>
          <p:nvPr/>
        </p:nvSpPr>
        <p:spPr>
          <a:xfrm>
            <a:off x="838200" y="2398563"/>
            <a:ext cx="8373533" cy="5724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en-US" b="1" dirty="0">
                <a:solidFill>
                  <a:srgbClr val="00B05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방법</a:t>
            </a:r>
            <a:r>
              <a:rPr kumimoji="1" lang="en-US" altLang="ko-KR" b="1" dirty="0">
                <a:solidFill>
                  <a:srgbClr val="00B05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1. </a:t>
            </a:r>
            <a:r>
              <a:rPr kumimoji="1" lang="ko-KR" altLang="en-US" b="1" dirty="0">
                <a:solidFill>
                  <a:srgbClr val="00B05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최종적으로 값 수렴하기</a:t>
            </a:r>
            <a:endParaRPr kumimoji="1" lang="ko-Kore-KR" altLang="en-US" b="1" dirty="0">
              <a:solidFill>
                <a:srgbClr val="00B05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236FC49-083E-964F-9D72-D349893436E7}"/>
              </a:ext>
            </a:extLst>
          </p:cNvPr>
          <p:cNvSpPr/>
          <p:nvPr/>
        </p:nvSpPr>
        <p:spPr>
          <a:xfrm>
            <a:off x="838200" y="2852016"/>
            <a:ext cx="10515600" cy="24216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itchFamily="2" charset="2"/>
              <a:buChar char="ü"/>
            </a:pPr>
            <a:r>
              <a:rPr lang="en-KR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어떤 쓰기가 </a:t>
            </a:r>
            <a:r>
              <a:rPr lang="en-US" altLang="ko-KR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“</a:t>
            </a:r>
            <a:r>
              <a:rPr lang="ko-KR" altLang="en-US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최신</a:t>
            </a:r>
            <a:r>
              <a:rPr lang="en-US" altLang="ko-KR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”</a:t>
            </a:r>
            <a:r>
              <a:rPr lang="ko-KR" altLang="en-US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인지 명확하게 결정할 수 있는 한 모든 </a:t>
            </a:r>
            <a:r>
              <a:rPr lang="ko-KR" altLang="en-US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복제본은</a:t>
            </a:r>
            <a:r>
              <a:rPr lang="ko-KR" altLang="en-US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동일한 값으로 수렴</a:t>
            </a:r>
            <a:endParaRPr lang="en-US" altLang="ko-KR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285750" indent="-285750">
              <a:buFont typeface="Wingdings" pitchFamily="2" charset="2"/>
              <a:buChar char="ü"/>
            </a:pPr>
            <a:r>
              <a:rPr lang="ko-KR" altLang="en-US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하지만 클라이언트 쓰기 요청은 이벤트 순서가 정해지지 않아 </a:t>
            </a:r>
            <a:r>
              <a:rPr lang="ko-KR" altLang="en-US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동시 쓰기</a:t>
            </a:r>
            <a:r>
              <a:rPr lang="ko-KR" altLang="en-US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가 적절함</a:t>
            </a:r>
            <a:endParaRPr lang="en-US" altLang="ko-KR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285750" indent="-285750">
              <a:buFont typeface="Wingdings" pitchFamily="2" charset="2"/>
              <a:buChar char="ü"/>
            </a:pPr>
            <a:r>
              <a:rPr lang="en-KR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임의로 순서를 정함</a:t>
            </a:r>
            <a:br>
              <a:rPr lang="en-KR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</a:br>
            <a:r>
              <a:rPr lang="en-KR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쓰기는 자연적인 순서가 없으므로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KR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예시로 쓰기에 타임스탬프 붙이기가 있음</a:t>
            </a:r>
            <a:br>
              <a:rPr lang="en-KR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</a:br>
            <a:r>
              <a:rPr lang="en-US" altLang="ko-KR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“</a:t>
            </a:r>
            <a:r>
              <a:rPr lang="ko-KR" altLang="en-US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최신</a:t>
            </a:r>
            <a:r>
              <a:rPr lang="en-US" altLang="ko-KR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”</a:t>
            </a:r>
            <a:r>
              <a:rPr lang="ko-KR" altLang="en-US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이라는 의미로 제일 큰 타임스탬프 선택하는 방법 </a:t>
            </a:r>
            <a:endParaRPr lang="en-US" altLang="ko-KR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285750" indent="-285750">
              <a:buFont typeface="Wingdings" pitchFamily="2" charset="2"/>
              <a:buChar char="ü"/>
            </a:pPr>
            <a:r>
              <a:rPr lang="ko-KR" altLang="en-US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최종 쓰기 승리</a:t>
            </a:r>
            <a:r>
              <a:rPr lang="en-US" altLang="ko-KR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(LWW)</a:t>
            </a:r>
            <a:r>
              <a:rPr lang="ko-KR" altLang="en-US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라 부르는 충돌 해소 알고리즘은 </a:t>
            </a:r>
            <a:r>
              <a:rPr lang="ko-KR" altLang="en-US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카산드라에서</a:t>
            </a:r>
            <a:r>
              <a:rPr lang="ko-KR" altLang="en-US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유일하게 제공하는 충돌 해소 방법</a:t>
            </a:r>
            <a:endParaRPr lang="en-KR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2" name="직사각형 20">
            <a:extLst>
              <a:ext uri="{FF2B5EF4-FFF2-40B4-BE49-F238E27FC236}">
                <a16:creationId xmlns:a16="http://schemas.microsoft.com/office/drawing/2014/main" id="{B48CAB07-4010-D347-96D5-D9A3798ADA34}"/>
              </a:ext>
            </a:extLst>
          </p:cNvPr>
          <p:cNvSpPr/>
          <p:nvPr/>
        </p:nvSpPr>
        <p:spPr>
          <a:xfrm>
            <a:off x="838200" y="5042012"/>
            <a:ext cx="8373533" cy="5724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KR" altLang="en-US" b="1" dirty="0">
                <a:solidFill>
                  <a:srgbClr val="00B05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LWW</a:t>
            </a:r>
            <a:endParaRPr kumimoji="1" lang="ko-Kore-KR" altLang="en-US" b="1" dirty="0">
              <a:solidFill>
                <a:srgbClr val="00B05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0B3C9A9-2088-484B-85CF-B21CAD24795A}"/>
              </a:ext>
            </a:extLst>
          </p:cNvPr>
          <p:cNvSpPr/>
          <p:nvPr/>
        </p:nvSpPr>
        <p:spPr>
          <a:xfrm>
            <a:off x="838200" y="5561968"/>
            <a:ext cx="10515600" cy="11297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itchFamily="2" charset="2"/>
              <a:buChar char="ü"/>
            </a:pPr>
            <a:r>
              <a:rPr lang="en-KR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최종적 수렴 달성 but 지속성을 희생</a:t>
            </a:r>
            <a:br>
              <a:rPr lang="en-KR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</a:br>
            <a:r>
              <a:rPr lang="en-US" altLang="ko-KR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-&gt; </a:t>
            </a:r>
            <a:r>
              <a:rPr lang="ko-KR" altLang="en-US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동일한 키에 여러 번 동시 쓰기 가능</a:t>
            </a:r>
            <a:r>
              <a:rPr lang="en-US" altLang="ko-KR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쓰기 중 하나만 살아남음</a:t>
            </a:r>
            <a:endParaRPr lang="en-US" altLang="ko-KR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285750" indent="-285750">
              <a:buFont typeface="Wingdings" pitchFamily="2" charset="2"/>
              <a:buChar char="ü"/>
            </a:pPr>
            <a:r>
              <a:rPr lang="ko-KR" altLang="en-US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손실 데이터를 허용하지 않는다면 </a:t>
            </a:r>
            <a:r>
              <a:rPr lang="en-US" altLang="ko-KR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LWW</a:t>
            </a:r>
            <a:r>
              <a:rPr lang="ko-KR" altLang="en-US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는 적합하지 </a:t>
            </a:r>
            <a:r>
              <a:rPr lang="en-US" altLang="ko-KR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X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모든</a:t>
            </a:r>
            <a:r>
              <a:rPr lang="en-US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쓰기에</a:t>
            </a:r>
            <a:r>
              <a:rPr lang="en-US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UUID로</a:t>
            </a:r>
            <a:r>
              <a:rPr lang="en-US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고유한</a:t>
            </a:r>
            <a:r>
              <a:rPr lang="en-US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키를</a:t>
            </a:r>
            <a:r>
              <a:rPr lang="en-US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부여하여</a:t>
            </a:r>
            <a:r>
              <a:rPr lang="en-US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키를</a:t>
            </a:r>
            <a:r>
              <a:rPr lang="en-US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한번만</a:t>
            </a:r>
            <a:r>
              <a:rPr lang="en-US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쓰고</a:t>
            </a:r>
            <a:r>
              <a:rPr lang="en-US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이후에</a:t>
            </a:r>
            <a:r>
              <a:rPr lang="en-US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불변</a:t>
            </a:r>
            <a:r>
              <a:rPr lang="en-US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값으로</a:t>
            </a:r>
            <a:r>
              <a:rPr lang="en-US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다루도록</a:t>
            </a:r>
            <a:r>
              <a:rPr lang="en-US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함</a:t>
            </a:r>
            <a:endParaRPr lang="en-KR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828878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6D9CD8-754E-F149-8807-FCD5B772F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 err="1"/>
              <a:t>다이나모</a:t>
            </a:r>
            <a:r>
              <a:rPr kumimoji="1" lang="en-US" altLang="en-US" dirty="0"/>
              <a:t> </a:t>
            </a:r>
            <a:r>
              <a:rPr kumimoji="1" lang="en-US" altLang="en-US" dirty="0" err="1"/>
              <a:t>스타일의</a:t>
            </a:r>
            <a:r>
              <a:rPr kumimoji="1" lang="en-US" altLang="en-US" dirty="0"/>
              <a:t> </a:t>
            </a:r>
            <a:r>
              <a:rPr kumimoji="1" lang="en-US" altLang="en-US" dirty="0" err="1"/>
              <a:t>충돌</a:t>
            </a:r>
            <a:r>
              <a:rPr kumimoji="1" lang="en-US" altLang="en-US" dirty="0"/>
              <a:t> </a:t>
            </a:r>
            <a:r>
              <a:rPr kumimoji="1" lang="en-US" altLang="ko-KR" dirty="0"/>
              <a:t>– </a:t>
            </a:r>
            <a:r>
              <a:rPr kumimoji="1" lang="ko-KR" altLang="en-US" dirty="0"/>
              <a:t>이전 발생 관계와 동시성</a:t>
            </a:r>
            <a:endParaRPr kumimoji="1" lang="ko-Kore-KR" alt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FAECBD9-3399-B242-9C24-DEBC03409BA5}"/>
              </a:ext>
            </a:extLst>
          </p:cNvPr>
          <p:cNvSpPr/>
          <p:nvPr/>
        </p:nvSpPr>
        <p:spPr>
          <a:xfrm>
            <a:off x="838200" y="1015355"/>
            <a:ext cx="10515600" cy="1079451"/>
          </a:xfrm>
          <a:prstGeom prst="rect">
            <a:avLst/>
          </a:prstGeom>
          <a:noFill/>
          <a:ln>
            <a:solidFill>
              <a:srgbClr val="5382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두</a:t>
            </a:r>
            <a:r>
              <a:rPr 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가지</a:t>
            </a:r>
            <a:r>
              <a:rPr 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작업이</a:t>
            </a:r>
            <a:r>
              <a:rPr 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동시에</a:t>
            </a:r>
            <a:r>
              <a:rPr 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수행됐는지</a:t>
            </a:r>
            <a:r>
              <a:rPr 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여부를</a:t>
            </a:r>
            <a:r>
              <a:rPr 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결정하기</a:t>
            </a:r>
            <a:r>
              <a:rPr 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위해서는</a:t>
            </a:r>
            <a:r>
              <a:rPr 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두</a:t>
            </a:r>
            <a:r>
              <a:rPr 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작업이</a:t>
            </a:r>
            <a:r>
              <a:rPr 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정말로</a:t>
            </a:r>
            <a:r>
              <a:rPr 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시간적으로</a:t>
            </a:r>
            <a:r>
              <a:rPr 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겹쳐졌는지</a:t>
            </a:r>
            <a:r>
              <a:rPr 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알아야</a:t>
            </a:r>
            <a:r>
              <a:rPr 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한다</a:t>
            </a:r>
            <a:r>
              <a:rPr lang="en-US" altLang="ko-KR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</a:p>
          <a:p>
            <a:r>
              <a:rPr lang="ko-KR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하지만 두 작업이 정확히 같은 시각에 발생했는지는 알기 어렵다</a:t>
            </a:r>
            <a:r>
              <a:rPr lang="en-US" altLang="ko-KR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 </a:t>
            </a:r>
          </a:p>
          <a:p>
            <a:r>
              <a:rPr lang="ko-KR" altLang="en-US" sz="1400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따라서 두 작업이 발생한 물리적인 시각보다 각 작업이 서로 알지 못하면 단순히 두 작업은 동시에 수행됐다 말한다</a:t>
            </a:r>
            <a:r>
              <a:rPr lang="en-US" altLang="ko-KR" sz="1400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 </a:t>
            </a:r>
          </a:p>
          <a:p>
            <a:r>
              <a:rPr lang="ko-KR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반면 작업 </a:t>
            </a:r>
            <a:r>
              <a:rPr lang="en-US" altLang="ko-KR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B</a:t>
            </a:r>
            <a:r>
              <a:rPr lang="ko-KR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가 작업 </a:t>
            </a:r>
            <a:r>
              <a:rPr lang="en-US" altLang="ko-KR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A</a:t>
            </a:r>
            <a:r>
              <a:rPr lang="ko-KR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에 대해서 알거나 </a:t>
            </a:r>
            <a:r>
              <a:rPr lang="en-US" altLang="ko-KR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A</a:t>
            </a:r>
            <a:r>
              <a:rPr lang="ko-KR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에 의존적이거나 어떤 방식으로든 </a:t>
            </a:r>
            <a:r>
              <a:rPr lang="en-US" altLang="ko-KR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A</a:t>
            </a:r>
            <a:r>
              <a:rPr lang="ko-KR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를</a:t>
            </a:r>
            <a:r>
              <a:rPr lang="ko-KR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기반으로 한다면 </a:t>
            </a:r>
            <a:r>
              <a:rPr lang="ko-KR" altLang="en-US" sz="1400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작업</a:t>
            </a:r>
            <a:r>
              <a:rPr lang="en-US" altLang="ko-KR" sz="1400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A</a:t>
            </a:r>
            <a:r>
              <a:rPr lang="ko-KR" altLang="en-US" sz="1400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는 작업 </a:t>
            </a:r>
            <a:r>
              <a:rPr lang="en-US" altLang="ko-KR" sz="1400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B</a:t>
            </a:r>
            <a:r>
              <a:rPr lang="ko-KR" altLang="en-US" sz="1400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의 이전 발생</a:t>
            </a:r>
            <a:r>
              <a:rPr lang="en-US" altLang="ko-KR" sz="1400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(happens-before)</a:t>
            </a:r>
            <a:r>
              <a:rPr lang="ko-KR" altLang="en-US" sz="1400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이다</a:t>
            </a:r>
            <a:r>
              <a:rPr lang="en-US" altLang="ko-KR" sz="1400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  <a:r>
              <a:rPr lang="en-US" altLang="ko-KR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endParaRPr lang="en-US" sz="14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349A0DD9-65BE-AF4C-AB99-934C17B1EE77}"/>
              </a:ext>
            </a:extLst>
          </p:cNvPr>
          <p:cNvSpPr/>
          <p:nvPr/>
        </p:nvSpPr>
        <p:spPr>
          <a:xfrm>
            <a:off x="838200" y="3448208"/>
            <a:ext cx="957349" cy="1004255"/>
          </a:xfrm>
          <a:prstGeom prst="round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b="1" dirty="0">
                <a:solidFill>
                  <a:srgbClr val="00B05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A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F81DEF03-57C8-5F4A-B0EE-20C35843E482}"/>
              </a:ext>
            </a:extLst>
          </p:cNvPr>
          <p:cNvSpPr/>
          <p:nvPr/>
        </p:nvSpPr>
        <p:spPr>
          <a:xfrm>
            <a:off x="838200" y="4645969"/>
            <a:ext cx="957349" cy="1004255"/>
          </a:xfrm>
          <a:prstGeom prst="round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b="1" dirty="0">
                <a:solidFill>
                  <a:srgbClr val="00B05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B</a:t>
            </a:r>
          </a:p>
        </p:txBody>
      </p:sp>
      <p:sp>
        <p:nvSpPr>
          <p:cNvPr id="3" name="Left-Right Arrow 2">
            <a:extLst>
              <a:ext uri="{FF2B5EF4-FFF2-40B4-BE49-F238E27FC236}">
                <a16:creationId xmlns:a16="http://schemas.microsoft.com/office/drawing/2014/main" id="{B455DFC4-635F-9E4D-BF2A-746AE611EAA1}"/>
              </a:ext>
            </a:extLst>
          </p:cNvPr>
          <p:cNvSpPr/>
          <p:nvPr/>
        </p:nvSpPr>
        <p:spPr>
          <a:xfrm>
            <a:off x="838200" y="2809703"/>
            <a:ext cx="957349" cy="145471"/>
          </a:xfrm>
          <a:prstGeom prst="leftRightArrow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2876EBB-AEE4-3348-AB93-E6D028E1519A}"/>
              </a:ext>
            </a:extLst>
          </p:cNvPr>
          <p:cNvSpPr/>
          <p:nvPr/>
        </p:nvSpPr>
        <p:spPr>
          <a:xfrm>
            <a:off x="838200" y="2237273"/>
            <a:ext cx="957349" cy="5724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작업</a:t>
            </a:r>
          </a:p>
        </p:txBody>
      </p:sp>
      <p:sp>
        <p:nvSpPr>
          <p:cNvPr id="15" name="Left-Right Arrow 14">
            <a:extLst>
              <a:ext uri="{FF2B5EF4-FFF2-40B4-BE49-F238E27FC236}">
                <a16:creationId xmlns:a16="http://schemas.microsoft.com/office/drawing/2014/main" id="{BA0694F5-E0DF-2040-98CC-E71E299E643B}"/>
              </a:ext>
            </a:extLst>
          </p:cNvPr>
          <p:cNvSpPr/>
          <p:nvPr/>
        </p:nvSpPr>
        <p:spPr>
          <a:xfrm>
            <a:off x="1902228" y="2806699"/>
            <a:ext cx="2536767" cy="145471"/>
          </a:xfrm>
          <a:prstGeom prst="leftRightArrow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C36917D-B3EB-CA44-A0A1-B0D9F732D367}"/>
              </a:ext>
            </a:extLst>
          </p:cNvPr>
          <p:cNvSpPr/>
          <p:nvPr/>
        </p:nvSpPr>
        <p:spPr>
          <a:xfrm>
            <a:off x="1902229" y="2237273"/>
            <a:ext cx="2536766" cy="5724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발생 가능성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1FDA241D-8298-3042-8F43-AA6CA2194018}"/>
              </a:ext>
            </a:extLst>
          </p:cNvPr>
          <p:cNvSpPr/>
          <p:nvPr/>
        </p:nvSpPr>
        <p:spPr>
          <a:xfrm>
            <a:off x="1902228" y="3223483"/>
            <a:ext cx="2536768" cy="44945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B </a:t>
            </a:r>
            <a:r>
              <a:rPr lang="en-US" dirty="0" err="1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이전에</a:t>
            </a:r>
            <a:r>
              <a:rPr lang="en-US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A가</a:t>
            </a:r>
            <a:r>
              <a:rPr lang="en-US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발생</a:t>
            </a:r>
            <a:endParaRPr lang="en-KR" dirty="0">
              <a:solidFill>
                <a:srgbClr val="FF000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D8BC8FEB-8C07-334C-963F-8DD41E009B1F}"/>
              </a:ext>
            </a:extLst>
          </p:cNvPr>
          <p:cNvSpPr/>
          <p:nvPr/>
        </p:nvSpPr>
        <p:spPr>
          <a:xfrm>
            <a:off x="1902228" y="4421244"/>
            <a:ext cx="2536768" cy="44945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A </a:t>
            </a:r>
            <a:r>
              <a:rPr lang="en-US" dirty="0" err="1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이전에</a:t>
            </a:r>
            <a:r>
              <a:rPr lang="en-US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B가</a:t>
            </a:r>
            <a:r>
              <a:rPr lang="en-US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발생</a:t>
            </a:r>
            <a:endParaRPr lang="en-KR" dirty="0">
              <a:solidFill>
                <a:srgbClr val="FF000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454AB777-FAA4-8544-9388-6E65AD051EF1}"/>
              </a:ext>
            </a:extLst>
          </p:cNvPr>
          <p:cNvSpPr/>
          <p:nvPr/>
        </p:nvSpPr>
        <p:spPr>
          <a:xfrm>
            <a:off x="1902228" y="5733926"/>
            <a:ext cx="2536768" cy="44945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A와</a:t>
            </a:r>
            <a:r>
              <a:rPr lang="en-US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B가</a:t>
            </a:r>
            <a:r>
              <a:rPr lang="en-US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동시에</a:t>
            </a:r>
            <a:r>
              <a:rPr lang="en-US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발생</a:t>
            </a:r>
            <a:endParaRPr lang="en-KR" dirty="0">
              <a:solidFill>
                <a:srgbClr val="FF000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0" name="Left-Right Arrow 19">
            <a:extLst>
              <a:ext uri="{FF2B5EF4-FFF2-40B4-BE49-F238E27FC236}">
                <a16:creationId xmlns:a16="http://schemas.microsoft.com/office/drawing/2014/main" id="{6EDB2312-1CD8-9E41-A52F-921FF665B9F1}"/>
              </a:ext>
            </a:extLst>
          </p:cNvPr>
          <p:cNvSpPr/>
          <p:nvPr/>
        </p:nvSpPr>
        <p:spPr>
          <a:xfrm>
            <a:off x="4529050" y="2806699"/>
            <a:ext cx="2836025" cy="145471"/>
          </a:xfrm>
          <a:prstGeom prst="leftRightArrow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A2259E0-54A0-D549-9E3B-31D1444FA08B}"/>
              </a:ext>
            </a:extLst>
          </p:cNvPr>
          <p:cNvSpPr/>
          <p:nvPr/>
        </p:nvSpPr>
        <p:spPr>
          <a:xfrm>
            <a:off x="4529050" y="2237273"/>
            <a:ext cx="2836025" cy="5724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발생 가능성에 따른 방향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00EC688E-F21C-B142-B6F3-5218EE0CD0D9}"/>
              </a:ext>
            </a:extLst>
          </p:cNvPr>
          <p:cNvSpPr/>
          <p:nvPr/>
        </p:nvSpPr>
        <p:spPr>
          <a:xfrm>
            <a:off x="4612178" y="3223483"/>
            <a:ext cx="2752897" cy="1647211"/>
          </a:xfrm>
          <a:prstGeom prst="round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나중 작업은 이전 작업을 덮어쓸 수 있음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0602DFB9-2ED4-7345-96DD-44EC2CE28105}"/>
              </a:ext>
            </a:extLst>
          </p:cNvPr>
          <p:cNvSpPr/>
          <p:nvPr/>
        </p:nvSpPr>
        <p:spPr>
          <a:xfrm>
            <a:off x="4612178" y="5767905"/>
            <a:ext cx="2752897" cy="449451"/>
          </a:xfrm>
          <a:prstGeom prst="round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충돌 해소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BFFB764-A07D-0B41-A96A-65373F675D11}"/>
              </a:ext>
            </a:extLst>
          </p:cNvPr>
          <p:cNvCxnSpPr>
            <a:cxnSpLocks/>
          </p:cNvCxnSpPr>
          <p:nvPr/>
        </p:nvCxnSpPr>
        <p:spPr>
          <a:xfrm flipV="1">
            <a:off x="5749675" y="5650224"/>
            <a:ext cx="346325" cy="1924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직사각형 20">
            <a:extLst>
              <a:ext uri="{FF2B5EF4-FFF2-40B4-BE49-F238E27FC236}">
                <a16:creationId xmlns:a16="http://schemas.microsoft.com/office/drawing/2014/main" id="{413CE476-90C3-AB4B-AB07-E19934BDE0CF}"/>
              </a:ext>
            </a:extLst>
          </p:cNvPr>
          <p:cNvSpPr/>
          <p:nvPr/>
        </p:nvSpPr>
        <p:spPr>
          <a:xfrm>
            <a:off x="4870130" y="5216673"/>
            <a:ext cx="2558676" cy="4923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KR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이전 발생 관계 파악 필요</a:t>
            </a:r>
            <a:endParaRPr kumimoji="1" lang="ko-Kore-KR" altLang="en-US" sz="14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0" name="Left-Right Arrow 29">
            <a:extLst>
              <a:ext uri="{FF2B5EF4-FFF2-40B4-BE49-F238E27FC236}">
                <a16:creationId xmlns:a16="http://schemas.microsoft.com/office/drawing/2014/main" id="{2E51637E-FD2C-7B46-8A9D-47A8E7A80A3A}"/>
              </a:ext>
            </a:extLst>
          </p:cNvPr>
          <p:cNvSpPr/>
          <p:nvPr/>
        </p:nvSpPr>
        <p:spPr>
          <a:xfrm>
            <a:off x="7505007" y="2806699"/>
            <a:ext cx="4498571" cy="145471"/>
          </a:xfrm>
          <a:prstGeom prst="leftRightArrow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9477BBA-DB93-644F-8BDF-407F2D9DD09C}"/>
              </a:ext>
            </a:extLst>
          </p:cNvPr>
          <p:cNvSpPr/>
          <p:nvPr/>
        </p:nvSpPr>
        <p:spPr>
          <a:xfrm>
            <a:off x="7588134" y="2237273"/>
            <a:ext cx="4415444" cy="5724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알고리즘</a:t>
            </a:r>
            <a:r>
              <a:rPr lang="en-US" altLang="ko-KR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/</a:t>
            </a:r>
            <a:r>
              <a:rPr lang="ko-KR" altLang="en-US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해결방법</a:t>
            </a:r>
            <a:endParaRPr lang="en-KR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2FE1AEBD-EDE4-044C-9CEE-3C58229AAB44}"/>
              </a:ext>
            </a:extLst>
          </p:cNvPr>
          <p:cNvSpPr/>
          <p:nvPr/>
        </p:nvSpPr>
        <p:spPr>
          <a:xfrm>
            <a:off x="7554883" y="3223483"/>
            <a:ext cx="4448695" cy="1647211"/>
          </a:xfrm>
          <a:prstGeom prst="round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최종적인 값 수렴을 위해 임의로 순서를 정하는 LWW 사용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281F30DC-D19A-A646-A915-C76ED97C7653}"/>
              </a:ext>
            </a:extLst>
          </p:cNvPr>
          <p:cNvSpPr/>
          <p:nvPr/>
        </p:nvSpPr>
        <p:spPr>
          <a:xfrm>
            <a:off x="7554883" y="5002407"/>
            <a:ext cx="4448695" cy="1647211"/>
          </a:xfrm>
          <a:prstGeom prst="round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버전 번호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및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버전 벡터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(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모든 복제본의 버전 번호 모음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)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덮어쓸 값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285750" indent="-285750">
              <a:buFont typeface="Wingdings" pitchFamily="2" charset="2"/>
              <a:buChar char="ü"/>
            </a:pP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형제로 유지할 값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285750" indent="-285750">
              <a:buFont typeface="Wingdings" pitchFamily="2" charset="2"/>
              <a:buChar char="ü"/>
            </a:pP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덮어쓰기와 동시 쓰기 구분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1129089-3A28-1F4D-812D-1F7E8F82E9F1}"/>
              </a:ext>
            </a:extLst>
          </p:cNvPr>
          <p:cNvSpPr/>
          <p:nvPr/>
        </p:nvSpPr>
        <p:spPr>
          <a:xfrm>
            <a:off x="698269" y="3230495"/>
            <a:ext cx="1203959" cy="295288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93255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6D9CD8-754E-F149-8807-FCD5B772F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KR" altLang="en-US" dirty="0"/>
              <a:t>이전 발생 관계 파악하기</a:t>
            </a:r>
            <a:r>
              <a:rPr kumimoji="1" lang="en-US" altLang="ko-KR" dirty="0"/>
              <a:t>(</a:t>
            </a:r>
            <a:r>
              <a:rPr kumimoji="1" lang="ko-KR" altLang="en-US" dirty="0" err="1"/>
              <a:t>단일복제</a:t>
            </a:r>
            <a:r>
              <a:rPr kumimoji="1" lang="en-US" altLang="ko-KR" dirty="0"/>
              <a:t>)</a:t>
            </a:r>
            <a:endParaRPr kumimoji="1" lang="ko-Kore-KR" alt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FAECBD9-3399-B242-9C24-DEBC03409BA5}"/>
              </a:ext>
            </a:extLst>
          </p:cNvPr>
          <p:cNvSpPr/>
          <p:nvPr/>
        </p:nvSpPr>
        <p:spPr>
          <a:xfrm>
            <a:off x="838200" y="1015355"/>
            <a:ext cx="10515600" cy="378309"/>
          </a:xfrm>
          <a:prstGeom prst="rect">
            <a:avLst/>
          </a:prstGeom>
          <a:noFill/>
          <a:ln>
            <a:solidFill>
              <a:srgbClr val="5382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두</a:t>
            </a:r>
            <a:r>
              <a:rPr 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작업이</a:t>
            </a:r>
            <a:r>
              <a:rPr 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동시에</a:t>
            </a:r>
            <a:r>
              <a:rPr 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발생했는지</a:t>
            </a:r>
            <a:r>
              <a:rPr 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또는</a:t>
            </a:r>
            <a:r>
              <a:rPr 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하나가</a:t>
            </a:r>
            <a:r>
              <a:rPr 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이전에</a:t>
            </a:r>
            <a:r>
              <a:rPr 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발생했는지</a:t>
            </a:r>
            <a:r>
              <a:rPr 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여부를</a:t>
            </a:r>
            <a:r>
              <a:rPr 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결정하는</a:t>
            </a:r>
            <a:r>
              <a:rPr 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알고리즘</a:t>
            </a:r>
            <a:endParaRPr lang="en-US" sz="14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2ACDB066-08A0-2A49-95A5-17E872C47A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0892" y="1686650"/>
            <a:ext cx="7591044" cy="4422511"/>
          </a:xfrm>
          <a:prstGeom prst="rect">
            <a:avLst/>
          </a:prstGeom>
        </p:spPr>
      </p:pic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02BE5848-9783-FF44-91D2-7DA03C87F6C3}"/>
              </a:ext>
            </a:extLst>
          </p:cNvPr>
          <p:cNvCxnSpPr>
            <a:cxnSpLocks/>
          </p:cNvCxnSpPr>
          <p:nvPr/>
        </p:nvCxnSpPr>
        <p:spPr>
          <a:xfrm flipV="1">
            <a:off x="6931152" y="1938528"/>
            <a:ext cx="1897380" cy="22384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022CD712-0CA7-8242-9879-BEB9F0F34FA6}"/>
              </a:ext>
            </a:extLst>
          </p:cNvPr>
          <p:cNvCxnSpPr>
            <a:cxnSpLocks/>
          </p:cNvCxnSpPr>
          <p:nvPr/>
        </p:nvCxnSpPr>
        <p:spPr>
          <a:xfrm flipV="1">
            <a:off x="6181344" y="1938528"/>
            <a:ext cx="2592324" cy="339764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직사각형 20">
            <a:extLst>
              <a:ext uri="{FF2B5EF4-FFF2-40B4-BE49-F238E27FC236}">
                <a16:creationId xmlns:a16="http://schemas.microsoft.com/office/drawing/2014/main" id="{791C90D9-AA1A-0B42-AA4A-4323611C72FB}"/>
              </a:ext>
            </a:extLst>
          </p:cNvPr>
          <p:cNvSpPr/>
          <p:nvPr/>
        </p:nvSpPr>
        <p:spPr>
          <a:xfrm>
            <a:off x="8846820" y="1566394"/>
            <a:ext cx="2558676" cy="4923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1. </a:t>
            </a:r>
            <a:r>
              <a:rPr kumimoji="1" lang="en-KR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모두 같은 key를 공유</a:t>
            </a:r>
            <a:endParaRPr kumimoji="1" lang="ko-Kore-KR" altLang="en-US" sz="14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93" name="Right Arrow 92">
            <a:extLst>
              <a:ext uri="{FF2B5EF4-FFF2-40B4-BE49-F238E27FC236}">
                <a16:creationId xmlns:a16="http://schemas.microsoft.com/office/drawing/2014/main" id="{542C982C-8330-A445-8D02-6582FA60F4B9}"/>
              </a:ext>
            </a:extLst>
          </p:cNvPr>
          <p:cNvSpPr/>
          <p:nvPr/>
        </p:nvSpPr>
        <p:spPr>
          <a:xfrm>
            <a:off x="2761488" y="1824412"/>
            <a:ext cx="5486400" cy="223843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94" name="Right Arrow 93">
            <a:extLst>
              <a:ext uri="{FF2B5EF4-FFF2-40B4-BE49-F238E27FC236}">
                <a16:creationId xmlns:a16="http://schemas.microsoft.com/office/drawing/2014/main" id="{9F1E07D4-DC34-7848-A653-DC9D398CEEA2}"/>
              </a:ext>
            </a:extLst>
          </p:cNvPr>
          <p:cNvSpPr/>
          <p:nvPr/>
        </p:nvSpPr>
        <p:spPr>
          <a:xfrm>
            <a:off x="2761488" y="5866060"/>
            <a:ext cx="5486400" cy="223843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218277C7-CBE4-8841-AA80-B39E4AD9832C}"/>
              </a:ext>
            </a:extLst>
          </p:cNvPr>
          <p:cNvSpPr/>
          <p:nvPr/>
        </p:nvSpPr>
        <p:spPr>
          <a:xfrm>
            <a:off x="2729484" y="1399302"/>
            <a:ext cx="5701284" cy="5724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작업A라고 할 때</a:t>
            </a:r>
            <a:r>
              <a:rPr lang="en-US" altLang="ko-KR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lang="ko-KR" altLang="en-US" sz="1400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이전 발생 관계</a:t>
            </a:r>
            <a:r>
              <a:rPr lang="ko-KR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가 진행됨 </a:t>
            </a:r>
            <a:endParaRPr lang="en-KR" sz="14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441BDDDA-C55B-F04F-840A-F270331D519C}"/>
              </a:ext>
            </a:extLst>
          </p:cNvPr>
          <p:cNvSpPr/>
          <p:nvPr/>
        </p:nvSpPr>
        <p:spPr>
          <a:xfrm>
            <a:off x="809243" y="1856502"/>
            <a:ext cx="478675" cy="40693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r>
              <a:rPr lang="en-KR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A와 B는 </a:t>
            </a:r>
            <a:r>
              <a:rPr lang="en-KR" sz="1400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동시발생 관계</a:t>
            </a:r>
          </a:p>
        </p:txBody>
      </p:sp>
      <p:sp>
        <p:nvSpPr>
          <p:cNvPr id="97" name="Up-Down Arrow 96">
            <a:extLst>
              <a:ext uri="{FF2B5EF4-FFF2-40B4-BE49-F238E27FC236}">
                <a16:creationId xmlns:a16="http://schemas.microsoft.com/office/drawing/2014/main" id="{CDAD95B3-398F-0443-8403-8FA73C2AE0D7}"/>
              </a:ext>
            </a:extLst>
          </p:cNvPr>
          <p:cNvSpPr/>
          <p:nvPr/>
        </p:nvSpPr>
        <p:spPr>
          <a:xfrm>
            <a:off x="1175004" y="1938528"/>
            <a:ext cx="214884" cy="4069350"/>
          </a:xfrm>
          <a:prstGeom prst="up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98" name="Rounded Rectangle 97">
            <a:extLst>
              <a:ext uri="{FF2B5EF4-FFF2-40B4-BE49-F238E27FC236}">
                <a16:creationId xmlns:a16="http://schemas.microsoft.com/office/drawing/2014/main" id="{B21F5D8B-5D70-994B-ACF7-BC5C3F08CEE7}"/>
              </a:ext>
            </a:extLst>
          </p:cNvPr>
          <p:cNvSpPr/>
          <p:nvPr/>
        </p:nvSpPr>
        <p:spPr>
          <a:xfrm>
            <a:off x="1005840" y="1471155"/>
            <a:ext cx="478675" cy="404862"/>
          </a:xfrm>
          <a:prstGeom prst="round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b="1" dirty="0">
                <a:solidFill>
                  <a:srgbClr val="00B05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A</a:t>
            </a:r>
          </a:p>
        </p:txBody>
      </p:sp>
      <p:sp>
        <p:nvSpPr>
          <p:cNvPr id="99" name="Rounded Rectangle 98">
            <a:extLst>
              <a:ext uri="{FF2B5EF4-FFF2-40B4-BE49-F238E27FC236}">
                <a16:creationId xmlns:a16="http://schemas.microsoft.com/office/drawing/2014/main" id="{4EAB6C03-1D3A-E64B-9480-AB2C4EA71FA0}"/>
              </a:ext>
            </a:extLst>
          </p:cNvPr>
          <p:cNvSpPr/>
          <p:nvPr/>
        </p:nvSpPr>
        <p:spPr>
          <a:xfrm>
            <a:off x="1005840" y="6134595"/>
            <a:ext cx="478675" cy="404862"/>
          </a:xfrm>
          <a:prstGeom prst="round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b="1" dirty="0">
                <a:solidFill>
                  <a:srgbClr val="00B05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B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B1FD56BD-CEA1-1547-8C9A-8EEA1E6BC861}"/>
              </a:ext>
            </a:extLst>
          </p:cNvPr>
          <p:cNvSpPr/>
          <p:nvPr/>
        </p:nvSpPr>
        <p:spPr>
          <a:xfrm>
            <a:off x="2546604" y="6007878"/>
            <a:ext cx="5701284" cy="5724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작업B라고 할 때</a:t>
            </a:r>
            <a:r>
              <a:rPr lang="en-US" altLang="ko-KR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lang="ko-KR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이전 발생 관계가 진행됨 </a:t>
            </a:r>
            <a:endParaRPr lang="en-KR" sz="14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04" name="직사각형 20">
            <a:extLst>
              <a:ext uri="{FF2B5EF4-FFF2-40B4-BE49-F238E27FC236}">
                <a16:creationId xmlns:a16="http://schemas.microsoft.com/office/drawing/2014/main" id="{E4138656-283D-6F49-A641-945A9AC90F2A}"/>
              </a:ext>
            </a:extLst>
          </p:cNvPr>
          <p:cNvSpPr/>
          <p:nvPr/>
        </p:nvSpPr>
        <p:spPr>
          <a:xfrm>
            <a:off x="8846820" y="2133322"/>
            <a:ext cx="2558676" cy="9573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2. </a:t>
            </a:r>
            <a:r>
              <a:rPr kumimoji="1" lang="ko-KR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이전 발생 관계와 </a:t>
            </a:r>
            <a:r>
              <a:rPr kumimoji="1" lang="ko-KR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동시발생</a:t>
            </a:r>
            <a:r>
              <a:rPr kumimoji="1" lang="ko-KR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관계가 </a:t>
            </a:r>
            <a:r>
              <a:rPr kumimoji="1" lang="ko-KR" altLang="en-US" sz="1400" u="sng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같은 </a:t>
            </a:r>
            <a:r>
              <a:rPr kumimoji="1" lang="en-US" altLang="ko-KR" sz="1400" u="sng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key</a:t>
            </a:r>
            <a:r>
              <a:rPr kumimoji="1" lang="ko-KR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에서 일어났을 때 </a:t>
            </a:r>
            <a:r>
              <a:rPr kumimoji="1" lang="ko-KR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충돌문제가</a:t>
            </a:r>
            <a:r>
              <a:rPr kumimoji="1" lang="ko-KR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발생</a:t>
            </a:r>
            <a:endParaRPr kumimoji="1" lang="ko-Kore-KR" altLang="en-US" sz="14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05" name="직사각형 20">
            <a:extLst>
              <a:ext uri="{FF2B5EF4-FFF2-40B4-BE49-F238E27FC236}">
                <a16:creationId xmlns:a16="http://schemas.microsoft.com/office/drawing/2014/main" id="{572EC236-BFD7-7E4F-8108-F127FEADF4D2}"/>
              </a:ext>
            </a:extLst>
          </p:cNvPr>
          <p:cNvSpPr/>
          <p:nvPr/>
        </p:nvSpPr>
        <p:spPr>
          <a:xfrm>
            <a:off x="8846820" y="3120874"/>
            <a:ext cx="2558676" cy="9573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3. </a:t>
            </a:r>
            <a:r>
              <a:rPr kumimoji="1" lang="ko-KR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따라서 이전 발생 관계와 동시 발생 관계 구분이 필요</a:t>
            </a:r>
            <a:endParaRPr kumimoji="1" lang="en-US" altLang="ko-KR" sz="14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kumimoji="1" lang="en-US" altLang="ko-KR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-&gt;</a:t>
            </a:r>
            <a:r>
              <a:rPr kumimoji="1" lang="ko-KR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버전 번호</a:t>
            </a:r>
            <a:endParaRPr kumimoji="1" lang="ko-Kore-KR" altLang="en-US" sz="14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06" name="직사각형 20">
            <a:extLst>
              <a:ext uri="{FF2B5EF4-FFF2-40B4-BE49-F238E27FC236}">
                <a16:creationId xmlns:a16="http://schemas.microsoft.com/office/drawing/2014/main" id="{293E9154-92DB-D744-AF83-80FA791CBB89}"/>
              </a:ext>
            </a:extLst>
          </p:cNvPr>
          <p:cNvSpPr/>
          <p:nvPr/>
        </p:nvSpPr>
        <p:spPr>
          <a:xfrm>
            <a:off x="8846820" y="4035274"/>
            <a:ext cx="2558676" cy="15059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4. </a:t>
            </a:r>
            <a:r>
              <a:rPr kumimoji="1" lang="ko-KR" altLang="en-US" sz="1400" b="1" u="sng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버전 번호를 포함</a:t>
            </a:r>
            <a:r>
              <a:rPr kumimoji="1" lang="ko-KR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하면 쓰기가 수행되기 이전 상태를 알 수 있음 </a:t>
            </a:r>
            <a:br>
              <a:rPr kumimoji="1" lang="en-US" altLang="ko-KR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</a:br>
            <a:r>
              <a:rPr kumimoji="1" lang="ko-KR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예</a:t>
            </a:r>
            <a:r>
              <a:rPr kumimoji="1" lang="en-US" altLang="ko-KR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) Version 3, 5 -&gt; (v1</a:t>
            </a:r>
            <a:r>
              <a:rPr kumimoji="1" lang="ko-KR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을 포함하고 있었음</a:t>
            </a:r>
            <a:r>
              <a:rPr kumimoji="1" lang="en-US" altLang="ko-KR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)</a:t>
            </a:r>
          </a:p>
          <a:p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Version 4 -&gt; v2를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포함하고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있었음</a:t>
            </a:r>
            <a:endParaRPr kumimoji="1" lang="ko-Kore-KR" altLang="en-US" sz="14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07" name="직사각형 20">
            <a:extLst>
              <a:ext uri="{FF2B5EF4-FFF2-40B4-BE49-F238E27FC236}">
                <a16:creationId xmlns:a16="http://schemas.microsoft.com/office/drawing/2014/main" id="{35E853EB-E916-B94F-AC3A-5C7ECC70952D}"/>
              </a:ext>
            </a:extLst>
          </p:cNvPr>
          <p:cNvSpPr/>
          <p:nvPr/>
        </p:nvSpPr>
        <p:spPr>
          <a:xfrm>
            <a:off x="8846820" y="5705856"/>
            <a:ext cx="2558676" cy="8744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5. </a:t>
            </a:r>
            <a:r>
              <a:rPr kumimoji="1" lang="ko-KR" altLang="en-US" sz="1400" b="1" u="sng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버전 번호를 포함</a:t>
            </a:r>
            <a:r>
              <a:rPr kumimoji="1" lang="ko-KR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하지 않은 쓰는 다른 쓰기와 동시에 수행된 것이므로 아무것도 덮어쓰지 않음</a:t>
            </a:r>
            <a:endParaRPr kumimoji="1" lang="ko-Kore-KR" altLang="en-US" sz="14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849129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6D9CD8-754E-F149-8807-FCD5B772F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KR" altLang="en-US" dirty="0"/>
              <a:t>동시에 쓴 값 병합</a:t>
            </a:r>
            <a:endParaRPr kumimoji="1" lang="ko-Kore-KR" alt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FAECBD9-3399-B242-9C24-DEBC03409BA5}"/>
              </a:ext>
            </a:extLst>
          </p:cNvPr>
          <p:cNvSpPr/>
          <p:nvPr/>
        </p:nvSpPr>
        <p:spPr>
          <a:xfrm>
            <a:off x="838200" y="1015355"/>
            <a:ext cx="10515600" cy="378309"/>
          </a:xfrm>
          <a:prstGeom prst="rect">
            <a:avLst/>
          </a:prstGeom>
          <a:noFill/>
          <a:ln>
            <a:solidFill>
              <a:srgbClr val="5382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u="sng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여러</a:t>
            </a:r>
            <a:r>
              <a:rPr lang="en-US" sz="1400" u="sng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sz="1400" u="sng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작업이</a:t>
            </a:r>
            <a:r>
              <a:rPr lang="en-US" sz="1400" u="sng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sz="1400" u="sng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동시에</a:t>
            </a:r>
            <a:r>
              <a:rPr lang="en-US" sz="1400" u="sng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sz="1400" u="sng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발생</a:t>
            </a:r>
            <a:r>
              <a:rPr 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하면</a:t>
            </a:r>
            <a:r>
              <a:rPr 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sz="1400" b="1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클라이언트는</a:t>
            </a:r>
            <a:r>
              <a:rPr lang="en-US" sz="1400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sz="1400" b="1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동시에</a:t>
            </a:r>
            <a:r>
              <a:rPr lang="en-US" sz="1400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sz="1400" b="1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쓴</a:t>
            </a:r>
            <a:r>
              <a:rPr lang="en-US" sz="1400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sz="1400" b="1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값을</a:t>
            </a:r>
            <a:r>
              <a:rPr lang="en-US" sz="1400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sz="1400" b="1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정리</a:t>
            </a:r>
            <a:r>
              <a:rPr 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해야</a:t>
            </a:r>
            <a:r>
              <a:rPr 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함</a:t>
            </a:r>
            <a:r>
              <a:rPr lang="en-US" altLang="ko-KR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 </a:t>
            </a:r>
            <a:r>
              <a:rPr lang="ko-KR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리악은</a:t>
            </a:r>
            <a:r>
              <a:rPr lang="ko-KR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이런 값을 </a:t>
            </a:r>
            <a:r>
              <a:rPr lang="ko-KR" altLang="en-US" sz="1400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형제</a:t>
            </a:r>
            <a:r>
              <a:rPr lang="en-US" altLang="ko-KR" sz="1400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(sibling)</a:t>
            </a:r>
            <a:r>
              <a:rPr lang="ko-KR" altLang="en-US" sz="1400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값</a:t>
            </a:r>
            <a:r>
              <a:rPr lang="ko-KR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이라 부른다</a:t>
            </a:r>
            <a:r>
              <a:rPr lang="en-US" altLang="ko-KR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  <a:r>
              <a:rPr 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</a:p>
        </p:txBody>
      </p:sp>
      <p:sp>
        <p:nvSpPr>
          <p:cNvPr id="90" name="직사각형 20">
            <a:extLst>
              <a:ext uri="{FF2B5EF4-FFF2-40B4-BE49-F238E27FC236}">
                <a16:creationId xmlns:a16="http://schemas.microsoft.com/office/drawing/2014/main" id="{791C90D9-AA1A-0B42-AA4A-4323611C72FB}"/>
              </a:ext>
            </a:extLst>
          </p:cNvPr>
          <p:cNvSpPr/>
          <p:nvPr/>
        </p:nvSpPr>
        <p:spPr>
          <a:xfrm>
            <a:off x="8846820" y="1566394"/>
            <a:ext cx="2558676" cy="4923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6. </a:t>
            </a:r>
            <a:r>
              <a:rPr kumimoji="1" lang="en-KR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여러 작업이 동시에 발생할 때 값을 어떻게 처리할지</a:t>
            </a:r>
            <a:endParaRPr kumimoji="1" lang="ko-Kore-KR" altLang="en-US" sz="14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2" name="직사각형 20">
            <a:extLst>
              <a:ext uri="{FF2B5EF4-FFF2-40B4-BE49-F238E27FC236}">
                <a16:creationId xmlns:a16="http://schemas.microsoft.com/office/drawing/2014/main" id="{A7C79B07-FF46-474F-B110-2FB4990719AD}"/>
              </a:ext>
            </a:extLst>
          </p:cNvPr>
          <p:cNvSpPr/>
          <p:nvPr/>
        </p:nvSpPr>
        <p:spPr>
          <a:xfrm>
            <a:off x="8846820" y="2133322"/>
            <a:ext cx="2558676" cy="9207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7. </a:t>
            </a:r>
            <a:r>
              <a:rPr kumimoji="1" lang="ko-KR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장바구니 예제에서 </a:t>
            </a:r>
            <a:r>
              <a:rPr kumimoji="1" lang="ko-KR" altLang="en-US" sz="1400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형제를 병합</a:t>
            </a:r>
            <a:r>
              <a:rPr kumimoji="1" lang="ko-KR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하는 합리적인 접근 방식은 합집합을 취하는 것</a:t>
            </a:r>
            <a:endParaRPr kumimoji="1" lang="ko-Kore-KR" altLang="en-US" sz="14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DD5355-87E7-6049-98F3-09864B8457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504" y="1562514"/>
            <a:ext cx="7521518" cy="2162149"/>
          </a:xfrm>
          <a:prstGeom prst="rect">
            <a:avLst/>
          </a:prstGeom>
        </p:spPr>
      </p:pic>
      <p:sp>
        <p:nvSpPr>
          <p:cNvPr id="23" name="직사각형 20">
            <a:extLst>
              <a:ext uri="{FF2B5EF4-FFF2-40B4-BE49-F238E27FC236}">
                <a16:creationId xmlns:a16="http://schemas.microsoft.com/office/drawing/2014/main" id="{672DA67D-4056-FC48-80B5-1B2FAA0EEDA8}"/>
              </a:ext>
            </a:extLst>
          </p:cNvPr>
          <p:cNvSpPr/>
          <p:nvPr/>
        </p:nvSpPr>
        <p:spPr>
          <a:xfrm>
            <a:off x="8846820" y="3066010"/>
            <a:ext cx="2558676" cy="12316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8. </a:t>
            </a:r>
            <a:r>
              <a:rPr kumimoji="1" lang="ko-KR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최종 두 개의 형제는 </a:t>
            </a:r>
            <a:r>
              <a:rPr kumimoji="1" lang="en-US" altLang="ko-KR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[</a:t>
            </a:r>
            <a:r>
              <a:rPr kumimoji="1" lang="ko-KR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우유</a:t>
            </a:r>
            <a:r>
              <a:rPr kumimoji="1" lang="en-US" altLang="ko-KR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kumimoji="1" lang="ko-KR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밀가루</a:t>
            </a:r>
            <a:r>
              <a:rPr kumimoji="1" lang="en-US" altLang="ko-KR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kumimoji="1" lang="ko-KR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달걀</a:t>
            </a:r>
            <a:r>
              <a:rPr kumimoji="1" lang="en-US" altLang="ko-KR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kumimoji="1" lang="ko-KR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베이컨</a:t>
            </a:r>
            <a:r>
              <a:rPr kumimoji="1" lang="en-US" altLang="ko-KR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]</a:t>
            </a:r>
            <a:r>
              <a:rPr kumimoji="1" lang="ko-KR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과 </a:t>
            </a:r>
            <a:r>
              <a:rPr kumimoji="1" lang="en-US" altLang="ko-KR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[</a:t>
            </a:r>
            <a:r>
              <a:rPr kumimoji="1" lang="ko-KR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달걀</a:t>
            </a:r>
            <a:r>
              <a:rPr kumimoji="1" lang="en-US" altLang="ko-KR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kumimoji="1" lang="ko-KR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우유</a:t>
            </a:r>
            <a:r>
              <a:rPr kumimoji="1" lang="en-US" altLang="ko-KR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kumimoji="1" lang="ko-KR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햄</a:t>
            </a:r>
            <a:r>
              <a:rPr kumimoji="1" lang="en-US" altLang="ko-KR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]</a:t>
            </a:r>
            <a:r>
              <a:rPr kumimoji="1" lang="ko-KR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이다</a:t>
            </a:r>
            <a:r>
              <a:rPr kumimoji="1" lang="en-US" altLang="ko-KR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 </a:t>
            </a:r>
            <a:r>
              <a:rPr kumimoji="1" lang="ko-KR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우유와 달걀을 비록 한 번씩 썼지만 두 형제에 모두 나타남</a:t>
            </a:r>
            <a:endParaRPr kumimoji="1" lang="ko-Kore-KR" altLang="en-US" sz="14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4" name="직사각형 20">
            <a:extLst>
              <a:ext uri="{FF2B5EF4-FFF2-40B4-BE49-F238E27FC236}">
                <a16:creationId xmlns:a16="http://schemas.microsoft.com/office/drawing/2014/main" id="{B5239340-6B0E-A548-956B-A3B5BD447AEC}"/>
              </a:ext>
            </a:extLst>
          </p:cNvPr>
          <p:cNvSpPr/>
          <p:nvPr/>
        </p:nvSpPr>
        <p:spPr>
          <a:xfrm>
            <a:off x="8846820" y="4273018"/>
            <a:ext cx="2558676" cy="10185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9. </a:t>
            </a:r>
            <a:r>
              <a:rPr kumimoji="1" lang="ko-KR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하지만 </a:t>
            </a:r>
            <a:r>
              <a:rPr kumimoji="1" lang="ko-KR" altLang="en-US" sz="1400" u="sng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상품 제거</a:t>
            </a:r>
            <a:r>
              <a:rPr kumimoji="1" lang="ko-KR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는 형제의 합집합으로 올바른 결과를 얻을 수 없음</a:t>
            </a:r>
            <a:endParaRPr kumimoji="1" lang="ko-Kore-KR" altLang="en-US" sz="14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5" name="직사각형 20">
            <a:extLst>
              <a:ext uri="{FF2B5EF4-FFF2-40B4-BE49-F238E27FC236}">
                <a16:creationId xmlns:a16="http://schemas.microsoft.com/office/drawing/2014/main" id="{6359B1EB-EE0A-7C40-ADF5-B40C89BA8BA3}"/>
              </a:ext>
            </a:extLst>
          </p:cNvPr>
          <p:cNvSpPr/>
          <p:nvPr/>
        </p:nvSpPr>
        <p:spPr>
          <a:xfrm>
            <a:off x="8846820" y="5187418"/>
            <a:ext cx="2558676" cy="10185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10. </a:t>
            </a:r>
            <a:r>
              <a:rPr kumimoji="1" lang="ko-KR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형제를 병합할 때 상품을 제거했음을 나타내기 위한 해당 버전 번호 표시를 남겨야 함</a:t>
            </a:r>
            <a:endParaRPr kumimoji="1" lang="ko-Kore-KR" altLang="en-US" sz="14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979FD582-F278-F04B-844A-1C3AF3CFFD10}"/>
              </a:ext>
            </a:extLst>
          </p:cNvPr>
          <p:cNvSpPr/>
          <p:nvPr/>
        </p:nvSpPr>
        <p:spPr>
          <a:xfrm>
            <a:off x="6957818" y="1985633"/>
            <a:ext cx="375670" cy="22721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dirty="0">
              <a:solidFill>
                <a:srgbClr val="FF000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D675F1D8-B895-7948-B3EE-8BED498859F9}"/>
              </a:ext>
            </a:extLst>
          </p:cNvPr>
          <p:cNvSpPr/>
          <p:nvPr/>
        </p:nvSpPr>
        <p:spPr>
          <a:xfrm>
            <a:off x="7012682" y="1766177"/>
            <a:ext cx="375670" cy="22721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dirty="0">
              <a:solidFill>
                <a:srgbClr val="FF000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CFBB21B2-D9FB-E943-8DD6-4E5FF049C415}"/>
              </a:ext>
            </a:extLst>
          </p:cNvPr>
          <p:cNvSpPr/>
          <p:nvPr/>
        </p:nvSpPr>
        <p:spPr>
          <a:xfrm>
            <a:off x="6336026" y="3174353"/>
            <a:ext cx="375670" cy="22721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dirty="0">
              <a:solidFill>
                <a:srgbClr val="FF000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2F59045E-5B66-AF40-9AC9-62CE974C991E}"/>
              </a:ext>
            </a:extLst>
          </p:cNvPr>
          <p:cNvSpPr/>
          <p:nvPr/>
        </p:nvSpPr>
        <p:spPr>
          <a:xfrm>
            <a:off x="6738362" y="3174353"/>
            <a:ext cx="274320" cy="22721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dirty="0">
              <a:solidFill>
                <a:srgbClr val="FF000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DF2A6AD9-9D89-D946-A170-CFDCC3A8EB43}"/>
              </a:ext>
            </a:extLst>
          </p:cNvPr>
          <p:cNvSpPr/>
          <p:nvPr/>
        </p:nvSpPr>
        <p:spPr>
          <a:xfrm>
            <a:off x="6854813" y="1766176"/>
            <a:ext cx="1283347" cy="588993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b="1" dirty="0">
              <a:solidFill>
                <a:srgbClr val="00B05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15EB0F09-5261-7C41-8C59-59E1768B4FE6}"/>
              </a:ext>
            </a:extLst>
          </p:cNvPr>
          <p:cNvSpPr/>
          <p:nvPr/>
        </p:nvSpPr>
        <p:spPr>
          <a:xfrm>
            <a:off x="6105005" y="2957570"/>
            <a:ext cx="1283347" cy="588993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b="1" dirty="0">
              <a:solidFill>
                <a:srgbClr val="00B05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1B7EAA0-CADD-544E-8642-1D0F07D327CF}"/>
              </a:ext>
            </a:extLst>
          </p:cNvPr>
          <p:cNvCxnSpPr>
            <a:cxnSpLocks/>
            <a:stCxn id="30" idx="2"/>
          </p:cNvCxnSpPr>
          <p:nvPr/>
        </p:nvCxnSpPr>
        <p:spPr>
          <a:xfrm>
            <a:off x="7496487" y="2355169"/>
            <a:ext cx="52772" cy="1917849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928CE3C-F850-1247-B8F2-4E881771B5A1}"/>
              </a:ext>
            </a:extLst>
          </p:cNvPr>
          <p:cNvCxnSpPr>
            <a:cxnSpLocks/>
            <a:stCxn id="31" idx="2"/>
          </p:cNvCxnSpPr>
          <p:nvPr/>
        </p:nvCxnSpPr>
        <p:spPr>
          <a:xfrm>
            <a:off x="6746679" y="3546563"/>
            <a:ext cx="802580" cy="726455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DE4725AB-0A95-AB4D-ACF1-EE2A9F50A8D8}"/>
              </a:ext>
            </a:extLst>
          </p:cNvPr>
          <p:cNvSpPr/>
          <p:nvPr/>
        </p:nvSpPr>
        <p:spPr>
          <a:xfrm>
            <a:off x="6388798" y="5413248"/>
            <a:ext cx="2065712" cy="3783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병합된 값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F4E09C1-1C61-1A4E-918E-3B61A0C208FE}"/>
              </a:ext>
            </a:extLst>
          </p:cNvPr>
          <p:cNvSpPr/>
          <p:nvPr/>
        </p:nvSpPr>
        <p:spPr>
          <a:xfrm>
            <a:off x="6355496" y="5704336"/>
            <a:ext cx="2065712" cy="5733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[</a:t>
            </a:r>
            <a:r>
              <a:rPr lang="ko-KR" altLang="en-US" sz="1400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우유</a:t>
            </a:r>
            <a:r>
              <a:rPr lang="en-US" altLang="ko-KR" sz="1400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lang="ko-KR" altLang="en-US" sz="1400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밀가루</a:t>
            </a:r>
            <a:r>
              <a:rPr lang="en-US" altLang="ko-KR" sz="1400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lang="ko-KR" altLang="en-US" sz="1400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달걀</a:t>
            </a:r>
            <a:r>
              <a:rPr lang="en-US" altLang="ko-KR" sz="1400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lang="ko-KR" altLang="en-US" sz="1400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베이컨</a:t>
            </a:r>
            <a:r>
              <a:rPr lang="en-US" altLang="ko-KR" sz="1400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lang="ko-KR" altLang="en-US" sz="1400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햄</a:t>
            </a:r>
            <a:r>
              <a:rPr lang="en-US" altLang="ko-KR" sz="1400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]</a:t>
            </a:r>
            <a:endParaRPr lang="en-KR" sz="1400" b="1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2F3E30A-5A60-9D48-A7A4-D18929627069}"/>
              </a:ext>
            </a:extLst>
          </p:cNvPr>
          <p:cNvSpPr/>
          <p:nvPr/>
        </p:nvSpPr>
        <p:spPr>
          <a:xfrm>
            <a:off x="6388798" y="4315968"/>
            <a:ext cx="2065712" cy="3783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최종  두 형제</a:t>
            </a:r>
          </a:p>
        </p:txBody>
      </p:sp>
      <p:sp>
        <p:nvSpPr>
          <p:cNvPr id="10" name="Down Arrow 9">
            <a:extLst>
              <a:ext uri="{FF2B5EF4-FFF2-40B4-BE49-F238E27FC236}">
                <a16:creationId xmlns:a16="http://schemas.microsoft.com/office/drawing/2014/main" id="{62F5C78E-4136-C24D-B916-A989A4970352}"/>
              </a:ext>
            </a:extLst>
          </p:cNvPr>
          <p:cNvSpPr/>
          <p:nvPr/>
        </p:nvSpPr>
        <p:spPr>
          <a:xfrm>
            <a:off x="7388352" y="4694278"/>
            <a:ext cx="108135" cy="718970"/>
          </a:xfrm>
          <a:prstGeom prst="down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2867130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6D9CD8-754E-F149-8807-FCD5B772F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KR" altLang="en-US" dirty="0"/>
              <a:t>이전 발생 관계 파악하기</a:t>
            </a:r>
            <a:r>
              <a:rPr kumimoji="1" lang="en-US" altLang="ko-KR" dirty="0"/>
              <a:t>(</a:t>
            </a:r>
            <a:r>
              <a:rPr kumimoji="1" lang="ko-KR" altLang="en-US" dirty="0"/>
              <a:t>다중 복제 </a:t>
            </a:r>
            <a:r>
              <a:rPr kumimoji="1" lang="en-US" altLang="ko-KR" dirty="0"/>
              <a:t>&amp; </a:t>
            </a:r>
            <a:r>
              <a:rPr kumimoji="1" lang="ko-KR" altLang="en-US" dirty="0"/>
              <a:t>리더가 없는 경우</a:t>
            </a:r>
            <a:r>
              <a:rPr kumimoji="1" lang="en-US" altLang="ko-KR" dirty="0"/>
              <a:t>)</a:t>
            </a:r>
            <a:endParaRPr kumimoji="1" lang="ko-Kore-KR" alt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FAECBD9-3399-B242-9C24-DEBC03409BA5}"/>
              </a:ext>
            </a:extLst>
          </p:cNvPr>
          <p:cNvSpPr/>
          <p:nvPr/>
        </p:nvSpPr>
        <p:spPr>
          <a:xfrm>
            <a:off x="838200" y="1015355"/>
            <a:ext cx="10515600" cy="374533"/>
          </a:xfrm>
          <a:prstGeom prst="rect">
            <a:avLst/>
          </a:prstGeom>
          <a:noFill/>
          <a:ln>
            <a:solidFill>
              <a:srgbClr val="5382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작업</a:t>
            </a:r>
            <a:r>
              <a:rPr 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간</a:t>
            </a:r>
            <a:r>
              <a:rPr 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의존성</a:t>
            </a:r>
            <a:r>
              <a:rPr 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파악을</a:t>
            </a:r>
            <a:r>
              <a:rPr 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위해</a:t>
            </a:r>
            <a:r>
              <a:rPr 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sz="1400" b="1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키당</a:t>
            </a:r>
            <a:r>
              <a:rPr lang="en-US" sz="1400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sz="1400" b="1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버전</a:t>
            </a:r>
            <a:r>
              <a:rPr lang="en-US" sz="1400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sz="1400" b="1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번호뿐만</a:t>
            </a:r>
            <a:r>
              <a:rPr lang="en-US" sz="1400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sz="1400" b="1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아니라</a:t>
            </a:r>
            <a:r>
              <a:rPr lang="en-US" sz="1400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sz="1400" b="1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복제본당</a:t>
            </a:r>
            <a:r>
              <a:rPr lang="en-US" sz="1400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sz="1400" b="1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버전</a:t>
            </a:r>
            <a:r>
              <a:rPr lang="en-US" sz="1400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sz="1400" b="1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번호도</a:t>
            </a:r>
            <a:r>
              <a:rPr lang="en-US" sz="1400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sz="1400" b="1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사용</a:t>
            </a:r>
            <a:r>
              <a:rPr 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해야</a:t>
            </a:r>
            <a:r>
              <a:rPr 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함</a:t>
            </a:r>
            <a:endParaRPr lang="en-US" sz="14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D5EC196-5CC5-C44F-BC91-82ABDD1FDD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426601"/>
            <a:ext cx="6970776" cy="4178300"/>
          </a:xfrm>
          <a:prstGeom prst="rect">
            <a:avLst/>
          </a:prstGeom>
        </p:spPr>
      </p:pic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D7028282-3AA7-5346-A2E0-346B9D567239}"/>
              </a:ext>
            </a:extLst>
          </p:cNvPr>
          <p:cNvSpPr/>
          <p:nvPr/>
        </p:nvSpPr>
        <p:spPr>
          <a:xfrm>
            <a:off x="564018" y="5290265"/>
            <a:ext cx="1959726" cy="506894"/>
          </a:xfrm>
          <a:prstGeom prst="round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b="1" dirty="0">
                <a:solidFill>
                  <a:srgbClr val="00B05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덮어쓸 값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6BB3F7A2-AD8C-0A4B-A5EF-8B93662B8165}"/>
              </a:ext>
            </a:extLst>
          </p:cNvPr>
          <p:cNvSpPr/>
          <p:nvPr/>
        </p:nvSpPr>
        <p:spPr>
          <a:xfrm>
            <a:off x="564018" y="1815545"/>
            <a:ext cx="548364" cy="32004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키</a:t>
            </a:r>
            <a:br>
              <a:rPr lang="en-US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</a:br>
            <a:br>
              <a:rPr lang="en-US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</a:br>
            <a:r>
              <a:rPr lang="en-US" dirty="0" err="1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공유</a:t>
            </a:r>
            <a:endParaRPr lang="en-KR" dirty="0">
              <a:solidFill>
                <a:srgbClr val="FF000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9F5DB396-1B67-6847-904C-6DCA3979D670}"/>
              </a:ext>
            </a:extLst>
          </p:cNvPr>
          <p:cNvSpPr/>
          <p:nvPr/>
        </p:nvSpPr>
        <p:spPr>
          <a:xfrm>
            <a:off x="564017" y="5852023"/>
            <a:ext cx="1959726" cy="681462"/>
          </a:xfrm>
          <a:prstGeom prst="round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b="1" dirty="0">
                <a:solidFill>
                  <a:srgbClr val="00B05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형제로 유지할 값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799A9D2-5ACD-9B48-9204-7D4B33CA4243}"/>
              </a:ext>
            </a:extLst>
          </p:cNvPr>
          <p:cNvCxnSpPr>
            <a:cxnSpLocks/>
          </p:cNvCxnSpPr>
          <p:nvPr/>
        </p:nvCxnSpPr>
        <p:spPr>
          <a:xfrm flipV="1">
            <a:off x="1112382" y="1938528"/>
            <a:ext cx="7661286" cy="4754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직사각형 20">
            <a:extLst>
              <a:ext uri="{FF2B5EF4-FFF2-40B4-BE49-F238E27FC236}">
                <a16:creationId xmlns:a16="http://schemas.microsoft.com/office/drawing/2014/main" id="{9ECEE87D-0FB4-7D40-B0A6-D4726DEE5352}"/>
              </a:ext>
            </a:extLst>
          </p:cNvPr>
          <p:cNvSpPr/>
          <p:nvPr/>
        </p:nvSpPr>
        <p:spPr>
          <a:xfrm>
            <a:off x="8846820" y="1566394"/>
            <a:ext cx="2558676" cy="5949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키당 버전 </a:t>
            </a:r>
            <a:r>
              <a:rPr kumimoji="1" lang="ko-KR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번호뿐만</a:t>
            </a:r>
            <a:r>
              <a:rPr kumimoji="1" lang="ko-KR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아니라</a:t>
            </a:r>
            <a:br>
              <a:rPr kumimoji="1" lang="en-US" altLang="ko-KR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</a:br>
            <a:r>
              <a:rPr kumimoji="1" lang="ko-KR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복제본당</a:t>
            </a:r>
            <a:r>
              <a:rPr kumimoji="1" lang="ko-KR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버전 번호도 필요</a:t>
            </a:r>
            <a:endParaRPr kumimoji="1" lang="ko-Kore-KR" altLang="en-US" sz="14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42" name="직사각형 20">
            <a:extLst>
              <a:ext uri="{FF2B5EF4-FFF2-40B4-BE49-F238E27FC236}">
                <a16:creationId xmlns:a16="http://schemas.microsoft.com/office/drawing/2014/main" id="{6F6D54F0-3DE0-E546-AF8B-45DEC5FDD567}"/>
              </a:ext>
            </a:extLst>
          </p:cNvPr>
          <p:cNvSpPr/>
          <p:nvPr/>
        </p:nvSpPr>
        <p:spPr>
          <a:xfrm>
            <a:off x="9633324" y="2820679"/>
            <a:ext cx="2558676" cy="15059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1400" b="1" u="sng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쓰기 처리 시</a:t>
            </a:r>
            <a:r>
              <a:rPr kumimoji="1" lang="en-US" altLang="ko-KR" sz="1400" b="1" u="sng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kumimoji="1" lang="ko-KR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각 </a:t>
            </a:r>
            <a:r>
              <a:rPr kumimoji="1" lang="ko-KR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복제본은</a:t>
            </a:r>
            <a:r>
              <a:rPr kumimoji="1" lang="ko-KR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ko-KR" altLang="en-US" sz="1400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자체 버전 번호</a:t>
            </a:r>
            <a:r>
              <a:rPr kumimoji="1" lang="ko-KR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를 증가시키고 각기 </a:t>
            </a:r>
            <a:r>
              <a:rPr kumimoji="1" lang="ko-KR" altLang="en-US" sz="1400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다른 복제본의 버전 번호</a:t>
            </a:r>
            <a:r>
              <a:rPr kumimoji="1" lang="ko-KR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도 추적해야 한다</a:t>
            </a:r>
            <a:r>
              <a:rPr kumimoji="1" lang="en-US" altLang="ko-KR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  <a:endParaRPr kumimoji="1" lang="ko-Kore-KR" altLang="en-US" sz="1400" b="1" u="sng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DA48B6A4-B48D-5D43-BE11-DD33EB4E1AB5}"/>
              </a:ext>
            </a:extLst>
          </p:cNvPr>
          <p:cNvSpPr/>
          <p:nvPr/>
        </p:nvSpPr>
        <p:spPr>
          <a:xfrm>
            <a:off x="7537773" y="2450729"/>
            <a:ext cx="1752531" cy="667278"/>
          </a:xfrm>
          <a:prstGeom prst="round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b="1" dirty="0">
                <a:solidFill>
                  <a:srgbClr val="00B05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자체 버전번호</a:t>
            </a: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846F065A-BDED-5740-9DE9-91A5483AB6B2}"/>
              </a:ext>
            </a:extLst>
          </p:cNvPr>
          <p:cNvSpPr/>
          <p:nvPr/>
        </p:nvSpPr>
        <p:spPr>
          <a:xfrm>
            <a:off x="7537773" y="3194410"/>
            <a:ext cx="1752531" cy="686180"/>
          </a:xfrm>
          <a:prstGeom prst="round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b="1" dirty="0">
                <a:solidFill>
                  <a:srgbClr val="00B05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다른 복제본 버전번호</a:t>
            </a:r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C43F1C72-D9FC-7146-B242-25D188F2894A}"/>
              </a:ext>
            </a:extLst>
          </p:cNvPr>
          <p:cNvSpPr/>
          <p:nvPr/>
        </p:nvSpPr>
        <p:spPr>
          <a:xfrm>
            <a:off x="7537773" y="3925930"/>
            <a:ext cx="1752531" cy="686180"/>
          </a:xfrm>
          <a:prstGeom prst="round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b="1" dirty="0">
                <a:solidFill>
                  <a:srgbClr val="00B05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다른 복제본 버전번호</a:t>
            </a:r>
          </a:p>
        </p:txBody>
      </p:sp>
      <p:sp>
        <p:nvSpPr>
          <p:cNvPr id="7" name="Curved Right Arrow 6">
            <a:extLst>
              <a:ext uri="{FF2B5EF4-FFF2-40B4-BE49-F238E27FC236}">
                <a16:creationId xmlns:a16="http://schemas.microsoft.com/office/drawing/2014/main" id="{6429BA5D-274A-A64B-9D8E-6CEA43D7CDF0}"/>
              </a:ext>
            </a:extLst>
          </p:cNvPr>
          <p:cNvSpPr/>
          <p:nvPr/>
        </p:nvSpPr>
        <p:spPr>
          <a:xfrm>
            <a:off x="7223760" y="2784368"/>
            <a:ext cx="314013" cy="753132"/>
          </a:xfrm>
          <a:prstGeom prst="curved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>
              <a:solidFill>
                <a:schemeClr val="tx1"/>
              </a:solidFill>
            </a:endParaRPr>
          </a:p>
        </p:txBody>
      </p:sp>
      <p:sp>
        <p:nvSpPr>
          <p:cNvPr id="47" name="Curved Right Arrow 46">
            <a:extLst>
              <a:ext uri="{FF2B5EF4-FFF2-40B4-BE49-F238E27FC236}">
                <a16:creationId xmlns:a16="http://schemas.microsoft.com/office/drawing/2014/main" id="{7EC08579-6AF5-5D42-86C4-14509BF68D6E}"/>
              </a:ext>
            </a:extLst>
          </p:cNvPr>
          <p:cNvSpPr/>
          <p:nvPr/>
        </p:nvSpPr>
        <p:spPr>
          <a:xfrm>
            <a:off x="7015146" y="2703364"/>
            <a:ext cx="548364" cy="1740621"/>
          </a:xfrm>
          <a:prstGeom prst="curved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>
              <a:solidFill>
                <a:schemeClr val="tx1"/>
              </a:solidFill>
            </a:endParaRPr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C1C22CC2-4EBF-9D4E-BD2F-EE431A8096CC}"/>
              </a:ext>
            </a:extLst>
          </p:cNvPr>
          <p:cNvSpPr/>
          <p:nvPr/>
        </p:nvSpPr>
        <p:spPr>
          <a:xfrm>
            <a:off x="9091214" y="2579182"/>
            <a:ext cx="721717" cy="44945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증가</a:t>
            </a:r>
            <a:endParaRPr lang="en-KR" dirty="0">
              <a:solidFill>
                <a:srgbClr val="FF000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3E588618-E690-AE4C-93E9-C0AEBB4ABCB7}"/>
              </a:ext>
            </a:extLst>
          </p:cNvPr>
          <p:cNvSpPr/>
          <p:nvPr/>
        </p:nvSpPr>
        <p:spPr>
          <a:xfrm>
            <a:off x="9091214" y="3347278"/>
            <a:ext cx="721717" cy="44945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추적</a:t>
            </a:r>
            <a:endParaRPr lang="en-KR" dirty="0">
              <a:solidFill>
                <a:srgbClr val="FF000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DAB02F42-5DCE-D741-8847-2715F54705CF}"/>
              </a:ext>
            </a:extLst>
          </p:cNvPr>
          <p:cNvSpPr/>
          <p:nvPr/>
        </p:nvSpPr>
        <p:spPr>
          <a:xfrm>
            <a:off x="9091214" y="4060510"/>
            <a:ext cx="721717" cy="44945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추적</a:t>
            </a:r>
            <a:endParaRPr lang="en-KR" dirty="0">
              <a:solidFill>
                <a:srgbClr val="FF000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FD8FE62-9C43-844E-A2FA-20464970F934}"/>
              </a:ext>
            </a:extLst>
          </p:cNvPr>
          <p:cNvSpPr/>
          <p:nvPr/>
        </p:nvSpPr>
        <p:spPr>
          <a:xfrm>
            <a:off x="7481178" y="2291033"/>
            <a:ext cx="1809126" cy="2500423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14334844-9ED1-374A-B2DD-ABBABEDC93F8}"/>
              </a:ext>
            </a:extLst>
          </p:cNvPr>
          <p:cNvCxnSpPr>
            <a:cxnSpLocks/>
          </p:cNvCxnSpPr>
          <p:nvPr/>
        </p:nvCxnSpPr>
        <p:spPr>
          <a:xfrm flipV="1">
            <a:off x="2541639" y="5414139"/>
            <a:ext cx="6305181" cy="1791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29BF8B00-145F-624F-940D-C3B212C1D3BA}"/>
              </a:ext>
            </a:extLst>
          </p:cNvPr>
          <p:cNvSpPr/>
          <p:nvPr/>
        </p:nvSpPr>
        <p:spPr>
          <a:xfrm>
            <a:off x="8373627" y="4985967"/>
            <a:ext cx="1752531" cy="68618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버전 벡터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7D462800-127D-0349-A754-6871B81E3DC9}"/>
              </a:ext>
            </a:extLst>
          </p:cNvPr>
          <p:cNvCxnSpPr>
            <a:cxnSpLocks/>
          </p:cNvCxnSpPr>
          <p:nvPr/>
        </p:nvCxnSpPr>
        <p:spPr>
          <a:xfrm flipV="1">
            <a:off x="2523351" y="5431399"/>
            <a:ext cx="6250317" cy="7836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직사각형 20">
            <a:extLst>
              <a:ext uri="{FF2B5EF4-FFF2-40B4-BE49-F238E27FC236}">
                <a16:creationId xmlns:a16="http://schemas.microsoft.com/office/drawing/2014/main" id="{7CA90103-7AB1-5B4C-87D7-11C818FAEBC6}"/>
              </a:ext>
            </a:extLst>
          </p:cNvPr>
          <p:cNvSpPr/>
          <p:nvPr/>
        </p:nvSpPr>
        <p:spPr>
          <a:xfrm>
            <a:off x="5170659" y="5732591"/>
            <a:ext cx="571380" cy="4751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구분</a:t>
            </a:r>
            <a:endParaRPr kumimoji="1" lang="ko-Kore-KR" altLang="en-US" sz="14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8E6D1DAE-F8D2-E346-ACDB-CC84D57CC974}"/>
              </a:ext>
            </a:extLst>
          </p:cNvPr>
          <p:cNvCxnSpPr>
            <a:cxnSpLocks/>
            <a:stCxn id="51" idx="2"/>
          </p:cNvCxnSpPr>
          <p:nvPr/>
        </p:nvCxnSpPr>
        <p:spPr>
          <a:xfrm>
            <a:off x="8385741" y="4791456"/>
            <a:ext cx="705473" cy="4988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39466FBB-49EC-AB4A-99F7-C55D7AE41E5C}"/>
              </a:ext>
            </a:extLst>
          </p:cNvPr>
          <p:cNvSpPr/>
          <p:nvPr/>
        </p:nvSpPr>
        <p:spPr>
          <a:xfrm>
            <a:off x="4323588" y="2257573"/>
            <a:ext cx="2717223" cy="56310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b="1" dirty="0">
                <a:solidFill>
                  <a:srgbClr val="00B05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복제서버</a:t>
            </a:r>
            <a:r>
              <a:rPr lang="en-US" altLang="ko-KR" b="1" dirty="0">
                <a:solidFill>
                  <a:srgbClr val="00B05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1</a:t>
            </a:r>
            <a:r>
              <a:rPr lang="ko-KR" altLang="en-US" b="1" dirty="0">
                <a:solidFill>
                  <a:srgbClr val="00B05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이 쓰기 처리시</a:t>
            </a:r>
            <a:endParaRPr lang="en-KR" b="1" dirty="0">
              <a:solidFill>
                <a:srgbClr val="00B05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86678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FC5A100-E164-AA4A-9707-C2A66D718B37}"/>
              </a:ext>
            </a:extLst>
          </p:cNvPr>
          <p:cNvCxnSpPr>
            <a:cxnSpLocks/>
          </p:cNvCxnSpPr>
          <p:nvPr/>
        </p:nvCxnSpPr>
        <p:spPr>
          <a:xfrm flipV="1">
            <a:off x="888998" y="3131115"/>
            <a:ext cx="9474202" cy="2487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6B6D9CD8-754E-F149-8807-FCD5B772F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KR" altLang="en-US" dirty="0"/>
              <a:t>복제 서버별 데이터 변경 내용 적용과 전달</a:t>
            </a:r>
            <a:endParaRPr kumimoji="1" lang="ko-Kore-KR" altLang="en-US" dirty="0"/>
          </a:p>
        </p:txBody>
      </p:sp>
      <p:sp>
        <p:nvSpPr>
          <p:cNvPr id="5" name="직사각형 20">
            <a:extLst>
              <a:ext uri="{FF2B5EF4-FFF2-40B4-BE49-F238E27FC236}">
                <a16:creationId xmlns:a16="http://schemas.microsoft.com/office/drawing/2014/main" id="{84875819-7E46-DC43-97C6-3C5FDECC66A4}"/>
              </a:ext>
            </a:extLst>
          </p:cNvPr>
          <p:cNvSpPr/>
          <p:nvPr/>
        </p:nvSpPr>
        <p:spPr>
          <a:xfrm>
            <a:off x="838198" y="3787540"/>
            <a:ext cx="8373533" cy="5724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b="1" dirty="0">
                <a:solidFill>
                  <a:srgbClr val="00B050"/>
                </a:solidFill>
              </a:rPr>
              <a:t>데이터 변경 전달과 동기</a:t>
            </a:r>
            <a:r>
              <a:rPr kumimoji="1" lang="en-US" altLang="ko-KR" b="1" dirty="0">
                <a:solidFill>
                  <a:srgbClr val="00B050"/>
                </a:solidFill>
              </a:rPr>
              <a:t>/</a:t>
            </a:r>
            <a:r>
              <a:rPr kumimoji="1" lang="ko-KR" altLang="en-US" b="1" dirty="0">
                <a:solidFill>
                  <a:srgbClr val="00B050"/>
                </a:solidFill>
              </a:rPr>
              <a:t>비동기 복제의 장단점</a:t>
            </a:r>
            <a:endParaRPr kumimoji="1" lang="ko-Kore-KR" altLang="en-US" b="1" dirty="0">
              <a:solidFill>
                <a:srgbClr val="00B050"/>
              </a:solidFill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9C86A8A7-F58A-0A43-9FD7-3C4B419641DD}"/>
              </a:ext>
            </a:extLst>
          </p:cNvPr>
          <p:cNvSpPr/>
          <p:nvPr/>
        </p:nvSpPr>
        <p:spPr>
          <a:xfrm>
            <a:off x="4537706" y="2621010"/>
            <a:ext cx="1998134" cy="44945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리더 복제 서버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AB71DCF9-65E3-DC4F-8D41-26215EDF5AAC}"/>
              </a:ext>
            </a:extLst>
          </p:cNvPr>
          <p:cNvSpPr/>
          <p:nvPr/>
        </p:nvSpPr>
        <p:spPr>
          <a:xfrm>
            <a:off x="888998" y="2621010"/>
            <a:ext cx="1609093" cy="449451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>
                <a:solidFill>
                  <a:srgbClr val="00B05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쓰기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151F9A44-8C46-214B-875B-C063A857E344}"/>
              </a:ext>
            </a:extLst>
          </p:cNvPr>
          <p:cNvSpPr/>
          <p:nvPr/>
        </p:nvSpPr>
        <p:spPr>
          <a:xfrm>
            <a:off x="888998" y="3196743"/>
            <a:ext cx="1609093" cy="449451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>
                <a:solidFill>
                  <a:srgbClr val="00B05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읽기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63AF70D8-38F6-A94D-84E6-3EF02E7B2059}"/>
              </a:ext>
            </a:extLst>
          </p:cNvPr>
          <p:cNvSpPr/>
          <p:nvPr/>
        </p:nvSpPr>
        <p:spPr>
          <a:xfrm>
            <a:off x="2616199" y="2621010"/>
            <a:ext cx="1075268" cy="1025184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클라이언트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8C612CB-2289-E044-92DC-EEED1B03F16A}"/>
              </a:ext>
            </a:extLst>
          </p:cNvPr>
          <p:cNvCxnSpPr>
            <a:cxnSpLocks/>
          </p:cNvCxnSpPr>
          <p:nvPr/>
        </p:nvCxnSpPr>
        <p:spPr>
          <a:xfrm flipV="1">
            <a:off x="3691467" y="2842835"/>
            <a:ext cx="846239" cy="2878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20A5A81E-D22B-2443-8237-8852B865B851}"/>
              </a:ext>
            </a:extLst>
          </p:cNvPr>
          <p:cNvSpPr/>
          <p:nvPr/>
        </p:nvSpPr>
        <p:spPr>
          <a:xfrm>
            <a:off x="4537706" y="3176909"/>
            <a:ext cx="1998560" cy="44945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팔로워 복제 서버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25050D7-51C8-8649-AA66-00A4793A8869}"/>
              </a:ext>
            </a:extLst>
          </p:cNvPr>
          <p:cNvCxnSpPr>
            <a:cxnSpLocks/>
            <a:stCxn id="12" idx="3"/>
            <a:endCxn id="22" idx="1"/>
          </p:cNvCxnSpPr>
          <p:nvPr/>
        </p:nvCxnSpPr>
        <p:spPr>
          <a:xfrm>
            <a:off x="3691467" y="3133602"/>
            <a:ext cx="846239" cy="2680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B6D393CF-BF8C-EA42-9A5F-189D50A044A3}"/>
              </a:ext>
            </a:extLst>
          </p:cNvPr>
          <p:cNvSpPr/>
          <p:nvPr/>
        </p:nvSpPr>
        <p:spPr>
          <a:xfrm>
            <a:off x="7823627" y="2621010"/>
            <a:ext cx="2426006" cy="44945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각 팔로워 복제 서버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5E252C9-11EA-3549-ACB4-DD54B8DE0E28}"/>
              </a:ext>
            </a:extLst>
          </p:cNvPr>
          <p:cNvCxnSpPr>
            <a:cxnSpLocks/>
            <a:stCxn id="8" idx="3"/>
            <a:endCxn id="31" idx="1"/>
          </p:cNvCxnSpPr>
          <p:nvPr/>
        </p:nvCxnSpPr>
        <p:spPr>
          <a:xfrm>
            <a:off x="6535840" y="2845736"/>
            <a:ext cx="12877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49E9831-7F35-A14A-AB2C-99CC164FC2D1}"/>
              </a:ext>
            </a:extLst>
          </p:cNvPr>
          <p:cNvCxnSpPr>
            <a:cxnSpLocks/>
            <a:stCxn id="30" idx="2"/>
          </p:cNvCxnSpPr>
          <p:nvPr/>
        </p:nvCxnSpPr>
        <p:spPr>
          <a:xfrm>
            <a:off x="4052032" y="2786477"/>
            <a:ext cx="0" cy="859717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3B695C84-AAA7-814A-8460-6A7B97E89AC6}"/>
              </a:ext>
            </a:extLst>
          </p:cNvPr>
          <p:cNvCxnSpPr>
            <a:cxnSpLocks/>
          </p:cNvCxnSpPr>
          <p:nvPr/>
        </p:nvCxnSpPr>
        <p:spPr>
          <a:xfrm>
            <a:off x="7150832" y="2650072"/>
            <a:ext cx="0" cy="976288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직사각형 20">
            <a:extLst>
              <a:ext uri="{FF2B5EF4-FFF2-40B4-BE49-F238E27FC236}">
                <a16:creationId xmlns:a16="http://schemas.microsoft.com/office/drawing/2014/main" id="{7DC48D27-96EA-C94A-9089-ACEC9BBA0040}"/>
              </a:ext>
            </a:extLst>
          </p:cNvPr>
          <p:cNvSpPr/>
          <p:nvPr/>
        </p:nvSpPr>
        <p:spPr>
          <a:xfrm>
            <a:off x="4213798" y="1274549"/>
            <a:ext cx="3118317" cy="11886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쓰기는 리더에게만 허용</a:t>
            </a:r>
            <a:endParaRPr kumimoji="1" lang="en-US" altLang="ko-KR" sz="14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데이터 변경을 </a:t>
            </a:r>
            <a:r>
              <a:rPr kumimoji="1" lang="ko-KR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복제로그나</a:t>
            </a:r>
            <a:r>
              <a:rPr kumimoji="1" lang="ko-KR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변경 스트림 일부로 </a:t>
            </a:r>
            <a:r>
              <a:rPr kumimoji="1" lang="ko-KR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팔로워에게</a:t>
            </a:r>
            <a:r>
              <a:rPr kumimoji="1" lang="ko-KR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전송</a:t>
            </a:r>
            <a:endParaRPr kumimoji="1" lang="ko-Kore-KR" altLang="en-US" sz="14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87D6CE6E-1D0B-644D-B332-F534CF9BFF21}"/>
              </a:ext>
            </a:extLst>
          </p:cNvPr>
          <p:cNvCxnSpPr>
            <a:cxnSpLocks/>
          </p:cNvCxnSpPr>
          <p:nvPr/>
        </p:nvCxnSpPr>
        <p:spPr>
          <a:xfrm flipH="1" flipV="1">
            <a:off x="5418668" y="2331738"/>
            <a:ext cx="118105" cy="2892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직사각형 20">
            <a:extLst>
              <a:ext uri="{FF2B5EF4-FFF2-40B4-BE49-F238E27FC236}">
                <a16:creationId xmlns:a16="http://schemas.microsoft.com/office/drawing/2014/main" id="{97E7FA9F-4948-5949-9CD2-1B6F1DACAFD8}"/>
              </a:ext>
            </a:extLst>
          </p:cNvPr>
          <p:cNvSpPr/>
          <p:nvPr/>
        </p:nvSpPr>
        <p:spPr>
          <a:xfrm>
            <a:off x="10337257" y="1390989"/>
            <a:ext cx="1397472" cy="21443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리더로부터 로그를 받으면 리더가 처리한 것과 동일한 순서로 모든 쓰기를 적용해 데이터베이스의 로컬 복사본을 갱신</a:t>
            </a:r>
            <a:endParaRPr kumimoji="1" lang="ko-Kore-KR" altLang="en-US" sz="14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87D083D0-7BD6-3747-AF20-177BF2381DE1}"/>
              </a:ext>
            </a:extLst>
          </p:cNvPr>
          <p:cNvCxnSpPr>
            <a:cxnSpLocks/>
          </p:cNvCxnSpPr>
          <p:nvPr/>
        </p:nvCxnSpPr>
        <p:spPr>
          <a:xfrm flipV="1">
            <a:off x="9442980" y="2169029"/>
            <a:ext cx="920220" cy="4693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63" name="Table 62">
            <a:extLst>
              <a:ext uri="{FF2B5EF4-FFF2-40B4-BE49-F238E27FC236}">
                <a16:creationId xmlns:a16="http://schemas.microsoft.com/office/drawing/2014/main" id="{E440938B-DC75-6743-89AE-B6C71D3DBB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6296037"/>
              </p:ext>
            </p:extLst>
          </p:nvPr>
        </p:nvGraphicFramePr>
        <p:xfrm>
          <a:off x="838200" y="4350804"/>
          <a:ext cx="1051560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6301">
                  <a:extLst>
                    <a:ext uri="{9D8B030D-6E8A-4147-A177-3AD203B41FA5}">
                      <a16:colId xmlns:a16="http://schemas.microsoft.com/office/drawing/2014/main" val="2109425475"/>
                    </a:ext>
                  </a:extLst>
                </a:gridCol>
                <a:gridCol w="1690350">
                  <a:extLst>
                    <a:ext uri="{9D8B030D-6E8A-4147-A177-3AD203B41FA5}">
                      <a16:colId xmlns:a16="http://schemas.microsoft.com/office/drawing/2014/main" val="2336330265"/>
                    </a:ext>
                  </a:extLst>
                </a:gridCol>
                <a:gridCol w="2812983">
                  <a:extLst>
                    <a:ext uri="{9D8B030D-6E8A-4147-A177-3AD203B41FA5}">
                      <a16:colId xmlns:a16="http://schemas.microsoft.com/office/drawing/2014/main" val="4206765203"/>
                    </a:ext>
                  </a:extLst>
                </a:gridCol>
                <a:gridCol w="2812983">
                  <a:extLst>
                    <a:ext uri="{9D8B030D-6E8A-4147-A177-3AD203B41FA5}">
                      <a16:colId xmlns:a16="http://schemas.microsoft.com/office/drawing/2014/main" val="1330494666"/>
                    </a:ext>
                  </a:extLst>
                </a:gridCol>
                <a:gridCol w="2812983">
                  <a:extLst>
                    <a:ext uri="{9D8B030D-6E8A-4147-A177-3AD203B41FA5}">
                      <a16:colId xmlns:a16="http://schemas.microsoft.com/office/drawing/2014/main" val="2009863796"/>
                    </a:ext>
                  </a:extLst>
                </a:gridCol>
              </a:tblGrid>
              <a:tr h="178953">
                <a:tc rowSpan="3">
                  <a:txBody>
                    <a:bodyPr/>
                    <a:lstStyle/>
                    <a:p>
                      <a:pPr algn="ctr"/>
                      <a:r>
                        <a:rPr lang="en-KR" sz="1400" b="1" dirty="0">
                          <a:solidFill>
                            <a:srgbClr val="00B050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리더와 팔로우 통신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KR" sz="140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ko-KR" altLang="en-US" sz="1400" b="1" dirty="0">
                          <a:solidFill>
                            <a:srgbClr val="00B050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장점</a:t>
                      </a:r>
                      <a:endParaRPr kumimoji="1" lang="ko-Kore-KR" altLang="en-US" sz="1400" b="1" dirty="0">
                        <a:solidFill>
                          <a:srgbClr val="00B050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ko-KR" altLang="en-US" sz="1400" b="1" dirty="0">
                          <a:solidFill>
                            <a:srgbClr val="00B050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단점</a:t>
                      </a:r>
                      <a:endParaRPr kumimoji="1" lang="ko-Kore-KR" altLang="en-US" sz="1400" b="1" dirty="0">
                        <a:solidFill>
                          <a:srgbClr val="00B050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KR" altLang="en-US" sz="1400" b="1" dirty="0">
                          <a:solidFill>
                            <a:srgbClr val="00B050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방법</a:t>
                      </a:r>
                      <a:endParaRPr kumimoji="1" lang="ko-Kore-KR" altLang="en-US" sz="1400" b="1" dirty="0">
                        <a:solidFill>
                          <a:srgbClr val="00B050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0221376"/>
                  </a:ext>
                </a:extLst>
              </a:tr>
              <a:tr h="298254">
                <a:tc vMerge="1">
                  <a:txBody>
                    <a:bodyPr/>
                    <a:lstStyle/>
                    <a:p>
                      <a:pPr algn="ctr"/>
                      <a:endParaRPr kumimoji="1" lang="ko-Kore-KR" alt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KR" altLang="en-US" sz="1400" b="1" dirty="0">
                          <a:solidFill>
                            <a:srgbClr val="00B050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동기식</a:t>
                      </a:r>
                      <a:endParaRPr kumimoji="1" lang="ko-Kore-KR" altLang="en-US" sz="1400" b="1" dirty="0">
                        <a:solidFill>
                          <a:srgbClr val="00B050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en-KR" sz="1400" b="1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팔로워가 리더와 일관성 있게 최신 데이터 복사본을 가지는 것을 보장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en-US" sz="1400" b="1" u="none" dirty="0" err="1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동기</a:t>
                      </a:r>
                      <a:r>
                        <a:rPr lang="en-US" sz="1400" b="1" u="none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en-US" sz="1400" b="1" u="none" dirty="0" err="1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팔로워가</a:t>
                      </a:r>
                      <a:r>
                        <a:rPr lang="en-US" sz="1400" b="1" u="none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en-US" sz="1400" b="1" u="none" dirty="0" err="1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응답하지</a:t>
                      </a:r>
                      <a:r>
                        <a:rPr lang="en-US" sz="1400" b="1" u="none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en-US" sz="1400" b="1" u="none" dirty="0" err="1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않으면</a:t>
                      </a:r>
                      <a:r>
                        <a:rPr lang="en-US" sz="1400" b="1" u="none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en-US" sz="1400" b="1" u="none" dirty="0" err="1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쓰기</a:t>
                      </a:r>
                      <a:r>
                        <a:rPr lang="en-US" sz="1400" b="1" u="none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en-US" sz="1400" b="1" u="none" dirty="0" err="1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진행</a:t>
                      </a:r>
                      <a:r>
                        <a:rPr lang="en-US" sz="1400" b="1" u="none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en-US" altLang="ko-KR" sz="1400" b="1" u="none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X</a:t>
                      </a:r>
                      <a:endParaRPr lang="en-KR" sz="1400" b="1" u="none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en-KR" sz="1400" b="1" u="none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리더는 팔로워 </a:t>
                      </a:r>
                      <a:r>
                        <a:rPr lang="en-US" altLang="ko-KR" sz="1400" b="1" u="none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</a:t>
                      </a:r>
                      <a:r>
                        <a:rPr lang="ko-KR" altLang="en-US" sz="1400" b="1" u="none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이 쓰기를 수신했는지 확인해줄 때가지 기다림</a:t>
                      </a:r>
                      <a:endParaRPr lang="en-KR" sz="1400" b="1" u="none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1365261"/>
                  </a:ext>
                </a:extLst>
              </a:tr>
              <a:tr h="842666">
                <a:tc vMerge="1">
                  <a:txBody>
                    <a:bodyPr/>
                    <a:lstStyle/>
                    <a:p>
                      <a:pPr algn="ctr"/>
                      <a:endParaRPr kumimoji="1" lang="ko-Kore-KR" alt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KR" altLang="en-US" sz="1400" b="1" dirty="0">
                          <a:solidFill>
                            <a:srgbClr val="00B050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비동기식</a:t>
                      </a:r>
                      <a:endParaRPr kumimoji="1" lang="ko-Kore-KR" altLang="en-US" sz="1400" b="1" dirty="0">
                        <a:solidFill>
                          <a:srgbClr val="00B050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모든 </a:t>
                      </a:r>
                      <a:r>
                        <a:rPr lang="ko-KR" altLang="en-US" sz="1400" b="1" dirty="0" err="1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팔로워가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잘못되더라도 리더가 쓰기 처리를 계속 할 수 있음</a:t>
                      </a:r>
                      <a:endParaRPr lang="en-US" altLang="ko-KR" sz="1400" b="1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marL="171450" indent="-171450" 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많은 </a:t>
                      </a:r>
                      <a:r>
                        <a:rPr lang="ko-KR" altLang="en-US" sz="1400" b="1" dirty="0" err="1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팔로워가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있거나 지리적으로 분산되었다면 유리</a:t>
                      </a:r>
                      <a:endParaRPr lang="en-US" altLang="ko-KR" sz="1400" b="1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="1" u="none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데이터 변경에 걸리는 시간 보장 불가</a:t>
                      </a:r>
                      <a:endParaRPr lang="en-US" altLang="ko-KR" sz="1400" b="1" u="none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marL="171450" indent="-171450" 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="1" u="none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리더가 잘못된 경우 데이터 변경의 지속성 보장 </a:t>
                      </a:r>
                      <a:r>
                        <a:rPr lang="en-US" altLang="ko-KR" sz="1400" b="1" u="none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리더는 메시지를 전송하지만 </a:t>
                      </a:r>
                      <a:r>
                        <a:rPr lang="ko-KR" altLang="en-US" sz="1400" b="1" dirty="0" err="1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팔로워의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응답을 기다리지 않음</a:t>
                      </a:r>
                      <a:endParaRPr lang="en-US" altLang="ko-KR" sz="1400" b="1" u="sng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9712261"/>
                  </a:ext>
                </a:extLst>
              </a:tr>
            </a:tbl>
          </a:graphicData>
        </a:graphic>
      </p:graphicFrame>
      <p:sp>
        <p:nvSpPr>
          <p:cNvPr id="64" name="직사각형 20">
            <a:extLst>
              <a:ext uri="{FF2B5EF4-FFF2-40B4-BE49-F238E27FC236}">
                <a16:creationId xmlns:a16="http://schemas.microsoft.com/office/drawing/2014/main" id="{786891C2-3638-F448-A610-6AE009BCB1EA}"/>
              </a:ext>
            </a:extLst>
          </p:cNvPr>
          <p:cNvSpPr/>
          <p:nvPr/>
        </p:nvSpPr>
        <p:spPr>
          <a:xfrm>
            <a:off x="1102413" y="1452871"/>
            <a:ext cx="1350320" cy="10102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모든 쓰기는 모든 복제 서버에서 처리돼야 함</a:t>
            </a:r>
            <a:endParaRPr kumimoji="1" lang="ko-Kore-KR" altLang="en-US" sz="14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175D6F92-FF44-9E4B-B40F-B7FF08A79E67}"/>
              </a:ext>
            </a:extLst>
          </p:cNvPr>
          <p:cNvCxnSpPr>
            <a:cxnSpLocks/>
          </p:cNvCxnSpPr>
          <p:nvPr/>
        </p:nvCxnSpPr>
        <p:spPr>
          <a:xfrm flipH="1" flipV="1">
            <a:off x="1642533" y="2352977"/>
            <a:ext cx="135041" cy="2680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직사각형 20">
            <a:extLst>
              <a:ext uri="{FF2B5EF4-FFF2-40B4-BE49-F238E27FC236}">
                <a16:creationId xmlns:a16="http://schemas.microsoft.com/office/drawing/2014/main" id="{95D9014D-06C1-F246-8F8E-69261C8C4697}"/>
              </a:ext>
            </a:extLst>
          </p:cNvPr>
          <p:cNvSpPr/>
          <p:nvPr/>
        </p:nvSpPr>
        <p:spPr>
          <a:xfrm>
            <a:off x="5711072" y="2200309"/>
            <a:ext cx="2969482" cy="5724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데이터 변경</a:t>
            </a:r>
            <a:endParaRPr kumimoji="1" lang="en-US" altLang="ko-KR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-&gt; </a:t>
            </a:r>
            <a:r>
              <a:rPr kumimoji="1" lang="ko-KR" altLang="en-US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복제 스트림</a:t>
            </a:r>
            <a:endParaRPr kumimoji="1" lang="ko-Kore-KR" altLang="en-US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4" name="직사각형 20">
            <a:extLst>
              <a:ext uri="{FF2B5EF4-FFF2-40B4-BE49-F238E27FC236}">
                <a16:creationId xmlns:a16="http://schemas.microsoft.com/office/drawing/2014/main" id="{A60B8919-CFC1-4244-9C96-0A37CDE1D12F}"/>
              </a:ext>
            </a:extLst>
          </p:cNvPr>
          <p:cNvSpPr/>
          <p:nvPr/>
        </p:nvSpPr>
        <p:spPr>
          <a:xfrm>
            <a:off x="838199" y="960113"/>
            <a:ext cx="8373533" cy="5724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b="1" dirty="0">
                <a:solidFill>
                  <a:srgbClr val="00B05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모든 복제 서버에 모든 데이터가 있다는 사실을 어떻게 보장하는가</a:t>
            </a:r>
            <a:r>
              <a:rPr kumimoji="1" lang="en-US" altLang="ko-KR" b="1" dirty="0">
                <a:solidFill>
                  <a:srgbClr val="00B05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?</a:t>
            </a:r>
            <a:endParaRPr kumimoji="1" lang="ko-Kore-KR" altLang="en-US" b="1" dirty="0">
              <a:solidFill>
                <a:srgbClr val="00B05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0" name="직사각형 20">
            <a:extLst>
              <a:ext uri="{FF2B5EF4-FFF2-40B4-BE49-F238E27FC236}">
                <a16:creationId xmlns:a16="http://schemas.microsoft.com/office/drawing/2014/main" id="{FDF70C98-B4A5-C247-A97B-D0FE50295CCB}"/>
              </a:ext>
            </a:extLst>
          </p:cNvPr>
          <p:cNvSpPr/>
          <p:nvPr/>
        </p:nvSpPr>
        <p:spPr>
          <a:xfrm>
            <a:off x="2567291" y="2214048"/>
            <a:ext cx="2969482" cy="5724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질의</a:t>
            </a:r>
            <a:endParaRPr kumimoji="1" lang="ko-Kore-KR" altLang="en-US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54329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6D9CD8-754E-F149-8807-FCD5B772F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KR" altLang="en-US" dirty="0"/>
              <a:t>복제 서버별 데이터 변경 내용 적용과 전달</a:t>
            </a:r>
            <a:endParaRPr kumimoji="1" lang="ko-Kore-KR" alt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3B857D1-D651-5145-B5D1-8A7C92EF30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702" y="1277874"/>
            <a:ext cx="5178298" cy="2366454"/>
          </a:xfrm>
          <a:prstGeom prst="rect">
            <a:avLst/>
          </a:prstGeom>
        </p:spPr>
      </p:pic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21D0D8D0-DEA9-0A42-92F7-F863787FBE98}"/>
              </a:ext>
            </a:extLst>
          </p:cNvPr>
          <p:cNvSpPr/>
          <p:nvPr/>
        </p:nvSpPr>
        <p:spPr>
          <a:xfrm>
            <a:off x="1766823" y="1479668"/>
            <a:ext cx="683769" cy="310403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>
                <a:solidFill>
                  <a:srgbClr val="00B05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쓰기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739E5C50-184F-ED4F-AC5C-0DC9033572B4}"/>
              </a:ext>
            </a:extLst>
          </p:cNvPr>
          <p:cNvSpPr/>
          <p:nvPr/>
        </p:nvSpPr>
        <p:spPr>
          <a:xfrm>
            <a:off x="4418583" y="3037672"/>
            <a:ext cx="756921" cy="391328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>
                <a:solidFill>
                  <a:srgbClr val="00B05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읽기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6A2CB91-7349-504B-A8F9-DFD01D0148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7199" y="3807772"/>
            <a:ext cx="5840985" cy="2470850"/>
          </a:xfrm>
          <a:prstGeom prst="rect">
            <a:avLst/>
          </a:prstGeom>
        </p:spPr>
      </p:pic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94F0FE0F-B6FF-7E4D-B090-AAD4592921F7}"/>
              </a:ext>
            </a:extLst>
          </p:cNvPr>
          <p:cNvSpPr/>
          <p:nvPr/>
        </p:nvSpPr>
        <p:spPr>
          <a:xfrm>
            <a:off x="7527543" y="5265285"/>
            <a:ext cx="921513" cy="294268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>
                <a:solidFill>
                  <a:srgbClr val="00B05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동기식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B1724A5C-2C5F-BB49-8749-D219A3E0760F}"/>
              </a:ext>
            </a:extLst>
          </p:cNvPr>
          <p:cNvSpPr/>
          <p:nvPr/>
        </p:nvSpPr>
        <p:spPr>
          <a:xfrm>
            <a:off x="8449057" y="5795637"/>
            <a:ext cx="1298448" cy="294268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>
                <a:solidFill>
                  <a:srgbClr val="00B05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비동기식</a:t>
            </a:r>
          </a:p>
        </p:txBody>
      </p:sp>
    </p:spTree>
    <p:extLst>
      <p:ext uri="{BB962C8B-B14F-4D97-AF65-F5344CB8AC3E}">
        <p14:creationId xmlns:p14="http://schemas.microsoft.com/office/powerpoint/2010/main" val="12188180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6D9CD8-754E-F149-8807-FCD5B772F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KR" altLang="en-US" dirty="0"/>
              <a:t>노드의 장애</a:t>
            </a:r>
            <a:r>
              <a:rPr kumimoji="1" lang="en-US" altLang="ko-KR" dirty="0"/>
              <a:t>(</a:t>
            </a:r>
            <a:r>
              <a:rPr kumimoji="1" lang="ko-KR" altLang="en-US" dirty="0" err="1"/>
              <a:t>고가용성</a:t>
            </a:r>
            <a:r>
              <a:rPr kumimoji="1" lang="ko-KR" altLang="en-US" dirty="0"/>
              <a:t> 달성</a:t>
            </a:r>
            <a:r>
              <a:rPr kumimoji="1" lang="en-US" altLang="ko-KR" dirty="0"/>
              <a:t>)</a:t>
            </a:r>
            <a:endParaRPr kumimoji="1" lang="ko-Kore-KR" alt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AD350F5-A644-2B45-A7A4-6F2F9833F9BC}"/>
              </a:ext>
            </a:extLst>
          </p:cNvPr>
          <p:cNvSpPr/>
          <p:nvPr/>
        </p:nvSpPr>
        <p:spPr>
          <a:xfrm>
            <a:off x="838200" y="1051467"/>
            <a:ext cx="10515600" cy="374998"/>
          </a:xfrm>
          <a:prstGeom prst="rect">
            <a:avLst/>
          </a:prstGeom>
          <a:noFill/>
          <a:ln>
            <a:solidFill>
              <a:srgbClr val="5382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KR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개별 노드의 장애에도 전체 시스템은 동작해야 함</a:t>
            </a:r>
            <a:r>
              <a:rPr lang="en-US" altLang="ko-KR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 </a:t>
            </a:r>
            <a:r>
              <a:rPr lang="ko-KR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따라서 노드 중단의 영향을 최소화하는 것이 목표</a:t>
            </a:r>
            <a:endParaRPr lang="en-KR" sz="14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B84A47BB-1E49-0847-BFB3-6AC4875D2A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7211080"/>
              </p:ext>
            </p:extLst>
          </p:nvPr>
        </p:nvGraphicFramePr>
        <p:xfrm>
          <a:off x="838200" y="1649829"/>
          <a:ext cx="10515600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9507">
                  <a:extLst>
                    <a:ext uri="{9D8B030D-6E8A-4147-A177-3AD203B41FA5}">
                      <a16:colId xmlns:a16="http://schemas.microsoft.com/office/drawing/2014/main" val="2336330265"/>
                    </a:ext>
                  </a:extLst>
                </a:gridCol>
                <a:gridCol w="2364765">
                  <a:extLst>
                    <a:ext uri="{9D8B030D-6E8A-4147-A177-3AD203B41FA5}">
                      <a16:colId xmlns:a16="http://schemas.microsoft.com/office/drawing/2014/main" val="4206765203"/>
                    </a:ext>
                  </a:extLst>
                </a:gridCol>
                <a:gridCol w="5721328">
                  <a:extLst>
                    <a:ext uri="{9D8B030D-6E8A-4147-A177-3AD203B41FA5}">
                      <a16:colId xmlns:a16="http://schemas.microsoft.com/office/drawing/2014/main" val="1330494666"/>
                    </a:ext>
                  </a:extLst>
                </a:gridCol>
              </a:tblGrid>
              <a:tr h="167241">
                <a:tc>
                  <a:txBody>
                    <a:bodyPr/>
                    <a:lstStyle/>
                    <a:p>
                      <a:pPr algn="ctr"/>
                      <a:endParaRPr lang="en-KR" sz="140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en-US" sz="1400" b="1" dirty="0" err="1">
                          <a:solidFill>
                            <a:srgbClr val="00B050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장애</a:t>
                      </a:r>
                      <a:endParaRPr kumimoji="1" lang="ko-Kore-KR" altLang="en-US" sz="1400" b="1" dirty="0">
                        <a:solidFill>
                          <a:srgbClr val="00B050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ko-KR" altLang="en-US" sz="1400" b="1" dirty="0">
                          <a:solidFill>
                            <a:srgbClr val="00B050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장애 대처 방법</a:t>
                      </a:r>
                      <a:endParaRPr kumimoji="1" lang="ko-Kore-KR" altLang="en-US" sz="1400" b="1" dirty="0">
                        <a:solidFill>
                          <a:srgbClr val="00B050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0221376"/>
                  </a:ext>
                </a:extLst>
              </a:tr>
              <a:tr h="258348">
                <a:tc>
                  <a:txBody>
                    <a:bodyPr/>
                    <a:lstStyle/>
                    <a:p>
                      <a:pPr algn="ctr"/>
                      <a:r>
                        <a:rPr kumimoji="1" lang="en-KR" altLang="en-US" sz="1400" b="1" dirty="0">
                          <a:solidFill>
                            <a:srgbClr val="00B050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팔로워 장애</a:t>
                      </a:r>
                      <a:endParaRPr kumimoji="1" lang="ko-Kore-KR" altLang="en-US" sz="1400" b="1" dirty="0">
                        <a:solidFill>
                          <a:srgbClr val="00B050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en-KR" sz="1400" b="1" u="sng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따라잡기 복구</a:t>
                      </a:r>
                      <a:endParaRPr lang="en-KR" sz="1400" b="1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28600" indent="-228600" algn="l">
                        <a:buFont typeface="+mj-lt"/>
                        <a:buAutoNum type="arabicPeriod"/>
                      </a:pPr>
                      <a:r>
                        <a:rPr lang="en-US" sz="1400" b="0" u="none" dirty="0" err="1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각</a:t>
                      </a:r>
                      <a:r>
                        <a:rPr lang="en-US" sz="1400" b="0" u="none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en-US" sz="1400" b="0" u="none" dirty="0" err="1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팔로는</a:t>
                      </a:r>
                      <a:r>
                        <a:rPr lang="en-US" sz="1400" b="0" u="none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en-US" sz="1400" b="0" u="none" dirty="0" err="1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리더로부터</a:t>
                      </a:r>
                      <a:r>
                        <a:rPr lang="en-US" sz="1400" b="0" u="none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en-US" sz="1400" b="1" u="none" dirty="0" err="1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수신한</a:t>
                      </a:r>
                      <a:r>
                        <a:rPr lang="en-US" sz="1400" b="1" u="none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en-US" sz="1400" b="1" u="none" dirty="0" err="1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데이터</a:t>
                      </a:r>
                      <a:r>
                        <a:rPr lang="en-US" sz="1400" b="1" u="none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en-US" sz="1400" b="1" u="none" dirty="0" err="1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변경</a:t>
                      </a:r>
                      <a:r>
                        <a:rPr lang="en-US" sz="1400" b="1" u="none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en-US" sz="1400" b="1" u="none" dirty="0" err="1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로그</a:t>
                      </a:r>
                      <a:r>
                        <a:rPr lang="en-US" sz="1400" b="0" u="none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en-US" sz="1400" b="0" u="none" dirty="0" err="1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로컬</a:t>
                      </a:r>
                      <a:r>
                        <a:rPr lang="en-US" sz="1400" b="0" u="none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en-US" sz="1400" b="0" u="none" dirty="0" err="1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디스크에</a:t>
                      </a:r>
                      <a:r>
                        <a:rPr lang="en-US" sz="1400" b="0" u="none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en-US" sz="1400" b="0" u="none" dirty="0" err="1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보관</a:t>
                      </a:r>
                      <a:endParaRPr lang="en-US" sz="1400" b="0" u="none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marL="228600" indent="-228600" algn="l">
                        <a:buFont typeface="+mj-lt"/>
                        <a:buAutoNum type="arabicPeriod"/>
                      </a:pPr>
                      <a:r>
                        <a:rPr lang="en-US" sz="1400" b="0" u="none" dirty="0" err="1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보관된</a:t>
                      </a:r>
                      <a:r>
                        <a:rPr lang="en-US" sz="1400" b="0" u="none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en-US" sz="1400" b="0" u="none" dirty="0" err="1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로그</a:t>
                      </a:r>
                      <a:r>
                        <a:rPr lang="en-US" sz="1400" b="0" u="none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en-US" sz="1400" b="0" u="none" dirty="0" err="1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중</a:t>
                      </a:r>
                      <a:r>
                        <a:rPr lang="en-US" sz="1400" b="0" u="none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en-US" sz="1400" b="0" u="none" dirty="0" err="1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결함이</a:t>
                      </a:r>
                      <a:r>
                        <a:rPr lang="en-US" sz="1400" b="0" u="none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en-US" sz="1400" b="0" u="none" dirty="0" err="1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발생하기</a:t>
                      </a:r>
                      <a:r>
                        <a:rPr lang="en-US" sz="1400" b="0" u="none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en-US" sz="1400" b="0" u="none" dirty="0" err="1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전</a:t>
                      </a:r>
                      <a:r>
                        <a:rPr lang="en-US" sz="1400" b="0" u="none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en-US" sz="1400" b="0" u="none" dirty="0" err="1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처리한</a:t>
                      </a:r>
                      <a:r>
                        <a:rPr lang="en-US" sz="1400" b="0" u="none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en-US" sz="1400" b="0" u="none" dirty="0" err="1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마지막</a:t>
                      </a:r>
                      <a:r>
                        <a:rPr lang="en-US" sz="1400" b="0" u="none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en-US" sz="1400" b="0" u="none" dirty="0" err="1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트랜잭션</a:t>
                      </a:r>
                      <a:r>
                        <a:rPr lang="en-US" sz="1400" b="0" u="none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en-US" sz="1400" b="0" u="none" dirty="0" err="1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확인</a:t>
                      </a:r>
                      <a:endParaRPr lang="en-US" sz="1400" b="0" u="none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marL="228600" indent="-228600" algn="l">
                        <a:buFont typeface="+mj-lt"/>
                        <a:buAutoNum type="arabicPeriod"/>
                      </a:pPr>
                      <a:r>
                        <a:rPr lang="en-US" sz="1400" b="0" u="none" dirty="0" err="1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리더에</a:t>
                      </a:r>
                      <a:r>
                        <a:rPr lang="en-US" sz="1400" b="0" u="none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en-US" sz="1400" b="0" u="none" dirty="0" err="1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연결해</a:t>
                      </a:r>
                      <a:r>
                        <a:rPr lang="en-US" sz="1400" b="0" u="none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en-US" sz="1400" b="0" u="none" dirty="0" err="1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팔로워</a:t>
                      </a:r>
                      <a:r>
                        <a:rPr lang="en-US" sz="1400" b="0" u="none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en-US" sz="1400" b="1" u="none" dirty="0" err="1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연결이</a:t>
                      </a:r>
                      <a:r>
                        <a:rPr lang="en-US" sz="1400" b="1" u="none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en-US" sz="1400" b="1" u="none" dirty="0" err="1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끊어진</a:t>
                      </a:r>
                      <a:r>
                        <a:rPr lang="en-US" sz="1400" b="1" u="none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en-US" sz="1400" b="1" u="none" dirty="0" err="1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동안</a:t>
                      </a:r>
                      <a:r>
                        <a:rPr lang="en-US" sz="1400" b="1" u="none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en-US" sz="1400" b="1" u="none" dirty="0" err="1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발생한</a:t>
                      </a:r>
                      <a:r>
                        <a:rPr lang="en-US" sz="1400" b="1" u="none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en-US" sz="1400" b="1" u="none" dirty="0" err="1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데이터</a:t>
                      </a:r>
                      <a:r>
                        <a:rPr lang="en-US" sz="1400" b="1" u="none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en-US" sz="1400" b="1" u="none" dirty="0" err="1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변경을</a:t>
                      </a:r>
                      <a:r>
                        <a:rPr lang="en-US" sz="1400" b="1" u="none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en-US" sz="1400" b="1" u="none" dirty="0" err="1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모두</a:t>
                      </a:r>
                      <a:r>
                        <a:rPr lang="en-US" sz="1400" b="1" u="none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en-US" sz="1400" b="1" u="none" dirty="0" err="1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요청</a:t>
                      </a:r>
                      <a:endParaRPr lang="en-KR" sz="1400" b="1" u="none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1365261"/>
                  </a:ext>
                </a:extLst>
              </a:tr>
              <a:tr h="1241927">
                <a:tc>
                  <a:txBody>
                    <a:bodyPr/>
                    <a:lstStyle/>
                    <a:p>
                      <a:pPr algn="ctr"/>
                      <a:r>
                        <a:rPr kumimoji="1" lang="en-KR" altLang="en-US" sz="1400" b="1" dirty="0">
                          <a:solidFill>
                            <a:srgbClr val="00B050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리더 장애</a:t>
                      </a:r>
                      <a:endParaRPr kumimoji="1" lang="ko-Kore-KR" altLang="en-US" sz="1400" b="1" dirty="0">
                        <a:solidFill>
                          <a:srgbClr val="00B050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ko-KR" altLang="en-US" sz="1400" b="1" u="sng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장애 복구</a:t>
                      </a:r>
                      <a:r>
                        <a:rPr lang="en-US" altLang="ko-KR" sz="1400" b="1" u="sng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(Failover)</a:t>
                      </a:r>
                      <a:endParaRPr lang="en-US" altLang="ko-KR" sz="1400" b="1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42900" indent="-342900" algn="l">
                        <a:buFont typeface="+mj-lt"/>
                        <a:buAutoNum type="arabicPeriod"/>
                      </a:pPr>
                      <a:r>
                        <a:rPr lang="en-KR" altLang="en-US" sz="1400" b="0" u="none" kern="120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리더의 장애 판단</a:t>
                      </a:r>
                      <a:r>
                        <a:rPr lang="en-US" altLang="ko-KR" sz="1400" b="0" u="none" kern="120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(</a:t>
                      </a:r>
                      <a:r>
                        <a:rPr lang="ko-KR" altLang="en-US" sz="1400" b="0" u="none" kern="120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타임아웃을 사용</a:t>
                      </a:r>
                      <a:r>
                        <a:rPr lang="en-US" altLang="ko-KR" sz="1400" b="0" u="none" kern="120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)</a:t>
                      </a:r>
                    </a:p>
                    <a:p>
                      <a:pPr marL="342900" indent="-342900" algn="l">
                        <a:buFont typeface="+mj-lt"/>
                        <a:buAutoNum type="arabicPeriod"/>
                      </a:pPr>
                      <a:r>
                        <a:rPr lang="en-US" altLang="en-US" sz="1400" b="0" u="none" kern="1200" dirty="0" err="1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새로운</a:t>
                      </a:r>
                      <a:r>
                        <a:rPr lang="en-US" altLang="en-US" sz="1400" b="0" u="none" kern="120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 </a:t>
                      </a:r>
                      <a:r>
                        <a:rPr lang="en-US" altLang="en-US" sz="1400" b="0" u="none" kern="1200" dirty="0" err="1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리더</a:t>
                      </a:r>
                      <a:r>
                        <a:rPr lang="en-US" altLang="en-US" sz="1400" b="0" u="none" kern="120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 </a:t>
                      </a:r>
                      <a:r>
                        <a:rPr lang="en-US" altLang="en-US" sz="1400" b="0" u="none" kern="1200" dirty="0" err="1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선택</a:t>
                      </a:r>
                      <a:r>
                        <a:rPr lang="en-US" altLang="ko-KR" sz="1400" b="0" u="none" kern="120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(</a:t>
                      </a:r>
                      <a:r>
                        <a:rPr lang="ko-KR" altLang="en-US" sz="1400" b="0" u="none" kern="120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이전 리더의 최신 데이터 변경사항을 가진 복제 서버</a:t>
                      </a:r>
                      <a:r>
                        <a:rPr lang="en-US" altLang="ko-KR" sz="1400" b="0" u="none" kern="120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)</a:t>
                      </a:r>
                    </a:p>
                    <a:p>
                      <a:pPr marL="342900" indent="-342900" algn="l">
                        <a:buFont typeface="+mj-lt"/>
                        <a:buAutoNum type="arabicPeriod"/>
                      </a:pPr>
                      <a:r>
                        <a:rPr lang="en-US" altLang="en-US" sz="1400" b="0" u="none" kern="1200" dirty="0" err="1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새로운</a:t>
                      </a:r>
                      <a:r>
                        <a:rPr lang="en-US" altLang="en-US" sz="1400" b="0" u="none" kern="120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 </a:t>
                      </a:r>
                      <a:r>
                        <a:rPr lang="en-US" altLang="en-US" sz="1400" b="0" u="none" kern="1200" dirty="0" err="1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리더</a:t>
                      </a:r>
                      <a:r>
                        <a:rPr lang="en-US" altLang="en-US" sz="1400" b="0" u="none" kern="120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 </a:t>
                      </a:r>
                      <a:r>
                        <a:rPr lang="en-US" altLang="en-US" sz="1400" b="0" u="none" kern="1200" dirty="0" err="1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사용을</a:t>
                      </a:r>
                      <a:r>
                        <a:rPr lang="en-US" altLang="en-US" sz="1400" b="0" u="none" kern="120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 </a:t>
                      </a:r>
                      <a:r>
                        <a:rPr lang="en-US" altLang="en-US" sz="1400" b="0" u="none" kern="1200" dirty="0" err="1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위해</a:t>
                      </a:r>
                      <a:r>
                        <a:rPr lang="en-US" altLang="en-US" sz="1400" b="0" u="none" kern="120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 </a:t>
                      </a:r>
                      <a:r>
                        <a:rPr lang="en-US" altLang="en-US" sz="1400" b="0" u="none" kern="1200" dirty="0" err="1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시스템</a:t>
                      </a:r>
                      <a:r>
                        <a:rPr lang="en-US" altLang="en-US" sz="1400" b="0" u="none" kern="120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 </a:t>
                      </a:r>
                      <a:r>
                        <a:rPr lang="en-US" altLang="en-US" sz="1400" b="0" u="none" kern="1200" dirty="0" err="1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재설정</a:t>
                      </a:r>
                      <a:endParaRPr lang="en-US" altLang="en-US" sz="1400" b="0" u="none" kern="120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en-US" sz="1400" b="0" u="none" kern="1200" dirty="0" err="1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클라이언트와</a:t>
                      </a:r>
                      <a:r>
                        <a:rPr lang="en-US" altLang="en-US" sz="1400" b="0" u="none" kern="120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 </a:t>
                      </a:r>
                      <a:r>
                        <a:rPr lang="en-US" altLang="en-US" sz="1400" b="0" u="none" kern="1200" dirty="0" err="1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새로운</a:t>
                      </a:r>
                      <a:r>
                        <a:rPr lang="en-US" altLang="en-US" sz="1400" b="0" u="none" kern="120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 </a:t>
                      </a:r>
                      <a:r>
                        <a:rPr lang="en-US" altLang="en-US" sz="1400" b="0" u="none" kern="1200" dirty="0" err="1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리더간</a:t>
                      </a:r>
                      <a:endParaRPr lang="en-US" altLang="en-US" sz="1400" b="0" u="none" kern="120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en-US" sz="1400" b="0" u="none" kern="1200" dirty="0" err="1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이전</a:t>
                      </a:r>
                      <a:r>
                        <a:rPr lang="en-US" altLang="en-US" sz="1400" b="0" u="none" kern="120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 </a:t>
                      </a:r>
                      <a:r>
                        <a:rPr lang="en-US" altLang="en-US" sz="1400" b="0" u="none" kern="1200" dirty="0" err="1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리더와</a:t>
                      </a:r>
                      <a:r>
                        <a:rPr lang="en-US" altLang="en-US" sz="1400" b="0" u="none" kern="120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 </a:t>
                      </a:r>
                      <a:r>
                        <a:rPr lang="en-US" altLang="en-US" sz="1400" b="0" u="none" kern="1200" dirty="0" err="1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팔로워간</a:t>
                      </a:r>
                      <a:endParaRPr lang="en-KR" altLang="en-US" sz="1400" b="0" u="none" kern="120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97122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35865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6D9CD8-754E-F149-8807-FCD5B772F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KR" altLang="en-US" dirty="0"/>
              <a:t>리더 기반 복제의 다양한 복제 방법(1)</a:t>
            </a:r>
            <a:endParaRPr kumimoji="1" lang="ko-Kore-KR" altLang="en-US" dirty="0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B84A47BB-1E49-0847-BFB3-6AC4875D2A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0390672"/>
              </p:ext>
            </p:extLst>
          </p:nvPr>
        </p:nvGraphicFramePr>
        <p:xfrm>
          <a:off x="644976" y="1178402"/>
          <a:ext cx="10708822" cy="475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8959">
                  <a:extLst>
                    <a:ext uri="{9D8B030D-6E8A-4147-A177-3AD203B41FA5}">
                      <a16:colId xmlns:a16="http://schemas.microsoft.com/office/drawing/2014/main" val="1745825476"/>
                    </a:ext>
                  </a:extLst>
                </a:gridCol>
                <a:gridCol w="1657257">
                  <a:extLst>
                    <a:ext uri="{9D8B030D-6E8A-4147-A177-3AD203B41FA5}">
                      <a16:colId xmlns:a16="http://schemas.microsoft.com/office/drawing/2014/main" val="2336330265"/>
                    </a:ext>
                  </a:extLst>
                </a:gridCol>
                <a:gridCol w="4211303">
                  <a:extLst>
                    <a:ext uri="{9D8B030D-6E8A-4147-A177-3AD203B41FA5}">
                      <a16:colId xmlns:a16="http://schemas.microsoft.com/office/drawing/2014/main" val="4206765203"/>
                    </a:ext>
                  </a:extLst>
                </a:gridCol>
                <a:gridCol w="4211303">
                  <a:extLst>
                    <a:ext uri="{9D8B030D-6E8A-4147-A177-3AD203B41FA5}">
                      <a16:colId xmlns:a16="http://schemas.microsoft.com/office/drawing/2014/main" val="220731309"/>
                    </a:ext>
                  </a:extLst>
                </a:gridCol>
              </a:tblGrid>
              <a:tr h="167241">
                <a:tc>
                  <a:txBody>
                    <a:bodyPr/>
                    <a:lstStyle/>
                    <a:p>
                      <a:pPr algn="ctr"/>
                      <a:endParaRPr lang="en-KR" sz="140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KR" sz="140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KR" altLang="en-US" sz="1400" b="1" dirty="0">
                          <a:solidFill>
                            <a:srgbClr val="00B050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방법</a:t>
                      </a:r>
                      <a:endParaRPr kumimoji="1" lang="ko-Kore-KR" altLang="en-US" sz="1400" b="1" dirty="0">
                        <a:solidFill>
                          <a:srgbClr val="00B050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KR" altLang="en-US" sz="1400" b="1" dirty="0">
                          <a:solidFill>
                            <a:srgbClr val="00B050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장점</a:t>
                      </a:r>
                      <a:r>
                        <a:rPr kumimoji="1" lang="en-US" altLang="ko-KR" sz="1400" b="1" dirty="0">
                          <a:solidFill>
                            <a:srgbClr val="00B050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/</a:t>
                      </a:r>
                      <a:r>
                        <a:rPr kumimoji="1" lang="ko-KR" altLang="en-US" sz="1400" b="1" dirty="0">
                          <a:solidFill>
                            <a:srgbClr val="00B050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주의</a:t>
                      </a:r>
                      <a:r>
                        <a:rPr kumimoji="1" lang="en-US" altLang="ko-KR" sz="1400" b="1" dirty="0">
                          <a:solidFill>
                            <a:srgbClr val="00B050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/</a:t>
                      </a:r>
                      <a:r>
                        <a:rPr kumimoji="1" lang="ko-KR" altLang="en-US" sz="1400" b="1" dirty="0">
                          <a:solidFill>
                            <a:srgbClr val="00B050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보완</a:t>
                      </a:r>
                      <a:endParaRPr kumimoji="1" lang="ko-Kore-KR" altLang="en-US" sz="1400" b="1" dirty="0">
                        <a:solidFill>
                          <a:srgbClr val="00B050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0221376"/>
                  </a:ext>
                </a:extLst>
              </a:tr>
              <a:tr h="25834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ko-KR" sz="1400" b="1" dirty="0">
                          <a:solidFill>
                            <a:srgbClr val="00B050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</a:t>
                      </a:r>
                      <a:endParaRPr kumimoji="1" lang="ko-Kore-KR" altLang="en-US" sz="1400" b="1" dirty="0">
                        <a:solidFill>
                          <a:srgbClr val="00B050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en-US" sz="1400" b="1" dirty="0" err="1">
                          <a:solidFill>
                            <a:srgbClr val="00B050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구분</a:t>
                      </a:r>
                      <a:r>
                        <a:rPr kumimoji="1" lang="en-US" altLang="en-US" sz="1400" b="1" dirty="0">
                          <a:solidFill>
                            <a:srgbClr val="00B050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kumimoji="1" lang="en-US" altLang="en-US" sz="1400" b="1" dirty="0" err="1">
                          <a:solidFill>
                            <a:srgbClr val="00B050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기반</a:t>
                      </a:r>
                      <a:r>
                        <a:rPr kumimoji="1" lang="en-US" altLang="en-US" sz="1400" b="1" dirty="0">
                          <a:solidFill>
                            <a:srgbClr val="00B050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kumimoji="1" lang="en-US" altLang="en-US" sz="1400" b="1" dirty="0" err="1">
                          <a:solidFill>
                            <a:srgbClr val="00B050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복제</a:t>
                      </a:r>
                      <a:endParaRPr kumimoji="1" lang="ko-Kore-KR" altLang="en-US" sz="1400" b="1" dirty="0">
                        <a:solidFill>
                          <a:srgbClr val="00B050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itchFamily="2" charset="2"/>
                        <a:buChar char="ü"/>
                      </a:pPr>
                      <a:r>
                        <a:rPr lang="en-KR" sz="1400" b="1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모든 요청 구문</a:t>
                      </a:r>
                      <a:br>
                        <a:rPr lang="en-KR" sz="1400" b="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KR" sz="1400" b="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관계형 데이터베이스는 모든 요청 구문을 팔로워에게 전달</a:t>
                      </a:r>
                    </a:p>
                    <a:p>
                      <a:pPr marL="285750" indent="-285750" algn="l">
                        <a:buFont typeface="Wingdings" pitchFamily="2" charset="2"/>
                        <a:buChar char="ü"/>
                      </a:pPr>
                      <a:r>
                        <a:rPr lang="en-KR" sz="1400" b="1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각 팔로워가 SQL 구문 직접 파싱</a:t>
                      </a:r>
                      <a:br>
                        <a:rPr lang="en-KR" sz="1400" b="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KR" sz="1400" b="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각 팔로워는 클라이언트에서 직접 받은 것처럼 SQL 구문 파싱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itchFamily="2" charset="2"/>
                        <a:buChar char="ü"/>
                      </a:pPr>
                      <a:r>
                        <a:rPr lang="en-KR" sz="1400" b="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비결정 함수 호출에 대한 고정값을 반환하여 비결정 함수 호출의 다른 값 생성에 따른 복제 깨짐 현상을 제어</a:t>
                      </a:r>
                    </a:p>
                    <a:p>
                      <a:pPr marL="285750" indent="-285750" algn="l">
                        <a:buFont typeface="Wingdings" pitchFamily="2" charset="2"/>
                        <a:buChar char="ü"/>
                      </a:pPr>
                      <a:r>
                        <a:rPr lang="en-KR" sz="1400" b="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간편하기 때문에 오늘날에도 여전히 사용됨</a:t>
                      </a:r>
                    </a:p>
                    <a:p>
                      <a:pPr marL="285750" indent="-285750" algn="l">
                        <a:buFont typeface="Wingdings" pitchFamily="2" charset="2"/>
                        <a:buChar char="ü"/>
                      </a:pPr>
                      <a:r>
                        <a:rPr lang="en-KR" sz="1400" b="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자동증가 컬럼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데이터 의존 구문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부수 효과를 가진 구문은 주의가 필요</a:t>
                      </a:r>
                      <a:endParaRPr lang="en-KR" sz="1400" b="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1365261"/>
                  </a:ext>
                </a:extLst>
              </a:tr>
              <a:tr h="124192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ko-KR" sz="1400" b="1" dirty="0">
                          <a:solidFill>
                            <a:srgbClr val="00B050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</a:t>
                      </a:r>
                      <a:endParaRPr kumimoji="1" lang="ko-Kore-KR" altLang="en-US" sz="1400" b="1" dirty="0">
                        <a:solidFill>
                          <a:srgbClr val="00B050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en-US" sz="1400" b="1" dirty="0">
                          <a:solidFill>
                            <a:srgbClr val="00B050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WA</a:t>
                      </a:r>
                      <a:r>
                        <a:rPr kumimoji="1" lang="en-US" altLang="en-US" sz="1400" b="1" dirty="0">
                          <a:solidFill>
                            <a:srgbClr val="00B050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sym typeface="Wingdings" pitchFamily="2" charset="2"/>
                        </a:rPr>
                        <a:t>L(</a:t>
                      </a:r>
                      <a:r>
                        <a:rPr kumimoji="1" lang="en-US" altLang="en-US" sz="1400" b="1" dirty="0" err="1">
                          <a:solidFill>
                            <a:srgbClr val="00B050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sym typeface="Wingdings" pitchFamily="2" charset="2"/>
                        </a:rPr>
                        <a:t>쓰기</a:t>
                      </a:r>
                      <a:r>
                        <a:rPr kumimoji="1" lang="en-US" altLang="en-US" sz="1400" b="1" dirty="0">
                          <a:solidFill>
                            <a:srgbClr val="00B050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sym typeface="Wingdings" pitchFamily="2" charset="2"/>
                        </a:rPr>
                        <a:t> </a:t>
                      </a:r>
                      <a:r>
                        <a:rPr kumimoji="1" lang="en-US" altLang="en-US" sz="1400" b="1" dirty="0" err="1">
                          <a:solidFill>
                            <a:srgbClr val="00B050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sym typeface="Wingdings" pitchFamily="2" charset="2"/>
                        </a:rPr>
                        <a:t>전</a:t>
                      </a:r>
                      <a:r>
                        <a:rPr kumimoji="1" lang="en-US" altLang="en-US" sz="1400" b="1" dirty="0">
                          <a:solidFill>
                            <a:srgbClr val="00B050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sym typeface="Wingdings" pitchFamily="2" charset="2"/>
                        </a:rPr>
                        <a:t> </a:t>
                      </a:r>
                      <a:r>
                        <a:rPr kumimoji="1" lang="en-US" altLang="en-US" sz="1400" b="1" dirty="0" err="1">
                          <a:solidFill>
                            <a:srgbClr val="00B050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sym typeface="Wingdings" pitchFamily="2" charset="2"/>
                        </a:rPr>
                        <a:t>로그</a:t>
                      </a:r>
                      <a:r>
                        <a:rPr kumimoji="1" lang="en-US" altLang="en-US" sz="1400" b="1" dirty="0">
                          <a:solidFill>
                            <a:srgbClr val="00B050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sym typeface="Wingdings" pitchFamily="2" charset="2"/>
                        </a:rPr>
                        <a:t> </a:t>
                      </a:r>
                      <a:r>
                        <a:rPr kumimoji="1" lang="en-US" altLang="en-US" sz="1400" b="1" dirty="0" err="1">
                          <a:solidFill>
                            <a:srgbClr val="00B050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sym typeface="Wingdings" pitchFamily="2" charset="2"/>
                        </a:rPr>
                        <a:t>배송</a:t>
                      </a:r>
                      <a:r>
                        <a:rPr kumimoji="1" lang="en-US" altLang="ko-KR" sz="1400" b="1" dirty="0">
                          <a:solidFill>
                            <a:srgbClr val="00B050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sym typeface="Wingdings" pitchFamily="2" charset="2"/>
                        </a:rPr>
                        <a:t>)</a:t>
                      </a:r>
                      <a:endParaRPr kumimoji="1" lang="ko-Kore-KR" altLang="en-US" sz="1400" b="1" dirty="0">
                        <a:solidFill>
                          <a:srgbClr val="00B050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itchFamily="2" charset="2"/>
                        <a:buChar char="ü"/>
                      </a:pPr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완전 동일 로그 사용해 복제 서버 구축</a:t>
                      </a:r>
                      <a:br>
                        <a:rPr lang="en-US" altLang="ko-KR" sz="1400" b="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데이터베이스의 모든 쓰기를 포함하는 추가 전용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(append-only)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바이트 열이 로그일 때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완전히 동일한 로그를 사용해 다른 노드에서 복제 서버 구축 가능</a:t>
                      </a:r>
                      <a:endParaRPr lang="en-US" altLang="ko-KR" sz="1400" b="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marL="285750" indent="-285750" algn="l">
                        <a:buFont typeface="Wingdings" pitchFamily="2" charset="2"/>
                        <a:buChar char="ü"/>
                      </a:pPr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리더는 </a:t>
                      </a:r>
                      <a:r>
                        <a:rPr lang="ko-KR" altLang="en-US" sz="1400" b="1" dirty="0" err="1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팔로워에게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네트워크로 로그를 전송하기도 함</a:t>
                      </a:r>
                      <a:endParaRPr lang="en-US" altLang="ko-KR" sz="1400" b="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디스크에 로그를 기록</a:t>
                      </a:r>
                      <a:endParaRPr lang="en-US" altLang="ko-KR" sz="1400" b="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팔로워에게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네트워크 로그 전송</a:t>
                      </a:r>
                      <a:endParaRPr lang="en-US" altLang="ko-KR" sz="1400" b="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marL="285750" indent="-285750" algn="l">
                        <a:buFont typeface="Wingdings" pitchFamily="2" charset="2"/>
                        <a:buChar char="ü"/>
                      </a:pPr>
                      <a:r>
                        <a:rPr lang="ko-KR" altLang="en-US" sz="1400" b="1" dirty="0" err="1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팔로워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로그 처리 시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, 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리더의 동일한 데이터 구조의 </a:t>
                      </a:r>
                      <a:r>
                        <a:rPr lang="ko-KR" altLang="en-US" sz="1400" b="1" dirty="0" err="1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복제본이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ko-KR" altLang="en-US" sz="1400" b="1" dirty="0" err="1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말들어짐</a:t>
                      </a:r>
                      <a:endParaRPr lang="en-US" altLang="ko-KR" sz="1400" b="1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marL="285750" indent="-285750" algn="l">
                        <a:buFont typeface="Wingdings" pitchFamily="2" charset="2"/>
                        <a:buChar char="ü"/>
                      </a:pP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WAL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은 어떤 디스크 블록에서 어떤 바이트를 변경했는지 상세 정보 포함</a:t>
                      </a:r>
                      <a:br>
                        <a:rPr lang="en-US" altLang="ko-KR" sz="1400" b="1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복제와 저장소 엔진과 밀접한 관련됨</a:t>
                      </a:r>
                      <a:endParaRPr lang="en-US" altLang="ko-KR" sz="1400" b="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itchFamily="2" charset="2"/>
                        <a:buChar char="ü"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데이터베이스가 저장소 형식을 다른 버전으로 변경할 때 유용</a:t>
                      </a:r>
                      <a:br>
                        <a:rPr lang="en-US" altLang="ko-KR" sz="1400" b="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리더와 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팔로워의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데이터베이스 소프트웨어 버전이 다를 때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  <a:p>
                      <a:pPr marL="285750" indent="-285750" algn="l">
                        <a:buFont typeface="Wingdings" pitchFamily="2" charset="2"/>
                        <a:buChar char="ü"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즉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복제 프로토콜이 버전의 불일치를 허용</a:t>
                      </a:r>
                      <a:endParaRPr lang="en-US" altLang="ko-KR" sz="1400" b="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97122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19755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6D9CD8-754E-F149-8807-FCD5B772F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KR" altLang="en-US" dirty="0"/>
              <a:t>리더 기반 복제의 다양한 복제 방법</a:t>
            </a:r>
            <a:endParaRPr kumimoji="1" lang="ko-Kore-KR" alt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2C088F2-BB6B-B44E-82D5-9DDAD33AC3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3771627"/>
              </p:ext>
            </p:extLst>
          </p:nvPr>
        </p:nvGraphicFramePr>
        <p:xfrm>
          <a:off x="838199" y="1097914"/>
          <a:ext cx="10515599" cy="475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9993">
                  <a:extLst>
                    <a:ext uri="{9D8B030D-6E8A-4147-A177-3AD203B41FA5}">
                      <a16:colId xmlns:a16="http://schemas.microsoft.com/office/drawing/2014/main" val="1745825476"/>
                    </a:ext>
                  </a:extLst>
                </a:gridCol>
                <a:gridCol w="1844425">
                  <a:extLst>
                    <a:ext uri="{9D8B030D-6E8A-4147-A177-3AD203B41FA5}">
                      <a16:colId xmlns:a16="http://schemas.microsoft.com/office/drawing/2014/main" val="2336330265"/>
                    </a:ext>
                  </a:extLst>
                </a:gridCol>
                <a:gridCol w="4686924">
                  <a:extLst>
                    <a:ext uri="{9D8B030D-6E8A-4147-A177-3AD203B41FA5}">
                      <a16:colId xmlns:a16="http://schemas.microsoft.com/office/drawing/2014/main" val="4206765203"/>
                    </a:ext>
                  </a:extLst>
                </a:gridCol>
                <a:gridCol w="3284257">
                  <a:extLst>
                    <a:ext uri="{9D8B030D-6E8A-4147-A177-3AD203B41FA5}">
                      <a16:colId xmlns:a16="http://schemas.microsoft.com/office/drawing/2014/main" val="1330494666"/>
                    </a:ext>
                  </a:extLst>
                </a:gridCol>
              </a:tblGrid>
              <a:tr h="167241">
                <a:tc>
                  <a:txBody>
                    <a:bodyPr/>
                    <a:lstStyle/>
                    <a:p>
                      <a:pPr algn="ctr"/>
                      <a:endParaRPr lang="en-KR" sz="140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KR" sz="140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KR" altLang="en-US" sz="1400" b="1" dirty="0">
                          <a:solidFill>
                            <a:srgbClr val="00B050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방법</a:t>
                      </a:r>
                      <a:endParaRPr kumimoji="1" lang="ko-Kore-KR" altLang="en-US" sz="1400" b="1" dirty="0">
                        <a:solidFill>
                          <a:srgbClr val="00B050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KR" altLang="en-US" sz="1400" b="1" dirty="0">
                          <a:solidFill>
                            <a:srgbClr val="00B050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장점</a:t>
                      </a:r>
                      <a:r>
                        <a:rPr kumimoji="1" lang="en-US" altLang="ko-KR" sz="1400" b="1" dirty="0">
                          <a:solidFill>
                            <a:srgbClr val="00B050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/</a:t>
                      </a:r>
                      <a:r>
                        <a:rPr kumimoji="1" lang="ko-KR" altLang="en-US" sz="1400" b="1" dirty="0">
                          <a:solidFill>
                            <a:srgbClr val="00B050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주의</a:t>
                      </a:r>
                      <a:r>
                        <a:rPr kumimoji="1" lang="en-US" altLang="ko-KR" sz="1400" b="1" dirty="0">
                          <a:solidFill>
                            <a:srgbClr val="00B050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/</a:t>
                      </a:r>
                      <a:r>
                        <a:rPr kumimoji="1" lang="ko-KR" altLang="en-US" sz="1400" b="1" dirty="0">
                          <a:solidFill>
                            <a:srgbClr val="00B050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보완</a:t>
                      </a:r>
                      <a:endParaRPr kumimoji="1" lang="ko-Kore-KR" altLang="en-US" sz="1400" b="1">
                        <a:solidFill>
                          <a:srgbClr val="00B050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0221376"/>
                  </a:ext>
                </a:extLst>
              </a:tr>
              <a:tr h="25834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ko-KR" sz="1400" b="1" dirty="0">
                          <a:solidFill>
                            <a:srgbClr val="00B050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</a:t>
                      </a:r>
                      <a:endParaRPr kumimoji="1" lang="ko-Kore-KR" altLang="en-US" sz="1400" b="1" dirty="0">
                        <a:solidFill>
                          <a:srgbClr val="00B050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KR" altLang="en-US" sz="1400" b="1" dirty="0">
                          <a:solidFill>
                            <a:srgbClr val="00B050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논리적</a:t>
                      </a:r>
                      <a:r>
                        <a:rPr kumimoji="1" lang="en-US" altLang="ko-KR" sz="1400" b="1" dirty="0">
                          <a:solidFill>
                            <a:srgbClr val="00B050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kumimoji="1" lang="ko-KR" altLang="en-US" sz="1400" b="1" dirty="0">
                          <a:solidFill>
                            <a:srgbClr val="00B050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로우 기반</a:t>
                      </a:r>
                      <a:r>
                        <a:rPr kumimoji="1" lang="en-US" altLang="ko-KR" sz="1400" b="1" dirty="0">
                          <a:solidFill>
                            <a:srgbClr val="00B050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 </a:t>
                      </a:r>
                      <a:r>
                        <a:rPr kumimoji="1" lang="ko-KR" altLang="en-US" sz="1400" b="1" dirty="0">
                          <a:solidFill>
                            <a:srgbClr val="00B050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로그 복제</a:t>
                      </a:r>
                      <a:endParaRPr kumimoji="1" lang="ko-Kore-KR" altLang="en-US" sz="1400" b="1" dirty="0">
                        <a:solidFill>
                          <a:srgbClr val="00B050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itchFamily="2" charset="2"/>
                        <a:buChar char="ü"/>
                      </a:pPr>
                      <a:r>
                        <a:rPr lang="en-KR" sz="1400" b="1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논리적 로그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en-KR" sz="1400" b="1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다른 로그 형식 사용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  <a:br>
                        <a:rPr lang="en-KR" sz="1400" b="1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KR" sz="1400" b="1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복제 로그</a:t>
                      </a:r>
                      <a:r>
                        <a:rPr lang="en-KR" sz="1400" b="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와 </a:t>
                      </a:r>
                      <a:r>
                        <a:rPr lang="en-KR" sz="1400" b="1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저장소 엔진 내부 분리</a:t>
                      </a:r>
                      <a:r>
                        <a:rPr lang="en-KR" sz="1400" b="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를 위해 다른 로그 형식 사용</a:t>
                      </a:r>
                    </a:p>
                    <a:p>
                      <a:pPr marL="285750" indent="-285750" algn="l">
                        <a:buFont typeface="Wingdings" pitchFamily="2" charset="2"/>
                        <a:buChar char="ü"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관계형 데이터베이스용 논리적 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로그란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?</a:t>
                      </a:r>
                      <a:br>
                        <a:rPr lang="en-US" altLang="ko-KR" sz="1400" b="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로우 단위로 데이터베이스 테이블에 쓰기를 기술한 레코드 열</a:t>
                      </a:r>
                      <a:endParaRPr lang="en-US" altLang="ko-KR" sz="1400" b="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ü"/>
                        <a:tabLst/>
                        <a:defRPr/>
                      </a:pPr>
                      <a:r>
                        <a:rPr lang="en-KR" sz="1400" b="1" u="none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논리적 로그</a:t>
                      </a:r>
                      <a:r>
                        <a:rPr lang="en-KR" sz="1400" b="0" u="none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를 저장소 엔진 내부와 분리했기 때문에 </a:t>
                      </a:r>
                      <a:r>
                        <a:rPr lang="en-KR" sz="1400" b="1" u="none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하위 호완성 유지가 쉬움</a:t>
                      </a:r>
                    </a:p>
                    <a:p>
                      <a:pPr marL="285750" indent="-285750" algn="l">
                        <a:buFont typeface="Wingdings" pitchFamily="2" charset="2"/>
                        <a:buChar char="ü"/>
                      </a:pPr>
                      <a:r>
                        <a:rPr lang="en-KR" sz="1400" b="0" u="none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다른 버전의 데이터베이스 소프트웨어나 다른 저장소 엔진 실행 가능</a:t>
                      </a:r>
                      <a:r>
                        <a:rPr lang="en-US" altLang="ko-KR" sz="1400" b="0" u="none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ko-KR" altLang="en-US" sz="1400" b="0" u="none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리더와 </a:t>
                      </a:r>
                      <a:r>
                        <a:rPr lang="ko-KR" altLang="en-US" sz="1400" b="0" u="none" dirty="0" err="1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팔로워간</a:t>
                      </a:r>
                      <a:r>
                        <a:rPr lang="en-US" altLang="ko-KR" sz="1400" b="0" u="none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  <a:p>
                      <a:pPr marL="285750" indent="-285750" algn="l">
                        <a:buFont typeface="Wingdings" pitchFamily="2" charset="2"/>
                        <a:buChar char="ü"/>
                      </a:pPr>
                      <a:r>
                        <a:rPr lang="en-US" sz="1400" b="1" u="none" dirty="0" err="1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외부</a:t>
                      </a:r>
                      <a:r>
                        <a:rPr lang="en-US" sz="1400" b="1" u="none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en-US" sz="1400" b="1" u="none" dirty="0" err="1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애플리케이션</a:t>
                      </a:r>
                      <a:r>
                        <a:rPr lang="en-US" sz="1400" b="1" u="none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en-US" sz="1400" b="1" u="none" dirty="0" err="1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파싱이</a:t>
                      </a:r>
                      <a:r>
                        <a:rPr lang="en-US" sz="1400" b="1" u="none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en-US" sz="1400" b="1" u="none" dirty="0" err="1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쉬움</a:t>
                      </a:r>
                      <a:endParaRPr lang="en-US" sz="1400" b="1" u="none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marL="285750" indent="-285750" algn="l">
                        <a:buFont typeface="Wingdings" pitchFamily="2" charset="2"/>
                        <a:buChar char="ü"/>
                      </a:pPr>
                      <a:r>
                        <a:rPr lang="en-US" sz="1400" b="0" u="none" dirty="0" err="1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외부</a:t>
                      </a:r>
                      <a:r>
                        <a:rPr lang="en-US" sz="1400" b="0" u="none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en-US" sz="1400" b="0" u="none" dirty="0" err="1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시스템에</a:t>
                      </a:r>
                      <a:r>
                        <a:rPr lang="en-US" sz="1400" b="0" u="none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en-US" sz="1400" b="0" u="none" dirty="0" err="1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데이터베이스의</a:t>
                      </a:r>
                      <a:r>
                        <a:rPr lang="en-US" sz="1400" b="0" u="none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en-US" sz="1400" b="0" u="none" dirty="0" err="1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내용을</a:t>
                      </a:r>
                      <a:r>
                        <a:rPr lang="en-US" sz="1400" b="0" u="none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en-US" sz="1400" b="0" u="none" dirty="0" err="1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전송하고자</a:t>
                      </a:r>
                      <a:r>
                        <a:rPr lang="en-US" sz="1400" b="0" u="none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en-US" sz="1400" b="0" u="none" dirty="0" err="1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할</a:t>
                      </a:r>
                      <a:r>
                        <a:rPr lang="en-US" sz="1400" b="0" u="none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en-US" sz="1400" b="0" u="none" dirty="0" err="1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때</a:t>
                      </a:r>
                      <a:r>
                        <a:rPr lang="en-US" sz="1400" b="0" u="none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en-US" sz="1400" b="0" u="none" dirty="0" err="1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유용</a:t>
                      </a:r>
                      <a:r>
                        <a:rPr lang="en-US" sz="1400" b="0" u="none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en-US" altLang="ko-KR" sz="1400" b="0" u="none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ko-KR" altLang="en-US" sz="1400" b="1" u="none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변경 데이터 캡처</a:t>
                      </a:r>
                      <a:r>
                        <a:rPr lang="en-US" altLang="ko-KR" sz="1400" b="0" u="none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  <a:endParaRPr lang="en-KR" sz="1400" b="0" u="none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1365261"/>
                  </a:ext>
                </a:extLst>
              </a:tr>
              <a:tr h="124192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ko-KR" sz="1400" b="1" dirty="0">
                          <a:solidFill>
                            <a:srgbClr val="00B050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</a:t>
                      </a:r>
                      <a:endParaRPr kumimoji="1" lang="ko-Kore-KR" altLang="en-US" sz="1400" b="1" dirty="0">
                        <a:solidFill>
                          <a:srgbClr val="00B050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KR" altLang="en-US" sz="1400" b="1" dirty="0">
                          <a:solidFill>
                            <a:srgbClr val="00B050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트리거 기반 복제</a:t>
                      </a:r>
                      <a:endParaRPr kumimoji="1" lang="ko-Kore-KR" altLang="en-US" sz="1400" b="1" dirty="0">
                        <a:solidFill>
                          <a:srgbClr val="00B050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itchFamily="2" charset="2"/>
                        <a:buChar char="ü"/>
                      </a:pPr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사용자 정의 애플리케이션 코드 등록 가능 </a:t>
                      </a:r>
                      <a:br>
                        <a:rPr lang="en-US" altLang="ko-KR" sz="1400" b="1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이 애플리케이션 코드는 데이터베이스 시스템에서 데이터가 변경되면 자동으로 실행됨</a:t>
                      </a:r>
                      <a:endParaRPr lang="en-US" altLang="ko-KR" sz="1400" b="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marL="285750" indent="-285750" algn="l">
                        <a:buFont typeface="Wingdings" pitchFamily="2" charset="2"/>
                        <a:buChar char="ü"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트리거는 데이터 변경을 분리된 테이블에 로깅할 수 있음</a:t>
                      </a:r>
                      <a:endParaRPr lang="en-US" altLang="ko-KR" sz="1400" b="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marL="285750" indent="-285750" algn="l">
                        <a:buFont typeface="Wingdings" pitchFamily="2" charset="2"/>
                        <a:buChar char="ü"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이 테이블로부터 외부 프로세스가 읽을 수 있음</a:t>
                      </a:r>
                      <a:endParaRPr lang="en-US" altLang="ko-KR" sz="1400" b="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marL="285750" indent="-285750" algn="l">
                        <a:buFont typeface="Wingdings" pitchFamily="2" charset="2"/>
                        <a:buChar char="ü"/>
                      </a:pPr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다른 시스템으로 데이터 변경을 복제</a:t>
                      </a:r>
                      <a:br>
                        <a:rPr lang="en-US" altLang="ko-KR" sz="1400" b="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외부 프로세스는 필요한 애플리케이션 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로직을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적용해 다른 시스템으로 데이터 변경을 복제</a:t>
                      </a:r>
                      <a:endParaRPr lang="en-US" altLang="ko-KR" sz="1400" b="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marL="285750" indent="-285750" algn="l">
                        <a:buFont typeface="Wingdings" pitchFamily="2" charset="2"/>
                        <a:buChar char="ü"/>
                      </a:pPr>
                      <a:endParaRPr lang="en-US" altLang="ko-KR" sz="1400" b="1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42900" indent="-342900" algn="l">
                        <a:buFont typeface="Wingdings" pitchFamily="2" charset="2"/>
                        <a:buChar char="ü"/>
                      </a:pPr>
                      <a:r>
                        <a:rPr lang="en-KR" altLang="en-US" sz="1400" b="1" u="none" kern="120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유연성</a:t>
                      </a:r>
                      <a:r>
                        <a:rPr lang="en-KR" altLang="en-US" sz="1400" b="0" u="none" kern="120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이 높음</a:t>
                      </a:r>
                    </a:p>
                    <a:p>
                      <a:pPr marL="342900" indent="-342900" algn="l">
                        <a:buFont typeface="Wingdings" pitchFamily="2" charset="2"/>
                        <a:buChar char="ü"/>
                      </a:pPr>
                      <a:r>
                        <a:rPr lang="en-KR" altLang="en-US" sz="1400" b="0" u="none" kern="120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하지만 다른 복제 방식보다 많은 오버헤드 존재</a:t>
                      </a:r>
                    </a:p>
                    <a:p>
                      <a:pPr marL="342900" indent="-342900" algn="l">
                        <a:buFont typeface="Wingdings" pitchFamily="2" charset="2"/>
                        <a:buChar char="ü"/>
                      </a:pPr>
                      <a:r>
                        <a:rPr lang="en-KR" altLang="en-US" sz="1400" b="0" u="none" kern="120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버그나 제한 사항 많이 발생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97122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45634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6D9CD8-754E-F149-8807-FCD5B772F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KR" altLang="en-US" dirty="0"/>
              <a:t>복제 지연과 데이터베이스의 불일치</a:t>
            </a:r>
            <a:r>
              <a:rPr kumimoji="1" lang="en-US" altLang="ko-KR" dirty="0"/>
              <a:t>(</a:t>
            </a:r>
            <a:r>
              <a:rPr kumimoji="1" lang="ko-KR" altLang="en-US" dirty="0"/>
              <a:t>최종적 일관성</a:t>
            </a:r>
            <a:r>
              <a:rPr kumimoji="1" lang="en-US" altLang="ko-KR" dirty="0"/>
              <a:t>) 1</a:t>
            </a:r>
            <a:endParaRPr kumimoji="1" lang="ko-Kore-KR" alt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A32701E-04D1-D044-B137-76A936A8ACBB}"/>
              </a:ext>
            </a:extLst>
          </p:cNvPr>
          <p:cNvSpPr/>
          <p:nvPr/>
        </p:nvSpPr>
        <p:spPr>
          <a:xfrm>
            <a:off x="838200" y="1051466"/>
            <a:ext cx="10515600" cy="1120234"/>
          </a:xfrm>
          <a:prstGeom prst="rect">
            <a:avLst/>
          </a:prstGeom>
          <a:noFill/>
          <a:ln>
            <a:solidFill>
              <a:srgbClr val="5382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KR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애플리케이션이 비동기 팔로워에서 데이터를 읽을 때 팔로워가 뒤쳐지면 </a:t>
            </a:r>
            <a:r>
              <a:rPr lang="en-KR" sz="1400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데이터베이스에 불일치 발생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KR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데이터베이스에 발생한 불일치를</a:t>
            </a:r>
            <a:r>
              <a:rPr lang="en-KR" sz="1400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팔로워는 결국 따라잡게 되고 리더와 일치하게 됨</a:t>
            </a:r>
            <a:r>
              <a:rPr lang="en-US" altLang="ko-KR" sz="1400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(</a:t>
            </a:r>
            <a:r>
              <a:rPr lang="ko-KR" altLang="en-US" sz="1400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최종적 일관성</a:t>
            </a:r>
            <a:r>
              <a:rPr lang="en-US" altLang="ko-KR" sz="1400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)</a:t>
            </a:r>
            <a:endParaRPr lang="en-KR" sz="1400" b="1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KR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리더에 팔로워에 동일한 질의를 수행하면 모든 쓰기가 팔로워에 반영되지 앟기 때문에 데이터베이스에 불일치 발생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KR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불일치는 일시적인 상태에 불과하나</a:t>
            </a:r>
            <a:r>
              <a:rPr lang="en-US" altLang="ko-KR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lang="ko-KR" altLang="en-US" sz="1400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복제 서버가 얼마나 뒤처질 수 있는지에 대한 제한은 없음</a:t>
            </a:r>
            <a:endParaRPr lang="en-KR" sz="1400" b="1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6" name="직사각형 20">
            <a:extLst>
              <a:ext uri="{FF2B5EF4-FFF2-40B4-BE49-F238E27FC236}">
                <a16:creationId xmlns:a16="http://schemas.microsoft.com/office/drawing/2014/main" id="{A9FBC11D-B389-F44B-8EB3-D6CE128CC66D}"/>
              </a:ext>
            </a:extLst>
          </p:cNvPr>
          <p:cNvSpPr/>
          <p:nvPr/>
        </p:nvSpPr>
        <p:spPr>
          <a:xfrm>
            <a:off x="838200" y="2263053"/>
            <a:ext cx="8373533" cy="5724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b="1" dirty="0">
                <a:solidFill>
                  <a:srgbClr val="00B05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복제 지연이 발생할 수 있는 사례와 해결 방법 </a:t>
            </a:r>
            <a:r>
              <a:rPr kumimoji="1" lang="en-US" altLang="ko-KR" b="1" dirty="0">
                <a:solidFill>
                  <a:srgbClr val="00B05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3</a:t>
            </a:r>
            <a:r>
              <a:rPr kumimoji="1" lang="ko-KR" altLang="en-US" b="1" dirty="0">
                <a:solidFill>
                  <a:srgbClr val="00B05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가지</a:t>
            </a:r>
            <a:endParaRPr kumimoji="1" lang="ko-Kore-KR" altLang="en-US" b="1" dirty="0">
              <a:solidFill>
                <a:srgbClr val="00B05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7" name="직사각형 20">
            <a:extLst>
              <a:ext uri="{FF2B5EF4-FFF2-40B4-BE49-F238E27FC236}">
                <a16:creationId xmlns:a16="http://schemas.microsoft.com/office/drawing/2014/main" id="{E4013B85-BBCF-2845-BB0E-EDCB3D2DFDBB}"/>
              </a:ext>
            </a:extLst>
          </p:cNvPr>
          <p:cNvSpPr/>
          <p:nvPr/>
        </p:nvSpPr>
        <p:spPr>
          <a:xfrm>
            <a:off x="838200" y="2710543"/>
            <a:ext cx="8373533" cy="5724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b="1" dirty="0">
                <a:solidFill>
                  <a:srgbClr val="00B05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(1) </a:t>
            </a:r>
            <a:r>
              <a:rPr kumimoji="1" lang="ko-KR" altLang="en-US" b="1" dirty="0">
                <a:solidFill>
                  <a:srgbClr val="00B05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쓰기 후 읽기 일관성</a:t>
            </a:r>
            <a:r>
              <a:rPr kumimoji="1" lang="en-US" altLang="ko-KR" b="1" dirty="0">
                <a:solidFill>
                  <a:srgbClr val="00B05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(</a:t>
            </a:r>
            <a:r>
              <a:rPr kumimoji="1" lang="ko-KR" altLang="en-US" b="1" dirty="0">
                <a:solidFill>
                  <a:srgbClr val="00B05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자신이 쓴 내용 읽기</a:t>
            </a:r>
            <a:r>
              <a:rPr kumimoji="1" lang="en-US" altLang="ko-KR" b="1" dirty="0">
                <a:solidFill>
                  <a:srgbClr val="00B05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)</a:t>
            </a:r>
            <a:endParaRPr kumimoji="1" lang="ko-Kore-KR" altLang="en-US" b="1" dirty="0">
              <a:solidFill>
                <a:srgbClr val="00B05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0906435-1A86-EF40-B170-BB33B39EFC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282972"/>
            <a:ext cx="6232071" cy="303232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9D53A4D-F0F8-2742-8E94-0C29BE94E9C2}"/>
              </a:ext>
            </a:extLst>
          </p:cNvPr>
          <p:cNvSpPr/>
          <p:nvPr/>
        </p:nvSpPr>
        <p:spPr>
          <a:xfrm>
            <a:off x="7070271" y="2485806"/>
            <a:ext cx="4283529" cy="41272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KR" sz="1400" b="1" dirty="0">
                <a:solidFill>
                  <a:schemeClr val="tx1"/>
                </a:solidFill>
              </a:rPr>
              <a:t>Case)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KR" sz="1400" dirty="0">
                <a:solidFill>
                  <a:schemeClr val="tx1"/>
                </a:solidFill>
              </a:rPr>
              <a:t>사용자가 쓰기를 수행한 직후 데이터를 본다면 새로운 데이터는 아직 복제 서버에 반영되지 않았을 수 있음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-&gt;</a:t>
            </a:r>
            <a:r>
              <a:rPr lang="en-KR" altLang="ko-KR" sz="1400" dirty="0">
                <a:solidFill>
                  <a:schemeClr val="tx1"/>
                </a:solidFill>
              </a:rPr>
              <a:t> </a:t>
            </a:r>
            <a:r>
              <a:rPr lang="ko-KR" altLang="en-US" sz="1400" dirty="0">
                <a:solidFill>
                  <a:schemeClr val="tx1"/>
                </a:solidFill>
              </a:rPr>
              <a:t>사용자가 페이지를 </a:t>
            </a:r>
            <a:r>
              <a:rPr lang="ko-KR" altLang="en-US" sz="1400" dirty="0" err="1">
                <a:solidFill>
                  <a:schemeClr val="tx1"/>
                </a:solidFill>
              </a:rPr>
              <a:t>재로딩했을</a:t>
            </a:r>
            <a:r>
              <a:rPr lang="ko-KR" altLang="en-US" sz="1400" dirty="0">
                <a:solidFill>
                  <a:schemeClr val="tx1"/>
                </a:solidFill>
              </a:rPr>
              <a:t> 때 항상 자신이 제출한 모든 갱신을 볼 수 있음을 보장하며 다른 사용자에 대해서는 보장하지 않음</a:t>
            </a:r>
            <a:endParaRPr lang="en-US" altLang="ko-KR" sz="1400" dirty="0">
              <a:solidFill>
                <a:schemeClr val="tx1"/>
              </a:solidFill>
            </a:endParaRP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ko-KR" altLang="en-US" sz="1400" b="1" dirty="0" err="1">
                <a:solidFill>
                  <a:schemeClr val="tx1"/>
                </a:solidFill>
              </a:rPr>
              <a:t>구현방법</a:t>
            </a:r>
            <a:r>
              <a:rPr lang="en-US" altLang="ko-KR" sz="1400" b="1" dirty="0">
                <a:solidFill>
                  <a:schemeClr val="tx1"/>
                </a:solidFill>
              </a:rPr>
              <a:t>) 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sz="1400" dirty="0">
                <a:solidFill>
                  <a:schemeClr val="tx1"/>
                </a:solidFill>
              </a:rPr>
              <a:t>사용자가 수정한 내용을 읽을 때는 리더에서 읽음</a:t>
            </a:r>
            <a:r>
              <a:rPr lang="en-US" altLang="ko-KR" sz="1400" dirty="0">
                <a:solidFill>
                  <a:schemeClr val="tx1"/>
                </a:solidFill>
              </a:rPr>
              <a:t>. </a:t>
            </a:r>
            <a:r>
              <a:rPr lang="ko-KR" altLang="en-US" sz="1400" dirty="0">
                <a:solidFill>
                  <a:schemeClr val="tx1"/>
                </a:solidFill>
              </a:rPr>
              <a:t>그 밖은 </a:t>
            </a:r>
            <a:r>
              <a:rPr lang="ko-KR" altLang="en-US" sz="1400" dirty="0" err="1">
                <a:solidFill>
                  <a:schemeClr val="tx1"/>
                </a:solidFill>
              </a:rPr>
              <a:t>팔로워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400" dirty="0">
                <a:solidFill>
                  <a:schemeClr val="tx1"/>
                </a:solidFill>
              </a:rPr>
              <a:t>사용자 쓰기가 많은 경우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>
                <a:solidFill>
                  <a:schemeClr val="tx1"/>
                </a:solidFill>
              </a:rPr>
              <a:t>마지막 갱신 시각을 찾아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>
                <a:solidFill>
                  <a:schemeClr val="tx1"/>
                </a:solidFill>
              </a:rPr>
              <a:t>마지막 갱신 후 </a:t>
            </a:r>
            <a:r>
              <a:rPr lang="en-US" altLang="ko-KR" sz="1400" dirty="0">
                <a:solidFill>
                  <a:schemeClr val="tx1"/>
                </a:solidFill>
              </a:rPr>
              <a:t>1</a:t>
            </a:r>
            <a:r>
              <a:rPr lang="ko-KR" altLang="en-US" sz="1400" dirty="0">
                <a:solidFill>
                  <a:schemeClr val="tx1"/>
                </a:solidFill>
              </a:rPr>
              <a:t>분 동안은 리더에서 모든 읽기 수행 등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400" dirty="0">
                <a:solidFill>
                  <a:schemeClr val="tx1"/>
                </a:solidFill>
              </a:rPr>
              <a:t>클라이언트가 가장 최근 쓰기의 타임스탬프를 기억하여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>
                <a:solidFill>
                  <a:schemeClr val="tx1"/>
                </a:solidFill>
              </a:rPr>
              <a:t>시스템은 사용자 읽기를 위한 복제 서버가 일기를 처리하거나 복제 서버가 따라잡을 때까지 질의를 대기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7764B6F-49D9-A845-B79A-FB2AEB79BEF7}"/>
              </a:ext>
            </a:extLst>
          </p:cNvPr>
          <p:cNvSpPr/>
          <p:nvPr/>
        </p:nvSpPr>
        <p:spPr>
          <a:xfrm>
            <a:off x="3771899" y="3507709"/>
            <a:ext cx="2498271" cy="217463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800740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6D9CD8-754E-F149-8807-FCD5B772F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KR" altLang="en-US" dirty="0"/>
              <a:t>복제 지연과 데이터베이스의 불일치</a:t>
            </a:r>
            <a:r>
              <a:rPr kumimoji="1" lang="en-US" altLang="ko-KR" dirty="0"/>
              <a:t>(</a:t>
            </a:r>
            <a:r>
              <a:rPr kumimoji="1" lang="ko-KR" altLang="en-US" dirty="0"/>
              <a:t>최종적 일관성</a:t>
            </a:r>
            <a:r>
              <a:rPr kumimoji="1" lang="en-US" altLang="ko-KR" dirty="0"/>
              <a:t>) 2</a:t>
            </a:r>
            <a:endParaRPr kumimoji="1" lang="ko-Kore-KR" altLang="en-US" dirty="0"/>
          </a:p>
        </p:txBody>
      </p:sp>
      <p:sp>
        <p:nvSpPr>
          <p:cNvPr id="6" name="직사각형 20">
            <a:extLst>
              <a:ext uri="{FF2B5EF4-FFF2-40B4-BE49-F238E27FC236}">
                <a16:creationId xmlns:a16="http://schemas.microsoft.com/office/drawing/2014/main" id="{A9FBC11D-B389-F44B-8EB3-D6CE128CC66D}"/>
              </a:ext>
            </a:extLst>
          </p:cNvPr>
          <p:cNvSpPr/>
          <p:nvPr/>
        </p:nvSpPr>
        <p:spPr>
          <a:xfrm>
            <a:off x="838200" y="1038162"/>
            <a:ext cx="8373533" cy="5724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b="1" dirty="0">
                <a:solidFill>
                  <a:srgbClr val="00B05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복제 지연이 발생할 수 있는 사례와 해결 방법 </a:t>
            </a:r>
            <a:r>
              <a:rPr kumimoji="1" lang="en-US" altLang="ko-KR" b="1" dirty="0">
                <a:solidFill>
                  <a:srgbClr val="00B05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3</a:t>
            </a:r>
            <a:r>
              <a:rPr kumimoji="1" lang="ko-KR" altLang="en-US" b="1" dirty="0">
                <a:solidFill>
                  <a:srgbClr val="00B05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가지</a:t>
            </a:r>
            <a:endParaRPr kumimoji="1" lang="ko-Kore-KR" altLang="en-US" b="1" dirty="0">
              <a:solidFill>
                <a:srgbClr val="00B05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7" name="직사각형 20">
            <a:extLst>
              <a:ext uri="{FF2B5EF4-FFF2-40B4-BE49-F238E27FC236}">
                <a16:creationId xmlns:a16="http://schemas.microsoft.com/office/drawing/2014/main" id="{E4013B85-BBCF-2845-BB0E-EDCB3D2DFDBB}"/>
              </a:ext>
            </a:extLst>
          </p:cNvPr>
          <p:cNvSpPr/>
          <p:nvPr/>
        </p:nvSpPr>
        <p:spPr>
          <a:xfrm>
            <a:off x="838200" y="1549113"/>
            <a:ext cx="8373533" cy="5724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b="1" dirty="0">
                <a:solidFill>
                  <a:srgbClr val="00B05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(2) </a:t>
            </a:r>
            <a:r>
              <a:rPr kumimoji="1" lang="ko-KR" altLang="en-US" b="1" dirty="0">
                <a:solidFill>
                  <a:srgbClr val="00B05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시간이 거꾸로 흐르는 현상 목격 </a:t>
            </a:r>
            <a:r>
              <a:rPr kumimoji="1" lang="en-US" altLang="ko-KR" b="1" dirty="0">
                <a:solidFill>
                  <a:srgbClr val="00B05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(</a:t>
            </a:r>
            <a:r>
              <a:rPr kumimoji="1" lang="ko-KR" altLang="en-US" b="1" dirty="0">
                <a:solidFill>
                  <a:srgbClr val="00B05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단조 읽기</a:t>
            </a:r>
            <a:r>
              <a:rPr kumimoji="1" lang="en-US" altLang="ko-KR" b="1" dirty="0">
                <a:solidFill>
                  <a:srgbClr val="00B05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)</a:t>
            </a:r>
            <a:endParaRPr kumimoji="1" lang="ko-Kore-KR" altLang="en-US" b="1" dirty="0">
              <a:solidFill>
                <a:srgbClr val="00B05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9D53A4D-F0F8-2742-8E94-0C29BE94E9C2}"/>
              </a:ext>
            </a:extLst>
          </p:cNvPr>
          <p:cNvSpPr/>
          <p:nvPr/>
        </p:nvSpPr>
        <p:spPr>
          <a:xfrm>
            <a:off x="7070271" y="2661555"/>
            <a:ext cx="4283529" cy="34779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KR" sz="1400" b="1" dirty="0">
                <a:solidFill>
                  <a:schemeClr val="tx1"/>
                </a:solidFill>
              </a:rPr>
              <a:t>Case)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KR" sz="1400" dirty="0">
                <a:solidFill>
                  <a:schemeClr val="tx1"/>
                </a:solidFill>
              </a:rPr>
              <a:t>사용자가 각기 다른 서버에 동일한 질의를 두번 날렸을 때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>
                <a:solidFill>
                  <a:schemeClr val="tx1"/>
                </a:solidFill>
              </a:rPr>
              <a:t>두번째 질의가 첫번째 질의보다 더 </a:t>
            </a:r>
            <a:r>
              <a:rPr lang="ko-KR" altLang="en-US" sz="1400" b="1" dirty="0">
                <a:solidFill>
                  <a:schemeClr val="tx1"/>
                </a:solidFill>
              </a:rPr>
              <a:t>이른 시점의 시스템</a:t>
            </a:r>
            <a:r>
              <a:rPr lang="ko-KR" altLang="en-US" sz="1400" dirty="0">
                <a:solidFill>
                  <a:schemeClr val="tx1"/>
                </a:solidFill>
              </a:rPr>
              <a:t>을 보고 있음</a:t>
            </a:r>
            <a:endParaRPr lang="en-KR" sz="1400" dirty="0">
              <a:solidFill>
                <a:schemeClr val="tx1"/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-&gt;</a:t>
            </a:r>
            <a:r>
              <a:rPr lang="ko-KR" altLang="en-US" sz="1400" dirty="0">
                <a:solidFill>
                  <a:schemeClr val="tx1"/>
                </a:solidFill>
              </a:rPr>
              <a:t>  단조 읽기</a:t>
            </a:r>
            <a:r>
              <a:rPr lang="en-US" altLang="ko-KR" sz="1400" dirty="0">
                <a:solidFill>
                  <a:schemeClr val="tx1"/>
                </a:solidFill>
              </a:rPr>
              <a:t>(monotonic read)</a:t>
            </a:r>
            <a:r>
              <a:rPr lang="ko-KR" altLang="en-US" sz="1400" dirty="0">
                <a:solidFill>
                  <a:schemeClr val="tx1"/>
                </a:solidFill>
              </a:rPr>
              <a:t>는 이런 종류의 이상 현상이 발생하지 않음을 보장</a:t>
            </a:r>
            <a:r>
              <a:rPr lang="en-US" altLang="ko-KR" sz="1400" dirty="0">
                <a:solidFill>
                  <a:schemeClr val="tx1"/>
                </a:solidFill>
              </a:rPr>
              <a:t>. </a:t>
            </a:r>
            <a:r>
              <a:rPr lang="ko-KR" altLang="en-US" sz="1400" dirty="0">
                <a:solidFill>
                  <a:schemeClr val="tx1"/>
                </a:solidFill>
              </a:rPr>
              <a:t>데이터를 읽을 때 이전 값을 볼 수는 있지만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>
                <a:solidFill>
                  <a:schemeClr val="tx1"/>
                </a:solidFill>
              </a:rPr>
              <a:t>한 사용자가 새로운 데이터를 읽은 후에는 예전 데이터를 읽도록 하지 않음</a:t>
            </a:r>
            <a:endParaRPr lang="en-US" altLang="ko-KR" sz="1400" dirty="0">
              <a:solidFill>
                <a:schemeClr val="tx1"/>
              </a:solidFill>
            </a:endParaRP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ko-KR" altLang="en-US" sz="1400" b="1" dirty="0" err="1">
                <a:solidFill>
                  <a:schemeClr val="tx1"/>
                </a:solidFill>
              </a:rPr>
              <a:t>구현방법</a:t>
            </a:r>
            <a:r>
              <a:rPr lang="en-US" altLang="ko-KR" sz="1400" b="1" dirty="0">
                <a:solidFill>
                  <a:schemeClr val="tx1"/>
                </a:solidFill>
              </a:rPr>
              <a:t>) 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sz="1400" dirty="0">
                <a:solidFill>
                  <a:schemeClr val="tx1"/>
                </a:solidFill>
              </a:rPr>
              <a:t>각 사용자의 읽기가 항상 동일한 복제 서버에서 수행되게끔 함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400" dirty="0">
                <a:solidFill>
                  <a:schemeClr val="tx1"/>
                </a:solidFill>
              </a:rPr>
              <a:t>복제 서버가 고장 나면 사용자 질의를 다른 복제 서버로 </a:t>
            </a:r>
            <a:r>
              <a:rPr lang="ko-KR" altLang="en-US" sz="1400" dirty="0" err="1">
                <a:solidFill>
                  <a:schemeClr val="tx1"/>
                </a:solidFill>
              </a:rPr>
              <a:t>재라우팅할</a:t>
            </a:r>
            <a:r>
              <a:rPr lang="ko-KR" altLang="en-US" sz="1400" dirty="0">
                <a:solidFill>
                  <a:schemeClr val="tx1"/>
                </a:solidFill>
              </a:rPr>
              <a:t> 필요가 있음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9E8444-5BB9-5442-A325-535D564CF1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034" y="2544407"/>
            <a:ext cx="6429237" cy="371227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400566D-38A1-1142-8D34-DF90BF989605}"/>
              </a:ext>
            </a:extLst>
          </p:cNvPr>
          <p:cNvSpPr/>
          <p:nvPr/>
        </p:nvSpPr>
        <p:spPr>
          <a:xfrm>
            <a:off x="3331029" y="4147457"/>
            <a:ext cx="3331028" cy="15348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1015702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12567</TotalTime>
  <Words>3205</Words>
  <Application>Microsoft Macintosh PowerPoint</Application>
  <PresentationFormat>Widescreen</PresentationFormat>
  <Paragraphs>403</Paragraphs>
  <Slides>25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Malgun Gothic</vt:lpstr>
      <vt:lpstr>NanumBarunGothic</vt:lpstr>
      <vt:lpstr>Arial</vt:lpstr>
      <vt:lpstr>Calibri</vt:lpstr>
      <vt:lpstr>Calibri Light</vt:lpstr>
      <vt:lpstr>Wingdings</vt:lpstr>
      <vt:lpstr>Office 테마</vt:lpstr>
      <vt:lpstr>5장. 복제</vt:lpstr>
      <vt:lpstr>복제의 용도와 주요 접근 방식</vt:lpstr>
      <vt:lpstr>복제 서버별 데이터 변경 내용 적용과 전달</vt:lpstr>
      <vt:lpstr>복제 서버별 데이터 변경 내용 적용과 전달</vt:lpstr>
      <vt:lpstr>노드의 장애(고가용성 달성)</vt:lpstr>
      <vt:lpstr>리더 기반 복제의 다양한 복제 방법(1)</vt:lpstr>
      <vt:lpstr>리더 기반 복제의 다양한 복제 방법</vt:lpstr>
      <vt:lpstr>복제 지연과 데이터베이스의 불일치(최종적 일관성) 1</vt:lpstr>
      <vt:lpstr>복제 지연과 데이터베이스의 불일치(최종적 일관성) 2</vt:lpstr>
      <vt:lpstr>복제 지연과 데이터베이스의 불일치(최종적 일관성) 3</vt:lpstr>
      <vt:lpstr>다중 리더 복제</vt:lpstr>
      <vt:lpstr>다중 리더 복제의 문제 – 충돌1</vt:lpstr>
      <vt:lpstr>다중 리더 복제의 문제 – 충돌2</vt:lpstr>
      <vt:lpstr>다중 리더 복제 토폴로지</vt:lpstr>
      <vt:lpstr>리더 없는 복제1</vt:lpstr>
      <vt:lpstr>리더 없는 복제1</vt:lpstr>
      <vt:lpstr>리더 없는 복제2</vt:lpstr>
      <vt:lpstr>리더 없는 복제3 - 정족수</vt:lpstr>
      <vt:lpstr>리더 없는 복제4 - 정족수</vt:lpstr>
      <vt:lpstr>리더 없는 복제5</vt:lpstr>
      <vt:lpstr>다이나모 스타일의 충돌 – 동시 쓰기 감지</vt:lpstr>
      <vt:lpstr>다이나모 스타일의 충돌 – 이전 발생 관계와 동시성</vt:lpstr>
      <vt:lpstr>이전 발생 관계 파악하기(단일복제)</vt:lpstr>
      <vt:lpstr>동시에 쓴 값 병합</vt:lpstr>
      <vt:lpstr>이전 발생 관계 파악하기(다중 복제 &amp; 리더가 없는 경우)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데이터 중심 어플리케이션의 표준 구성 요소들</dc:title>
  <dc:creator>강 상재</dc:creator>
  <cp:lastModifiedBy>씨티2</cp:lastModifiedBy>
  <cp:revision>287</cp:revision>
  <dcterms:created xsi:type="dcterms:W3CDTF">2020-07-09T15:11:11Z</dcterms:created>
  <dcterms:modified xsi:type="dcterms:W3CDTF">2020-08-05T08:13:21Z</dcterms:modified>
</cp:coreProperties>
</file>