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2F078-28A9-514F-BEE6-532ECDD429A4}" type="datetimeFigureOut">
              <a:rPr lang="en-KR" smtClean="0"/>
              <a:t>2020/08/06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4755C-2A99-D045-A262-9D59F6EA7A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433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395F-5CA4-5F47-88FD-4123CC157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88D38-F01C-FA4F-8B7D-71F72ABA5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60DF-6875-C54E-A3C7-3FC03257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BEE3-5D9B-FE41-9415-6EF2CED0725D}" type="datetimeFigureOut">
              <a:rPr lang="en-KR" smtClean="0"/>
              <a:t>2020/08/06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3B11-A049-CB48-80DC-DFA9597B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D101F-BC9E-9442-BD87-AE636B7B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9A8-2516-0F45-B2CC-EB41CED6A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621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A756-6D56-1F4E-996C-AD15535C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BC46A-BAB0-8446-AF63-D96D43245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86703-F259-E14B-BB80-EBE53397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BEE3-5D9B-FE41-9415-6EF2CED0725D}" type="datetimeFigureOut">
              <a:rPr lang="en-KR" smtClean="0"/>
              <a:t>2020/08/06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A777-3F1F-1245-8FE5-D9EFE7DA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3C78-D872-C54E-9FD0-54AAD054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9A8-2516-0F45-B2CC-EB41CED6A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797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78544-31C7-E048-9D19-A356429D7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7823F-0D52-9A48-AB62-D5A7E24E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D4D54-D8BB-4240-83AE-D4F967A2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BEE3-5D9B-FE41-9415-6EF2CED0725D}" type="datetimeFigureOut">
              <a:rPr lang="en-KR" smtClean="0"/>
              <a:t>2020/08/06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BF75A-8A09-954F-AD65-B5CF1A38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415F-961C-1D4F-89AF-3153590B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9A8-2516-0F45-B2CC-EB41CED6A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547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C6CB-4076-8F47-9397-B008F74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99D1-4949-C24B-838C-224312C61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7489-334C-CC48-A76A-33380143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BEE3-5D9B-FE41-9415-6EF2CED0725D}" type="datetimeFigureOut">
              <a:rPr lang="en-KR" smtClean="0"/>
              <a:t>2020/08/06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4A06-8EAB-DA49-8571-B8D9B8A8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4A0C-EC00-DA4B-AA33-888FAB33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9A8-2516-0F45-B2CC-EB41CED6A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5454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3713-055F-FF48-9D1C-264AE7A2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0273B-A4C4-454D-A801-04207F5EF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DB4D0-5B23-104E-BB36-4E96258F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BEE3-5D9B-FE41-9415-6EF2CED0725D}" type="datetimeFigureOut">
              <a:rPr lang="en-KR" smtClean="0"/>
              <a:t>2020/08/06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7B992-DCC9-234C-94F0-5815B68C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341B-0061-7F49-80BC-EBCB1A99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9A8-2516-0F45-B2CC-EB41CED6A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5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D4EA-B64F-D04E-88AE-EC57CF7B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FFB1-9475-0B4D-89E4-60F62B817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9DF0D-7B4F-D244-8DA6-2D88972F9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0458A-A8E7-CD4E-8F00-D39A2240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BEE3-5D9B-FE41-9415-6EF2CED0725D}" type="datetimeFigureOut">
              <a:rPr lang="en-KR" smtClean="0"/>
              <a:t>2020/08/06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6B1F6-1CEF-4D44-822E-E645E64E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BF56F-F8FD-5E4D-83A6-B7EA5AD9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9A8-2516-0F45-B2CC-EB41CED6A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7755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C881-194E-A042-9269-0617D0E0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AC75B-C4E4-6C45-B458-37C751BE4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F0516-F3F5-344B-9AA2-B99CBA73D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927C0-10CF-8E40-83E2-CE1BDEF21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63A60-2C0B-8341-9EB0-2F5DFCB71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12A0A-1CEF-344E-B6D2-7F0D2603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BEE3-5D9B-FE41-9415-6EF2CED0725D}" type="datetimeFigureOut">
              <a:rPr lang="en-KR" smtClean="0"/>
              <a:t>2020/08/06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34592-138F-5041-B625-6AEDD611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C7FA0-C5F3-D84A-A914-3E1BB158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9A8-2516-0F45-B2CC-EB41CED6A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2078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8DE8-AB02-AB44-B598-672FD383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23C15-FEB2-E740-BC9F-B9867E6E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BEE3-5D9B-FE41-9415-6EF2CED0725D}" type="datetimeFigureOut">
              <a:rPr lang="en-KR" smtClean="0"/>
              <a:t>2020/08/06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C4C3F-27AC-9E49-9CF8-CD27E15D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744B5-9929-B144-9DFB-67682E17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9A8-2516-0F45-B2CC-EB41CED6A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37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D8D7E-0259-2F42-B953-0748A3F7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BEE3-5D9B-FE41-9415-6EF2CED0725D}" type="datetimeFigureOut">
              <a:rPr lang="en-KR" smtClean="0"/>
              <a:t>2020/08/06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C0587-1F1C-9B4D-9C3A-1F1644B1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E1CBE-76B5-3E4D-8B17-67CEF1BD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9A8-2516-0F45-B2CC-EB41CED6A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84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83D3-EAFE-014B-90F4-3A6B2CFD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C27C-7FA0-5842-B4DA-6132CD19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D3F85-8985-404C-A5CF-344FA7EDF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E955A-8DB9-E44B-B696-A3F21CE7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BEE3-5D9B-FE41-9415-6EF2CED0725D}" type="datetimeFigureOut">
              <a:rPr lang="en-KR" smtClean="0"/>
              <a:t>2020/08/06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2A4F-1BE6-B046-B863-4E5ADD9F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6F6D3-39E9-AB49-8BB6-A15ADE65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9A8-2516-0F45-B2CC-EB41CED6A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844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7FF6-D49C-9049-A8FE-27BA5519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9D593-8B42-3447-933B-E44D07DEE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4696E-BD13-6049-8D1A-2F55336B8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9D76D-287E-374C-8153-5A49D3AB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BEE3-5D9B-FE41-9415-6EF2CED0725D}" type="datetimeFigureOut">
              <a:rPr lang="en-KR" smtClean="0"/>
              <a:t>2020/08/06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1E0DC-1916-5B4F-B323-DBC1B508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B91CD-F6E9-6144-913A-CB03DCD9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9A8-2516-0F45-B2CC-EB41CED6A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366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9B956-20B6-E84A-93BB-E4498E7A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EF6DA-8A23-C449-9047-55ACCEC5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715E-CCF9-7D41-BACF-0ACDDFC90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BEE3-5D9B-FE41-9415-6EF2CED0725D}" type="datetimeFigureOut">
              <a:rPr lang="en-KR" smtClean="0"/>
              <a:t>2020/08/06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F0FB-95ED-3B4D-8F83-16D5126CE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33FAD-C56E-9645-8808-DB97E2310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99A8-2516-0F45-B2CC-EB41CED6ACD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1394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research/wp-content/uploads/2013/11/db-mr-survey-final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.kleppmann.com/2012/06/18/java-hashcode-unsafe-for-distributed-system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406.2294v1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13B31-6258-6A45-A2D4-5FAB33026AA3}"/>
              </a:ext>
            </a:extLst>
          </p:cNvPr>
          <p:cNvSpPr txBox="1"/>
          <p:nvPr/>
        </p:nvSpPr>
        <p:spPr>
          <a:xfrm>
            <a:off x="3442867" y="2254139"/>
            <a:ext cx="5835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Chapter06. partitioning</a:t>
            </a:r>
            <a:endParaRPr lang="en-KR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3F730-B67F-C345-B0E2-7784D04D635F}"/>
              </a:ext>
            </a:extLst>
          </p:cNvPr>
          <p:cNvSpPr txBox="1"/>
          <p:nvPr/>
        </p:nvSpPr>
        <p:spPr>
          <a:xfrm>
            <a:off x="4904196" y="3834420"/>
            <a:ext cx="3387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파티셔닝의</a:t>
            </a:r>
            <a:r>
              <a:rPr lang="ko-KR" altLang="en-US" dirty="0"/>
              <a:t> 목적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 데이터 </a:t>
            </a:r>
            <a:r>
              <a:rPr lang="ko-KR" altLang="en-US" dirty="0" err="1"/>
              <a:t>파티셔닝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파티션 </a:t>
            </a:r>
            <a:r>
              <a:rPr lang="ko-KR" altLang="en-US" dirty="0" err="1"/>
              <a:t>재균형화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요청 라우팅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995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71E4F-E2CE-2440-8108-20E5E9AE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>
            <a:normAutofit/>
          </a:bodyPr>
          <a:lstStyle/>
          <a:p>
            <a:r>
              <a:rPr lang="ko-KR" altLang="en-US" dirty="0"/>
              <a:t>파티션의 개수를 고정하여 </a:t>
            </a:r>
            <a:r>
              <a:rPr lang="ko-KR" altLang="en-US" dirty="0" err="1"/>
              <a:t>재균형화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개별파티션의 크기가 데이터셋크기 비례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동적 </a:t>
            </a:r>
            <a:r>
              <a:rPr lang="ko-KR" altLang="en-US" dirty="0" err="1"/>
              <a:t>파티셔닝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파티션개수와 </a:t>
            </a:r>
            <a:r>
              <a:rPr lang="ko-KR" altLang="en-US" dirty="0" err="1"/>
              <a:t>데이터셋</a:t>
            </a:r>
            <a:r>
              <a:rPr lang="ko-KR" altLang="en-US" dirty="0"/>
              <a:t> 크기 비례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파티션의 개수를 고정으로 하는 것의 문제점을 바꾼 전체 데이터 용량에 맞춰 조정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노드 비례 </a:t>
            </a:r>
            <a:r>
              <a:rPr lang="ko-KR" altLang="en-US" dirty="0" err="1"/>
              <a:t>파티셔닝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파티션개수와 </a:t>
            </a:r>
            <a:r>
              <a:rPr lang="ko-KR" altLang="en-US" dirty="0" err="1"/>
              <a:t>노드개수</a:t>
            </a:r>
            <a:r>
              <a:rPr lang="ko-KR" altLang="en-US" dirty="0"/>
              <a:t> 비례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위 </a:t>
            </a:r>
            <a:r>
              <a:rPr lang="ko-KR" altLang="en-US" dirty="0" err="1"/>
              <a:t>두방법의</a:t>
            </a:r>
            <a:r>
              <a:rPr lang="ko-KR" altLang="en-US" dirty="0"/>
              <a:t> 파티션과 데이터 셋의 비례와 달리 노드당 할당되는 파티션 개수를 고정</a:t>
            </a:r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4991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F44F-16B4-154E-88A0-4AD88204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라우팅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5CBD-7FC1-2D47-A33C-45098C12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클라이언트에서 접속하여 요청을 </a:t>
            </a:r>
            <a:r>
              <a:rPr lang="ko-KR" altLang="en-US" sz="1800" dirty="0" err="1"/>
              <a:t>보낼때</a:t>
            </a:r>
            <a:r>
              <a:rPr lang="ko-KR" altLang="en-US" sz="1800" dirty="0"/>
              <a:t> 어떤 노드에 </a:t>
            </a:r>
            <a:r>
              <a:rPr lang="ko-KR" altLang="en-US" sz="1800" dirty="0" err="1"/>
              <a:t>접속해야하는지에</a:t>
            </a:r>
            <a:r>
              <a:rPr lang="ko-KR" altLang="en-US" sz="1800" dirty="0"/>
              <a:t> 대해서는 아직 산정한 바가 없다</a:t>
            </a:r>
            <a:r>
              <a:rPr lang="en-US" altLang="ko-KR" sz="18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서비스찾기의 일종이다</a:t>
            </a:r>
            <a:r>
              <a:rPr lang="en-US" altLang="ko-KR" sz="18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파티션 인지 로드 </a:t>
            </a:r>
            <a:r>
              <a:rPr lang="ko-KR" altLang="en-US" sz="1800" dirty="0" err="1"/>
              <a:t>밸런서로</a:t>
            </a:r>
            <a:r>
              <a:rPr lang="ko-KR" altLang="en-US" sz="1800" dirty="0"/>
              <a:t> 라우팅 결정을 내리는 </a:t>
            </a:r>
            <a:r>
              <a:rPr lang="ko-KR" altLang="en-US" sz="1800" dirty="0" err="1"/>
              <a:t>구성요서가</a:t>
            </a:r>
            <a:r>
              <a:rPr lang="ko-KR" altLang="en-US" sz="1800" dirty="0"/>
              <a:t> 노드에 할당된 파티션의 변경사항의 인지 문제를 가지고 </a:t>
            </a:r>
            <a:r>
              <a:rPr lang="ko-KR" altLang="en-US" sz="1800" dirty="0" err="1"/>
              <a:t>주키퍼같은</a:t>
            </a:r>
            <a:r>
              <a:rPr lang="ko-KR" altLang="en-US" sz="1800" dirty="0"/>
              <a:t> 별도의 </a:t>
            </a:r>
            <a:r>
              <a:rPr lang="ko-KR" altLang="en-US" sz="1800" dirty="0" err="1"/>
              <a:t>코디네이션</a:t>
            </a:r>
            <a:r>
              <a:rPr lang="ko-KR" altLang="en-US" sz="1800" dirty="0"/>
              <a:t> 서비스를 사용함을 통해 이를 해결하여 접근한다</a:t>
            </a:r>
            <a:r>
              <a:rPr lang="en-US" altLang="ko-K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9002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9754-E932-374F-99D1-90AA549E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파티셔닝의</a:t>
            </a:r>
            <a:r>
              <a:rPr lang="ko-KR" altLang="en-US" dirty="0"/>
              <a:t> 목적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29E8-1ACB-8945-9A66-96781310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파티셔닝의</a:t>
            </a:r>
            <a:r>
              <a:rPr lang="ko-KR" altLang="en-US" dirty="0"/>
              <a:t> 목적은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 err="1"/>
              <a:t>핫스팟</a:t>
            </a:r>
            <a:r>
              <a:rPr lang="en-US" altLang="ko-KR" dirty="0"/>
              <a:t>(</a:t>
            </a:r>
            <a:r>
              <a:rPr lang="ko-KR" altLang="en-US" dirty="0"/>
              <a:t>불균형적으로 높은 부하를 받는 노드</a:t>
            </a:r>
            <a:r>
              <a:rPr lang="en-US" altLang="ko-KR" dirty="0"/>
              <a:t>)</a:t>
            </a:r>
            <a:r>
              <a:rPr lang="ko-KR" altLang="en-US" dirty="0"/>
              <a:t>이 생기지 않게 하고 </a:t>
            </a:r>
          </a:p>
          <a:p>
            <a:r>
              <a:rPr lang="ko-KR" altLang="en-US" dirty="0"/>
              <a:t>데이터와 질의 부하를 여러 장비에 균일하게 분배 하는 것</a:t>
            </a:r>
          </a:p>
          <a:p>
            <a:pPr marL="0" indent="0">
              <a:buNone/>
            </a:pP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KR" dirty="0"/>
          </a:p>
          <a:p>
            <a:pPr marL="0" indent="0">
              <a:buNone/>
            </a:pPr>
            <a:r>
              <a:rPr lang="ko-KR" altLang="en-US" dirty="0">
                <a:hlinkClick r:id="rId2"/>
              </a:rPr>
              <a:t>참고자료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9578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4481-00CD-014D-BA99-4A9DFBDF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 값 데이터 </a:t>
            </a:r>
            <a:r>
              <a:rPr lang="ko-KR" altLang="en-US" dirty="0" err="1"/>
              <a:t>파티셔닝</a:t>
            </a:r>
            <a:endParaRPr lang="en-K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C9A893-448D-9942-B2EC-34FB13E2D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72" y="1723345"/>
            <a:ext cx="5199084" cy="345077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3C2125-DD93-4E45-B9D4-AC6E6BA80FDD}"/>
              </a:ext>
            </a:extLst>
          </p:cNvPr>
          <p:cNvSpPr txBox="1"/>
          <p:nvPr/>
        </p:nvSpPr>
        <p:spPr>
          <a:xfrm>
            <a:off x="6096000" y="1690688"/>
            <a:ext cx="584925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키가 </a:t>
            </a:r>
            <a:r>
              <a:rPr lang="ko-KR" altLang="en-US" dirty="0" err="1"/>
              <a:t>정렬되어있으며</a:t>
            </a:r>
            <a:r>
              <a:rPr lang="ko-KR" altLang="en-US" dirty="0"/>
              <a:t> 개별파티션은 </a:t>
            </a:r>
            <a:r>
              <a:rPr lang="en-US" altLang="ko-KR" dirty="0"/>
              <a:t>(</a:t>
            </a:r>
            <a:r>
              <a:rPr lang="en-US" dirty="0"/>
              <a:t>ex)</a:t>
            </a:r>
            <a:r>
              <a:rPr lang="ko-KR" altLang="en-US" dirty="0"/>
              <a:t>사전</a:t>
            </a:r>
            <a:r>
              <a:rPr lang="en-US" altLang="ko-KR" dirty="0"/>
              <a:t>) </a:t>
            </a:r>
            <a:r>
              <a:rPr lang="ko-KR" altLang="en-US" dirty="0" err="1"/>
              <a:t>처럼</a:t>
            </a:r>
            <a:r>
              <a:rPr lang="ko-KR" altLang="en-US" dirty="0"/>
              <a:t> 범위의 경계를 가지고 노드를 나눕니다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특정 노드에 있어 분리된 범위를 알기 쉬워 </a:t>
            </a:r>
            <a:r>
              <a:rPr lang="ko-KR" altLang="en-US" dirty="0" err="1"/>
              <a:t>저장시</a:t>
            </a:r>
            <a:r>
              <a:rPr lang="ko-KR" altLang="en-US" dirty="0"/>
              <a:t> 특정 노드에 대해서 찾기 쉽습니다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범위 질의가 효율적이다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특정 노드에 대한 즉 범위가 같은 부분의 스캔이 어플리케이션에서 </a:t>
            </a:r>
            <a:r>
              <a:rPr lang="ko-KR" altLang="en-US" dirty="0" err="1"/>
              <a:t>질의된다면</a:t>
            </a:r>
            <a:r>
              <a:rPr lang="ko-KR" altLang="en-US" dirty="0"/>
              <a:t> 이는 </a:t>
            </a:r>
            <a:r>
              <a:rPr lang="ko-KR" altLang="en-US" dirty="0" err="1"/>
              <a:t>핫스팟을</a:t>
            </a:r>
            <a:r>
              <a:rPr lang="ko-KR" altLang="en-US" dirty="0"/>
              <a:t> 유발할 수 있다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쓰기연산과</a:t>
            </a:r>
            <a:r>
              <a:rPr lang="ko-KR" altLang="en-US" dirty="0"/>
              <a:t> 질의 연산이 한 노드에 집중된다면 </a:t>
            </a:r>
            <a:r>
              <a:rPr lang="ko-KR" altLang="en-US" dirty="0" err="1"/>
              <a:t>이문제를</a:t>
            </a:r>
            <a:r>
              <a:rPr lang="ko-KR" altLang="en-US" dirty="0"/>
              <a:t> 효율적으로 해결할 수 없다</a:t>
            </a:r>
            <a:r>
              <a:rPr lang="en-US" altLang="ko-KR" dirty="0"/>
              <a:t>. 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9945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8C35-F2E4-5341-ADA0-9FBE5B7D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</a:t>
            </a:r>
            <a:r>
              <a:rPr lang="ko-KR" altLang="en-US" dirty="0" err="1"/>
              <a:t>파티셔닝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12836-3821-FA44-B0FE-0B8648D6A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26" y="1298802"/>
            <a:ext cx="6052013" cy="44923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ACC1F-69DB-AA49-A191-136C0F940422}"/>
              </a:ext>
            </a:extLst>
          </p:cNvPr>
          <p:cNvSpPr txBox="1"/>
          <p:nvPr/>
        </p:nvSpPr>
        <p:spPr>
          <a:xfrm>
            <a:off x="6371771" y="1422400"/>
            <a:ext cx="563154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쓰기와 읽기가 동시 에 몰린 노드의 상황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ko-KR" altLang="en-US" sz="2000" dirty="0" err="1"/>
              <a:t>해시함수는</a:t>
            </a:r>
            <a:r>
              <a:rPr lang="ko-KR" altLang="en-US" sz="2000" dirty="0"/>
              <a:t> 암호학적으로 </a:t>
            </a:r>
            <a:r>
              <a:rPr lang="ko-KR" altLang="en-US" sz="2000" dirty="0" err="1"/>
              <a:t>강력한게</a:t>
            </a:r>
            <a:r>
              <a:rPr lang="ko-KR" altLang="en-US" sz="2000" dirty="0"/>
              <a:t> 핵심이 아닌 </a:t>
            </a:r>
            <a:r>
              <a:rPr lang="en-US" altLang="ko-KR" sz="2000" dirty="0"/>
              <a:t>'</a:t>
            </a:r>
            <a:r>
              <a:rPr lang="ko-KR" altLang="en-US" sz="2000" dirty="0">
                <a:hlinkClick r:id="rId3"/>
              </a:rPr>
              <a:t>균일하게 분산한다</a:t>
            </a:r>
            <a:r>
              <a:rPr lang="en-US" altLang="ko-KR" sz="2000" dirty="0"/>
              <a:t>' </a:t>
            </a:r>
            <a:r>
              <a:rPr lang="ko-KR" altLang="en-US" sz="2000" dirty="0"/>
              <a:t>의 개념을 상기하자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hlinkClick r:id="rId4"/>
              </a:rPr>
              <a:t>해시값</a:t>
            </a:r>
            <a:r>
              <a:rPr lang="ko-KR" altLang="en-US" sz="2000" dirty="0" err="1"/>
              <a:t>을</a:t>
            </a:r>
            <a:r>
              <a:rPr lang="ko-KR" altLang="en-US" sz="2000" dirty="0"/>
              <a:t> 기준으로 균등하게 분배되었다면 그 균일하게 분배된 키를 그 </a:t>
            </a:r>
            <a:r>
              <a:rPr lang="ko-KR" altLang="en-US" sz="2000" dirty="0" err="1"/>
              <a:t>해시값의</a:t>
            </a:r>
            <a:r>
              <a:rPr lang="ko-KR" altLang="en-US" sz="2000" dirty="0"/>
              <a:t> 범주에 기록하면 된다</a:t>
            </a:r>
            <a:r>
              <a:rPr lang="en-US" altLang="ko-KR" sz="2000" dirty="0"/>
              <a:t>. 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6264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D4D2-8175-EF41-BFEF-1044A7D2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파티셔닝</a:t>
            </a:r>
            <a:r>
              <a:rPr lang="ko-KR" altLang="en-US" b="1" dirty="0"/>
              <a:t> 보조 색인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5B16-4B86-534A-AF5B-0F099EFA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85" y="1811110"/>
            <a:ext cx="10874829" cy="4351338"/>
          </a:xfrm>
        </p:spPr>
        <p:txBody>
          <a:bodyPr/>
          <a:lstStyle/>
          <a:p>
            <a:r>
              <a:rPr lang="ko-KR" altLang="en-US" dirty="0"/>
              <a:t>보조 색인의 용도는 특정한 값이 발생한 항목을 검색하는 수단이다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게시판에서 </a:t>
            </a:r>
            <a:r>
              <a:rPr lang="ko-KR" altLang="en-US" dirty="0" err="1"/>
              <a:t>필터링</a:t>
            </a:r>
            <a:r>
              <a:rPr lang="ko-KR" altLang="en-US" dirty="0"/>
              <a:t> 기능 등등의 구현에 적합하지만 데이터베이스의 구성복잡도가 올라가는 단점이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파티션에 보조 색인이  </a:t>
            </a:r>
            <a:r>
              <a:rPr lang="ko-KR" altLang="en-US" dirty="0" err="1"/>
              <a:t>파티션별</a:t>
            </a:r>
            <a:r>
              <a:rPr lang="ko-KR" altLang="en-US" dirty="0"/>
              <a:t>  독립적으로 서로관계없이 동작하는지 여부에 따라 지역 색인과 전역색인으로 나뉜다</a:t>
            </a:r>
            <a:r>
              <a:rPr lang="en-US" altLang="ko-KR" dirty="0"/>
              <a:t>. 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3572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412C-D669-5045-A5C6-CD942056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secondary index by </a:t>
            </a:r>
            <a:r>
              <a:rPr lang="en-US" dirty="0" err="1"/>
              <a:t>documnet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38B0-8B1C-DC48-B0E1-F879169D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97193"/>
            <a:ext cx="6023430" cy="22160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effectLst/>
              </a:rPr>
              <a:t>동일한 파티션에 동일한 색인 구조를 할당한다</a:t>
            </a:r>
            <a:r>
              <a:rPr lang="en-US" altLang="ko-KR" sz="2000" dirty="0">
                <a:effectLst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effectLst/>
              </a:rPr>
              <a:t>이때 단순히 나누는 구조</a:t>
            </a:r>
            <a:r>
              <a:rPr lang="en-US" altLang="ko-KR" sz="2000" dirty="0">
                <a:effectLst/>
              </a:rPr>
              <a:t>,</a:t>
            </a:r>
            <a:r>
              <a:rPr lang="ko-KR" altLang="en-US" sz="2000" dirty="0">
                <a:effectLst/>
              </a:rPr>
              <a:t> 지역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색인이라고 불린다</a:t>
            </a:r>
            <a:r>
              <a:rPr lang="en-US" altLang="ko-KR" sz="2000" dirty="0">
                <a:effectLst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effectLst/>
              </a:rPr>
              <a:t>문제는 모든 파티션에 질의</a:t>
            </a:r>
            <a:r>
              <a:rPr lang="en-US" altLang="ko-KR" sz="2000" dirty="0"/>
              <a:t> </a:t>
            </a:r>
            <a:r>
              <a:rPr lang="ko-KR" altLang="en-US" sz="2000" dirty="0">
                <a:effectLst/>
              </a:rPr>
              <a:t>해야하는 항목일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경우 결과를 모두 모아야하는 비용문제가 발생한다</a:t>
            </a:r>
            <a:r>
              <a:rPr lang="en-US" altLang="ko-KR" sz="2000" dirty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꼬리지연시간 문제가 생길 수 있다</a:t>
            </a:r>
            <a:r>
              <a:rPr lang="en-US" altLang="ko-KR" sz="2000" dirty="0">
                <a:effectLst/>
              </a:rPr>
              <a:t>. </a:t>
            </a:r>
          </a:p>
          <a:p>
            <a:endParaRPr lang="en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4AF7EC-093B-B644-8867-B2FF09EF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2" y="1833398"/>
            <a:ext cx="5501395" cy="294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2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924C-4CA8-224E-AB14-ABCC2A18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KR" dirty="0"/>
              <a:t>artitioning secondary index by term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396C3-36A4-C249-8E5B-D48DDEBF1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808" y="1613269"/>
            <a:ext cx="5583778" cy="36263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C4F5C2-5A25-7E42-B95C-A60D17B16188}"/>
              </a:ext>
            </a:extLst>
          </p:cNvPr>
          <p:cNvSpPr txBox="1"/>
          <p:nvPr/>
        </p:nvSpPr>
        <p:spPr>
          <a:xfrm>
            <a:off x="5558970" y="1847107"/>
            <a:ext cx="6516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/>
              <a:t>기본키</a:t>
            </a:r>
            <a:r>
              <a:rPr lang="ko-KR" altLang="en-US" dirty="0"/>
              <a:t> 색인의 </a:t>
            </a:r>
            <a:r>
              <a:rPr lang="ko-KR" altLang="en-US" dirty="0" err="1"/>
              <a:t>파티셔닝이</a:t>
            </a:r>
            <a:r>
              <a:rPr lang="ko-KR" altLang="en-US" dirty="0"/>
              <a:t> 아닌 보조 색인은 </a:t>
            </a:r>
            <a:r>
              <a:rPr lang="ko-KR" altLang="en-US" dirty="0" err="1"/>
              <a:t>다른식으로</a:t>
            </a:r>
            <a:r>
              <a:rPr lang="ko-KR" altLang="en-US" dirty="0"/>
              <a:t> 색인 할 수 있음을 보여준다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기본키의</a:t>
            </a:r>
            <a:r>
              <a:rPr lang="ko-KR" altLang="en-US" dirty="0"/>
              <a:t> 범주에 영향을 크게 받지 않고 보조 색인의 독립적인 </a:t>
            </a:r>
            <a:r>
              <a:rPr lang="ko-KR" altLang="en-US" dirty="0" err="1"/>
              <a:t>파티셔닝</a:t>
            </a:r>
            <a:r>
              <a:rPr lang="ko-KR" altLang="en-US" dirty="0"/>
              <a:t> 기준이 생성될 수 있다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전역보조색인은 대개 비동기 갱신이기때문에 반영에 시간이 걸릴 수 있다</a:t>
            </a:r>
            <a:r>
              <a:rPr lang="en-US" altLang="ko-KR" dirty="0"/>
              <a:t>. 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0734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A49F-B1A6-7548-A04E-391AB682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파티션 </a:t>
            </a:r>
            <a:r>
              <a:rPr lang="ko-KR" altLang="en-US" dirty="0" err="1"/>
              <a:t>재균형화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39EF1-64CA-EB4A-A7F7-94C6DCDDB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422400"/>
            <a:ext cx="11713028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시간이 지남에 따라 데이터베이스의 변화에 의하여 그 필요가 산정된다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질의 처리량의 증가에 따라 </a:t>
            </a:r>
            <a:r>
              <a:rPr lang="en-US" dirty="0" err="1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추가한다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데이터 셋의 크기가 증가해서 저장을 위한 디스크와 램을 추가한다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장비에 장애가 있어 담당 역할을 다른 장비가 넘겨받는다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데이터와 요청이 한 노드에서 다른 노드로 옮겨져야 한다 </a:t>
            </a:r>
          </a:p>
          <a:p>
            <a:pPr marL="0" indent="0">
              <a:buNone/>
            </a:pPr>
            <a:r>
              <a:rPr lang="ko-KR" altLang="en-US" dirty="0"/>
              <a:t>클러스터에서 한 노드가 담당하던 부하를 다른 노드로 옮겨가는 과정을 재 </a:t>
            </a:r>
            <a:r>
              <a:rPr lang="ko-KR" altLang="en-US" dirty="0" err="1"/>
              <a:t>균형화라고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0689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157B-5B37-684A-A538-432A463C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6343"/>
            <a:ext cx="10515600" cy="53206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파티셔닝</a:t>
            </a:r>
            <a:r>
              <a:rPr lang="ko-KR" altLang="en-US" dirty="0"/>
              <a:t> 방식과 무관하게 </a:t>
            </a:r>
            <a:r>
              <a:rPr lang="ko-KR" altLang="en-US" dirty="0" err="1"/>
              <a:t>재균형화</a:t>
            </a:r>
            <a:r>
              <a:rPr lang="ko-KR" altLang="en-US" dirty="0"/>
              <a:t> 실행 시 최소 요구 사항은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재균형화</a:t>
            </a:r>
            <a:r>
              <a:rPr lang="ko-KR" altLang="en-US" dirty="0"/>
              <a:t> 후 부하가 </a:t>
            </a:r>
            <a:r>
              <a:rPr lang="ko-KR" altLang="en-US" dirty="0" err="1"/>
              <a:t>노드사이에</a:t>
            </a:r>
            <a:r>
              <a:rPr lang="ko-KR" altLang="en-US" dirty="0"/>
              <a:t> 균등하게 분배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재균형화</a:t>
            </a:r>
            <a:r>
              <a:rPr lang="ko-KR" altLang="en-US" dirty="0"/>
              <a:t> 도중에도 데이터베이스는 읽기</a:t>
            </a:r>
            <a:r>
              <a:rPr lang="en-US" altLang="ko-KR" dirty="0"/>
              <a:t>/</a:t>
            </a:r>
            <a:r>
              <a:rPr lang="ko-KR" altLang="en-US" dirty="0"/>
              <a:t>쓰기 요청을 </a:t>
            </a:r>
            <a:r>
              <a:rPr lang="ko-KR" altLang="en-US" dirty="0" err="1"/>
              <a:t>받아들여야한다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재균형화의</a:t>
            </a:r>
            <a:r>
              <a:rPr lang="ko-KR" altLang="en-US" dirty="0"/>
              <a:t> 속도는 </a:t>
            </a:r>
            <a:r>
              <a:rPr lang="ko-KR" altLang="en-US" dirty="0" err="1"/>
              <a:t>높아야하며</a:t>
            </a:r>
            <a:r>
              <a:rPr lang="ko-KR" altLang="en-US" dirty="0"/>
              <a:t> 네트워크와 디스크 </a:t>
            </a:r>
            <a:r>
              <a:rPr lang="en-US" dirty="0"/>
              <a:t>I/O </a:t>
            </a:r>
            <a:r>
              <a:rPr lang="ko-KR" altLang="en-US" dirty="0"/>
              <a:t>부하를 </a:t>
            </a:r>
            <a:r>
              <a:rPr lang="ko-KR" altLang="en-US" dirty="0" err="1"/>
              <a:t>초소화할</a:t>
            </a:r>
            <a:r>
              <a:rPr lang="ko-KR" altLang="en-US" dirty="0"/>
              <a:t> 수 있도록 노드들 사이에 데이터가 </a:t>
            </a:r>
            <a:r>
              <a:rPr lang="ko-KR" altLang="en-US" dirty="0" err="1"/>
              <a:t>필요이상을</a:t>
            </a:r>
            <a:r>
              <a:rPr lang="ko-KR" altLang="en-US" dirty="0"/>
              <a:t> 옮겨지면 안된다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9312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463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파티셔닝의 목적</vt:lpstr>
      <vt:lpstr>키 값 데이터 파티셔닝</vt:lpstr>
      <vt:lpstr>해시 파티셔닝</vt:lpstr>
      <vt:lpstr>파티셔닝 보조 색인</vt:lpstr>
      <vt:lpstr>Partitioning secondary index by documnet</vt:lpstr>
      <vt:lpstr>Partitioning secondary index by term</vt:lpstr>
      <vt:lpstr>파티션 재균형화</vt:lpstr>
      <vt:lpstr>PowerPoint Presentation</vt:lpstr>
      <vt:lpstr>PowerPoint Presentation</vt:lpstr>
      <vt:lpstr>요청 라우팅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2020-08-06T13:42:32Z</dcterms:created>
  <dcterms:modified xsi:type="dcterms:W3CDTF">2020-08-06T14:41:43Z</dcterms:modified>
</cp:coreProperties>
</file>