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7/24/20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7/24/20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7/24/20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7/24/20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7/24/20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7/24/20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7/24/20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7/24/20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sz="4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sz="4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sz="4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신뢰할 수 있고 확장 가능하며 </a:t>
            </a:r>
            <a:br>
              <a:rPr kumimoji="1" lang="en-US" altLang="ko-KR" sz="4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kumimoji="1" lang="ko-KR" altLang="en-US" sz="4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유지보수하기 쉬운 애플리케이션</a:t>
            </a:r>
            <a:endParaRPr kumimoji="1" lang="ko-Kore-KR" altLang="en-US" sz="4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293104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17858-144B-4545-893E-DEF04613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B75B9-4B69-514C-A489-6A0B33AA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 중심 어플리케이션이란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신뢰성 </a:t>
            </a:r>
            <a:r>
              <a:rPr kumimoji="1" lang="en-US" altLang="ko-KR" dirty="0"/>
              <a:t>/</a:t>
            </a:r>
            <a:r>
              <a:rPr kumimoji="1" lang="ko-KR" altLang="en-US" dirty="0"/>
              <a:t> 확장성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유지보수성의 정의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7609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중심적 </a:t>
            </a:r>
            <a:r>
              <a:rPr kumimoji="1" lang="en-US" altLang="ko-KR" dirty="0"/>
              <a:t>vs</a:t>
            </a:r>
            <a:r>
              <a:rPr kumimoji="1" lang="ko-KR" altLang="en-US" dirty="0"/>
              <a:t> 계산 중심적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F6A9F-4246-D848-B7D1-F73D72EC8C6C}"/>
              </a:ext>
            </a:extLst>
          </p:cNvPr>
          <p:cNvSpPr txBox="1"/>
          <p:nvPr/>
        </p:nvSpPr>
        <p:spPr>
          <a:xfrm>
            <a:off x="838200" y="1889760"/>
            <a:ext cx="465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/>
              <a:t>데이터</a:t>
            </a:r>
            <a:r>
              <a:rPr kumimoji="1" lang="ko-KR" altLang="en-US" sz="2800" b="1" dirty="0"/>
              <a:t> 중심적 어플리케이션</a:t>
            </a:r>
            <a:endParaRPr kumimoji="1" lang="ko-Kore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219BC-C9C1-EE4E-BAA1-900600EEFCC4}"/>
              </a:ext>
            </a:extLst>
          </p:cNvPr>
          <p:cNvSpPr txBox="1"/>
          <p:nvPr/>
        </p:nvSpPr>
        <p:spPr>
          <a:xfrm>
            <a:off x="838200" y="3921801"/>
            <a:ext cx="429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/>
              <a:t>계산 중심적 어플리케이션</a:t>
            </a:r>
            <a:endParaRPr kumimoji="1" lang="ko-Kore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B81DA-C874-5F4C-9019-E7535CF6D8C6}"/>
              </a:ext>
            </a:extLst>
          </p:cNvPr>
          <p:cNvSpPr txBox="1"/>
          <p:nvPr/>
        </p:nvSpPr>
        <p:spPr>
          <a:xfrm>
            <a:off x="1097280" y="2694659"/>
            <a:ext cx="1049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/>
              <a:t>데이터</a:t>
            </a:r>
            <a:r>
              <a:rPr kumimoji="1" lang="ko-KR" altLang="en-US" sz="2000" dirty="0"/>
              <a:t> 양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데이터 복잡성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데이터가 변하는 속도 등 데이터가 주요 도전 과제인 애플리케이션</a:t>
            </a:r>
            <a:endParaRPr kumimoji="1" lang="ko-Kore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79E7B-1BE3-5C4E-BDEE-DF3E26D59EC6}"/>
              </a:ext>
            </a:extLst>
          </p:cNvPr>
          <p:cNvSpPr txBox="1"/>
          <p:nvPr/>
        </p:nvSpPr>
        <p:spPr>
          <a:xfrm>
            <a:off x="1097280" y="4798537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</a:t>
            </a:r>
            <a:r>
              <a:rPr kumimoji="1" lang="en-US" altLang="ko-KR" dirty="0"/>
              <a:t>PU</a:t>
            </a:r>
            <a:r>
              <a:rPr kumimoji="1" lang="ko-KR" altLang="en-US" dirty="0"/>
              <a:t> 사이클이 병목이 되는 애플리케이션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025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중심 어플리케이션의 표준 구성 요소들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D9F1A9-CDD0-EE4F-99B5-989DF2868CE4}"/>
              </a:ext>
            </a:extLst>
          </p:cNvPr>
          <p:cNvSpPr/>
          <p:nvPr/>
        </p:nvSpPr>
        <p:spPr>
          <a:xfrm>
            <a:off x="838200" y="1047095"/>
            <a:ext cx="10241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400" dirty="0"/>
              <a:t>데이터</a:t>
            </a:r>
            <a:r>
              <a:rPr kumimoji="1" lang="ko-KR" altLang="en-US" sz="2400" dirty="0"/>
              <a:t> 베이스</a:t>
            </a:r>
            <a:br>
              <a:rPr kumimoji="1" lang="en-US" altLang="ko-KR" dirty="0"/>
            </a:br>
            <a:r>
              <a:rPr kumimoji="1" lang="ko-KR" altLang="en-US" dirty="0"/>
              <a:t>구동 애플리케이션이나 다른 애플리케이션에서 나중에 다시 데이터를 찾을 수 있게 데이터 저장</a:t>
            </a:r>
            <a:br>
              <a:rPr kumimoji="1" lang="en-US" altLang="ko-KR" dirty="0"/>
            </a:br>
            <a:r>
              <a:rPr kumimoji="1" lang="ko-KR" altLang="en-US" dirty="0"/>
              <a:t>제품 </a:t>
            </a:r>
            <a:r>
              <a:rPr kumimoji="1" lang="en-US" altLang="ko-KR" dirty="0"/>
              <a:t>: MySQL, </a:t>
            </a:r>
            <a:r>
              <a:rPr kumimoji="1" lang="en-US" altLang="ko-KR" dirty="0" err="1"/>
              <a:t>PostgresSQL</a:t>
            </a:r>
            <a:r>
              <a:rPr kumimoji="1" lang="en-US" altLang="ko-KR" dirty="0"/>
              <a:t>, Oracle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715FCD-5E84-424B-90C0-A165982A7A63}"/>
              </a:ext>
            </a:extLst>
          </p:cNvPr>
          <p:cNvSpPr/>
          <p:nvPr/>
        </p:nvSpPr>
        <p:spPr>
          <a:xfrm>
            <a:off x="838200" y="2171491"/>
            <a:ext cx="10241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캐시</a:t>
            </a:r>
            <a:br>
              <a:rPr kumimoji="1" lang="en-US" altLang="ko-KR" sz="2400" dirty="0"/>
            </a:br>
            <a:r>
              <a:rPr kumimoji="1" lang="ko-KR" altLang="en-US" dirty="0"/>
              <a:t>읽기 속도 향상을 위해 값비싼 수행 결과를 기억</a:t>
            </a:r>
            <a:br>
              <a:rPr kumimoji="1" lang="en-US" altLang="ko-KR" dirty="0"/>
            </a:br>
            <a:r>
              <a:rPr kumimoji="1" lang="ko-KR" altLang="en-US" dirty="0"/>
              <a:t>제품 </a:t>
            </a:r>
            <a:r>
              <a:rPr kumimoji="1" lang="en-US" altLang="ko-KR" dirty="0"/>
              <a:t>: Redis, Memcached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CC4C31-C723-1348-90D4-E4BF5034ED2F}"/>
              </a:ext>
            </a:extLst>
          </p:cNvPr>
          <p:cNvSpPr/>
          <p:nvPr/>
        </p:nvSpPr>
        <p:spPr>
          <a:xfrm>
            <a:off x="838200" y="3295887"/>
            <a:ext cx="10241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검색 색인</a:t>
            </a:r>
            <a:br>
              <a:rPr kumimoji="1" lang="en-US" altLang="ko-KR" sz="2400" dirty="0"/>
            </a:br>
            <a:r>
              <a:rPr kumimoji="1" lang="ko-KR" altLang="en-US" dirty="0"/>
              <a:t>사용자가 키워드로 데이터를 검색하거나 다양한 방법으로 필터링할 수 있게 제공</a:t>
            </a:r>
            <a:br>
              <a:rPr kumimoji="1" lang="en-US" altLang="ko-KR" dirty="0"/>
            </a:br>
            <a:r>
              <a:rPr kumimoji="1" lang="ko-KR" altLang="en-US" dirty="0"/>
              <a:t>제품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elasticsearch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Solr</a:t>
            </a:r>
            <a:r>
              <a:rPr kumimoji="1" lang="en-US" altLang="ko-KR" dirty="0"/>
              <a:t>, apache Lucene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80032B-7814-5145-B4B9-8E745250BE0C}"/>
              </a:ext>
            </a:extLst>
          </p:cNvPr>
          <p:cNvSpPr/>
          <p:nvPr/>
        </p:nvSpPr>
        <p:spPr>
          <a:xfrm>
            <a:off x="838200" y="4420283"/>
            <a:ext cx="10241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스트림 처리</a:t>
            </a:r>
            <a:r>
              <a:rPr kumimoji="1" lang="en-US" altLang="ko-KR" sz="2400" dirty="0"/>
              <a:t>(Stream Processing)</a:t>
            </a:r>
            <a:br>
              <a:rPr kumimoji="1" lang="en-US" altLang="ko-KR" sz="2400" dirty="0"/>
            </a:br>
            <a:r>
              <a:rPr kumimoji="1" lang="ko-KR" altLang="en-US" dirty="0"/>
              <a:t>비동기 처리를 위해 다른 프로세스로 메시지 전달</a:t>
            </a:r>
            <a:br>
              <a:rPr kumimoji="1" lang="en-US" altLang="ko-KR" dirty="0"/>
            </a:br>
            <a:r>
              <a:rPr kumimoji="1" lang="ko-KR" altLang="en-US" dirty="0"/>
              <a:t>제품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apache Kafka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8C2E4E-0286-9943-895B-9F8DA5F11BF2}"/>
              </a:ext>
            </a:extLst>
          </p:cNvPr>
          <p:cNvSpPr/>
          <p:nvPr/>
        </p:nvSpPr>
        <p:spPr>
          <a:xfrm>
            <a:off x="838200" y="5544681"/>
            <a:ext cx="10241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일괄 처리</a:t>
            </a:r>
            <a:r>
              <a:rPr kumimoji="1" lang="en-US" altLang="ko-KR" sz="2400" dirty="0"/>
              <a:t>(Batch Processing)</a:t>
            </a:r>
            <a:br>
              <a:rPr kumimoji="1" lang="en-US" altLang="ko-KR" sz="2400" dirty="0"/>
            </a:br>
            <a:r>
              <a:rPr kumimoji="1" lang="ko-KR" altLang="en-US" dirty="0"/>
              <a:t>주기적으로 대량의 데이터를 분석</a:t>
            </a:r>
            <a:br>
              <a:rPr kumimoji="1" lang="en-US" altLang="ko-KR" dirty="0"/>
            </a:br>
            <a:r>
              <a:rPr kumimoji="1" lang="ko-KR" altLang="en-US" dirty="0"/>
              <a:t>제품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35064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소프트웨어 시스템의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 핵심 요소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DD176-F12E-4247-B50D-63ECA863A6BE}"/>
              </a:ext>
            </a:extLst>
          </p:cNvPr>
          <p:cNvSpPr txBox="1"/>
          <p:nvPr/>
        </p:nvSpPr>
        <p:spPr>
          <a:xfrm>
            <a:off x="838200" y="1066800"/>
            <a:ext cx="850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시스템을 설계할 때 고려해야 요소로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데이터 중심 어플리케이션을 설계할 때도 아래의 요소들을 중심으로 고려해야 함</a:t>
            </a:r>
            <a:endParaRPr kumimoji="1" lang="ko-Kore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57A301-CAEB-4D43-AFF8-14007BF4CADB}"/>
              </a:ext>
            </a:extLst>
          </p:cNvPr>
          <p:cNvGrpSpPr/>
          <p:nvPr/>
        </p:nvGrpSpPr>
        <p:grpSpPr>
          <a:xfrm>
            <a:off x="1661160" y="2286000"/>
            <a:ext cx="2651760" cy="4297680"/>
            <a:chOff x="1661160" y="2286000"/>
            <a:chExt cx="2651760" cy="429768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857BB81-1584-7A41-B745-4D2C63F42B69}"/>
                </a:ext>
              </a:extLst>
            </p:cNvPr>
            <p:cNvSpPr/>
            <p:nvPr/>
          </p:nvSpPr>
          <p:spPr>
            <a:xfrm>
              <a:off x="1905000" y="2286000"/>
              <a:ext cx="2042160" cy="204216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신뢰성</a:t>
              </a:r>
              <a:endParaRPr kumimoji="1" lang="en-US" altLang="ko-Kore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Reliability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D659FA-F6FF-9947-A5DF-2E413C14632F}"/>
                </a:ext>
              </a:extLst>
            </p:cNvPr>
            <p:cNvSpPr txBox="1"/>
            <p:nvPr/>
          </p:nvSpPr>
          <p:spPr>
            <a:xfrm>
              <a:off x="1783080" y="4434840"/>
              <a:ext cx="2529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하드웨어 </a:t>
              </a:r>
              <a:r>
                <a:rPr kumimoji="1" lang="en-US" altLang="ko-KR" dirty="0"/>
                <a:t>/</a:t>
              </a:r>
              <a:r>
                <a:rPr kumimoji="1" lang="ko-KR" altLang="en-US" dirty="0"/>
                <a:t> 소프트웨어 </a:t>
              </a:r>
              <a:r>
                <a:rPr kumimoji="1" lang="en-US" altLang="ko-Kore-KR" dirty="0"/>
                <a:t>/</a:t>
              </a:r>
              <a:r>
                <a:rPr kumimoji="1" lang="ko-KR" altLang="en-US" dirty="0"/>
                <a:t> </a:t>
              </a:r>
              <a:r>
                <a:rPr kumimoji="1" lang="ko-Kore-KR" altLang="en-US" dirty="0"/>
                <a:t>인적</a:t>
              </a:r>
              <a:r>
                <a:rPr kumimoji="1" lang="ko-KR" altLang="en-US" dirty="0"/>
                <a:t> 오류로부터</a:t>
              </a:r>
              <a:endParaRPr kumimoji="1" lang="en-US" altLang="ko-KR" dirty="0"/>
            </a:p>
            <a:p>
              <a:r>
                <a:rPr kumimoji="1" lang="ko-KR" altLang="en-US" dirty="0"/>
                <a:t>얼마나 잘 견디는가</a:t>
              </a:r>
              <a:endParaRPr kumimoji="1" lang="en-US" altLang="ko-KR" dirty="0"/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72E64E41-8AF5-7F43-A9A3-44036DEFFDDD}"/>
                </a:ext>
              </a:extLst>
            </p:cNvPr>
            <p:cNvSpPr/>
            <p:nvPr/>
          </p:nvSpPr>
          <p:spPr>
            <a:xfrm>
              <a:off x="1661160" y="5791200"/>
              <a:ext cx="2529840" cy="7924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결함</a:t>
              </a:r>
              <a:r>
                <a:rPr kumimoji="1" lang="en-US" altLang="ko-Kore-KR" dirty="0"/>
                <a:t>(</a:t>
              </a:r>
              <a:r>
                <a:rPr kumimoji="1" lang="en-US" altLang="ko-KR" dirty="0"/>
                <a:t>Fault)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AB86EB0-EA93-E64B-BC92-DCC1C9E2A2AC}"/>
              </a:ext>
            </a:extLst>
          </p:cNvPr>
          <p:cNvGrpSpPr/>
          <p:nvPr/>
        </p:nvGrpSpPr>
        <p:grpSpPr>
          <a:xfrm>
            <a:off x="8503920" y="2286000"/>
            <a:ext cx="2636520" cy="4297680"/>
            <a:chOff x="8503920" y="2286000"/>
            <a:chExt cx="2636520" cy="429768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1415F71-F4D8-A042-A357-BFD4429D6300}"/>
                </a:ext>
              </a:extLst>
            </p:cNvPr>
            <p:cNvSpPr/>
            <p:nvPr/>
          </p:nvSpPr>
          <p:spPr>
            <a:xfrm>
              <a:off x="8747760" y="2286000"/>
              <a:ext cx="2042160" cy="204216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유지보수성</a:t>
              </a:r>
              <a:endParaRPr kumimoji="1" lang="en-US" altLang="ko-Kore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Maintainability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FC5BAD-8D92-9342-B9CC-7F725E66FB58}"/>
                </a:ext>
              </a:extLst>
            </p:cNvPr>
            <p:cNvSpPr txBox="1"/>
            <p:nvPr/>
          </p:nvSpPr>
          <p:spPr>
            <a:xfrm>
              <a:off x="8610600" y="4434839"/>
              <a:ext cx="2529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모든 사용자가 시스템 상에서 얼마나 쉽게</a:t>
              </a:r>
              <a:endParaRPr kumimoji="1" lang="en-US" altLang="ko-KR" dirty="0"/>
            </a:p>
            <a:p>
              <a:r>
                <a:rPr kumimoji="1" lang="ko-KR" altLang="en-US" dirty="0"/>
                <a:t>작업할 수 있는가</a:t>
              </a:r>
              <a:endParaRPr kumimoji="1" lang="en-US" altLang="ko-KR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A411533B-FC35-604E-8D84-56EBCEA5BFF5}"/>
                </a:ext>
              </a:extLst>
            </p:cNvPr>
            <p:cNvSpPr/>
            <p:nvPr/>
          </p:nvSpPr>
          <p:spPr>
            <a:xfrm>
              <a:off x="8503920" y="5791200"/>
              <a:ext cx="2529840" cy="7924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레거시</a:t>
              </a:r>
              <a:endParaRPr kumimoji="1" lang="ko-Kore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45E29A2-1871-EC45-9BFA-64CFEDAEE366}"/>
              </a:ext>
            </a:extLst>
          </p:cNvPr>
          <p:cNvSpPr txBox="1"/>
          <p:nvPr/>
        </p:nvSpPr>
        <p:spPr>
          <a:xfrm>
            <a:off x="95964" y="4681358"/>
            <a:ext cx="126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p</a:t>
            </a:r>
            <a:r>
              <a:rPr kumimoji="1" lang="en-US" altLang="ko-KR" sz="2400" b="1" dirty="0"/>
              <a:t>roblem</a:t>
            </a:r>
            <a:endParaRPr kumimoji="1" lang="ko-Kore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CDFC9-7DD5-7446-BD15-65F25C24ACE5}"/>
              </a:ext>
            </a:extLst>
          </p:cNvPr>
          <p:cNvSpPr txBox="1"/>
          <p:nvPr/>
        </p:nvSpPr>
        <p:spPr>
          <a:xfrm>
            <a:off x="93527" y="6023379"/>
            <a:ext cx="1286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keyword</a:t>
            </a:r>
            <a:endParaRPr kumimoji="1" lang="ko-Kore-KR" altLang="en-US" sz="24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A17D0D-412D-8B49-937B-E81098C3C048}"/>
              </a:ext>
            </a:extLst>
          </p:cNvPr>
          <p:cNvGrpSpPr/>
          <p:nvPr/>
        </p:nvGrpSpPr>
        <p:grpSpPr>
          <a:xfrm>
            <a:off x="5074920" y="2286000"/>
            <a:ext cx="2667000" cy="4297680"/>
            <a:chOff x="4831080" y="2286000"/>
            <a:chExt cx="2667000" cy="429768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FB131BD-E4C9-1E49-A2CF-B18D9E3F39FC}"/>
                </a:ext>
              </a:extLst>
            </p:cNvPr>
            <p:cNvSpPr/>
            <p:nvPr/>
          </p:nvSpPr>
          <p:spPr>
            <a:xfrm>
              <a:off x="5212080" y="2286000"/>
              <a:ext cx="2042160" cy="204216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>
                  <a:solidFill>
                    <a:schemeClr val="tx1"/>
                  </a:solidFill>
                </a:rPr>
                <a:t>확장성</a:t>
              </a:r>
              <a:endParaRPr kumimoji="1" lang="en-US" altLang="ko-Kore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Scalability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EC0451-0BC4-5340-815F-A303FCBD58A8}"/>
                </a:ext>
              </a:extLst>
            </p:cNvPr>
            <p:cNvSpPr txBox="1"/>
            <p:nvPr/>
          </p:nvSpPr>
          <p:spPr>
            <a:xfrm>
              <a:off x="4831080" y="4434840"/>
              <a:ext cx="25298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데이터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트래픽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복잡도의 증가에 따라</a:t>
              </a:r>
              <a:endParaRPr kumimoji="1" lang="en-US" altLang="ko-KR" dirty="0"/>
            </a:p>
            <a:p>
              <a:r>
                <a:rPr kumimoji="1" lang="ko-KR" altLang="en-US" dirty="0"/>
                <a:t>얼마나 쉽게 처리할 수 있는가</a:t>
              </a:r>
              <a:endParaRPr kumimoji="1" lang="en-US" altLang="ko-KR" dirty="0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33263C12-246A-D64C-B23C-AC08732DA44B}"/>
                </a:ext>
              </a:extLst>
            </p:cNvPr>
            <p:cNvSpPr/>
            <p:nvPr/>
          </p:nvSpPr>
          <p:spPr>
            <a:xfrm>
              <a:off x="4968240" y="5791200"/>
              <a:ext cx="2529840" cy="7924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부하</a:t>
              </a:r>
              <a:r>
                <a:rPr kumimoji="1" lang="en-US" altLang="ko-Kore-KR" dirty="0"/>
                <a:t>(</a:t>
              </a:r>
              <a:r>
                <a:rPr kumimoji="1" lang="en-US" altLang="ko-KR" dirty="0"/>
                <a:t>Load)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339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신뢰성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286D8-34F0-4547-9E2B-7FC933B78895}"/>
              </a:ext>
            </a:extLst>
          </p:cNvPr>
          <p:cNvSpPr txBox="1"/>
          <p:nvPr/>
        </p:nvSpPr>
        <p:spPr>
          <a:xfrm>
            <a:off x="1082040" y="2796816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/>
              <a:t>하드웨어</a:t>
            </a:r>
            <a:r>
              <a:rPr kumimoji="1" lang="ko-KR" altLang="en-US" sz="2000" dirty="0"/>
              <a:t> 결함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19B22-32D7-A44E-AAE8-8A3313AED041}"/>
              </a:ext>
            </a:extLst>
          </p:cNvPr>
          <p:cNvSpPr txBox="1"/>
          <p:nvPr/>
        </p:nvSpPr>
        <p:spPr>
          <a:xfrm>
            <a:off x="1062391" y="463352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소프트웨어 오류</a:t>
            </a:r>
            <a:endParaRPr kumimoji="1" lang="ko-Kore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7A26E-FE64-C741-BA31-D3D6D7E8CCCE}"/>
              </a:ext>
            </a:extLst>
          </p:cNvPr>
          <p:cNvSpPr txBox="1"/>
          <p:nvPr/>
        </p:nvSpPr>
        <p:spPr>
          <a:xfrm>
            <a:off x="1082040" y="5925830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/>
              <a:t>인적</a:t>
            </a:r>
            <a:r>
              <a:rPr kumimoji="1" lang="ko-KR" altLang="en-US" sz="2000" dirty="0"/>
              <a:t> 오류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28F6E-BAFB-624C-8815-167621B508BE}"/>
              </a:ext>
            </a:extLst>
          </p:cNvPr>
          <p:cNvSpPr txBox="1"/>
          <p:nvPr/>
        </p:nvSpPr>
        <p:spPr>
          <a:xfrm>
            <a:off x="3119903" y="2396077"/>
            <a:ext cx="2656496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하드디스크 고장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정전 사태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네트워크 케이블 유실</a:t>
            </a:r>
            <a:endParaRPr kumimoji="1"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3F963-E707-3F43-A957-FA6F11665B4B}"/>
              </a:ext>
            </a:extLst>
          </p:cNvPr>
          <p:cNvSpPr txBox="1"/>
          <p:nvPr/>
        </p:nvSpPr>
        <p:spPr>
          <a:xfrm>
            <a:off x="3170032" y="4191000"/>
            <a:ext cx="7970452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잘못된 특정 입력이 있을 때 중단되는 소프트웨어 버그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CPU</a:t>
            </a:r>
            <a:r>
              <a:rPr kumimoji="1" lang="ko-KR" altLang="en-US" dirty="0"/>
              <a:t> 시간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메모리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디스크 등 공유 자원을 과도하게 사용하는 일부 프로세스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시스템의 속도가 느려져 반응이 없거나 잘못된 응답을 반환하는 서비스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F5624-67D4-1042-8BD3-4E6E54F96746}"/>
              </a:ext>
            </a:extLst>
          </p:cNvPr>
          <p:cNvSpPr txBox="1"/>
          <p:nvPr/>
        </p:nvSpPr>
        <p:spPr>
          <a:xfrm>
            <a:off x="3119903" y="5940108"/>
            <a:ext cx="3097323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운영자의 설정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조작 오류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E0CC4-E586-8A4E-A441-B9B2C8E1CCC7}"/>
              </a:ext>
            </a:extLst>
          </p:cNvPr>
          <p:cNvSpPr txBox="1"/>
          <p:nvPr/>
        </p:nvSpPr>
        <p:spPr>
          <a:xfrm>
            <a:off x="871428" y="1997865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u="sng" dirty="0"/>
              <a:t>3</a:t>
            </a:r>
            <a:r>
              <a:rPr kumimoji="1" lang="ko-KR" altLang="en-US" sz="2400" b="1" u="sng" dirty="0"/>
              <a:t>가지 결함 유형</a:t>
            </a:r>
            <a:endParaRPr kumimoji="1" lang="ko-Kore-KR" altLang="en-US" sz="24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AA3F8-A99E-AC44-A141-F0B44EA4AA61}"/>
              </a:ext>
            </a:extLst>
          </p:cNvPr>
          <p:cNvSpPr txBox="1"/>
          <p:nvPr/>
        </p:nvSpPr>
        <p:spPr>
          <a:xfrm>
            <a:off x="818551" y="1198914"/>
            <a:ext cx="7090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목표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ko-Kore-KR" altLang="en-US" sz="2400" dirty="0"/>
              <a:t>결함</a:t>
            </a:r>
            <a:r>
              <a:rPr kumimoji="1" lang="en-US" altLang="ko-Kore-KR" sz="2400" dirty="0"/>
              <a:t>(Fault)</a:t>
            </a:r>
            <a:r>
              <a:rPr kumimoji="1" lang="ko-KR" altLang="en-US" sz="2400" dirty="0"/>
              <a:t>을 예측하고 대처할 수 있는 시스템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77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확장성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11CFF15-6D5E-EF47-8872-3027B7A5C63F}"/>
              </a:ext>
            </a:extLst>
          </p:cNvPr>
          <p:cNvCxnSpPr>
            <a:cxnSpLocks/>
          </p:cNvCxnSpPr>
          <p:nvPr/>
        </p:nvCxnSpPr>
        <p:spPr>
          <a:xfrm>
            <a:off x="5151120" y="2430679"/>
            <a:ext cx="0" cy="450657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EA0307-0155-9441-B82B-B2B328D5BEC2}"/>
              </a:ext>
            </a:extLst>
          </p:cNvPr>
          <p:cNvSpPr txBox="1"/>
          <p:nvPr/>
        </p:nvSpPr>
        <p:spPr>
          <a:xfrm>
            <a:off x="5288280" y="1874519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부하</a:t>
            </a:r>
            <a:r>
              <a:rPr kumimoji="1" lang="ko-KR" altLang="en-US" sz="2400" b="1" dirty="0"/>
              <a:t> 대응 접근 방식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F1653-A1B4-1840-B2C1-89BAC85CF31F}"/>
              </a:ext>
            </a:extLst>
          </p:cNvPr>
          <p:cNvSpPr txBox="1"/>
          <p:nvPr/>
        </p:nvSpPr>
        <p:spPr>
          <a:xfrm>
            <a:off x="396240" y="1874520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성능</a:t>
            </a:r>
            <a:r>
              <a:rPr kumimoji="1" lang="ko-KR" altLang="en-US" sz="2400" b="1" dirty="0"/>
              <a:t> 지표</a:t>
            </a:r>
            <a:endParaRPr kumimoji="1" lang="ko-Kore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CAE03-E0E7-1C41-A728-44D681934641}"/>
              </a:ext>
            </a:extLst>
          </p:cNvPr>
          <p:cNvSpPr txBox="1"/>
          <p:nvPr/>
        </p:nvSpPr>
        <p:spPr>
          <a:xfrm>
            <a:off x="818551" y="1198914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목표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증가하는 부하에 대처할 수 있는 시스템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1A694-AF5C-5747-A47F-B3A2061E1D21}"/>
              </a:ext>
            </a:extLst>
          </p:cNvPr>
          <p:cNvSpPr txBox="1"/>
          <p:nvPr/>
        </p:nvSpPr>
        <p:spPr>
          <a:xfrm>
            <a:off x="376591" y="2550874"/>
            <a:ext cx="3219151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처리량</a:t>
            </a:r>
            <a:r>
              <a:rPr kumimoji="1" lang="en-US" altLang="ko-Kore-KR" b="1" dirty="0"/>
              <a:t>(throughput)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초당 처리할 수 있는 레코드 수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AA77D-2165-994D-8C40-AD6B38C9498F}"/>
              </a:ext>
            </a:extLst>
          </p:cNvPr>
          <p:cNvSpPr txBox="1"/>
          <p:nvPr/>
        </p:nvSpPr>
        <p:spPr>
          <a:xfrm>
            <a:off x="376591" y="3622138"/>
            <a:ext cx="437331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서비스 응답 시간</a:t>
            </a:r>
            <a:r>
              <a:rPr kumimoji="1" lang="en-US" altLang="ko-KR" b="1" dirty="0"/>
              <a:t>(response time)</a:t>
            </a:r>
            <a:endParaRPr kumimoji="1" lang="en-US" altLang="ko-Kore-KR" b="1" dirty="0"/>
          </a:p>
          <a:p>
            <a:r>
              <a:rPr kumimoji="1" lang="ko-KR" altLang="en-US" dirty="0"/>
              <a:t>클라이언트가 요청을 보내고 응답을 받는 </a:t>
            </a:r>
            <a:endParaRPr kumimoji="1" lang="en-US" altLang="ko-KR" dirty="0"/>
          </a:p>
          <a:p>
            <a:r>
              <a:rPr kumimoji="1" lang="ko-KR" altLang="en-US" dirty="0"/>
              <a:t>사이의 시간</a:t>
            </a:r>
            <a:endParaRPr kumimoji="1"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28BEF-889F-6E42-8784-074334BAF7DB}"/>
              </a:ext>
            </a:extLst>
          </p:cNvPr>
          <p:cNvSpPr txBox="1"/>
          <p:nvPr/>
        </p:nvSpPr>
        <p:spPr>
          <a:xfrm>
            <a:off x="376590" y="4859644"/>
            <a:ext cx="391164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꼬리 지연시간</a:t>
            </a:r>
            <a:r>
              <a:rPr kumimoji="1" lang="en-US" altLang="ko-KR" b="1" dirty="0"/>
              <a:t>(tail latency)</a:t>
            </a:r>
            <a:endParaRPr kumimoji="1" lang="en-US" altLang="ko-Kore-KR" b="1" dirty="0"/>
          </a:p>
          <a:p>
            <a:r>
              <a:rPr kumimoji="1" lang="ko-KR" altLang="en-US" dirty="0"/>
              <a:t>상위 백분위 응답 시간으로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응답 시간이 길게 발생한 상황의 지표</a:t>
            </a:r>
            <a:endParaRPr kumimoji="1"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891F17-9C90-6E44-9E0C-D1D2E5615255}"/>
              </a:ext>
            </a:extLst>
          </p:cNvPr>
          <p:cNvSpPr txBox="1"/>
          <p:nvPr/>
        </p:nvSpPr>
        <p:spPr>
          <a:xfrm>
            <a:off x="5964705" y="2574985"/>
            <a:ext cx="4993931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용량 확장</a:t>
            </a:r>
            <a:r>
              <a:rPr kumimoji="1" lang="en-US" altLang="ko-KR" b="1" dirty="0"/>
              <a:t>(scaling up) = </a:t>
            </a:r>
            <a:r>
              <a:rPr kumimoji="1" lang="ko-KR" altLang="en-US" b="1" dirty="0"/>
              <a:t>수직 확장</a:t>
            </a:r>
            <a:r>
              <a:rPr kumimoji="1" lang="en-US" altLang="ko-KR" b="1" dirty="0"/>
              <a:t>(vertical scaling)</a:t>
            </a:r>
            <a:endParaRPr kumimoji="1" lang="en-US" altLang="ko-Kore-KR" b="1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좀 더 강력한 장비로의 이동</a:t>
            </a:r>
            <a:endParaRPr kumimoji="1"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63FEEC-6499-7F4A-BE1F-0BD4BF3A26CE}"/>
              </a:ext>
            </a:extLst>
          </p:cNvPr>
          <p:cNvSpPr txBox="1"/>
          <p:nvPr/>
        </p:nvSpPr>
        <p:spPr>
          <a:xfrm>
            <a:off x="5995185" y="3691912"/>
            <a:ext cx="5333704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규모 확장</a:t>
            </a:r>
            <a:r>
              <a:rPr kumimoji="1" lang="en-US" altLang="ko-KR" b="1" dirty="0"/>
              <a:t>(scaling out) = </a:t>
            </a:r>
            <a:r>
              <a:rPr kumimoji="1" lang="ko-KR" altLang="en-US" b="1" dirty="0"/>
              <a:t>수평 확장</a:t>
            </a:r>
            <a:r>
              <a:rPr kumimoji="1" lang="en-US" altLang="ko-KR" b="1" dirty="0"/>
              <a:t>(horizontal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scaling)</a:t>
            </a:r>
            <a:endParaRPr kumimoji="1" lang="en-US" altLang="ko-Kore-KR" b="1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다수의 장비에 부하를 분산</a:t>
            </a:r>
            <a:endParaRPr kumimoji="1" lang="en-US" altLang="ko-KR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018A27BB-0CF7-4E40-A237-233464993AF1}"/>
              </a:ext>
            </a:extLst>
          </p:cNvPr>
          <p:cNvCxnSpPr>
            <a:stCxn id="21" idx="1"/>
          </p:cNvCxnSpPr>
          <p:nvPr/>
        </p:nvCxnSpPr>
        <p:spPr>
          <a:xfrm flipH="1">
            <a:off x="5425440" y="3014048"/>
            <a:ext cx="539265" cy="608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BA054AF6-26CC-A244-A8ED-6BCF0F6F67B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425441" y="3622139"/>
            <a:ext cx="569744" cy="50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79A84D-49E2-E745-BA47-B10017E93BFD}"/>
              </a:ext>
            </a:extLst>
          </p:cNvPr>
          <p:cNvSpPr txBox="1"/>
          <p:nvPr/>
        </p:nvSpPr>
        <p:spPr>
          <a:xfrm>
            <a:off x="5288280" y="4925022"/>
            <a:ext cx="65566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/>
              <a:t>탄력적 시스템</a:t>
            </a:r>
            <a:r>
              <a:rPr kumimoji="1" lang="en-US" altLang="ko-KR" b="1" dirty="0"/>
              <a:t>(elastic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system)</a:t>
            </a:r>
            <a:endParaRPr kumimoji="1" lang="en-US" altLang="ko-Kore-KR" b="1" dirty="0"/>
          </a:p>
          <a:p>
            <a:r>
              <a:rPr kumimoji="1" lang="ko-KR" altLang="en-US" dirty="0"/>
              <a:t>부하 증가를 감지하면 컴퓨팅 자원을 자동으로 추가하는 시스템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54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유지보수성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CAE03-E0E7-1C41-A728-44D681934641}"/>
              </a:ext>
            </a:extLst>
          </p:cNvPr>
          <p:cNvSpPr txBox="1"/>
          <p:nvPr/>
        </p:nvSpPr>
        <p:spPr>
          <a:xfrm>
            <a:off x="818551" y="1198914"/>
            <a:ext cx="485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목표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지속적으로 이어지는 시스템</a:t>
            </a:r>
            <a:endParaRPr kumimoji="1" lang="ko-Kore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B0EB7-54D3-AE49-A804-015F3FEB3F5C}"/>
              </a:ext>
            </a:extLst>
          </p:cNvPr>
          <p:cNvSpPr txBox="1"/>
          <p:nvPr/>
        </p:nvSpPr>
        <p:spPr>
          <a:xfrm>
            <a:off x="1082040" y="2796816"/>
            <a:ext cx="3908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 err="1"/>
              <a:t>운용성</a:t>
            </a:r>
            <a:r>
              <a:rPr kumimoji="1" lang="ko-KR" altLang="en-US" sz="2000" b="1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운영의 편리함 만들기</a:t>
            </a:r>
            <a:endParaRPr kumimoji="1"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2E67-3DDB-C149-8628-F1D1332F4469}"/>
              </a:ext>
            </a:extLst>
          </p:cNvPr>
          <p:cNvSpPr txBox="1"/>
          <p:nvPr/>
        </p:nvSpPr>
        <p:spPr>
          <a:xfrm>
            <a:off x="1082040" y="4027896"/>
            <a:ext cx="282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단순성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복잡도 관리</a:t>
            </a:r>
            <a:endParaRPr kumimoji="1" lang="en-US" altLang="ko-K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6AF270-537A-7E47-B2B2-9FA039D33B98}"/>
              </a:ext>
            </a:extLst>
          </p:cNvPr>
          <p:cNvSpPr txBox="1"/>
          <p:nvPr/>
        </p:nvSpPr>
        <p:spPr>
          <a:xfrm>
            <a:off x="1082040" y="5258976"/>
            <a:ext cx="3651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발전성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변화를 쉽게 만들기</a:t>
            </a:r>
            <a:endParaRPr kumimoji="1"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EC0826-CD7A-8F42-B725-A5F7187A3F81}"/>
              </a:ext>
            </a:extLst>
          </p:cNvPr>
          <p:cNvSpPr txBox="1"/>
          <p:nvPr/>
        </p:nvSpPr>
        <p:spPr>
          <a:xfrm>
            <a:off x="871428" y="1997865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u="sng" dirty="0"/>
              <a:t>소프트웨어 설계 원칙</a:t>
            </a:r>
            <a:endParaRPr kumimoji="1" lang="ko-Kore-KR" altLang="en-US" sz="24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73D65-4092-0542-BD9E-4BC9CB225E9B}"/>
              </a:ext>
            </a:extLst>
          </p:cNvPr>
          <p:cNvSpPr txBox="1"/>
          <p:nvPr/>
        </p:nvSpPr>
        <p:spPr>
          <a:xfrm>
            <a:off x="1360757" y="3433718"/>
            <a:ext cx="609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운영팀이</a:t>
            </a:r>
            <a:r>
              <a:rPr kumimoji="1" lang="ko-KR" altLang="en-US" dirty="0"/>
              <a:t> 시스템을 원활하게 운영할 수 있게 쉽게 만들어라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C2DE6-5253-5C4D-8528-A7A0C76FD327}"/>
              </a:ext>
            </a:extLst>
          </p:cNvPr>
          <p:cNvSpPr txBox="1"/>
          <p:nvPr/>
        </p:nvSpPr>
        <p:spPr>
          <a:xfrm>
            <a:off x="1421717" y="4573543"/>
            <a:ext cx="920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시스템에서 복잡도를 최대한 제거해 새로운 엔지니어가 시스템을 이해하기 쉽게 만들어라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A54FD8-0BDD-E141-A770-E0A14A210708}"/>
              </a:ext>
            </a:extLst>
          </p:cNvPr>
          <p:cNvSpPr txBox="1"/>
          <p:nvPr/>
        </p:nvSpPr>
        <p:spPr>
          <a:xfrm>
            <a:off x="1360757" y="5915989"/>
            <a:ext cx="569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엔지니어가 이후에 시스템을 쉽게 변경할 수 있게 하라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505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458</Words>
  <Application>Microsoft Macintosh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NanumBarunGothic</vt:lpstr>
      <vt:lpstr>Arial</vt:lpstr>
      <vt:lpstr>Calibri</vt:lpstr>
      <vt:lpstr>Calibri Light</vt:lpstr>
      <vt:lpstr>Office 테마</vt:lpstr>
      <vt:lpstr>1장. 신뢰할 수 있고 확장 가능하며  유지보수하기 쉬운 애플리케이션</vt:lpstr>
      <vt:lpstr>목표</vt:lpstr>
      <vt:lpstr>데이터 중심적 vs 계산 중심적</vt:lpstr>
      <vt:lpstr>데이터 중심 어플리케이션의 표준 구성 요소들</vt:lpstr>
      <vt:lpstr>소프트웨어 시스템의 3가지 핵심 요소</vt:lpstr>
      <vt:lpstr>1. 신뢰성</vt:lpstr>
      <vt:lpstr>2. 확장성</vt:lpstr>
      <vt:lpstr>3. 유지보수성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씨티2</cp:lastModifiedBy>
  <cp:revision>9</cp:revision>
  <dcterms:created xsi:type="dcterms:W3CDTF">2020-07-09T15:11:11Z</dcterms:created>
  <dcterms:modified xsi:type="dcterms:W3CDTF">2020-07-24T08:56:34Z</dcterms:modified>
</cp:coreProperties>
</file>